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8"/>
  </p:notesMasterIdLst>
  <p:sldIdLst>
    <p:sldId id="256" r:id="rId3"/>
    <p:sldId id="257" r:id="rId4"/>
    <p:sldId id="259" r:id="rId5"/>
    <p:sldId id="278" r:id="rId6"/>
    <p:sldId id="279" r:id="rId7"/>
    <p:sldId id="297" r:id="rId8"/>
    <p:sldId id="299" r:id="rId9"/>
    <p:sldId id="280" r:id="rId10"/>
    <p:sldId id="300" r:id="rId11"/>
    <p:sldId id="301" r:id="rId12"/>
    <p:sldId id="302" r:id="rId13"/>
    <p:sldId id="303" r:id="rId14"/>
    <p:sldId id="286" r:id="rId15"/>
    <p:sldId id="258" r:id="rId16"/>
    <p:sldId id="298" r:id="rId17"/>
  </p:sldIdLst>
  <p:sldSz cx="12192000" cy="6858000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C89"/>
    <a:srgbClr val="64879A"/>
    <a:srgbClr val="EBA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1"/>
  </p:normalViewPr>
  <p:slideViewPr>
    <p:cSldViewPr snapToGrid="0" snapToObjects="1">
      <p:cViewPr varScale="1">
        <p:scale>
          <a:sx n="80" d="100"/>
          <a:sy n="80" d="100"/>
        </p:scale>
        <p:origin x="126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B6AA9-7975-354A-A998-04EF9469A609}" type="datetimeFigureOut">
              <a:rPr lang="sk-SK" smtClean="0"/>
              <a:t>19. 6. 2026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1512-5E53-DD4B-AFA2-A8661F5B2C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56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9755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105B5-5623-453E-752E-1B9E27BE2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FC57A96-E709-E070-081B-9CD52E2CC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1C03592-3A97-A216-EADF-32DB48022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A0688CF-7474-7D47-F086-E6F737B9B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8380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B9356-7654-CCF9-EF13-A79AAFBF3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951E6EE-E761-4916-A427-5E56AC327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4203A65-B094-BA33-B5C8-27D44B975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82ACF91-49B0-89CF-B568-1B1FFAA3B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683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1473F-1ADD-5538-F512-39CED77DD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D41E290-0E4A-7B50-1CB1-1C17C160F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1C97595-9127-6638-34B0-C9202E3D6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FEA5321-86CA-939B-1AB2-289DA697C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2144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794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1089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44DB6-9985-FF80-3551-BB7FC66D4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16AFB12-6075-951A-2557-90425A9A1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4FA6301-0080-7578-2916-55C3EBFE5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53A8CBA-8A37-35D3-C64F-AA7C6D975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391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28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002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519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33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95579-A0FB-C1CB-F376-03BB2873A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B9C9D00-5EBF-BF87-155A-C2DDDF140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DCE75AD-A004-92FF-9524-2E8EF8EC1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762B3DE-66AE-26F2-B8DE-AB5523041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136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22C7-0719-9791-5246-6596C9C39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7B97242-E3CE-AC41-717C-66A21357F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19624C9-0FC0-D143-98A0-125887C5E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2A346B-8944-1E69-02A9-344B2B49B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044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58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6D1F2-974C-FE20-D99D-E9F941BC2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62A6500-61B0-7ECC-AC0C-27CF7EA1A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207A078-2D70-F842-73C0-FB596C180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5E73476-EEB7-F1F2-9427-586728B98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E1512-5E53-DD4B-AFA2-A8661F5B2C62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775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t pag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F018F4-B38F-2E44-8A38-1A1EA2D36F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7911" y="2515053"/>
            <a:ext cx="9996178" cy="7071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B950876-6C55-6740-A374-92050844C5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7911" y="3222171"/>
            <a:ext cx="9996178" cy="1382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SUBTITLE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2810C69-3273-DA4A-BFEE-D5ABF8476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911" y="4983661"/>
            <a:ext cx="9996178" cy="3701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err="1"/>
              <a:t>Supervisor</a:t>
            </a:r>
            <a:r>
              <a:rPr lang="sk-SK" dirty="0"/>
              <a:t> </a:t>
            </a:r>
            <a:r>
              <a:rPr lang="sk-SK" dirty="0" err="1"/>
              <a:t>name</a:t>
            </a:r>
            <a:endParaRPr lang="sk-SK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98B4246-0B6F-E640-B986-82EBEB4341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911" y="5378872"/>
            <a:ext cx="9996178" cy="3701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Department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64C7096-44EF-404A-906C-30A1AD23A7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7911" y="5776336"/>
            <a:ext cx="9996178" cy="3701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err="1"/>
              <a:t>Date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740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0FF04A3-785C-A946-9332-C2EAFE6328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7911" y="3222170"/>
            <a:ext cx="9996178" cy="15182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0445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D3D52A-DA18-3545-AAEE-E0081083C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220" y="1609366"/>
            <a:ext cx="10207580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86E5B1-08FD-EA40-9D89-2A8FA0CD8C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221" y="871793"/>
            <a:ext cx="10207580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894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D3D52A-DA18-3545-AAEE-E0081083C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220" y="1609366"/>
            <a:ext cx="10207580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86E5B1-08FD-EA40-9D89-2A8FA0CD8C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221" y="871793"/>
            <a:ext cx="10207580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980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D3D52A-DA18-3545-AAEE-E0081083C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220" y="1609366"/>
            <a:ext cx="5015094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sk-S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86E5B1-08FD-EA40-9D89-2A8FA0CD8C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221" y="871793"/>
            <a:ext cx="10207580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56B732E-6592-2F4F-891F-A80D5BE263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8707" y="1609366"/>
            <a:ext cx="5015094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934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2D4FB48-E4FB-B440-BC34-A2B828DD6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220" y="1609366"/>
            <a:ext cx="3077437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A08039C-0937-3943-9727-FB3A92DE2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221" y="871793"/>
            <a:ext cx="3077437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D7EC1F-E91C-A54C-8E5B-5276444133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0792" y="1609366"/>
            <a:ext cx="3077437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DF69D21-6F08-A744-B186-1F9D82B71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0793" y="871793"/>
            <a:ext cx="3077437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79C4343-199D-A341-9AB7-BDEA4FDC53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5364" y="1609366"/>
            <a:ext cx="3077437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81671B3-9280-8B41-B98C-FEBE45AAD2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5365" y="871793"/>
            <a:ext cx="3077437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11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u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03248B-B0B7-E14A-8E92-363F5C5475F2}"/>
              </a:ext>
            </a:extLst>
          </p:cNvPr>
          <p:cNvSpPr/>
          <p:nvPr userDrawn="1"/>
        </p:nvSpPr>
        <p:spPr>
          <a:xfrm>
            <a:off x="6814206" y="76199"/>
            <a:ext cx="5377543" cy="67818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4CBB870-2EBE-924E-B55B-96C0E84B18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74652" y="484461"/>
            <a:ext cx="4057151" cy="34734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EBA9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391038-2704-074F-BB6F-A5D39808ED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4153" y="904918"/>
            <a:ext cx="4057650" cy="542516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Text </a:t>
            </a:r>
            <a:r>
              <a:rPr lang="sk-SK" dirty="0" err="1"/>
              <a:t>field</a:t>
            </a:r>
            <a:endParaRPr lang="sk-SK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FBA3A62-7F88-954E-8688-33DC8C3A3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6220" y="1609366"/>
            <a:ext cx="5396093" cy="3876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algn="just"/>
            <a:r>
              <a:rPr lang="sk-SK" sz="1800" b="0" i="0" u="none" strike="noStrike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</a:t>
            </a:r>
            <a:r>
              <a:rPr lang="sk-SK" sz="1800" b="0" i="0" u="none" strike="noStrike" kern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</a:t>
            </a:r>
            <a:endParaRPr lang="sk-SK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408C93D-6981-6546-8777-BBF41BE80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6221" y="871793"/>
            <a:ext cx="5396093" cy="6048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369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EE394-3141-2D4C-BF30-130B86C132A8}"/>
              </a:ext>
            </a:extLst>
          </p:cNvPr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EBA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010734-F7A3-3A49-8FC2-1B1F5A7E96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83400" y="241300"/>
            <a:ext cx="5308600" cy="661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4AD6D8-1432-144F-8A40-8390DD605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6811" y="1022555"/>
            <a:ext cx="4939898" cy="7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6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3D62D7-35B3-714C-929D-B95A5879B597}"/>
              </a:ext>
            </a:extLst>
          </p:cNvPr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EBA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92AF4-3B7D-6543-99D2-3673109FA0C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83400" y="241300"/>
            <a:ext cx="5308600" cy="661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D3C7B9-0791-A74C-8699-5971E4B87B2B}"/>
              </a:ext>
            </a:extLst>
          </p:cNvPr>
          <p:cNvSpPr txBox="1"/>
          <p:nvPr userDrawn="1"/>
        </p:nvSpPr>
        <p:spPr>
          <a:xfrm>
            <a:off x="5070928" y="6342727"/>
            <a:ext cx="2050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D2551DA-676C-9449-B3FD-8B81DD4AA216}" type="slidenum">
              <a:rPr lang="sk-SK" sz="14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sk-SK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D8B45-61E1-3F42-B6D3-3D832A9A8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3950" y="5808550"/>
            <a:ext cx="3567929" cy="5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0"/>
          </p:nvPr>
        </p:nvSpPr>
        <p:spPr>
          <a:xfrm>
            <a:off x="368300" y="2310182"/>
            <a:ext cx="11620500" cy="1347418"/>
          </a:xfrm>
        </p:spPr>
        <p:txBody>
          <a:bodyPr/>
          <a:lstStyle/>
          <a:p>
            <a:pPr algn="ctr"/>
            <a:r>
              <a:rPr lang="en-US" sz="3600" dirty="0"/>
              <a:t>Graph Convolutional Networks in Recognition of Persuasive Faces in Online Media</a:t>
            </a:r>
            <a:endParaRPr lang="en-GB" sz="36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1"/>
          </p:nvPr>
        </p:nvSpPr>
        <p:spPr>
          <a:xfrm>
            <a:off x="1097911" y="4169237"/>
            <a:ext cx="9996178" cy="639982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accent4"/>
                </a:solidFill>
              </a:rPr>
              <a:t>ASPAI </a:t>
            </a:r>
            <a:r>
              <a:rPr lang="en-GB" dirty="0">
                <a:solidFill>
                  <a:schemeClr val="accent4"/>
                </a:solidFill>
              </a:rPr>
              <a:t>20</a:t>
            </a:r>
            <a:r>
              <a:rPr lang="sk-SK" dirty="0">
                <a:solidFill>
                  <a:schemeClr val="accent4"/>
                </a:solidFill>
              </a:rPr>
              <a:t>26 </a:t>
            </a:r>
            <a:r>
              <a:rPr lang="en-GB" noProof="0" dirty="0">
                <a:solidFill>
                  <a:schemeClr val="accent4"/>
                </a:solidFill>
              </a:rPr>
              <a:t>Palma de Mallorca  Spain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sz="2000" u="sng" dirty="0"/>
              <a:t>Kristína Machová,</a:t>
            </a:r>
            <a:r>
              <a:rPr lang="sk-SK" sz="2000" dirty="0"/>
              <a:t> Marián Mach, Peter Demeter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Institute of Artificial </a:t>
            </a:r>
            <a:r>
              <a:rPr lang="en-GB" dirty="0"/>
              <a:t>Intelligence, Technical University of </a:t>
            </a:r>
            <a:r>
              <a:rPr lang="en-GB" dirty="0" err="1"/>
              <a:t>Košice</a:t>
            </a:r>
            <a:endParaRPr lang="en-GB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 dirty="0"/>
              <a:t>June 24-26, 2026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23B30B9-3FF9-CE26-96A7-FE7ED7735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274" y="1109014"/>
            <a:ext cx="3694663" cy="5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8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FB237-8EFE-52EF-5F69-13659D829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>
            <a:extLst>
              <a:ext uri="{FF2B5EF4-FFF2-40B4-BE49-F238E27FC236}">
                <a16:creationId xmlns:a16="http://schemas.microsoft.com/office/drawing/2014/main" id="{62CBC91B-D13F-DB82-47E9-110530A6CC1C}"/>
              </a:ext>
            </a:extLst>
          </p:cNvPr>
          <p:cNvSpPr/>
          <p:nvPr/>
        </p:nvSpPr>
        <p:spPr>
          <a:xfrm>
            <a:off x="974558" y="5715000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D6C1915-921D-5A03-59E8-B68E94B2D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974957" cy="604838"/>
          </a:xfrm>
        </p:spPr>
        <p:txBody>
          <a:bodyPr/>
          <a:lstStyle/>
          <a:p>
            <a:r>
              <a:rPr lang="en-GB" noProof="0" dirty="0"/>
              <a:t>GCN Model Training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7A15E604-973E-1826-1CD1-15E7F4316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203" y="1117266"/>
            <a:ext cx="11749859" cy="21635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The Architecture of GCN included: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pooling layers for feature extraction (</a:t>
            </a:r>
            <a:r>
              <a:rPr lang="en-GB" i="1" noProof="0" dirty="0">
                <a:latin typeface="Arial" panose="020B0604020202020204" pitchFamily="34" charset="0"/>
                <a:cs typeface="Arial" panose="020B0604020202020204" pitchFamily="34" charset="0"/>
              </a:rPr>
              <a:t>GolbalAvaragePooling1D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 layer</a:t>
            </a:r>
            <a:r>
              <a:rPr lang="sk-SK" noProof="0" dirty="0">
                <a:latin typeface="Arial" panose="020B0604020202020204" pitchFamily="34" charset="0"/>
                <a:cs typeface="Arial" panose="020B0604020202020204" pitchFamily="34" charset="0"/>
              </a:rPr>
              <a:t> – GAP 1D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fully connected layers (two hidden GCN layers with hyperparameter settings: 32, 64, 128, 256, and 512)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i="1" noProof="0" dirty="0">
                <a:latin typeface="Arial" panose="020B0604020202020204" pitchFamily="34" charset="0"/>
                <a:cs typeface="Arial" panose="020B0604020202020204" pitchFamily="34" charset="0"/>
              </a:rPr>
              <a:t>Sigmoid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 output layer for binary classification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number of epochs 50 and a batch size of 32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Adam optimization function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learning rate hyperparameter equal to 0.01</a:t>
            </a:r>
            <a:endParaRPr lang="sk-SK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1950" lvl="8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 indent="0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sk-SK" noProof="0" dirty="0"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Learning curve at a learning rate =0.01 for GCN training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         												</a:t>
            </a:r>
            <a:endParaRPr lang="en-US" dirty="0"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0" name="Zástupný objekt pre text 1">
            <a:extLst>
              <a:ext uri="{FF2B5EF4-FFF2-40B4-BE49-F238E27FC236}">
                <a16:creationId xmlns:a16="http://schemas.microsoft.com/office/drawing/2014/main" id="{94FE3F37-B140-E367-4B77-2939185AA3D2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B3E9C0C9-338E-E70B-A66F-C1A405ABD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24871"/>
              </p:ext>
            </p:extLst>
          </p:nvPr>
        </p:nvGraphicFramePr>
        <p:xfrm>
          <a:off x="5331968" y="2174502"/>
          <a:ext cx="6598094" cy="27464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28178">
                  <a:extLst>
                    <a:ext uri="{9D8B030D-6E8A-4147-A177-3AD203B41FA5}">
                      <a16:colId xmlns:a16="http://schemas.microsoft.com/office/drawing/2014/main" val="2039317356"/>
                    </a:ext>
                  </a:extLst>
                </a:gridCol>
                <a:gridCol w="1644797">
                  <a:extLst>
                    <a:ext uri="{9D8B030D-6E8A-4147-A177-3AD203B41FA5}">
                      <a16:colId xmlns:a16="http://schemas.microsoft.com/office/drawing/2014/main" val="3419024857"/>
                    </a:ext>
                  </a:extLst>
                </a:gridCol>
                <a:gridCol w="1657886">
                  <a:extLst>
                    <a:ext uri="{9D8B030D-6E8A-4147-A177-3AD203B41FA5}">
                      <a16:colId xmlns:a16="http://schemas.microsoft.com/office/drawing/2014/main" val="3090847606"/>
                    </a:ext>
                  </a:extLst>
                </a:gridCol>
                <a:gridCol w="2267233">
                  <a:extLst>
                    <a:ext uri="{9D8B030D-6E8A-4147-A177-3AD203B41FA5}">
                      <a16:colId xmlns:a16="http://schemas.microsoft.com/office/drawing/2014/main" val="3075726640"/>
                    </a:ext>
                  </a:extLst>
                </a:gridCol>
              </a:tblGrid>
              <a:tr h="588355">
                <a:tc>
                  <a:txBody>
                    <a:bodyPr/>
                    <a:lstStyle/>
                    <a:p>
                      <a:pPr marL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GCNConv1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GCNConv2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675677"/>
                  </a:ext>
                </a:extLst>
              </a:tr>
              <a:tr h="359676"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1D+Sigmoid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72199"/>
                  </a:ext>
                </a:extLst>
              </a:tr>
              <a:tr h="359676"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1D+Sigmoid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08861"/>
                  </a:ext>
                </a:extLst>
              </a:tr>
              <a:tr h="359676"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1D+Sigmoid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88510"/>
                  </a:ext>
                </a:extLst>
              </a:tr>
              <a:tr h="359676"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1D+Sigmoid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86638"/>
                  </a:ext>
                </a:extLst>
              </a:tr>
              <a:tr h="359676"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1D+Sigmoid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41996"/>
                  </a:ext>
                </a:extLst>
              </a:tr>
              <a:tr h="359676"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GAP 1D+Sigmoid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6792"/>
                  </a:ext>
                </a:extLst>
              </a:tr>
            </a:tbl>
          </a:graphicData>
        </a:graphic>
      </p:graphicFrame>
      <p:pic>
        <p:nvPicPr>
          <p:cNvPr id="5" name="Obrázok 4">
            <a:extLst>
              <a:ext uri="{FF2B5EF4-FFF2-40B4-BE49-F238E27FC236}">
                <a16:creationId xmlns:a16="http://schemas.microsoft.com/office/drawing/2014/main" id="{C90A1875-28FD-BAF5-50D5-E3DBCD838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02" y="3280793"/>
            <a:ext cx="5151765" cy="35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16E80-6174-CBF2-C152-D47EC4E28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>
            <a:extLst>
              <a:ext uri="{FF2B5EF4-FFF2-40B4-BE49-F238E27FC236}">
                <a16:creationId xmlns:a16="http://schemas.microsoft.com/office/drawing/2014/main" id="{9DDD260E-A748-991C-5E69-7490FC44F582}"/>
              </a:ext>
            </a:extLst>
          </p:cNvPr>
          <p:cNvSpPr/>
          <p:nvPr/>
        </p:nvSpPr>
        <p:spPr>
          <a:xfrm>
            <a:off x="974558" y="5788272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1DA4742-937F-D7F6-F910-B3ED2F4AC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974957" cy="604838"/>
          </a:xfrm>
        </p:spPr>
        <p:txBody>
          <a:bodyPr/>
          <a:lstStyle/>
          <a:p>
            <a:r>
              <a:rPr lang="en-GB" noProof="0" dirty="0"/>
              <a:t>Results of Experiments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34886746-6660-C3E1-F200-56E4C157E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203" y="873999"/>
            <a:ext cx="11749859" cy="29855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Measures of experiments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         												</a:t>
            </a:r>
            <a:endParaRPr lang="en-US" dirty="0"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0" name="Zástupný objekt pre text 1">
            <a:extLst>
              <a:ext uri="{FF2B5EF4-FFF2-40B4-BE49-F238E27FC236}">
                <a16:creationId xmlns:a16="http://schemas.microsoft.com/office/drawing/2014/main" id="{2515373E-30BF-FF5E-329F-CD374443219A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objekt pre text 1">
                <a:extLst>
                  <a:ext uri="{FF2B5EF4-FFF2-40B4-BE49-F238E27FC236}">
                    <a16:creationId xmlns:a16="http://schemas.microsoft.com/office/drawing/2014/main" id="{83B40556-7549-33C2-C970-8058B4337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938" y="1385875"/>
                <a:ext cx="4961292" cy="326740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defRPr/>
                </a:pPr>
                <a:r>
                  <a:rPr lang="sk-SK" sz="2000" b="1" dirty="0">
                    <a:latin typeface="Arial" charset="0"/>
                    <a:cs typeface="Arial" panose="020B0604020202020204" pitchFamily="34" charset="0"/>
                  </a:rPr>
                  <a:t>F1-rate</a:t>
                </a:r>
              </a:p>
              <a:p>
                <a:r>
                  <a:rPr lang="en-GB" sz="2400" dirty="0"/>
                  <a:t> 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1=2</m:t>
                    </m:r>
                    <m:f>
                      <m:fPr>
                        <m:ctrlPr>
                          <a:rPr lang="sk-S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𝑅𝑒𝑐𝑎𝑙𝑙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𝑅𝑒𝑐𝑎𝑙𝑙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sk-SK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sk-SK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𝑃𝑟𝑒𝑐𝑖𝑠𝑖𝑜𝑛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𝑅𝑒𝑐𝑎𝑙𝑙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lang="sk-SK" sz="2000" b="1" dirty="0">
                  <a:latin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defRPr/>
                </a:pPr>
                <a:endParaRPr lang="en-GB" sz="2000" b="1" dirty="0">
                  <a:latin typeface="Arial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defRPr/>
                </a:pPr>
                <a:r>
                  <a:rPr lang="en-GB" sz="2000" b="1" dirty="0">
                    <a:latin typeface="Arial" charset="0"/>
                    <a:cs typeface="Arial" panose="020B0604020202020204" pitchFamily="34" charset="0"/>
                  </a:rPr>
                  <a:t>Accuracy</a:t>
                </a:r>
                <a:endParaRPr lang="sk-SK" sz="2000" b="1" dirty="0">
                  <a:latin typeface="Arial" charset="0"/>
                  <a:cs typeface="Arial" panose="020B0604020202020204" pitchFamily="34" charset="0"/>
                </a:endParaRPr>
              </a:p>
              <a:p>
                <a:r>
                  <a:rPr lang="en-GB" dirty="0"/>
                  <a:t> 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𝐴𝑐𝑐𝑢𝑟𝑎𝑐𝑦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</m:oMath>
                </a14:m>
                <a:endParaRPr lang="sk-SK" sz="2400" dirty="0"/>
              </a:p>
              <a:p>
                <a:endParaRPr lang="sk-SK" sz="2000" b="1" dirty="0">
                  <a:latin typeface="Arial" charset="0"/>
                  <a:cs typeface="Arial" panose="020B0604020202020204" pitchFamily="34" charset="0"/>
                </a:endParaRPr>
              </a:p>
              <a:p>
                <a:endParaRPr lang="sk-SK" sz="2400" noProof="0" dirty="0"/>
              </a:p>
              <a:p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results of the first </a:t>
                </a: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triple </a:t>
                </a:r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best </a:t>
                </a:r>
              </a:p>
              <a:p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GCN models </a:t>
                </a:r>
              </a:p>
            </p:txBody>
          </p:sp>
        </mc:Choice>
        <mc:Fallback xmlns="">
          <p:sp>
            <p:nvSpPr>
              <p:cNvPr id="4" name="Zástupný objekt pre text 1">
                <a:extLst>
                  <a:ext uri="{FF2B5EF4-FFF2-40B4-BE49-F238E27FC236}">
                    <a16:creationId xmlns:a16="http://schemas.microsoft.com/office/drawing/2014/main" id="{83B40556-7549-33C2-C970-8058B4337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8" y="1385875"/>
                <a:ext cx="4961292" cy="3267403"/>
              </a:xfrm>
              <a:prstGeom prst="rect">
                <a:avLst/>
              </a:prstGeom>
              <a:blipFill>
                <a:blip r:embed="rId3"/>
                <a:stretch>
                  <a:fillRect l="-1351" t="-933" b="-4179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CD6A3F59-D828-D895-27F6-9A3B8E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676717"/>
              </p:ext>
            </p:extLst>
          </p:nvPr>
        </p:nvGraphicFramePr>
        <p:xfrm>
          <a:off x="5403798" y="1699375"/>
          <a:ext cx="6526264" cy="40888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8576">
                  <a:extLst>
                    <a:ext uri="{9D8B030D-6E8A-4147-A177-3AD203B41FA5}">
                      <a16:colId xmlns:a16="http://schemas.microsoft.com/office/drawing/2014/main" val="2317100014"/>
                    </a:ext>
                  </a:extLst>
                </a:gridCol>
                <a:gridCol w="1379534">
                  <a:extLst>
                    <a:ext uri="{9D8B030D-6E8A-4147-A177-3AD203B41FA5}">
                      <a16:colId xmlns:a16="http://schemas.microsoft.com/office/drawing/2014/main" val="2327745516"/>
                    </a:ext>
                  </a:extLst>
                </a:gridCol>
                <a:gridCol w="1386517">
                  <a:extLst>
                    <a:ext uri="{9D8B030D-6E8A-4147-A177-3AD203B41FA5}">
                      <a16:colId xmlns:a16="http://schemas.microsoft.com/office/drawing/2014/main" val="1536173852"/>
                    </a:ext>
                  </a:extLst>
                </a:gridCol>
                <a:gridCol w="1386517">
                  <a:extLst>
                    <a:ext uri="{9D8B030D-6E8A-4147-A177-3AD203B41FA5}">
                      <a16:colId xmlns:a16="http://schemas.microsoft.com/office/drawing/2014/main" val="2516840671"/>
                    </a:ext>
                  </a:extLst>
                </a:gridCol>
                <a:gridCol w="1385120">
                  <a:extLst>
                    <a:ext uri="{9D8B030D-6E8A-4147-A177-3AD203B41FA5}">
                      <a16:colId xmlns:a16="http://schemas.microsoft.com/office/drawing/2014/main" val="3713724007"/>
                    </a:ext>
                  </a:extLst>
                </a:gridCol>
              </a:tblGrid>
              <a:tr h="629757">
                <a:tc>
                  <a:txBody>
                    <a:bodyPr/>
                    <a:lstStyle/>
                    <a:p>
                      <a:pPr marL="0" indent="180340" algn="ctr"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just"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l"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7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l"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12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l"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22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6558"/>
                  </a:ext>
                </a:extLst>
              </a:tr>
              <a:tr h="345914">
                <a:tc rowSpan="2"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B=16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0.8453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0.8264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0.8480</a:t>
                      </a:r>
                      <a:endParaRPr lang="sk-SK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088761"/>
                  </a:ext>
                </a:extLst>
              </a:tr>
              <a:tr h="3459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0.8350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0.8051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0.8379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577684"/>
                  </a:ext>
                </a:extLst>
              </a:tr>
              <a:tr h="345914">
                <a:tc rowSpan="2"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B=32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0.8492</a:t>
                      </a:r>
                      <a:endParaRPr lang="sk-SK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0.8476</a:t>
                      </a:r>
                      <a:endParaRPr lang="sk-SK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0.8472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348854"/>
                  </a:ext>
                </a:extLst>
              </a:tr>
              <a:tr h="3459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0.8390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0.8348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0.8342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6695"/>
                  </a:ext>
                </a:extLst>
              </a:tr>
              <a:tr h="345914">
                <a:tc rowSpan="2"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B=64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0.8433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0.8468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0.8421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28024"/>
                  </a:ext>
                </a:extLst>
              </a:tr>
              <a:tr h="3459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0.8306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0.8354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0.8348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291156"/>
                  </a:ext>
                </a:extLst>
              </a:tr>
              <a:tr h="345914">
                <a:tc rowSpan="2"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B=128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0.8260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0.8445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0.8476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12382"/>
                  </a:ext>
                </a:extLst>
              </a:tr>
              <a:tr h="3459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0.8214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0.8354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0.8363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76606"/>
                  </a:ext>
                </a:extLst>
              </a:tr>
              <a:tr h="345914">
                <a:tc rowSpan="2"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B=256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0.8390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0.8464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0.8409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76413"/>
                  </a:ext>
                </a:extLst>
              </a:tr>
              <a:tr h="345914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0.8313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0.8350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0.8322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241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31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A1A98-355E-02D5-E736-FE7E4866B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>
            <a:extLst>
              <a:ext uri="{FF2B5EF4-FFF2-40B4-BE49-F238E27FC236}">
                <a16:creationId xmlns:a16="http://schemas.microsoft.com/office/drawing/2014/main" id="{D2100F79-28DC-7C1C-CA46-DD7807A34F44}"/>
              </a:ext>
            </a:extLst>
          </p:cNvPr>
          <p:cNvSpPr/>
          <p:nvPr/>
        </p:nvSpPr>
        <p:spPr>
          <a:xfrm>
            <a:off x="974558" y="5788272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9DAB010-3F36-16C5-B1C8-EB8D960C0F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974957" cy="604838"/>
          </a:xfrm>
        </p:spPr>
        <p:txBody>
          <a:bodyPr/>
          <a:lstStyle/>
          <a:p>
            <a:r>
              <a:rPr lang="en-GB" noProof="0" dirty="0"/>
              <a:t>Results of Experiments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FF78CFD9-5362-126F-D176-8263144C2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056" y="873999"/>
            <a:ext cx="6774050" cy="732783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The results of the second triple of the best GCN models 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         												</a:t>
            </a:r>
            <a:endParaRPr lang="en-US" dirty="0"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0" name="Zástupný objekt pre text 1">
            <a:extLst>
              <a:ext uri="{FF2B5EF4-FFF2-40B4-BE49-F238E27FC236}">
                <a16:creationId xmlns:a16="http://schemas.microsoft.com/office/drawing/2014/main" id="{9BA7EBAB-D2EA-483F-21AF-1D26CD5D10D8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49ACFB15-8588-811D-FDCF-347C10E45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987555"/>
              </p:ext>
            </p:extLst>
          </p:nvPr>
        </p:nvGraphicFramePr>
        <p:xfrm>
          <a:off x="1584403" y="1700348"/>
          <a:ext cx="7752102" cy="42836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4261">
                  <a:extLst>
                    <a:ext uri="{9D8B030D-6E8A-4147-A177-3AD203B41FA5}">
                      <a16:colId xmlns:a16="http://schemas.microsoft.com/office/drawing/2014/main" val="3168231779"/>
                    </a:ext>
                  </a:extLst>
                </a:gridCol>
                <a:gridCol w="1638655">
                  <a:extLst>
                    <a:ext uri="{9D8B030D-6E8A-4147-A177-3AD203B41FA5}">
                      <a16:colId xmlns:a16="http://schemas.microsoft.com/office/drawing/2014/main" val="4173919714"/>
                    </a:ext>
                  </a:extLst>
                </a:gridCol>
                <a:gridCol w="1646948">
                  <a:extLst>
                    <a:ext uri="{9D8B030D-6E8A-4147-A177-3AD203B41FA5}">
                      <a16:colId xmlns:a16="http://schemas.microsoft.com/office/drawing/2014/main" val="343886457"/>
                    </a:ext>
                  </a:extLst>
                </a:gridCol>
                <a:gridCol w="1646948">
                  <a:extLst>
                    <a:ext uri="{9D8B030D-6E8A-4147-A177-3AD203B41FA5}">
                      <a16:colId xmlns:a16="http://schemas.microsoft.com/office/drawing/2014/main" val="1883465487"/>
                    </a:ext>
                  </a:extLst>
                </a:gridCol>
                <a:gridCol w="1645290">
                  <a:extLst>
                    <a:ext uri="{9D8B030D-6E8A-4147-A177-3AD203B41FA5}">
                      <a16:colId xmlns:a16="http://schemas.microsoft.com/office/drawing/2014/main" val="1486756750"/>
                    </a:ext>
                  </a:extLst>
                </a:gridCol>
              </a:tblGrid>
              <a:tr h="637633">
                <a:tc>
                  <a:txBody>
                    <a:bodyPr/>
                    <a:lstStyle/>
                    <a:p>
                      <a:pPr marL="0" indent="180340" algn="ctr"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6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just"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k-SK" sz="16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l"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20</a:t>
                      </a:r>
                      <a:endParaRPr lang="sk-SK" sz="16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l"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17</a:t>
                      </a:r>
                      <a:endParaRPr lang="sk-SK" sz="16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l">
                        <a:spcAft>
                          <a:spcPts val="0"/>
                        </a:spcAft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19</a:t>
                      </a:r>
                      <a:endParaRPr lang="sk-SK" sz="16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771264"/>
                  </a:ext>
                </a:extLst>
              </a:tr>
              <a:tr h="364602">
                <a:tc rowSpan="2"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B=16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0.8445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0.8464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0.8449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79643"/>
                  </a:ext>
                </a:extLst>
              </a:tr>
              <a:tr h="3646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0.8378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0.8341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0.8312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63933"/>
                  </a:ext>
                </a:extLst>
              </a:tr>
              <a:tr h="364602">
                <a:tc rowSpan="2"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B=32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0.8468</a:t>
                      </a:r>
                      <a:endParaRPr lang="sk-SK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0.8492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0.8495</a:t>
                      </a:r>
                      <a:endParaRPr lang="sk-SK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1002"/>
                  </a:ext>
                </a:extLst>
              </a:tr>
              <a:tr h="3646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0.8361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0.8397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0.8361</a:t>
                      </a:r>
                      <a:endParaRPr lang="sk-SK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97524"/>
                  </a:ext>
                </a:extLst>
              </a:tr>
              <a:tr h="364602">
                <a:tc rowSpan="2"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B=64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0.8433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0.8421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0.8476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97488"/>
                  </a:ext>
                </a:extLst>
              </a:tr>
              <a:tr h="3646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0.8349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0.8402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0.8402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37015"/>
                  </a:ext>
                </a:extLst>
              </a:tr>
              <a:tr h="364602">
                <a:tc rowSpan="2"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B=128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0.8433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0.8457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0.8457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13004"/>
                  </a:ext>
                </a:extLst>
              </a:tr>
              <a:tr h="3646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0.8342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0.8380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0.8342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7318"/>
                  </a:ext>
                </a:extLst>
              </a:tr>
              <a:tr h="364602">
                <a:tc rowSpan="2"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B=256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0.8425</a:t>
                      </a:r>
                      <a:endParaRPr lang="sk-SK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0.8496</a:t>
                      </a:r>
                      <a:endParaRPr lang="sk-SK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0.8468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58997"/>
                  </a:ext>
                </a:extLst>
              </a:tr>
              <a:tr h="3646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F1</a:t>
                      </a:r>
                      <a:endParaRPr lang="sk-SK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00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0.8346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0.8389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buNone/>
                        <a:tabLst>
                          <a:tab pos="1170305" algn="l"/>
                        </a:tabLs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0.8368</a:t>
                      </a:r>
                      <a:endParaRPr lang="sk-SK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1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17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10207580" cy="60483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BAD3F47E-088F-5D68-49BF-B4D78C712401}"/>
              </a:ext>
            </a:extLst>
          </p:cNvPr>
          <p:cNvSpPr txBox="1">
            <a:spLocks/>
          </p:cNvSpPr>
          <p:nvPr/>
        </p:nvSpPr>
        <p:spPr>
          <a:xfrm>
            <a:off x="489137" y="1917142"/>
            <a:ext cx="10148784" cy="36921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GCNs have proven to be a suitable tool for building detection models in the field of synthetic image recognition.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experiments were conducted using data for the recognition of artificially convincing </a:t>
            </a:r>
            <a:r>
              <a:rPr lang="en-GB" sz="200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faces (best result Accuracy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=0.8496).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Various settings for hidden layers, error optimization, and regularization functions and hyperparameters were tested.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experiments, two GCN layers were used. In the future, it would be advisable to expand the GCN architecture with additional GCN layers.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GCN models have the potential to be deployed as a supporting or auxiliary tool in detecting persuasive faces for the purpose of regulating the number of frauds or manipulative content on social networks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objekt pre text 1">
            <a:extLst>
              <a:ext uri="{FF2B5EF4-FFF2-40B4-BE49-F238E27FC236}">
                <a16:creationId xmlns:a16="http://schemas.microsoft.com/office/drawing/2014/main" id="{A27071CF-0287-59C2-4DD6-E652C9FCFD4A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94F75E4-FAD8-84B2-14FC-DB2BEE333A55}"/>
              </a:ext>
            </a:extLst>
          </p:cNvPr>
          <p:cNvSpPr/>
          <p:nvPr/>
        </p:nvSpPr>
        <p:spPr>
          <a:xfrm>
            <a:off x="974558" y="5715000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601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1"/>
          </p:nvPr>
        </p:nvSpPr>
        <p:spPr>
          <a:xfrm>
            <a:off x="2770089" y="3986445"/>
            <a:ext cx="6705734" cy="1704672"/>
          </a:xfrm>
        </p:spPr>
        <p:txBody>
          <a:bodyPr/>
          <a:lstStyle/>
          <a:p>
            <a:pPr algn="ctr"/>
            <a:r>
              <a:rPr lang="sk-SK" cap="small" dirty="0"/>
              <a:t>T</a:t>
            </a:r>
            <a:r>
              <a:rPr lang="en-GB" cap="small" dirty="0"/>
              <a:t>H</a:t>
            </a:r>
            <a:r>
              <a:rPr lang="sk-SK" cap="small" dirty="0"/>
              <a:t>ANK  YOU  FOR  YOUR  ATTENTION</a:t>
            </a:r>
          </a:p>
          <a:p>
            <a:pPr algn="ctr"/>
            <a:endParaRPr lang="sk-SK" cap="small" dirty="0"/>
          </a:p>
          <a:p>
            <a:pPr algn="ctr"/>
            <a:r>
              <a:rPr lang="sk-SK" sz="2000" dirty="0"/>
              <a:t>kristina.machova@tuke.sk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A8CFD24-8BA7-AC7B-5ECD-63DCD33C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274" y="1109014"/>
            <a:ext cx="3694663" cy="5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50C00-12E7-51C8-D34C-A44F8311E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662039E-2A5C-974C-7720-ABA54EA1C7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10207580" cy="604838"/>
          </a:xfrm>
        </p:spPr>
        <p:txBody>
          <a:bodyPr/>
          <a:lstStyle/>
          <a:p>
            <a:r>
              <a:rPr lang="en-US" dirty="0"/>
              <a:t>Conclusions and discussion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B55131C-1AD6-AB64-9EC6-1232FF1BA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254" y="2556152"/>
            <a:ext cx="2197187" cy="248049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AEACA19-C31B-38F8-A8FA-B9412555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6" y="1968214"/>
            <a:ext cx="7178989" cy="47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5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1101602" y="2032398"/>
            <a:ext cx="8468834" cy="2659918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sk-SK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 Model Training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10207580" cy="604838"/>
          </a:xfrm>
        </p:spPr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4" name="Zástupný objekt pre text 1">
            <a:extLst>
              <a:ext uri="{FF2B5EF4-FFF2-40B4-BE49-F238E27FC236}">
                <a16:creationId xmlns:a16="http://schemas.microsoft.com/office/drawing/2014/main" id="{9ABDA17F-99AD-62FD-B06A-E7B8AC997F76}"/>
              </a:ext>
            </a:extLst>
          </p:cNvPr>
          <p:cNvSpPr txBox="1">
            <a:spLocks/>
          </p:cNvSpPr>
          <p:nvPr/>
        </p:nvSpPr>
        <p:spPr>
          <a:xfrm>
            <a:off x="8867274" y="80223"/>
            <a:ext cx="3308689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3341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>
            <a:extLst>
              <a:ext uri="{FF2B5EF4-FFF2-40B4-BE49-F238E27FC236}">
                <a16:creationId xmlns:a16="http://schemas.microsoft.com/office/drawing/2014/main" id="{FDF8565F-B4F1-8BD8-552E-2FE6CB202DA1}"/>
              </a:ext>
            </a:extLst>
          </p:cNvPr>
          <p:cNvSpPr/>
          <p:nvPr/>
        </p:nvSpPr>
        <p:spPr>
          <a:xfrm>
            <a:off x="974558" y="5715000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330843" y="986694"/>
            <a:ext cx="11969442" cy="546108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Slovak Research and Development Agency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 no. APVV-22-0414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MODERMED</a:t>
            </a:r>
          </a:p>
          <a:p>
            <a:pPr>
              <a:spcBef>
                <a:spcPts val="0"/>
              </a:spcBef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Multimodal Detection of Toxic Behavior in Social Media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>
              <a:spcBef>
                <a:spcPts val="0"/>
              </a:spcBef>
            </a:pPr>
            <a:endParaRPr lang="en-GB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1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Unimodal toxicity detection in </a:t>
            </a:r>
            <a:r>
              <a:rPr lang="en-GB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marL="799200" lvl="2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Types of toxicity - </a:t>
            </a: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hate speech, offensive speech, fake news, des-information 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799200" lvl="2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Methods – classic ML (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NBayes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SVM), ensemble ML (RF,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), traditional deep learning (LS</a:t>
            </a:r>
            <a:r>
              <a:rPr lang="sk-SK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BiLSTM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GRU,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BiGRU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and combination with AM), transformer families (BERT, T</a:t>
            </a:r>
            <a:r>
              <a:rPr lang="sk-SK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GPT)</a:t>
            </a:r>
          </a:p>
          <a:p>
            <a:pPr marL="342000" lvl="1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Unimodal toxicity detection in </a:t>
            </a:r>
            <a:r>
              <a:rPr lang="en-GB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</a:p>
          <a:p>
            <a:pPr marL="799200" lvl="2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DeepFake</a:t>
            </a: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, created by people, generated by AI, modified (synthetic or human origine)</a:t>
            </a:r>
            <a:r>
              <a:rPr lang="en-GB" sz="1800" i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99200" lvl="2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Methods – traditional deep learning (CNN, VGG-16, YOLOv11,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MobileNet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DEnseNet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ConvNext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), transformer (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– Visual Transformer)</a:t>
            </a:r>
          </a:p>
          <a:p>
            <a:pPr marL="799200" lvl="2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persuasive faces </a:t>
            </a: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in connection with disinformation</a:t>
            </a:r>
          </a:p>
          <a:p>
            <a:pPr marL="799200" lvl="2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Methods – </a:t>
            </a:r>
            <a:r>
              <a:rPr lang="en-GB" sz="18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GCN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(Graph Convolutional Networks)</a:t>
            </a:r>
          </a:p>
          <a:p>
            <a:pPr marL="342000" lvl="1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Toxicity detection in </a:t>
            </a:r>
            <a:r>
              <a:rPr lang="en-GB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multimodal 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data (text, images, speech, videos)</a:t>
            </a:r>
          </a:p>
          <a:p>
            <a:pPr marL="799200" lvl="2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Methods – fusion (Early, Intermediate, Late), CLIP (Contrastive LIP),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LaCLIP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ViLT, BLIP-2 (Boosting LIP) </a:t>
            </a:r>
          </a:p>
          <a:p>
            <a:pPr marL="342000" lvl="1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Detection of actors of online antisocial behaviour and their main attributes</a:t>
            </a:r>
          </a:p>
          <a:p>
            <a:pPr marL="799200" lvl="2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b="1" i="1" noProof="0" dirty="0">
                <a:latin typeface="Arial" panose="020B0604020202020204" pitchFamily="34" charset="0"/>
                <a:cs typeface="Arial" panose="020B0604020202020204" pitchFamily="34" charset="0"/>
              </a:rPr>
              <a:t>Trols, blocked users, adults in children's chat groups "chatrooms„</a:t>
            </a:r>
            <a:endParaRPr lang="sk-SK" sz="1800" b="1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200" lvl="2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Methods –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NB, SVM, RF, MLP, CNN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9200" lvl="2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18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10207580" cy="604838"/>
          </a:xfrm>
        </p:spPr>
        <p:txBody>
          <a:bodyPr/>
          <a:lstStyle/>
          <a:p>
            <a:r>
              <a:rPr lang="en-GB" noProof="0" dirty="0"/>
              <a:t>Research </a:t>
            </a:r>
            <a:r>
              <a:rPr lang="en-GB" dirty="0"/>
              <a:t>Frame</a:t>
            </a:r>
            <a:endParaRPr lang="en-GB" noProof="0" dirty="0"/>
          </a:p>
        </p:txBody>
      </p:sp>
      <p:sp>
        <p:nvSpPr>
          <p:cNvPr id="10" name="Zástupný objekt pre text 1">
            <a:extLst>
              <a:ext uri="{FF2B5EF4-FFF2-40B4-BE49-F238E27FC236}">
                <a16:creationId xmlns:a16="http://schemas.microsoft.com/office/drawing/2014/main" id="{57B9794C-40C7-6A45-35E4-3DC2033C2EAD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2311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AD8435E6-C1D3-DD81-3386-049FAECEF60D}"/>
              </a:ext>
            </a:extLst>
          </p:cNvPr>
          <p:cNvSpPr/>
          <p:nvPr/>
        </p:nvSpPr>
        <p:spPr>
          <a:xfrm>
            <a:off x="974558" y="5715000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en-GB" noProof="0" dirty="0"/>
              <a:t>Problem Definition and Motivation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6F30867-A89F-4B29-B9D1-5B5C72E247C2}"/>
              </a:ext>
            </a:extLst>
          </p:cNvPr>
          <p:cNvSpPr txBox="1"/>
          <p:nvPr/>
        </p:nvSpPr>
        <p:spPr>
          <a:xfrm>
            <a:off x="357937" y="1000966"/>
            <a:ext cx="1085950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web technologies have created amazing things.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Endangering democracy, disrupting the functioning of society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networks benefits from constantly tracking people for advertising - business model of profitable disinformation to maintain our attention </a:t>
            </a:r>
            <a:endParaRPr lang="sk-SK" sz="20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</a:p>
          <a:p>
            <a:pPr marL="342000" lvl="1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some forms of regulation and limitation of harmful behaviour are needed</a:t>
            </a:r>
          </a:p>
          <a:p>
            <a:pPr marL="342000" lvl="1" indent="-342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young people 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recognize disinformation, cyberbullying</a:t>
            </a:r>
          </a:p>
          <a:p>
            <a:pPr>
              <a:spcBef>
                <a:spcPts val="600"/>
              </a:spcBef>
            </a:pPr>
            <a:r>
              <a:rPr lang="en-GB" sz="20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of persuasive faces in online media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too much emphasis on trying to convince people about a product or in a political campaign</a:t>
            </a:r>
            <a:endParaRPr lang="sk-SK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someone tries to convince us of something they may not even believe in themselves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n attentive listener can tell from body language and facial expressions that something is not right</a:t>
            </a:r>
            <a:endParaRPr lang="en-GB" sz="20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1D992DA2-A843-FC25-D642-D990D351818B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84932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51EFF187-45A4-00A1-EB99-450F05600EEA}"/>
              </a:ext>
            </a:extLst>
          </p:cNvPr>
          <p:cNvSpPr/>
          <p:nvPr/>
        </p:nvSpPr>
        <p:spPr>
          <a:xfrm>
            <a:off x="974558" y="5715000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en-GB" noProof="0" dirty="0"/>
              <a:t>Data Description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6F30867-A89F-4B29-B9D1-5B5C72E247C2}"/>
              </a:ext>
            </a:extLst>
          </p:cNvPr>
          <p:cNvSpPr txBox="1"/>
          <p:nvPr/>
        </p:nvSpPr>
        <p:spPr>
          <a:xfrm>
            <a:off x="398785" y="1183870"/>
            <a:ext cx="1066381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domain of research is represented by two datasets:</a:t>
            </a:r>
          </a:p>
          <a:p>
            <a:pPr>
              <a:spcBef>
                <a:spcPts val="600"/>
              </a:spcBef>
            </a:pPr>
            <a:endParaRPr lang="en-GB" sz="8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was dataset from Kaggle.com 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obtaining 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faces representing various emotions: disgust, fear, happiness, sadness, surprise, as well as emotionally neutral faces</a:t>
            </a:r>
            <a:endParaRPr lang="en-GB" sz="20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rom these images we created two classes: a </a:t>
            </a:r>
            <a:r>
              <a:rPr lang="en-GB" sz="2000" i="1" noProof="0" dirty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class and second class of </a:t>
            </a:r>
            <a:r>
              <a:rPr lang="en-GB" sz="2000" i="1" noProof="0" dirty="0">
                <a:latin typeface="Arial" panose="020B0604020202020204" pitchFamily="34" charset="0"/>
                <a:cs typeface="Arial" panose="020B0604020202020204" pitchFamily="34" charset="0"/>
              </a:rPr>
              <a:t>persuasive faces 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involving suitable emotions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GB" sz="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second dataset was from 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tlab.uchicago.edu/</a:t>
            </a:r>
            <a:r>
              <a:rPr lang="en-GB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-redirect-politicians-faces/</a:t>
            </a:r>
            <a:endParaRPr lang="en-GB" sz="20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obtaining 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images of the faces of US senators and congressmen</a:t>
            </a:r>
            <a:endParaRPr lang="en-GB" sz="20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Relevant data from these two sources were integrated into a joint dataset</a:t>
            </a:r>
            <a:endParaRPr lang="en-GB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i="1" noProof="0" dirty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class – 6198 examples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class of </a:t>
            </a:r>
            <a:r>
              <a:rPr lang="en-GB" sz="2000" i="1" noProof="0" dirty="0">
                <a:latin typeface="Arial" panose="020B0604020202020204" pitchFamily="34" charset="0"/>
                <a:cs typeface="Arial" panose="020B0604020202020204" pitchFamily="34" charset="0"/>
              </a:rPr>
              <a:t>persuasive faces – 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9535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examples</a:t>
            </a:r>
            <a:endParaRPr lang="en-GB" sz="2000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B0CFF0EC-A133-264C-7AD1-0DF2C01D41B8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52956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77F1C-A404-1C2B-F02C-E5DD3638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B464A5B-6851-EC61-7E2F-666606C4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43" y="1289899"/>
            <a:ext cx="3801924" cy="287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0B98E3CC-7128-3958-2BE6-3E9F5D25BB16}"/>
              </a:ext>
            </a:extLst>
          </p:cNvPr>
          <p:cNvSpPr/>
          <p:nvPr/>
        </p:nvSpPr>
        <p:spPr>
          <a:xfrm>
            <a:off x="974558" y="5715000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2B0FD237-CE46-E9C9-2F32-675E7B97B1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en-GB" noProof="0" dirty="0"/>
              <a:t>Data Description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8715250-51AE-EFC6-DC57-C8D565720EE6}"/>
              </a:ext>
            </a:extLst>
          </p:cNvPr>
          <p:cNvSpPr txBox="1"/>
          <p:nvPr/>
        </p:nvSpPr>
        <p:spPr>
          <a:xfrm>
            <a:off x="17014" y="685061"/>
            <a:ext cx="561376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preprocessing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graph convolutional networks 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create facial feature graphs (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face_recognition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library)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capture facial features (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ace_recognition.face_landmarks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graph from observed features</a:t>
            </a:r>
            <a:endParaRPr lang="en-GB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4B22A39F-110C-4E76-06FB-D4A312C9316B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39E3A01-8030-251A-B497-F6F8D36AF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25" y="4390053"/>
            <a:ext cx="4356875" cy="246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59008079-1D7A-2A9D-C213-1CBEBFBA5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3" y="3366698"/>
            <a:ext cx="5223829" cy="3491302"/>
          </a:xfrm>
          <a:prstGeom prst="rect">
            <a:avLst/>
          </a:prstGeom>
        </p:spPr>
      </p:pic>
      <p:sp>
        <p:nvSpPr>
          <p:cNvPr id="15" name="Šípka: zahnutá nahor 14">
            <a:extLst>
              <a:ext uri="{FF2B5EF4-FFF2-40B4-BE49-F238E27FC236}">
                <a16:creationId xmlns:a16="http://schemas.microsoft.com/office/drawing/2014/main" id="{021A22AA-ED0A-7144-5DF9-D23FDECA22CA}"/>
              </a:ext>
            </a:extLst>
          </p:cNvPr>
          <p:cNvSpPr/>
          <p:nvPr/>
        </p:nvSpPr>
        <p:spPr>
          <a:xfrm>
            <a:off x="5630780" y="4284421"/>
            <a:ext cx="1525285" cy="1091528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: zahnutá 17">
            <a:extLst>
              <a:ext uri="{FF2B5EF4-FFF2-40B4-BE49-F238E27FC236}">
                <a16:creationId xmlns:a16="http://schemas.microsoft.com/office/drawing/2014/main" id="{6EE15756-61E3-15C2-63A7-74158A905B72}"/>
              </a:ext>
            </a:extLst>
          </p:cNvPr>
          <p:cNvSpPr/>
          <p:nvPr/>
        </p:nvSpPr>
        <p:spPr>
          <a:xfrm rot="5400000">
            <a:off x="8962060" y="2724068"/>
            <a:ext cx="1430217" cy="1123410"/>
          </a:xfrm>
          <a:prstGeom prst="ben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7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FD3F7-AE13-CEA9-2B2F-83D151F33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>
            <a:extLst>
              <a:ext uri="{FF2B5EF4-FFF2-40B4-BE49-F238E27FC236}">
                <a16:creationId xmlns:a16="http://schemas.microsoft.com/office/drawing/2014/main" id="{5F3D7A96-A8D4-2F1A-4635-5199DD80E5F3}"/>
              </a:ext>
            </a:extLst>
          </p:cNvPr>
          <p:cNvSpPr/>
          <p:nvPr/>
        </p:nvSpPr>
        <p:spPr>
          <a:xfrm>
            <a:off x="974558" y="5715000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DC1BF56-284F-A7AC-797C-7EA16BB2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6" y="279507"/>
            <a:ext cx="8325852" cy="60491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FDA579C-2988-A064-CF45-B572DE51A8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" y="80223"/>
            <a:ext cx="7176304" cy="604838"/>
          </a:xfrm>
        </p:spPr>
        <p:txBody>
          <a:bodyPr/>
          <a:lstStyle/>
          <a:p>
            <a:r>
              <a:rPr lang="en-GB" noProof="0" dirty="0"/>
              <a:t>Data Description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0318FC74-5921-1ADA-7D8F-1D6501DB97E0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9637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974957" cy="604838"/>
          </a:xfrm>
        </p:spPr>
        <p:txBody>
          <a:bodyPr/>
          <a:lstStyle/>
          <a:p>
            <a:r>
              <a:rPr lang="en-GB" noProof="0" dirty="0"/>
              <a:t>GCN Model Training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C6C006B4-7EE8-413D-A17E-292CA2A75E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203" y="1117265"/>
            <a:ext cx="11749859" cy="18188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Graph Convolutional Networks (GCN)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GCNs are a special type of convolutional neural networks that work with input data in the form graphs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Convolution in the case of graph data is applied in the form of a graph Fourier transformation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Difference between classic convolutional neural networks and GCN </a:t>
            </a:r>
            <a:r>
              <a:rPr lang="sk-SK" dirty="0">
                <a:latin typeface="Arial" charset="0"/>
                <a:cs typeface="Arial" panose="020B0604020202020204" pitchFamily="34" charset="0"/>
              </a:rPr>
              <a:t>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         												</a:t>
            </a:r>
            <a:endParaRPr lang="en-US" dirty="0"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0" name="Zástupný objekt pre text 1">
            <a:extLst>
              <a:ext uri="{FF2B5EF4-FFF2-40B4-BE49-F238E27FC236}">
                <a16:creationId xmlns:a16="http://schemas.microsoft.com/office/drawing/2014/main" id="{1C6026E8-A511-2CF6-ABF6-8A8E5E0B914D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7778F1F6-73CE-F38E-EB74-6FAEB16A2169}"/>
              </a:ext>
            </a:extLst>
          </p:cNvPr>
          <p:cNvSpPr/>
          <p:nvPr/>
        </p:nvSpPr>
        <p:spPr>
          <a:xfrm>
            <a:off x="974558" y="5715000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Obrázok, na ktorom je diagram, hodiny, snímka obrazovky, dizajn&#10;&#10;Obsah vygenerovaný pomocou AI môže byť nesprávny.">
            <a:extLst>
              <a:ext uri="{FF2B5EF4-FFF2-40B4-BE49-F238E27FC236}">
                <a16:creationId xmlns:a16="http://schemas.microsoft.com/office/drawing/2014/main" id="{9BE7383D-032C-033D-E0F4-D3E40A7F5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53" y="2863516"/>
            <a:ext cx="5976030" cy="3764443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960150E3-0AC7-D386-B7DC-1AAE00833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43" y="3026250"/>
            <a:ext cx="4692588" cy="35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4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01B5-E27A-C2E2-3BDD-334DCA3FF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>
            <a:extLst>
              <a:ext uri="{FF2B5EF4-FFF2-40B4-BE49-F238E27FC236}">
                <a16:creationId xmlns:a16="http://schemas.microsoft.com/office/drawing/2014/main" id="{34A40D97-948E-E5F3-880A-EAD4398ECB3A}"/>
              </a:ext>
            </a:extLst>
          </p:cNvPr>
          <p:cNvSpPr/>
          <p:nvPr/>
        </p:nvSpPr>
        <p:spPr>
          <a:xfrm>
            <a:off x="974558" y="5715000"/>
            <a:ext cx="3898231" cy="73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211400BB-C95A-AF87-2E51-75D7361F1B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0223"/>
            <a:ext cx="7974957" cy="604838"/>
          </a:xfrm>
        </p:spPr>
        <p:txBody>
          <a:bodyPr/>
          <a:lstStyle/>
          <a:p>
            <a:r>
              <a:rPr lang="en-GB" noProof="0" dirty="0"/>
              <a:t>GCN Model Training</a:t>
            </a:r>
          </a:p>
        </p:txBody>
      </p:sp>
      <p:sp>
        <p:nvSpPr>
          <p:cNvPr id="8" name="Zástupný objekt pre text 1">
            <a:extLst>
              <a:ext uri="{FF2B5EF4-FFF2-40B4-BE49-F238E27FC236}">
                <a16:creationId xmlns:a16="http://schemas.microsoft.com/office/drawing/2014/main" id="{BABE33F4-6D6E-64EA-4D1A-B6F94B7193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203" y="1117265"/>
            <a:ext cx="11749859" cy="29855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Graph Convolutional Networks (GCN)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basic principles 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GCNConv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layer include: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Aggregation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Aggregation functions (such as sum, mean, or max) are used to merge information from multiple neighboring nodes into a single vector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Node state update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aggregating neighboring information, the new node state is calculated by combining its original state and the aggregated information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Recursive application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aggregation and update process can be applied multiple times (i.e., across multiple layers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GCNconv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allowing the model to obtain information from progressively larger neighborhoods of nodes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Illustration of the principle of GCN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	</a:t>
            </a:r>
          </a:p>
          <a:p>
            <a:pPr eaLnBrk="1" hangingPunct="1">
              <a:lnSpc>
                <a:spcPct val="107000"/>
              </a:lnSpc>
              <a:spcBef>
                <a:spcPts val="0"/>
              </a:spcBef>
              <a:defRPr/>
            </a:pPr>
            <a:r>
              <a:rPr lang="sk-SK" dirty="0">
                <a:latin typeface="Arial" charset="0"/>
                <a:cs typeface="Arial" panose="020B0604020202020204" pitchFamily="34" charset="0"/>
              </a:rPr>
              <a:t>						         												</a:t>
            </a:r>
            <a:endParaRPr lang="en-US" dirty="0"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0" name="Zástupný objekt pre text 1">
            <a:extLst>
              <a:ext uri="{FF2B5EF4-FFF2-40B4-BE49-F238E27FC236}">
                <a16:creationId xmlns:a16="http://schemas.microsoft.com/office/drawing/2014/main" id="{70BC62B6-D94B-A89C-B92F-05B20F8F9879}"/>
              </a:ext>
            </a:extLst>
          </p:cNvPr>
          <p:cNvSpPr txBox="1">
            <a:spLocks/>
          </p:cNvSpPr>
          <p:nvPr/>
        </p:nvSpPr>
        <p:spPr>
          <a:xfrm>
            <a:off x="8915400" y="80223"/>
            <a:ext cx="3260563" cy="14302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Frame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 and Motivation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Description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Model Training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Experiments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4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1D82DFE2-D69F-253A-5DD6-80F6755E2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58" y="3800838"/>
            <a:ext cx="5676924" cy="2622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8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1500</Words>
  <Application>Microsoft Office PowerPoint</Application>
  <PresentationFormat>Širokouhlá</PresentationFormat>
  <Paragraphs>353</Paragraphs>
  <Slides>15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Office Theme</vt:lpstr>
      <vt:lpstr>Custom Design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supervisor EN</dc:title>
  <dc:subject/>
  <dc:creator>FEI TUKE</dc:creator>
  <cp:keywords/>
  <dc:description/>
  <cp:lastModifiedBy>Kristina Machova</cp:lastModifiedBy>
  <cp:revision>179</cp:revision>
  <cp:lastPrinted>2023-06-23T15:19:29Z</cp:lastPrinted>
  <dcterms:created xsi:type="dcterms:W3CDTF">2018-05-14T18:27:22Z</dcterms:created>
  <dcterms:modified xsi:type="dcterms:W3CDTF">2026-06-19T16:55:39Z</dcterms:modified>
  <cp:category/>
</cp:coreProperties>
</file>