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42" r:id="rId3"/>
    <p:sldId id="414" r:id="rId4"/>
    <p:sldId id="415" r:id="rId5"/>
    <p:sldId id="405" r:id="rId6"/>
    <p:sldId id="421" r:id="rId7"/>
    <p:sldId id="422" r:id="rId8"/>
    <p:sldId id="423" r:id="rId9"/>
    <p:sldId id="424" r:id="rId10"/>
    <p:sldId id="425" r:id="rId11"/>
    <p:sldId id="426" r:id="rId12"/>
    <p:sldId id="428" r:id="rId13"/>
    <p:sldId id="429" r:id="rId14"/>
    <p:sldId id="430" r:id="rId15"/>
    <p:sldId id="431" r:id="rId16"/>
    <p:sldId id="432" r:id="rId17"/>
    <p:sldId id="444" r:id="rId18"/>
    <p:sldId id="445" r:id="rId19"/>
    <p:sldId id="446" r:id="rId20"/>
    <p:sldId id="433" r:id="rId21"/>
    <p:sldId id="434" r:id="rId22"/>
    <p:sldId id="418" r:id="rId23"/>
    <p:sldId id="435" r:id="rId24"/>
    <p:sldId id="436" r:id="rId25"/>
    <p:sldId id="437" r:id="rId26"/>
    <p:sldId id="438" r:id="rId27"/>
    <p:sldId id="442" r:id="rId28"/>
    <p:sldId id="439" r:id="rId29"/>
    <p:sldId id="443" r:id="rId30"/>
    <p:sldId id="447" r:id="rId31"/>
    <p:sldId id="448" r:id="rId32"/>
    <p:sldId id="449" r:id="rId33"/>
    <p:sldId id="450" r:id="rId34"/>
    <p:sldId id="451" r:id="rId35"/>
    <p:sldId id="453" r:id="rId36"/>
    <p:sldId id="454" r:id="rId37"/>
    <p:sldId id="452" r:id="rId38"/>
    <p:sldId id="455" r:id="rId39"/>
    <p:sldId id="440" r:id="rId40"/>
    <p:sldId id="441" r:id="rId41"/>
    <p:sldId id="36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" initials="B" lastIdx="9" clrIdx="0"/>
  <p:cmAuthor id="1" name="Kristína Machová" initials="KM" lastIdx="1" clrIdx="1">
    <p:extLst>
      <p:ext uri="{19B8F6BF-5375-455C-9EA6-DF929625EA0E}">
        <p15:presenceInfo xmlns:p15="http://schemas.microsoft.com/office/powerpoint/2012/main" userId="Kristína Mach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006666"/>
    <a:srgbClr val="898989"/>
    <a:srgbClr val="485E82"/>
    <a:srgbClr val="DA0000"/>
    <a:srgbClr val="7E76A2"/>
    <a:srgbClr val="666699"/>
    <a:srgbClr val="009999"/>
    <a:srgbClr val="657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0" autoAdjust="0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120" y="2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3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CA96-0433-9043-89F7-C2A1DD8B9D4D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4C875-7223-3B4B-9A00-CE25F9D3D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0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0DD3-AB97-0044-ACDE-9EFDFC7037C1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8B0E-B866-0647-8F46-14B58D91F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D41A-EA9A-2E4A-932A-2F6E31F3C93A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2D51-8DD9-AB4E-928A-AC013F0C41AA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5CA-D134-B046-9CE7-B939D928CFD6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3291-3A3F-0A43-85F6-9F250C1CE26C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Kristína Machová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4F9-AE6F-F646-B99C-496C416A59BD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CB12-D96D-F141-81CF-2F039013AFF8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0C61-FFDC-8049-8348-5F40CBFB969F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D615-E4B2-FE4C-B1A9-91517AACF9B9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5F5-D6A6-C647-AB2D-F3FCDCBA8D45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9D50-26A2-E44C-BFD0-D2A2C5EA2E26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3E6D-8E3D-8A48-8F5F-EF3746047C5D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7" y="6583361"/>
            <a:ext cx="4572001" cy="274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600" noProof="0"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" y="6583361"/>
            <a:ext cx="3124199" cy="275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A23D5A2-7C96-0443-ABF7-6B33D3214715}" type="datetime1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3361"/>
            <a:ext cx="28956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583361"/>
            <a:ext cx="31242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4571999" cy="508001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Neurónové siete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1998" y="-1"/>
            <a:ext cx="4572001" cy="50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noProof="0" dirty="0">
                <a:latin typeface="Arial"/>
                <a:cs typeface="Arial"/>
              </a:rPr>
              <a:t>Strojového učenie, KKUI TU Košice</a:t>
            </a:r>
            <a:endParaRPr lang="sk-SK" sz="1600" noProof="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k-SK" sz="1600" noProof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Neurónové siete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Predmet: Strojové učenie</a:t>
            </a:r>
          </a:p>
          <a:p>
            <a:pPr algn="ctr" eaLnBrk="1" hangingPunct="1"/>
            <a:r>
              <a:rPr lang="sk-SK" altLang="sk-SK" sz="1800" dirty="0"/>
              <a:t>Prednášajúci: Kristína Machová</a:t>
            </a:r>
            <a:endParaRPr lang="sk-SK" altLang="sk-SK" sz="1800" dirty="0">
              <a:hlinkClick r:id="rId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Optimalizácia </a:t>
            </a:r>
            <a:r>
              <a:rPr lang="sk-SK" sz="2400" b="1" dirty="0">
                <a:solidFill>
                  <a:srgbClr val="7E0000"/>
                </a:solidFill>
              </a:rPr>
              <a:t>Gradient </a:t>
            </a:r>
            <a:r>
              <a:rPr lang="sk-SK" sz="2400" b="1" dirty="0" err="1">
                <a:solidFill>
                  <a:srgbClr val="7E0000"/>
                </a:solidFill>
              </a:rPr>
              <a:t>Descent</a:t>
            </a:r>
            <a:endParaRPr lang="sk-SK" sz="2400" b="1" dirty="0">
              <a:solidFill>
                <a:srgbClr val="7E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341057"/>
            <a:ext cx="8737147" cy="42691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Najjednoduchší</a:t>
            </a:r>
            <a:r>
              <a:rPr lang="sk-SK" sz="2000" dirty="0">
                <a:effectLst/>
              </a:rPr>
              <a:t> prístup ku optimalizácii (</a:t>
            </a:r>
            <a:r>
              <a:rPr lang="sk-SK" sz="2000" dirty="0" err="1">
                <a:effectLst/>
              </a:rPr>
              <a:t>Ruder</a:t>
            </a:r>
            <a:r>
              <a:rPr lang="sk-SK" sz="2000" dirty="0">
                <a:effectLst/>
              </a:rPr>
              <a:t>, 2016)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Používa sa pri lineárnej regresii a klasifikácii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Na ňom ja založené spätné šírenie chyby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jednoduchá implementácia   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jednoduchý výpočet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600" dirty="0"/>
              <a:t>kde </a:t>
            </a:r>
            <a:r>
              <a:rPr lang="el-GR" sz="1600" dirty="0"/>
              <a:t>θ</a:t>
            </a:r>
            <a:r>
              <a:rPr lang="sk-SK" sz="1600" dirty="0"/>
              <a:t> je gradient chybovej funkcie, </a:t>
            </a:r>
            <a:r>
              <a:rPr lang="el-GR" sz="1600" dirty="0"/>
              <a:t>α</a:t>
            </a:r>
            <a:r>
              <a:rPr lang="sk-SK" sz="1600" dirty="0"/>
              <a:t> je učiaci parameter a </a:t>
            </a:r>
            <a:r>
              <a:rPr lang="el-GR" sz="1600" dirty="0"/>
              <a:t>∆</a:t>
            </a:r>
            <a:r>
              <a:rPr lang="sk-SK" sz="1600" dirty="0"/>
              <a:t>J je derivácia aktivačnej funkcie neurónu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Nevýhody: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môže sa zastaviť v lokálnom minime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váhy sú vypočítané na základe gradientu celého </a:t>
            </a:r>
            <a:r>
              <a:rPr lang="sk-SK" sz="1800" dirty="0" err="1"/>
              <a:t>datasetu</a:t>
            </a:r>
            <a:r>
              <a:rPr lang="sk-SK" sz="1800" dirty="0"/>
              <a:t>, čo v prípade veľkého </a:t>
            </a:r>
            <a:r>
              <a:rPr lang="sk-SK" sz="1800" dirty="0" err="1"/>
              <a:t>datasetu</a:t>
            </a:r>
            <a:r>
              <a:rPr lang="sk-SK" sz="1800" dirty="0"/>
              <a:t> môže spôsobiť dlhú dobu konvergencie a vysoké nároky na pamäť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589698"/>
              </p:ext>
            </p:extLst>
          </p:nvPr>
        </p:nvGraphicFramePr>
        <p:xfrm>
          <a:off x="4547021" y="2894914"/>
          <a:ext cx="2945558" cy="51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2133720" imgH="373320" progId="Paint.Picture">
                  <p:embed/>
                </p:oleObj>
              </mc:Choice>
              <mc:Fallback>
                <p:oleObj name="Bitová mapa" r:id="rId2" imgW="2133720" imgH="373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47021" y="2894914"/>
                        <a:ext cx="2945558" cy="515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277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7847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Optimalizácia </a:t>
            </a:r>
            <a:r>
              <a:rPr lang="sk-SK" sz="2400" b="1" dirty="0">
                <a:solidFill>
                  <a:srgbClr val="7E0000"/>
                </a:solidFill>
              </a:rPr>
              <a:t>Adam</a:t>
            </a:r>
            <a:r>
              <a:rPr lang="sk-SK" sz="2400" b="1" dirty="0"/>
              <a:t> (</a:t>
            </a:r>
            <a:r>
              <a:rPr lang="sk-SK" sz="2400" b="1" dirty="0" err="1"/>
              <a:t>Adaptive</a:t>
            </a:r>
            <a:r>
              <a:rPr lang="sk-SK" sz="2400" b="1" dirty="0"/>
              <a:t> Moment </a:t>
            </a:r>
            <a:r>
              <a:rPr lang="sk-SK" sz="2400" b="1" dirty="0" err="1"/>
              <a:t>Estimation</a:t>
            </a:r>
            <a:r>
              <a:rPr lang="sk-SK" sz="2400" b="1" dirty="0"/>
              <a:t>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341057"/>
            <a:ext cx="8737147" cy="42691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Využíva</a:t>
            </a:r>
            <a:r>
              <a:rPr lang="sk-SK" sz="2000" dirty="0">
                <a:effectLst/>
              </a:rPr>
              <a:t> aproximácie momentu prvého a druhého rádu </a:t>
            </a:r>
            <a:r>
              <a:rPr lang="sk-SK" sz="2000" dirty="0" err="1">
                <a:effectLst/>
              </a:rPr>
              <a:t>m</a:t>
            </a:r>
            <a:r>
              <a:rPr lang="sk-SK" sz="2000" baseline="-25000" dirty="0" err="1">
                <a:effectLst/>
              </a:rPr>
              <a:t>t</a:t>
            </a:r>
            <a:r>
              <a:rPr lang="sk-SK" sz="2000" dirty="0">
                <a:effectLst/>
              </a:rPr>
              <a:t> a </a:t>
            </a:r>
            <a:r>
              <a:rPr lang="sk-SK" sz="2000" dirty="0" err="1">
                <a:effectLst/>
              </a:rPr>
              <a:t>v</a:t>
            </a:r>
            <a:r>
              <a:rPr lang="sk-SK" sz="2000" baseline="-25000" dirty="0" err="1">
                <a:effectLst/>
              </a:rPr>
              <a:t>t</a:t>
            </a:r>
            <a:r>
              <a:rPr lang="sk-SK" sz="2000" dirty="0">
                <a:effectLst/>
              </a:rPr>
              <a:t> (</a:t>
            </a:r>
            <a:r>
              <a:rPr lang="sk-SK" sz="2000" dirty="0" err="1">
                <a:effectLst/>
              </a:rPr>
              <a:t>Kingma</a:t>
            </a:r>
            <a:r>
              <a:rPr lang="sk-SK" sz="2000" dirty="0">
                <a:effectLst/>
              </a:rPr>
              <a:t> and Ba, 2014)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Aproximácia prvého rádu je priemer gradientu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Aproximácia druhého rádu je odchýlka gradientu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Výhoda je rýchla konvergencia k minimu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600" dirty="0"/>
              <a:t>kde </a:t>
            </a:r>
            <a:r>
              <a:rPr lang="el-GR" sz="1600" dirty="0"/>
              <a:t>θ</a:t>
            </a:r>
            <a:r>
              <a:rPr lang="sk-SK" sz="1600" dirty="0"/>
              <a:t> je gradient, </a:t>
            </a:r>
            <a:r>
              <a:rPr lang="el-GR" sz="1600" dirty="0"/>
              <a:t>α</a:t>
            </a:r>
            <a:r>
              <a:rPr lang="sk-SK" sz="1600" dirty="0"/>
              <a:t> je učiaci parameter a ɛ = e</a:t>
            </a:r>
            <a:r>
              <a:rPr lang="sk-SK" sz="1600" baseline="30000" dirty="0"/>
              <a:t>-8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Nevýhody: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Výpočtová náročnosť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549106"/>
              </p:ext>
            </p:extLst>
          </p:nvPr>
        </p:nvGraphicFramePr>
        <p:xfrm>
          <a:off x="3771480" y="2809875"/>
          <a:ext cx="335009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2278440" imgH="647640" progId="Paint.Picture">
                  <p:embed/>
                </p:oleObj>
              </mc:Choice>
              <mc:Fallback>
                <p:oleObj name="Bitová mapa" r:id="rId2" imgW="2278440" imgH="647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1480" y="2809875"/>
                        <a:ext cx="335009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59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Optimalizácia </a:t>
            </a:r>
            <a:r>
              <a:rPr lang="sk-SK" sz="2400" b="1" dirty="0" err="1">
                <a:solidFill>
                  <a:srgbClr val="7E0000"/>
                </a:solidFill>
              </a:rPr>
              <a:t>Stochastic</a:t>
            </a:r>
            <a:r>
              <a:rPr lang="sk-SK" sz="2400" b="1" dirty="0">
                <a:solidFill>
                  <a:srgbClr val="7E0000"/>
                </a:solidFill>
              </a:rPr>
              <a:t> Gradient </a:t>
            </a:r>
            <a:r>
              <a:rPr lang="sk-SK" sz="2400" b="1" dirty="0" err="1">
                <a:solidFill>
                  <a:srgbClr val="7E0000"/>
                </a:solidFill>
              </a:rPr>
              <a:t>Descent</a:t>
            </a:r>
            <a:endParaRPr lang="sk-SK" sz="2400" b="1" dirty="0">
              <a:solidFill>
                <a:srgbClr val="7E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064832"/>
            <a:ext cx="8737147" cy="5374068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SGD aktualizuje parametre siete častejšie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GD raz za epochu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SGD raz za vstup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Využíva aproximácie momentu prvého a druhého rádu </a:t>
            </a:r>
            <a:r>
              <a:rPr lang="sk-SK" sz="2000" dirty="0" err="1"/>
              <a:t>m</a:t>
            </a:r>
            <a:r>
              <a:rPr lang="sk-SK" sz="2000" baseline="-25000" dirty="0" err="1"/>
              <a:t>t</a:t>
            </a:r>
            <a:r>
              <a:rPr lang="sk-SK" sz="2000" dirty="0"/>
              <a:t> a </a:t>
            </a:r>
            <a:r>
              <a:rPr lang="sk-SK" sz="2000" dirty="0" err="1"/>
              <a:t>v</a:t>
            </a:r>
            <a:r>
              <a:rPr lang="sk-SK" sz="2000" baseline="-25000" dirty="0" err="1"/>
              <a:t>t</a:t>
            </a:r>
            <a:r>
              <a:rPr lang="sk-SK" sz="2000" dirty="0"/>
              <a:t> (</a:t>
            </a:r>
            <a:r>
              <a:rPr lang="sk-SK" sz="2000" dirty="0" err="1"/>
              <a:t>Ruder</a:t>
            </a:r>
            <a:r>
              <a:rPr lang="sk-SK" sz="2000" dirty="0"/>
              <a:t>, 2016)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0" indent="0">
              <a:buNone/>
              <a:defRPr/>
            </a:pPr>
            <a:r>
              <a:rPr lang="sk-SK" sz="1800" dirty="0"/>
              <a:t>	</a:t>
            </a:r>
            <a:r>
              <a:rPr lang="sk-SK" sz="1700" dirty="0"/>
              <a:t>kde </a:t>
            </a:r>
            <a:r>
              <a:rPr lang="pl-PL" sz="1700" dirty="0"/>
              <a:t>X(i) je vstup a Y(i) je výstup, </a:t>
            </a:r>
            <a:r>
              <a:rPr lang="el-GR" sz="1700" dirty="0"/>
              <a:t>θ</a:t>
            </a:r>
            <a:r>
              <a:rPr lang="sk-SK" sz="1700" dirty="0"/>
              <a:t> je gradient, </a:t>
            </a:r>
            <a:r>
              <a:rPr lang="el-GR" sz="1700" dirty="0"/>
              <a:t>α</a:t>
            </a:r>
            <a:r>
              <a:rPr lang="sk-SK" sz="1700" dirty="0"/>
              <a:t> je učiaci parameter, </a:t>
            </a:r>
          </a:p>
          <a:p>
            <a:pPr marL="0" indent="0">
              <a:buNone/>
              <a:defRPr/>
            </a:pPr>
            <a:r>
              <a:rPr lang="sk-SK" sz="1700" dirty="0"/>
              <a:t>	</a:t>
            </a:r>
            <a:r>
              <a:rPr lang="el-GR" sz="1700" dirty="0"/>
              <a:t>∆</a:t>
            </a:r>
            <a:r>
              <a:rPr lang="sk-SK" sz="1700" dirty="0"/>
              <a:t>J je derivácia aktivačnej funkcie neurónu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Častejšia aktualizácia parametrov vedie k rýchlejšej konvergencii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Vyžaduje menej pamäte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Môže dosiahnuť nové minimá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200" dirty="0"/>
              <a:t>Nevýhody: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Veľké rozdiely v parametroch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Je potrebné pomaly znižovať hodnotu učiaceho parametra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210427"/>
              </p:ext>
            </p:extLst>
          </p:nvPr>
        </p:nvGraphicFramePr>
        <p:xfrm>
          <a:off x="1895474" y="2522413"/>
          <a:ext cx="4629151" cy="555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3238560" imgH="388800" progId="Paint.Picture">
                  <p:embed/>
                </p:oleObj>
              </mc:Choice>
              <mc:Fallback>
                <p:oleObj name="Bitová mapa" r:id="rId2" imgW="3238560" imgH="388800" progId="Paint.Picture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95474" y="2522413"/>
                        <a:ext cx="4629151" cy="555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7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Optimalizácia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064832"/>
            <a:ext cx="8737147" cy="53740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="1" baseline="0" dirty="0" err="1">
                <a:solidFill>
                  <a:srgbClr val="7E0000"/>
                </a:solidFill>
                <a:effectLst/>
              </a:rPr>
              <a:t>Momentum</a:t>
            </a:r>
            <a:endParaRPr lang="sk-SK" sz="2000" b="1" baseline="0" dirty="0">
              <a:solidFill>
                <a:srgbClr val="7E0000"/>
              </a:solidFill>
              <a:effectLst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bol vyvinutý aby sa znížili rozdiely v SGD a zjemnila konvergencia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zrýchľuje / spomaľuje konvergenciu správnym / nesprávnym smerom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0" indent="0">
              <a:buNone/>
              <a:defRPr/>
            </a:pPr>
            <a:r>
              <a:rPr lang="sk-SK" sz="1800" dirty="0"/>
              <a:t>	</a:t>
            </a:r>
          </a:p>
          <a:p>
            <a:pPr marL="0" indent="0">
              <a:buNone/>
              <a:defRPr/>
            </a:pPr>
            <a:r>
              <a:rPr lang="sk-SK" sz="1700" dirty="0"/>
              <a:t>	kde </a:t>
            </a:r>
            <a:r>
              <a:rPr lang="el-GR" sz="1700" b="1" i="1" dirty="0"/>
              <a:t>θ</a:t>
            </a:r>
            <a:r>
              <a:rPr lang="sk-SK" sz="1700" dirty="0"/>
              <a:t> je gradient, </a:t>
            </a:r>
            <a:r>
              <a:rPr lang="el-GR" sz="1700" b="1" i="1" dirty="0"/>
              <a:t>α</a:t>
            </a:r>
            <a:r>
              <a:rPr lang="sk-SK" sz="1700" dirty="0"/>
              <a:t> je učiaci parameter, </a:t>
            </a:r>
            <a:r>
              <a:rPr lang="el-GR" sz="1700" b="1" i="1" dirty="0"/>
              <a:t>ϒ</a:t>
            </a:r>
            <a:r>
              <a:rPr lang="sk-SK" sz="1700" dirty="0"/>
              <a:t> predstavuje </a:t>
            </a:r>
            <a:r>
              <a:rPr lang="sk-SK" sz="1700" dirty="0" err="1"/>
              <a:t>momentum</a:t>
            </a:r>
            <a:endParaRPr lang="sk-SK" sz="1700" dirty="0"/>
          </a:p>
          <a:p>
            <a:pPr marL="0" indent="0">
              <a:buNone/>
              <a:defRPr/>
            </a:pPr>
            <a:r>
              <a:rPr lang="sk-SK" sz="1700" dirty="0"/>
              <a:t>	</a:t>
            </a:r>
            <a:r>
              <a:rPr lang="el-GR" sz="1700" b="1" i="1" dirty="0"/>
              <a:t>∆</a:t>
            </a:r>
            <a:r>
              <a:rPr lang="sk-SK" sz="1700" b="1" i="1" dirty="0"/>
              <a:t>J</a:t>
            </a:r>
            <a:r>
              <a:rPr lang="sk-SK" sz="1700" dirty="0"/>
              <a:t> je derivácia aktivačnej funkcie neurónu, </a:t>
            </a:r>
            <a:r>
              <a:rPr lang="sk-SK" sz="1700" b="1" i="1" dirty="0"/>
              <a:t>V(t)</a:t>
            </a:r>
            <a:r>
              <a:rPr lang="sk-SK" sz="1700" dirty="0"/>
              <a:t> zrýchlenie (analógia s fyzikou)</a:t>
            </a:r>
          </a:p>
          <a:p>
            <a:pPr marL="0" indent="0">
              <a:buNone/>
              <a:defRPr/>
            </a:pPr>
            <a:endParaRPr lang="sk-SK" sz="17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="1" dirty="0" err="1">
                <a:solidFill>
                  <a:srgbClr val="7E0000"/>
                </a:solidFill>
              </a:rPr>
              <a:t>RMSProp</a:t>
            </a:r>
            <a:r>
              <a:rPr lang="sk-SK" sz="2000" b="1" dirty="0"/>
              <a:t> (</a:t>
            </a:r>
            <a:r>
              <a:rPr lang="sk-SK" sz="2000" b="1" dirty="0" err="1"/>
              <a:t>Root</a:t>
            </a:r>
            <a:r>
              <a:rPr lang="sk-SK" sz="2000" b="1" dirty="0"/>
              <a:t> </a:t>
            </a:r>
            <a:r>
              <a:rPr lang="sk-SK" sz="2000" b="1" dirty="0" err="1"/>
              <a:t>Mean</a:t>
            </a:r>
            <a:r>
              <a:rPr lang="sk-SK" sz="2000" b="1" dirty="0"/>
              <a:t> </a:t>
            </a:r>
            <a:r>
              <a:rPr lang="sk-SK" sz="2000" b="1" dirty="0" err="1"/>
              <a:t>Square</a:t>
            </a:r>
            <a:r>
              <a:rPr lang="sk-SK" sz="2000" b="1" dirty="0"/>
              <a:t> </a:t>
            </a:r>
            <a:r>
              <a:rPr lang="sk-SK" sz="2000" b="1" dirty="0" err="1"/>
              <a:t>Propagation</a:t>
            </a:r>
            <a:r>
              <a:rPr lang="sk-SK" sz="2000" b="1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vyvinutý ako </a:t>
            </a:r>
            <a:r>
              <a:rPr lang="sk-SK" sz="1800" dirty="0" err="1"/>
              <a:t>stochastická</a:t>
            </a:r>
            <a:r>
              <a:rPr lang="sk-SK" sz="1800" dirty="0"/>
              <a:t> metóda pre mini-</a:t>
            </a:r>
            <a:r>
              <a:rPr lang="sk-SK" sz="1800" dirty="0" err="1"/>
              <a:t>batch</a:t>
            </a:r>
            <a:r>
              <a:rPr lang="sk-SK" sz="1800" dirty="0"/>
              <a:t> učenie (</a:t>
            </a:r>
            <a:r>
              <a:rPr lang="sk-SK" sz="1800" dirty="0" err="1"/>
              <a:t>dataset</a:t>
            </a:r>
            <a:r>
              <a:rPr lang="sk-SK" sz="1800" dirty="0"/>
              <a:t> sa rozdelí do mini-</a:t>
            </a:r>
            <a:r>
              <a:rPr lang="sk-SK" sz="1800" dirty="0" err="1"/>
              <a:t>batches</a:t>
            </a:r>
            <a:r>
              <a:rPr lang="sk-SK" sz="18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učenie neprebieha po jednotlivých vstupoch ale po skupinách vstupov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tento spôsob balansuje </a:t>
            </a:r>
            <a:r>
              <a:rPr lang="sk-SK" sz="1800" dirty="0" err="1"/>
              <a:t>momentum</a:t>
            </a:r>
            <a:r>
              <a:rPr lang="sk-SK" sz="1800" dirty="0"/>
              <a:t>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sz="1800" dirty="0"/>
              <a:t>znižuje skoky pre veľké gradienty aby sa vyhol veľkej odchýlke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sz="1800" dirty="0"/>
              <a:t>zvyšuje skoky pre nízke gradienty aby sa sieť neprestala učiť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208575"/>
              </p:ext>
            </p:extLst>
          </p:nvPr>
        </p:nvGraphicFramePr>
        <p:xfrm>
          <a:off x="2612293" y="2576086"/>
          <a:ext cx="3826608" cy="430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3726360" imgH="419040" progId="Paint.Picture">
                  <p:embed/>
                </p:oleObj>
              </mc:Choice>
              <mc:Fallback>
                <p:oleObj name="Bitová mapa" r:id="rId2" imgW="3726360" imgH="419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12293" y="2576086"/>
                        <a:ext cx="3826608" cy="430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765516"/>
              </p:ext>
            </p:extLst>
          </p:nvPr>
        </p:nvGraphicFramePr>
        <p:xfrm>
          <a:off x="1124177" y="2167164"/>
          <a:ext cx="2171473" cy="49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4" imgW="1927800" imgH="434520" progId="Paint.Picture">
                  <p:embed/>
                </p:oleObj>
              </mc:Choice>
              <mc:Fallback>
                <p:oleObj name="Bitová mapa" r:id="rId4" imgW="1927800" imgH="434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4177" y="2167164"/>
                        <a:ext cx="2171473" cy="490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08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Rekurentné</a:t>
            </a:r>
            <a:r>
              <a:rPr lang="sk-SK" sz="2400" b="1" dirty="0"/>
              <a:t> NS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207707"/>
            <a:ext cx="8737147" cy="448824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Majú problém s krátkodobou pamäťou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Dlhý vstup – problém posunúť informácie z minulých krokov do ďalších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Napríklad pri pokuse o analýzu paragrafu nejakého textu za účelom predikcie, NS môže vynechať dôležité informácie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Počas spätnej propagácie, </a:t>
            </a:r>
            <a:r>
              <a:rPr lang="sk-SK" sz="2000" dirty="0" err="1"/>
              <a:t>rekurentná</a:t>
            </a:r>
            <a:r>
              <a:rPr lang="sk-SK" sz="2000" dirty="0"/>
              <a:t> NS má problém s miznúcim </a:t>
            </a:r>
            <a:r>
              <a:rPr lang="en-US" sz="2000" dirty="0" err="1"/>
              <a:t>gradientom</a:t>
            </a: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Pri učení je využívaná metóda najstrmšieho zostupu -</a:t>
            </a:r>
            <a:r>
              <a:rPr lang="en-US" sz="1800" dirty="0"/>
              <a:t> </a:t>
            </a:r>
            <a:r>
              <a:rPr lang="en-US" sz="1800" dirty="0" err="1"/>
              <a:t>gradientu</a:t>
            </a:r>
            <a:endParaRPr lang="sk-SK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Spomenutý problém nastane ak sa zmena váhy pri tomto zostupe zmenší natoľko, že nová hodnota </a:t>
            </a:r>
            <a:r>
              <a:rPr lang="sk-SK" sz="1800" dirty="0" err="1"/>
              <a:t>synaptickej</a:t>
            </a:r>
            <a:r>
              <a:rPr lang="sk-SK" sz="1800" dirty="0"/>
              <a:t> váhy sa takmer nemení od predchádzajúcej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Zvyčajne tento problém nastáva vo vrstvách, ktoré sú bližšie pri vstupnej vrstve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Ako riešenie tohto problému s pamäťou boli vytvorené </a:t>
            </a:r>
            <a:r>
              <a:rPr lang="sk-SK" sz="2000" dirty="0">
                <a:solidFill>
                  <a:srgbClr val="7E0000"/>
                </a:solidFill>
              </a:rPr>
              <a:t>GRU</a:t>
            </a:r>
            <a:r>
              <a:rPr lang="sk-SK" sz="2000" dirty="0"/>
              <a:t> a </a:t>
            </a:r>
            <a:r>
              <a:rPr lang="sk-SK" sz="2000" dirty="0">
                <a:solidFill>
                  <a:srgbClr val="7E0000"/>
                </a:solidFill>
              </a:rPr>
              <a:t>LSTM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3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Rekurentné</a:t>
            </a:r>
            <a:r>
              <a:rPr lang="sk-SK" sz="2400" b="1" dirty="0"/>
              <a:t> NS – riešenie problému s pamäťou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102932"/>
            <a:ext cx="8351756" cy="2878123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2000" dirty="0">
                <a:solidFill>
                  <a:srgbClr val="7E0000"/>
                </a:solidFill>
              </a:rPr>
              <a:t>LSTM(</a:t>
            </a:r>
            <a:r>
              <a:rPr lang="sk-SK" sz="2000" dirty="0" err="1">
                <a:solidFill>
                  <a:srgbClr val="7E0000"/>
                </a:solidFill>
              </a:rPr>
              <a:t>Long</a:t>
            </a:r>
            <a:r>
              <a:rPr lang="sk-SK" sz="2000" dirty="0">
                <a:solidFill>
                  <a:srgbClr val="7E0000"/>
                </a:solidFill>
              </a:rPr>
              <a:t>-</a:t>
            </a:r>
            <a:r>
              <a:rPr lang="en-US" sz="2000" dirty="0">
                <a:solidFill>
                  <a:srgbClr val="7E0000"/>
                </a:solidFill>
              </a:rPr>
              <a:t>short-term memory)</a:t>
            </a:r>
            <a:r>
              <a:rPr lang="en-US" sz="2000" dirty="0"/>
              <a:t> NS  </a:t>
            </a:r>
            <a:endParaRPr lang="sk-SK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E0000"/>
                </a:solidFill>
              </a:rPr>
              <a:t>GRU (Gated recurrent unit) </a:t>
            </a:r>
            <a:r>
              <a:rPr lang="en-US" sz="2000" dirty="0"/>
              <a:t>NS. </a:t>
            </a:r>
            <a:endParaRPr lang="sk-SK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Tieto siete využívajú brány (</a:t>
            </a:r>
            <a:r>
              <a:rPr lang="sk-SK" sz="2000" dirty="0" err="1"/>
              <a:t>gates</a:t>
            </a:r>
            <a:r>
              <a:rPr lang="sk-SK" sz="2000" dirty="0"/>
              <a:t>) na reguláciu toku informácií.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Brány sú schopné si zapamätať, ktoré informácie sú dostatočne dôležité na zachovanie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LSTM a GRU siete sú bežne využívané pri spracovaní textov,  rozpoznávaní reči, generácii textu alebo syntéze reči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000" dirty="0"/>
              <a:t>Obojsmerné modifikácie</a:t>
            </a:r>
            <a:r>
              <a:rPr lang="sk-SK" sz="2000" dirty="0">
                <a:solidFill>
                  <a:srgbClr val="7E0000"/>
                </a:solidFill>
              </a:rPr>
              <a:t> - </a:t>
            </a:r>
            <a:r>
              <a:rPr lang="sk-SK" sz="2000" dirty="0" err="1">
                <a:solidFill>
                  <a:srgbClr val="7E0000"/>
                </a:solidFill>
                <a:latin typeface="Arial" charset="0"/>
              </a:rPr>
              <a:t>BiLSTM</a:t>
            </a:r>
            <a:r>
              <a:rPr lang="sk-SK" sz="2000" dirty="0">
                <a:solidFill>
                  <a:srgbClr val="7E0000"/>
                </a:solidFill>
                <a:latin typeface="Arial" charset="0"/>
              </a:rPr>
              <a:t> (</a:t>
            </a:r>
            <a:r>
              <a:rPr lang="sk-SK" sz="2000" dirty="0" err="1">
                <a:solidFill>
                  <a:srgbClr val="7E0000"/>
                </a:solidFill>
                <a:latin typeface="Arial" charset="0"/>
              </a:rPr>
              <a:t>Bidirectional</a:t>
            </a:r>
            <a:r>
              <a:rPr lang="sk-SK" sz="2000" dirty="0">
                <a:solidFill>
                  <a:srgbClr val="7E0000"/>
                </a:solidFill>
                <a:latin typeface="Arial" charset="0"/>
              </a:rPr>
              <a:t> LSTM) a </a:t>
            </a:r>
            <a:r>
              <a:rPr lang="sk-SK" sz="2000" dirty="0" err="1">
                <a:solidFill>
                  <a:srgbClr val="7E0000"/>
                </a:solidFill>
                <a:latin typeface="Arial" charset="0"/>
              </a:rPr>
              <a:t>BiGRU</a:t>
            </a:r>
            <a:r>
              <a:rPr lang="sk-SK" sz="2000" dirty="0">
                <a:solidFill>
                  <a:srgbClr val="7E0000"/>
                </a:solidFill>
                <a:latin typeface="Arial" charset="0"/>
              </a:rPr>
              <a:t> (</a:t>
            </a:r>
            <a:r>
              <a:rPr lang="sk-SK" sz="2000" dirty="0" err="1">
                <a:solidFill>
                  <a:srgbClr val="7E0000"/>
                </a:solidFill>
                <a:latin typeface="Arial" charset="0"/>
              </a:rPr>
              <a:t>Bidirectional</a:t>
            </a:r>
            <a:r>
              <a:rPr lang="sk-SK" sz="2000" dirty="0">
                <a:solidFill>
                  <a:srgbClr val="7E0000"/>
                </a:solidFill>
                <a:latin typeface="Arial" charset="0"/>
              </a:rPr>
              <a:t> GRU)</a:t>
            </a:r>
          </a:p>
          <a:p>
            <a:pPr>
              <a:buFont typeface="Courier New" panose="02070309020205020404" pitchFamily="49" charset="0"/>
              <a:buChar char="o"/>
            </a:pPr>
            <a:endParaRPr lang="sk-SK" sz="2000" dirty="0">
              <a:solidFill>
                <a:srgbClr val="7E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7C26C51-D3C3-4A92-9C0F-B52434733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05" y="4109550"/>
            <a:ext cx="8254879" cy="20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2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LSTM – </a:t>
            </a:r>
            <a:r>
              <a:rPr lang="sk-SK" sz="2400" b="1" dirty="0" err="1"/>
              <a:t>Long</a:t>
            </a:r>
            <a:r>
              <a:rPr lang="sk-SK" sz="2400" b="1" dirty="0"/>
              <a:t> </a:t>
            </a:r>
            <a:r>
              <a:rPr lang="sk-SK" sz="2400" b="1" dirty="0" err="1"/>
              <a:t>Short</a:t>
            </a:r>
            <a:r>
              <a:rPr lang="sk-SK" sz="2400" b="1" dirty="0"/>
              <a:t> Term </a:t>
            </a:r>
            <a:r>
              <a:rPr lang="sk-SK" sz="2400" b="1" dirty="0" err="1"/>
              <a:t>Memory</a:t>
            </a:r>
            <a:r>
              <a:rPr lang="sk-SK" sz="2400" b="1" dirty="0"/>
              <a:t> NS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102932"/>
            <a:ext cx="8351756" cy="349764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V LSTM každá bunka obsahuje bránu pre vstup (</a:t>
            </a:r>
            <a:r>
              <a:rPr lang="sk-SK" sz="1800" dirty="0" err="1"/>
              <a:t>Input</a:t>
            </a:r>
            <a:r>
              <a:rPr lang="sk-SK" sz="1800" dirty="0"/>
              <a:t> gate), výstup (Output gate) a zabudnutie (</a:t>
            </a:r>
            <a:r>
              <a:rPr lang="sk-SK" sz="1800" dirty="0" err="1"/>
              <a:t>Forget</a:t>
            </a:r>
            <a:r>
              <a:rPr lang="sk-SK" sz="1800" dirty="0"/>
              <a:t> gate) – naviac oproti bežným </a:t>
            </a:r>
            <a:r>
              <a:rPr lang="sk-SK" sz="1800" dirty="0" err="1"/>
              <a:t>rekurentným</a:t>
            </a:r>
            <a:r>
              <a:rPr lang="sk-SK" sz="1800" dirty="0"/>
              <a:t> sieťam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Tieto brány využívajú 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</a:rPr>
              <a:t>sigmoidálnu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 funkciu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Do tejto funkcie prídu informácie ohľadom minulého a súčasného stavu, následne funkcia vráti hodnotu medzi 0 a 1 (0 - zabudnutie, 1 – zapamätanie)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</a:rPr>
              <a:t>Forget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 gate </a:t>
            </a:r>
            <a:r>
              <a:rPr lang="pl-PL" sz="1800" dirty="0"/>
              <a:t>rozhoduje, co je dostatocne relevantné pre zachovanie z minulého kroku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Input gate </a:t>
            </a:r>
            <a:r>
              <a:rPr lang="sk-SK" sz="1800" dirty="0"/>
              <a:t>rozhoduje čo je relevantné zo súčasného kroku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Output gate </a:t>
            </a:r>
            <a:r>
              <a:rPr lang="sk-SK" sz="1800" dirty="0"/>
              <a:t>určuje ďalší skrytý stav, ktorý predstavuje pamäť NS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Výhodou LSTM sietí je, že nie je potrebné presné ladenie parametrov - fungujú dobre na širokom rozmedzí parametrov </a:t>
            </a:r>
            <a:r>
              <a:rPr lang="nb-NO" sz="1800" dirty="0"/>
              <a:t>(Sak, 2014)</a:t>
            </a:r>
            <a:endParaRPr lang="sk-SK" sz="18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591D5EB-7830-461B-9E30-D87178FF5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87" y="4639426"/>
            <a:ext cx="6323463" cy="19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8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LSTM – </a:t>
            </a:r>
            <a:r>
              <a:rPr lang="sk-SK" sz="2400" b="1" dirty="0" err="1"/>
              <a:t>Long</a:t>
            </a:r>
            <a:r>
              <a:rPr lang="sk-SK" sz="2400" b="1" dirty="0"/>
              <a:t> </a:t>
            </a:r>
            <a:r>
              <a:rPr lang="sk-SK" sz="2400" b="1" dirty="0" err="1"/>
              <a:t>Short</a:t>
            </a:r>
            <a:r>
              <a:rPr lang="sk-SK" sz="2400" b="1" dirty="0"/>
              <a:t> Term </a:t>
            </a:r>
            <a:r>
              <a:rPr lang="sk-SK" sz="2400" b="1" dirty="0" err="1"/>
              <a:t>Memory</a:t>
            </a:r>
            <a:r>
              <a:rPr lang="sk-SK" sz="2400" b="1" dirty="0"/>
              <a:t> NS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28EFCF0-E217-8E5F-F041-97170AA20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4" y="975630"/>
            <a:ext cx="8010807" cy="32492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1281AA21-1EE5-A38A-F149-4037DCB8FBF8}"/>
              </a:ext>
            </a:extLst>
          </p:cNvPr>
          <p:cNvSpPr txBox="1"/>
          <p:nvPr/>
        </p:nvSpPr>
        <p:spPr>
          <a:xfrm>
            <a:off x="359228" y="4559345"/>
            <a:ext cx="39226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Základ LSTM tvorí horizontálna línia ktorou prechádza vektor medzi jednotlivými blokmi, kde dochádza iba k malým lineárnym operáciám. Pomocou tejto línie prechádza informácia cez celú štruktúru LSTM siete.</a:t>
            </a:r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5EEB8C4-64E5-89EA-D43B-60003B51F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617" y="4088424"/>
            <a:ext cx="3908693" cy="23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70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LSTM – </a:t>
            </a:r>
            <a:r>
              <a:rPr lang="sk-SK" sz="2400" b="1" dirty="0" err="1"/>
              <a:t>Long</a:t>
            </a:r>
            <a:r>
              <a:rPr lang="sk-SK" sz="2400" b="1" dirty="0"/>
              <a:t> </a:t>
            </a:r>
            <a:r>
              <a:rPr lang="sk-SK" sz="2400" b="1" dirty="0" err="1"/>
              <a:t>Short</a:t>
            </a:r>
            <a:r>
              <a:rPr lang="sk-SK" sz="2400" b="1" dirty="0"/>
              <a:t> Term </a:t>
            </a:r>
            <a:r>
              <a:rPr lang="sk-SK" sz="2400" b="1" dirty="0" err="1"/>
              <a:t>Memory</a:t>
            </a:r>
            <a:r>
              <a:rPr lang="sk-SK" sz="2400" b="1" dirty="0"/>
              <a:t> NS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281AA21-1EE5-A38A-F149-4037DCB8FBF8}"/>
              </a:ext>
            </a:extLst>
          </p:cNvPr>
          <p:cNvSpPr txBox="1"/>
          <p:nvPr/>
        </p:nvSpPr>
        <p:spPr>
          <a:xfrm>
            <a:off x="4926382" y="1270959"/>
            <a:ext cx="29519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Prvá – </a:t>
            </a:r>
            <a:r>
              <a:rPr lang="sk-SK" sz="1800" b="0" i="0" u="none" strike="noStrike" baseline="0" dirty="0" err="1">
                <a:solidFill>
                  <a:srgbClr val="7E0000"/>
                </a:solidFill>
                <a:latin typeface="Calibri" panose="020F0502020204030204" pitchFamily="34" charset="0"/>
              </a:rPr>
              <a:t>zabúdacia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 brána (</a:t>
            </a:r>
            <a:r>
              <a:rPr lang="sk-SK" sz="1800" b="0" i="0" u="none" strike="noStrike" baseline="0" dirty="0" err="1">
                <a:solidFill>
                  <a:srgbClr val="7E0000"/>
                </a:solidFill>
                <a:latin typeface="Calibri" panose="020F0502020204030204" pitchFamily="34" charset="0"/>
              </a:rPr>
              <a:t>forget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 gate) 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rozhoduje o tom, aká informácia sa má zabudnúť, respektíve aká jej časť </a:t>
            </a: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6B16376-D255-6907-7CF4-AC69AE88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74" y="975629"/>
            <a:ext cx="3851121" cy="2607811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C2BCF74-C7BD-B5BB-12CD-94095541D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382" y="3429000"/>
            <a:ext cx="4154885" cy="2637232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F7782516-25C5-CEF5-5674-03D2C5AE750F}"/>
              </a:ext>
            </a:extLst>
          </p:cNvPr>
          <p:cNvSpPr txBox="1"/>
          <p:nvPr/>
        </p:nvSpPr>
        <p:spPr>
          <a:xfrm>
            <a:off x="198665" y="3583440"/>
            <a:ext cx="48832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0" i="0" u="none" strike="noStrike" baseline="0" dirty="0">
                <a:latin typeface="Calibri" panose="020F0502020204030204" pitchFamily="34" charset="0"/>
              </a:rPr>
              <a:t>Tu 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dochádza k uloženiu </a:t>
            </a:r>
            <a:r>
              <a:rPr lang="sk-SK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info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 dvoch krokoch. </a:t>
            </a:r>
          </a:p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Prvý  je 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vstupná brána (</a:t>
            </a:r>
            <a:r>
              <a:rPr lang="sk-SK" sz="1800" b="0" i="0" u="none" strike="noStrike" baseline="0" dirty="0" err="1">
                <a:solidFill>
                  <a:srgbClr val="7E0000"/>
                </a:solidFill>
                <a:latin typeface="Calibri" panose="020F0502020204030204" pitchFamily="34" charset="0"/>
              </a:rPr>
              <a:t>ang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. </a:t>
            </a:r>
            <a:r>
              <a:rPr lang="sk-SK" sz="1800" b="0" i="0" u="none" strike="noStrike" baseline="0" dirty="0" err="1">
                <a:solidFill>
                  <a:srgbClr val="7E0000"/>
                </a:solidFill>
                <a:latin typeface="Calibri" panose="020F0502020204030204" pitchFamily="34" charset="0"/>
              </a:rPr>
              <a:t>input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 gate) </a:t>
            </a:r>
            <a:r>
              <a:rPr lang="sk-SK" sz="1800" b="0" i="0" u="none" strike="noStrike" baseline="0" dirty="0">
                <a:latin typeface="Calibri" panose="020F0502020204030204" pitchFamily="34" charset="0"/>
              </a:rPr>
              <a:t>-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rozhoduje o tom ktorá časť informácie bude aktualizovaná. </a:t>
            </a:r>
          </a:p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Druhý je neurón s aktivačnou funkciou 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hyperbolický tangens</a:t>
            </a:r>
            <a:r>
              <a:rPr lang="sk-SK" sz="1800" b="0" i="0" u="none" strike="noStrike" baseline="0" dirty="0">
                <a:latin typeface="Calibri" panose="020F0502020204030204" pitchFamily="34" charset="0"/>
              </a:rPr>
              <a:t> (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vytvára kandidátov na novú hodnotu </a:t>
            </a:r>
            <a:r>
              <a:rPr lang="sk-SK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Ct</a:t>
            </a:r>
            <a:r>
              <a:rPr lang="sk-SK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,, 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ktorú môže byť aktualizovaný stav bloku)</a:t>
            </a:r>
          </a:p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Následne sa tieto dve informácie spoja pomocou </a:t>
            </a:r>
            <a:r>
              <a:rPr lang="sk-SK" sz="1800" b="0" i="0" u="none" strike="noStrike" baseline="0" dirty="0" err="1">
                <a:solidFill>
                  <a:srgbClr val="7E0000"/>
                </a:solidFill>
                <a:latin typeface="Calibri" panose="020F0502020204030204" pitchFamily="34" charset="0"/>
              </a:rPr>
              <a:t>Hadamardovho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 súčinu. </a:t>
            </a:r>
            <a:endParaRPr lang="sk-SK" dirty="0">
              <a:solidFill>
                <a:srgbClr val="7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3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LSTM – </a:t>
            </a:r>
            <a:r>
              <a:rPr lang="sk-SK" sz="2400" b="1" dirty="0" err="1"/>
              <a:t>Long</a:t>
            </a:r>
            <a:r>
              <a:rPr lang="sk-SK" sz="2400" b="1" dirty="0"/>
              <a:t> </a:t>
            </a:r>
            <a:r>
              <a:rPr lang="sk-SK" sz="2400" b="1" dirty="0" err="1"/>
              <a:t>Short</a:t>
            </a:r>
            <a:r>
              <a:rPr lang="sk-SK" sz="2400" b="1" dirty="0"/>
              <a:t> Term </a:t>
            </a:r>
            <a:r>
              <a:rPr lang="sk-SK" sz="2400" b="1" dirty="0" err="1"/>
              <a:t>Memory</a:t>
            </a:r>
            <a:r>
              <a:rPr lang="sk-SK" sz="2400" b="1" dirty="0"/>
              <a:t> NS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281AA21-1EE5-A38A-F149-4037DCB8FBF8}"/>
              </a:ext>
            </a:extLst>
          </p:cNvPr>
          <p:cNvSpPr txBox="1"/>
          <p:nvPr/>
        </p:nvSpPr>
        <p:spPr>
          <a:xfrm>
            <a:off x="4081687" y="1005564"/>
            <a:ext cx="49605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 prechode informácie týmito dvoma bránami sa aktualizuje stav bloku. </a:t>
            </a:r>
          </a:p>
          <a:p>
            <a:pPr marL="342900" indent="-342900">
              <a:buAutoNum type="arabicPeriod"/>
            </a:pP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Vynásobíme starý stav výstupom z brány zabúdania, hodnotou </a:t>
            </a:r>
            <a:r>
              <a:rPr lang="sk-SK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ft</a:t>
            </a:r>
            <a:r>
              <a:rPr lang="sk-SK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Následne vynásobíme hodnoty z druhej brány </a:t>
            </a:r>
            <a:r>
              <a:rPr lang="sk-SK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sk-SK" sz="1800" b="0" i="1" u="none" strike="noStrike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sk-SK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* Ĉ</a:t>
            </a:r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</a:rPr>
              <a:t> a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pripočítame k hodnote </a:t>
            </a:r>
            <a:r>
              <a:rPr lang="sk-SK" sz="18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sk-SK" sz="1800" b="0" i="1" u="none" strike="noStrike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sk-SK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prípade textových dát, je toto miesto v ktorom dochádza k zabudnutiu nepotrebnej informácie a pridaniu novej 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8471288-D2AF-B9F2-3924-91A84A262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2" y="1005564"/>
            <a:ext cx="4010376" cy="2667683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A1542920-D47D-3ACE-DF66-2466F4D1B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20822"/>
            <a:ext cx="4067571" cy="2775072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03016F10-413C-5325-DC34-A60ADA01160B}"/>
              </a:ext>
            </a:extLst>
          </p:cNvPr>
          <p:cNvSpPr txBox="1"/>
          <p:nvPr/>
        </p:nvSpPr>
        <p:spPr>
          <a:xfrm>
            <a:off x="71312" y="3665489"/>
            <a:ext cx="45974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poslednom kroku sa rozhoduje o tom, aká informácie bude na výstupe z LSTM bloku. </a:t>
            </a:r>
          </a:p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Najprv sa informácia presunie cez 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výstupnú bránu (</a:t>
            </a:r>
            <a:r>
              <a:rPr lang="sk-SK" sz="1800" b="0" i="1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output gate</a:t>
            </a:r>
            <a:r>
              <a:rPr lang="sk-SK" sz="1800" b="0" i="0" u="none" strike="noStrike" baseline="0" dirty="0">
                <a:solidFill>
                  <a:srgbClr val="7E0000"/>
                </a:solidFill>
                <a:latin typeface="Calibri" panose="020F0502020204030204" pitchFamily="34" charset="0"/>
              </a:rPr>
              <a:t>)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ktorá rozhoduje o tom, aká časť informácie bude posunutá ďalej. </a:t>
            </a:r>
          </a:p>
          <a:p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Aktuálny stav prejde cez funkciu hyperbolický tangens, ktorú LSTM využíva ako aktivačnú funkciu. </a:t>
            </a:r>
          </a:p>
          <a:p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Potom, vynásobíme túto hodnotu s hodnotou z výstupnej brány.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933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Umelé neurónové siete – neurónové siete (NS)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F5A740B2-DEE2-4E4B-877D-39805F5C9E5C}"/>
              </a:ext>
            </a:extLst>
          </p:cNvPr>
          <p:cNvSpPr txBox="1">
            <a:spLocks/>
          </p:cNvSpPr>
          <p:nvPr/>
        </p:nvSpPr>
        <p:spPr>
          <a:xfrm>
            <a:off x="505692" y="1208686"/>
            <a:ext cx="8393723" cy="201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altLang="sk-SK" sz="1800" dirty="0">
                <a:solidFill>
                  <a:schemeClr val="accent1">
                    <a:lumMod val="75000"/>
                  </a:schemeClr>
                </a:solidFill>
              </a:rPr>
              <a:t>Masívne paralelné  výpočtové systémy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Predstavujú takzvanú </a:t>
            </a:r>
            <a:r>
              <a:rPr lang="sk-SK" sz="1800" b="1" dirty="0"/>
              <a:t>výpočtovú inteligenciu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Dokážu realizovať tak kontrolované ako aj nekontrolované učenie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Dajú sa použiť na riešenie klasifikačných aj regresných úloh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Svojou funkciou a štruktúrou sa podobajú biologickým neurónovým sieťam (</a:t>
            </a:r>
            <a:r>
              <a:rPr lang="sk-SK" sz="1800" dirty="0" err="1"/>
              <a:t>Hopfield</a:t>
            </a:r>
            <a:r>
              <a:rPr lang="sk-SK" sz="1800" dirty="0"/>
              <a:t>, 1982) </a:t>
            </a:r>
          </a:p>
          <a:p>
            <a:pPr marL="0" indent="0">
              <a:buFont typeface="Arial"/>
              <a:buNone/>
              <a:defRPr/>
            </a:pPr>
            <a:endParaRPr lang="sk-SK" sz="20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0882"/>
            <a:ext cx="4576266" cy="3395643"/>
          </a:xfrm>
          <a:prstGeom prst="rect">
            <a:avLst/>
          </a:prstGeom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990158"/>
              </p:ext>
            </p:extLst>
          </p:nvPr>
        </p:nvGraphicFramePr>
        <p:xfrm>
          <a:off x="4819649" y="3192601"/>
          <a:ext cx="3769103" cy="3274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3" imgW="4701600" imgH="4084200" progId="Paint.Picture">
                  <p:embed/>
                </p:oleObj>
              </mc:Choice>
              <mc:Fallback>
                <p:oleObj name="Bitová mapa" r:id="rId3" imgW="4701600" imgH="4084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9649" y="3192601"/>
                        <a:ext cx="3769103" cy="3274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082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GRU – </a:t>
            </a:r>
            <a:r>
              <a:rPr lang="sk-SK" sz="2400" b="1" dirty="0" err="1"/>
              <a:t>Gated</a:t>
            </a:r>
            <a:r>
              <a:rPr lang="sk-SK" sz="2400" b="1" dirty="0"/>
              <a:t> </a:t>
            </a:r>
            <a:r>
              <a:rPr lang="sk-SK" sz="2400" b="1" dirty="0" err="1"/>
              <a:t>Recurrent</a:t>
            </a:r>
            <a:r>
              <a:rPr lang="sk-SK" sz="2400" b="1" dirty="0"/>
              <a:t> </a:t>
            </a:r>
            <a:r>
              <a:rPr lang="sk-SK" sz="2400" b="1" dirty="0" err="1"/>
              <a:t>Unit</a:t>
            </a:r>
            <a:r>
              <a:rPr lang="sk-SK" sz="2400" b="1" dirty="0"/>
              <a:t> NS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102933"/>
            <a:ext cx="8351756" cy="1358913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GRU predstavuje novšiu generáciu </a:t>
            </a:r>
            <a:r>
              <a:rPr lang="sk-SK" sz="1800" dirty="0" err="1"/>
              <a:t>rekurentných</a:t>
            </a:r>
            <a:r>
              <a:rPr lang="sk-SK" sz="1800" dirty="0"/>
              <a:t> NS (</a:t>
            </a:r>
            <a:r>
              <a:rPr lang="sk-SK" sz="1800" dirty="0" err="1"/>
              <a:t>Dey</a:t>
            </a:r>
            <a:r>
              <a:rPr lang="sk-SK" sz="1800" dirty="0"/>
              <a:t>, </a:t>
            </a:r>
            <a:r>
              <a:rPr lang="sk-SK" sz="1800" dirty="0" err="1"/>
              <a:t>Salem</a:t>
            </a:r>
            <a:r>
              <a:rPr lang="sk-SK" sz="1800" dirty="0"/>
              <a:t>, 2017)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Podobná LSTM sieti, ale využíva iba 2 brány, a to </a:t>
            </a:r>
            <a:r>
              <a:rPr lang="sk-SK" sz="1800" dirty="0">
                <a:solidFill>
                  <a:srgbClr val="7E0000"/>
                </a:solidFill>
              </a:rPr>
              <a:t>aktualizačnú bránu (update gate) a obnovovaciu bránu (reset gate)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solidFill>
                  <a:schemeClr val="tx2">
                    <a:lumMod val="75000"/>
                  </a:schemeClr>
                </a:solidFill>
              </a:rPr>
              <a:t>Update gate </a:t>
            </a:r>
            <a:r>
              <a:rPr lang="sk-SK" sz="1800" dirty="0"/>
              <a:t>reprezentuje kombináciu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</a:rPr>
              <a:t>forget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</a:rPr>
              <a:t> gate a </a:t>
            </a:r>
            <a:r>
              <a:rPr lang="sk-SK" sz="1800" dirty="0" err="1">
                <a:solidFill>
                  <a:schemeClr val="tx2">
                    <a:lumMod val="75000"/>
                  </a:schemeClr>
                </a:solidFill>
              </a:rPr>
              <a:t>input</a:t>
            </a:r>
            <a:r>
              <a:rPr lang="sk-SK" sz="1800" dirty="0">
                <a:solidFill>
                  <a:schemeClr val="tx2">
                    <a:lumMod val="75000"/>
                  </a:schemeClr>
                </a:solidFill>
              </a:rPr>
              <a:t> gate </a:t>
            </a:r>
            <a:r>
              <a:rPr lang="sk-SK" sz="1800" dirty="0"/>
              <a:t>v LSTM sieti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EBCC94E-BFD3-A7D6-B4D2-6E75B637F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39" y="2672862"/>
            <a:ext cx="5228753" cy="38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83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GRU – </a:t>
            </a:r>
            <a:r>
              <a:rPr lang="sk-SK" sz="2400" b="1" dirty="0" err="1"/>
              <a:t>Gated</a:t>
            </a:r>
            <a:r>
              <a:rPr lang="sk-SK" sz="2400" b="1" dirty="0"/>
              <a:t> </a:t>
            </a:r>
            <a:r>
              <a:rPr lang="sk-SK" sz="2400" b="1" dirty="0" err="1"/>
              <a:t>Recurrent</a:t>
            </a:r>
            <a:r>
              <a:rPr lang="sk-SK" sz="2400" b="1" dirty="0"/>
              <a:t> </a:t>
            </a:r>
            <a:r>
              <a:rPr lang="sk-SK" sz="2400" b="1" dirty="0" err="1"/>
              <a:t>Unit</a:t>
            </a:r>
            <a:r>
              <a:rPr lang="sk-SK" sz="2400" b="1" dirty="0"/>
              <a:t> NS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482227"/>
              </p:ext>
            </p:extLst>
          </p:nvPr>
        </p:nvGraphicFramePr>
        <p:xfrm>
          <a:off x="463961" y="975629"/>
          <a:ext cx="7794213" cy="5480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6903720" imgH="4853880" progId="Paint.Picture">
                  <p:embed/>
                </p:oleObj>
              </mc:Choice>
              <mc:Fallback>
                <p:oleObj name="Bitová mapa" r:id="rId2" imgW="6903720" imgH="4853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3961" y="975629"/>
                        <a:ext cx="7794213" cy="5480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94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GRU – Update Gate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458367"/>
              </p:ext>
            </p:extLst>
          </p:nvPr>
        </p:nvGraphicFramePr>
        <p:xfrm>
          <a:off x="238125" y="873125"/>
          <a:ext cx="6858000" cy="488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6858000" imgH="4884480" progId="Paint.Picture">
                  <p:embed/>
                </p:oleObj>
              </mc:Choice>
              <mc:Fallback>
                <p:oleObj name="Bitová mapa" r:id="rId2" imgW="6858000" imgH="48844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8125" y="873125"/>
                        <a:ext cx="6858000" cy="488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748445"/>
              </p:ext>
            </p:extLst>
          </p:nvPr>
        </p:nvGraphicFramePr>
        <p:xfrm>
          <a:off x="1792288" y="5175253"/>
          <a:ext cx="3255962" cy="683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4" imgW="2072520" imgH="434520" progId="Paint.Picture">
                  <p:embed/>
                </p:oleObj>
              </mc:Choice>
              <mc:Fallback>
                <p:oleObj name="Bitová mapa" r:id="rId4" imgW="2072520" imgH="434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2288" y="5175253"/>
                        <a:ext cx="3255962" cy="683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498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GRU – Reset Gate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749956"/>
              </p:ext>
            </p:extLst>
          </p:nvPr>
        </p:nvGraphicFramePr>
        <p:xfrm>
          <a:off x="385763" y="881063"/>
          <a:ext cx="6888162" cy="479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6888600" imgH="4793040" progId="Paint.Picture">
                  <p:embed/>
                </p:oleObj>
              </mc:Choice>
              <mc:Fallback>
                <p:oleObj name="Bitová mapa" r:id="rId2" imgW="6888600" imgH="4793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763" y="881063"/>
                        <a:ext cx="6888162" cy="479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393380"/>
              </p:ext>
            </p:extLst>
          </p:nvPr>
        </p:nvGraphicFramePr>
        <p:xfrm>
          <a:off x="3150367" y="5203828"/>
          <a:ext cx="3298058" cy="72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4" imgW="1943280" imgH="426600" progId="Paint.Picture">
                  <p:embed/>
                </p:oleObj>
              </mc:Choice>
              <mc:Fallback>
                <p:oleObj name="Bitová mapa" r:id="rId4" imgW="1943280" imgH="4266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50367" y="5203828"/>
                        <a:ext cx="3298058" cy="724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909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GRU – </a:t>
            </a:r>
            <a:r>
              <a:rPr lang="sk-SK" sz="2400" b="1" dirty="0" err="1"/>
              <a:t>Current</a:t>
            </a:r>
            <a:r>
              <a:rPr lang="sk-SK" sz="2400" b="1" dirty="0"/>
              <a:t> </a:t>
            </a:r>
            <a:r>
              <a:rPr lang="sk-SK" sz="2400" b="1" dirty="0" err="1"/>
              <a:t>Memory</a:t>
            </a:r>
            <a:r>
              <a:rPr lang="sk-SK" sz="2400" b="1" dirty="0"/>
              <a:t> </a:t>
            </a:r>
            <a:r>
              <a:rPr lang="sk-SK" sz="2400" b="1" dirty="0" err="1"/>
              <a:t>Content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150367" y="5203828"/>
          <a:ext cx="3298058" cy="72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1943280" imgH="426600" progId="Paint.Picture">
                  <p:embed/>
                </p:oleObj>
              </mc:Choice>
              <mc:Fallback>
                <p:oleObj name="Bitová mapa" r:id="rId2" imgW="1943280" imgH="426600" progId="Paint.Picture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50367" y="5203828"/>
                        <a:ext cx="3298058" cy="724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741945"/>
              </p:ext>
            </p:extLst>
          </p:nvPr>
        </p:nvGraphicFramePr>
        <p:xfrm>
          <a:off x="311150" y="966355"/>
          <a:ext cx="6942138" cy="492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4" imgW="6941880" imgH="4922640" progId="Paint.Picture">
                  <p:embed/>
                </p:oleObj>
              </mc:Choice>
              <mc:Fallback>
                <p:oleObj name="Bitová mapa" r:id="rId4" imgW="6941880" imgH="4922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150" y="966355"/>
                        <a:ext cx="6942138" cy="492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051734"/>
              </p:ext>
            </p:extLst>
          </p:nvPr>
        </p:nvGraphicFramePr>
        <p:xfrm>
          <a:off x="3698464" y="5341604"/>
          <a:ext cx="3417242" cy="697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6" imgW="2202120" imgH="449640" progId="Paint.Picture">
                  <p:embed/>
                </p:oleObj>
              </mc:Choice>
              <mc:Fallback>
                <p:oleObj name="Bitová mapa" r:id="rId6" imgW="2202120" imgH="449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8464" y="5341604"/>
                        <a:ext cx="3417242" cy="697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894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GRU – </a:t>
            </a:r>
            <a:r>
              <a:rPr lang="sk-SK" sz="2400" b="1" dirty="0" err="1"/>
              <a:t>Final</a:t>
            </a:r>
            <a:r>
              <a:rPr lang="sk-SK" sz="2400" b="1" dirty="0"/>
              <a:t> </a:t>
            </a:r>
            <a:r>
              <a:rPr lang="sk-SK" sz="2400" b="1" dirty="0" err="1"/>
              <a:t>Memory</a:t>
            </a:r>
            <a:r>
              <a:rPr lang="sk-SK" sz="2400" b="1" dirty="0"/>
              <a:t> at </a:t>
            </a:r>
            <a:r>
              <a:rPr lang="sk-SK" sz="2400" b="1" dirty="0" err="1"/>
              <a:t>Current</a:t>
            </a:r>
            <a:r>
              <a:rPr lang="sk-SK" sz="2400" b="1" dirty="0"/>
              <a:t> </a:t>
            </a:r>
            <a:r>
              <a:rPr lang="sk-SK" sz="2400" b="1" dirty="0" err="1"/>
              <a:t>Time</a:t>
            </a:r>
            <a:r>
              <a:rPr lang="sk-SK" sz="2400" b="1" dirty="0"/>
              <a:t> Step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150367" y="5203828"/>
          <a:ext cx="3298058" cy="72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1943280" imgH="426600" progId="Paint.Picture">
                  <p:embed/>
                </p:oleObj>
              </mc:Choice>
              <mc:Fallback>
                <p:oleObj name="Bitová mapa" r:id="rId2" imgW="1943280" imgH="426600" progId="Paint.Picture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50367" y="5203828"/>
                        <a:ext cx="3298058" cy="724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225427"/>
              </p:ext>
            </p:extLst>
          </p:nvPr>
        </p:nvGraphicFramePr>
        <p:xfrm>
          <a:off x="400050" y="966355"/>
          <a:ext cx="6765925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4" imgW="6766560" imgH="4838760" progId="Paint.Picture">
                  <p:embed/>
                </p:oleObj>
              </mc:Choice>
              <mc:Fallback>
                <p:oleObj name="Bitová mapa" r:id="rId4" imgW="6766560" imgH="4838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966355"/>
                        <a:ext cx="6765925" cy="483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781634"/>
              </p:ext>
            </p:extLst>
          </p:nvPr>
        </p:nvGraphicFramePr>
        <p:xfrm>
          <a:off x="5025970" y="5207006"/>
          <a:ext cx="3575105" cy="661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6" imgW="2179440" imgH="403920" progId="Paint.Picture">
                  <p:embed/>
                </p:oleObj>
              </mc:Choice>
              <mc:Fallback>
                <p:oleObj name="Bitová mapa" r:id="rId6" imgW="2179440" imgH="403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5970" y="5207006"/>
                        <a:ext cx="3575105" cy="661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678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Konvolučné</a:t>
            </a:r>
            <a:r>
              <a:rPr lang="sk-SK" sz="2400" b="1" dirty="0"/>
              <a:t> NS (</a:t>
            </a:r>
            <a:r>
              <a:rPr lang="en-US" sz="2400" b="1" dirty="0"/>
              <a:t>Convolutional</a:t>
            </a:r>
            <a:r>
              <a:rPr lang="sk-SK" sz="2400" b="1" dirty="0"/>
              <a:t> CNN)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207707"/>
            <a:ext cx="8737147" cy="421337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Vznikli v roku 1989 – </a:t>
            </a:r>
            <a:r>
              <a:rPr lang="sk-SK" sz="1800" dirty="0" err="1"/>
              <a:t>Yann</a:t>
            </a:r>
            <a:r>
              <a:rPr lang="sk-SK" sz="1800" dirty="0"/>
              <a:t> </a:t>
            </a:r>
            <a:r>
              <a:rPr lang="sk-SK" sz="1800" dirty="0" err="1"/>
              <a:t>LeCun</a:t>
            </a:r>
            <a:r>
              <a:rPr lang="sk-SK" sz="1800" dirty="0"/>
              <a:t> (</a:t>
            </a:r>
            <a:r>
              <a:rPr lang="sk-SK" sz="1800" dirty="0" err="1"/>
              <a:t>Generalization</a:t>
            </a:r>
            <a:r>
              <a:rPr lang="sk-SK" sz="1800" dirty="0"/>
              <a:t> and </a:t>
            </a:r>
            <a:r>
              <a:rPr lang="sk-SK" sz="1800" dirty="0" err="1"/>
              <a:t>network</a:t>
            </a:r>
            <a:r>
              <a:rPr lang="sk-SK" sz="1800" dirty="0"/>
              <a:t> design </a:t>
            </a:r>
            <a:r>
              <a:rPr lang="sk-SK" sz="1800" dirty="0" err="1"/>
              <a:t>strategy</a:t>
            </a:r>
            <a:r>
              <a:rPr lang="sk-SK" sz="1800" dirty="0"/>
              <a:t>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Populárne od roku 2012 – </a:t>
            </a:r>
            <a:r>
              <a:rPr lang="sk-SK" sz="1800" dirty="0" err="1"/>
              <a:t>ImageNet</a:t>
            </a:r>
            <a:r>
              <a:rPr lang="sk-SK" sz="1800" dirty="0"/>
              <a:t> </a:t>
            </a:r>
            <a:endParaRPr lang="sk-SK" sz="1800" baseline="0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Jedna z hlbokých NS – rozpoznávanie a analýza obrazu, úlohy NLP, spracovanie časovej sekvencie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Počas tréningu jednotlivé vrstvy vytvárajú rôzne stupne abstrakcie vstupných dát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Váhy filtrov sa inicializujú náhodne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Topológia CNN: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 err="1"/>
              <a:t>Konvolučná</a:t>
            </a:r>
            <a:r>
              <a:rPr lang="sk-SK" sz="1800" dirty="0"/>
              <a:t> vrstva (</a:t>
            </a:r>
            <a:r>
              <a:rPr lang="sk-SK" sz="1800" dirty="0" err="1"/>
              <a:t>convolutional</a:t>
            </a:r>
            <a:r>
              <a:rPr lang="sk-SK" sz="1800" dirty="0"/>
              <a:t> </a:t>
            </a:r>
            <a:r>
              <a:rPr lang="sk-SK" sz="1800" dirty="0" err="1"/>
              <a:t>layer</a:t>
            </a:r>
            <a:r>
              <a:rPr lang="sk-SK" sz="18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Združovacia vrstva (</a:t>
            </a:r>
            <a:r>
              <a:rPr lang="sk-SK" sz="1800" dirty="0" err="1"/>
              <a:t>pooling</a:t>
            </a:r>
            <a:r>
              <a:rPr lang="sk-SK" sz="1800" dirty="0"/>
              <a:t> </a:t>
            </a:r>
            <a:r>
              <a:rPr lang="sk-SK" sz="1800" dirty="0" err="1"/>
              <a:t>layer</a:t>
            </a:r>
            <a:r>
              <a:rPr lang="sk-SK" sz="1800" dirty="0"/>
              <a:t>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Plne prepojená vrstva (</a:t>
            </a:r>
            <a:r>
              <a:rPr lang="sk-SK" sz="1800" dirty="0" err="1"/>
              <a:t>fully</a:t>
            </a:r>
            <a:r>
              <a:rPr lang="sk-SK" sz="1800" dirty="0"/>
              <a:t> </a:t>
            </a:r>
            <a:r>
              <a:rPr lang="sk-SK" sz="1800" dirty="0" err="1"/>
              <a:t>connected</a:t>
            </a:r>
            <a:r>
              <a:rPr lang="sk-SK" sz="1800" dirty="0"/>
              <a:t> </a:t>
            </a:r>
            <a:r>
              <a:rPr lang="sk-SK" sz="1800" dirty="0" err="1"/>
              <a:t>layer</a:t>
            </a:r>
            <a:r>
              <a:rPr lang="sk-SK" sz="1800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 err="1"/>
              <a:t>Konvolučná</a:t>
            </a:r>
            <a:r>
              <a:rPr lang="sk-SK" sz="1800" dirty="0"/>
              <a:t> vrstva prestavuje sadu filtrov (</a:t>
            </a:r>
            <a:r>
              <a:rPr lang="sk-SK" sz="1800" dirty="0" err="1"/>
              <a:t>kernel</a:t>
            </a:r>
            <a:r>
              <a:rPr lang="sk-SK" sz="1800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/>
              <a:t>Aktivácia neurónu na </a:t>
            </a:r>
            <a:r>
              <a:rPr lang="sk-SK" sz="1800" dirty="0" err="1"/>
              <a:t>konvolučnej</a:t>
            </a:r>
            <a:r>
              <a:rPr lang="sk-SK" sz="1800" dirty="0"/>
              <a:t> vrstve sa vypočíta sekvenčným pohybom filtra v horizontálnom a vertikálnom smere – vzorec funkcie:</a:t>
            </a:r>
            <a:endParaRPr lang="sk-SK" sz="1800" dirty="0">
              <a:solidFill>
                <a:srgbClr val="7E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D468339-15F2-43F5-AB04-940BE6E36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00" y="5421085"/>
            <a:ext cx="5115371" cy="7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35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Konvolučné</a:t>
            </a:r>
            <a:r>
              <a:rPr lang="sk-SK" sz="2400" b="1" dirty="0"/>
              <a:t> NS (</a:t>
            </a:r>
            <a:r>
              <a:rPr lang="en-US" sz="2400" b="1" dirty="0"/>
              <a:t>Convolutional</a:t>
            </a:r>
            <a:r>
              <a:rPr lang="sk-SK" sz="2400" b="1" dirty="0"/>
              <a:t> CNN)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207708"/>
            <a:ext cx="8737147" cy="34853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sk-SK" sz="1800" dirty="0">
                <a:solidFill>
                  <a:schemeClr val="tx2">
                    <a:lumMod val="75000"/>
                  </a:schemeClr>
                </a:solidFill>
              </a:rPr>
              <a:t>V obraze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878FDB8-E275-4CEC-BFE6-957991495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" y="1556238"/>
            <a:ext cx="4692588" cy="3511620"/>
          </a:xfrm>
          <a:prstGeom prst="rect">
            <a:avLst/>
          </a:prstGeom>
        </p:spPr>
      </p:pic>
      <p:sp>
        <p:nvSpPr>
          <p:cNvPr id="6" name="Zástupný symbol obsahu 2">
            <a:extLst>
              <a:ext uri="{FF2B5EF4-FFF2-40B4-BE49-F238E27FC236}">
                <a16:creationId xmlns:a16="http://schemas.microsoft.com/office/drawing/2014/main" id="{3CAB2877-DC65-7BF8-D46F-02279F2DE070}"/>
              </a:ext>
            </a:extLst>
          </p:cNvPr>
          <p:cNvSpPr txBox="1">
            <a:spLocks/>
          </p:cNvSpPr>
          <p:nvPr/>
        </p:nvSpPr>
        <p:spPr>
          <a:xfrm>
            <a:off x="622569" y="6022300"/>
            <a:ext cx="7794634" cy="3485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sk-SK" sz="1800" dirty="0">
                <a:solidFill>
                  <a:srgbClr val="7E0000"/>
                </a:solidFill>
              </a:rPr>
              <a:t>V texte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EA49BAA-12FC-72E5-D434-A3AB1A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62" y="1092673"/>
            <a:ext cx="2857500" cy="47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63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Konvolučné</a:t>
            </a:r>
            <a:r>
              <a:rPr lang="sk-SK" sz="2400" b="1" dirty="0"/>
              <a:t> NS (</a:t>
            </a:r>
            <a:r>
              <a:rPr lang="en-US" sz="2400" b="1" dirty="0"/>
              <a:t>Convolutional</a:t>
            </a:r>
            <a:r>
              <a:rPr lang="sk-SK" sz="2400" b="1" dirty="0"/>
              <a:t> CNN)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207708"/>
            <a:ext cx="8737147" cy="25618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600" dirty="0"/>
              <a:t>V úlohách NLP sa zvyčajne používajú jednorozmerné </a:t>
            </a:r>
            <a:r>
              <a:rPr lang="sk-SK" sz="1600" dirty="0" err="1"/>
              <a:t>konvolučné</a:t>
            </a:r>
            <a:r>
              <a:rPr lang="sk-SK" sz="1600" dirty="0"/>
              <a:t> siete (1D CNN) </a:t>
            </a:r>
          </a:p>
          <a:p>
            <a:pPr marL="0" indent="0">
              <a:buNone/>
              <a:defRPr/>
            </a:pPr>
            <a:r>
              <a:rPr lang="sk-SK" sz="1600" dirty="0"/>
              <a:t>N</a:t>
            </a:r>
            <a:r>
              <a:rPr lang="sk-SK" sz="1400" dirty="0"/>
              <a:t>a obrázku – funkcia </a:t>
            </a:r>
            <a:r>
              <a:rPr lang="sk-SK" sz="1400" dirty="0" err="1"/>
              <a:t>konvolúcie</a:t>
            </a:r>
            <a:r>
              <a:rPr lang="sk-SK" sz="1400" dirty="0"/>
              <a:t> (vstupné dáta – filter – </a:t>
            </a:r>
            <a:r>
              <a:rPr lang="sk-SK" sz="1400" dirty="0" err="1"/>
              <a:t>konvolučný</a:t>
            </a:r>
            <a:r>
              <a:rPr lang="sk-SK" sz="1400" dirty="0"/>
              <a:t> výstup).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6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6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6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6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600" dirty="0"/>
              <a:t>CNN používaná na klasifikáciu textu je znázornená na nasledovnom obrázku </a:t>
            </a:r>
          </a:p>
          <a:p>
            <a:pPr marL="0" indent="0">
              <a:buNone/>
              <a:defRPr/>
            </a:pPr>
            <a:r>
              <a:rPr lang="sk-SK" sz="1400" dirty="0"/>
              <a:t>Vstupné dáta (</a:t>
            </a:r>
            <a:r>
              <a:rPr lang="sk-SK" sz="1400" dirty="0" err="1"/>
              <a:t>embedings</a:t>
            </a:r>
            <a:r>
              <a:rPr lang="sk-SK" sz="1400" dirty="0"/>
              <a:t>) sú pripojené k 1D CNN s viacerými filtrami a mapami atribútov (</a:t>
            </a:r>
            <a:r>
              <a:rPr lang="sk-SK" sz="1400" dirty="0" err="1"/>
              <a:t>features</a:t>
            </a:r>
            <a:r>
              <a:rPr lang="sk-SK" sz="1400" dirty="0"/>
              <a:t>) max-over-</a:t>
            </a:r>
            <a:r>
              <a:rPr lang="sk-SK" sz="1400" dirty="0" err="1"/>
              <a:t>time</a:t>
            </a:r>
            <a:r>
              <a:rPr lang="sk-SK" sz="1400" dirty="0"/>
              <a:t> </a:t>
            </a:r>
            <a:r>
              <a:rPr lang="sk-SK" sz="1400" dirty="0" err="1"/>
              <a:t>pooling</a:t>
            </a:r>
            <a:r>
              <a:rPr lang="sk-SK" sz="1400" dirty="0"/>
              <a:t> </a:t>
            </a:r>
            <a:r>
              <a:rPr lang="sk-SK" sz="1400" dirty="0" err="1"/>
              <a:t>layer</a:t>
            </a:r>
            <a:r>
              <a:rPr lang="sk-SK" sz="1400" dirty="0"/>
              <a:t>, ktorá je pripojená k plne prepojenej vrstve s „</a:t>
            </a:r>
            <a:r>
              <a:rPr lang="sk-SK" sz="1400" dirty="0" err="1"/>
              <a:t>dropout</a:t>
            </a:r>
            <a:r>
              <a:rPr lang="sk-SK" sz="1400" dirty="0"/>
              <a:t>“ a </a:t>
            </a:r>
            <a:r>
              <a:rPr lang="sk-SK" sz="1400" dirty="0" err="1"/>
              <a:t>sigmoidálnym</a:t>
            </a:r>
            <a:r>
              <a:rPr lang="sk-SK" sz="1400" dirty="0"/>
              <a:t> výstupom.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DCDAA0E7-9DD9-46ED-AF4B-0A25C2EF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239" y="1799040"/>
            <a:ext cx="4152900" cy="101917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C89EA42B-F9D2-4E26-87D0-2F7213756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42" y="3801963"/>
            <a:ext cx="65913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07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Konvolučné</a:t>
            </a:r>
            <a:r>
              <a:rPr lang="sk-SK" sz="2400" b="1" dirty="0"/>
              <a:t> NS (</a:t>
            </a:r>
            <a:r>
              <a:rPr lang="en-US" sz="2400" b="1" dirty="0"/>
              <a:t>Convolutional</a:t>
            </a:r>
            <a:r>
              <a:rPr lang="sk-SK" sz="2400" b="1" dirty="0"/>
              <a:t> CNN)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207708"/>
            <a:ext cx="8737147" cy="71874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sk-SK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Spracovanie textového vstupu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1D </a:t>
            </a: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convol</a:t>
            </a:r>
            <a:r>
              <a:rPr lang="sk-SK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úciou</a:t>
            </a:r>
            <a:r>
              <a:rPr lang="sk-SK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 </a:t>
            </a: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filt</a:t>
            </a:r>
            <a:r>
              <a:rPr lang="sk-SK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rami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 a pooling layer</a:t>
            </a:r>
            <a:r>
              <a:rPr lang="sk-SK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(združovacia vrstva) – </a:t>
            </a:r>
            <a:r>
              <a:rPr lang="sk-SK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max_pooling</a:t>
            </a:r>
            <a:r>
              <a:rPr lang="sk-SK" sz="1400" dirty="0"/>
              <a:t>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6BE368C-CD16-4AC1-6A1A-DC47BF981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" y="1930312"/>
            <a:ext cx="7214418" cy="4424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46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>
                <a:latin typeface="Arial" pitchFamily="34" charset="0"/>
                <a:cs typeface="Arial" pitchFamily="34" charset="0"/>
              </a:rPr>
              <a:t>Perceptron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F5A740B2-DEE2-4E4B-877D-39805F5C9E5C}"/>
              </a:ext>
            </a:extLst>
          </p:cNvPr>
          <p:cNvSpPr txBox="1">
            <a:spLocks/>
          </p:cNvSpPr>
          <p:nvPr/>
        </p:nvSpPr>
        <p:spPr>
          <a:xfrm>
            <a:off x="457200" y="1070541"/>
            <a:ext cx="8393723" cy="54413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sk-SK" sz="1800" baseline="0" dirty="0">
                <a:effectLst/>
              </a:rPr>
              <a:t>Sumácia vstupov do NS je spracovaná pomocou aktivačnej funkcie, ktorá generuje výstup:		</a:t>
            </a:r>
          </a:p>
          <a:p>
            <a:pPr marL="0" indent="0">
              <a:buNone/>
              <a:defRPr/>
            </a:pPr>
            <a:r>
              <a:rPr lang="sk-SK" sz="1800" i="1" dirty="0"/>
              <a:t>	</a:t>
            </a:r>
            <a:r>
              <a:rPr lang="sk-SK" sz="1800" i="1" baseline="0" dirty="0">
                <a:effectLst/>
              </a:rPr>
              <a:t>y = 1 ak</a:t>
            </a:r>
            <a:r>
              <a:rPr lang="en-GB" sz="1800" i="1" baseline="0" dirty="0">
                <a:effectLst/>
              </a:rPr>
              <a:t>	</a:t>
            </a:r>
            <a:r>
              <a:rPr lang="sk-SK" sz="1800" i="1" baseline="0" dirty="0">
                <a:effectLst/>
              </a:rPr>
              <a:t>w</a:t>
            </a:r>
            <a:r>
              <a:rPr lang="en-GB" sz="1800" i="1" dirty="0"/>
              <a:t>x &gt; b</a:t>
            </a:r>
            <a:endParaRPr lang="sk-SK" sz="1800" i="1" dirty="0"/>
          </a:p>
          <a:p>
            <a:pPr marL="0" indent="0">
              <a:buNone/>
              <a:defRPr/>
            </a:pP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	y =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inak</a:t>
            </a:r>
            <a:endParaRPr lang="en-GB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 marL="0" indent="0">
              <a:buNone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 lvl="8">
              <a:buFont typeface="Courier New" panose="02070309020205020404" pitchFamily="49" charset="0"/>
              <a:buChar char="o"/>
              <a:defRPr/>
            </a:pPr>
            <a:r>
              <a:rPr lang="sk-SK" dirty="0"/>
              <a:t>Podobné lineárnej prahovej jednotke</a:t>
            </a:r>
          </a:p>
          <a:p>
            <a:pPr lvl="8">
              <a:buFont typeface="Courier New" panose="02070309020205020404" pitchFamily="49" charset="0"/>
              <a:buChar char="o"/>
              <a:defRPr/>
            </a:pPr>
            <a:r>
              <a:rPr lang="en-GB" dirty="0"/>
              <a:t>V </a:t>
            </a:r>
            <a:r>
              <a:rPr lang="en-GB" i="1" dirty="0"/>
              <a:t>n</a:t>
            </a:r>
            <a:r>
              <a:rPr lang="sk-SK" dirty="0"/>
              <a:t> – rozmernom priestore</a:t>
            </a:r>
          </a:p>
          <a:p>
            <a:pPr lvl="8">
              <a:buFont typeface="Courier New" panose="02070309020205020404" pitchFamily="49" charset="0"/>
              <a:buChar char="o"/>
              <a:defRPr/>
            </a:pPr>
            <a:endParaRPr lang="sk-SK" dirty="0"/>
          </a:p>
          <a:p>
            <a:pPr marL="3657600" lvl="8" indent="0">
              <a:buNone/>
              <a:defRPr/>
            </a:pPr>
            <a:endParaRPr lang="sk-SK" dirty="0"/>
          </a:p>
          <a:p>
            <a:pPr lvl="8">
              <a:buFont typeface="Courier New" panose="02070309020205020404" pitchFamily="49" charset="0"/>
              <a:buChar char="o"/>
              <a:defRPr/>
            </a:pPr>
            <a:r>
              <a:rPr lang="sk-SK" dirty="0"/>
              <a:t>Čo predstavuje aktivačnú funkciu – môže byť lineárna aj nelineárna (</a:t>
            </a:r>
            <a:r>
              <a:rPr lang="sk-SK" dirty="0" err="1"/>
              <a:t>sigmoidálna</a:t>
            </a:r>
            <a:r>
              <a:rPr lang="sk-SK" dirty="0"/>
              <a:t> – logistická regresia)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947" y="1536898"/>
            <a:ext cx="5492278" cy="2611640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709960"/>
              </p:ext>
            </p:extLst>
          </p:nvPr>
        </p:nvGraphicFramePr>
        <p:xfrm>
          <a:off x="106621" y="3147518"/>
          <a:ext cx="3570029" cy="3364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3" imgW="5676840" imgH="5349240" progId="Paint.Picture">
                  <p:embed/>
                </p:oleObj>
              </mc:Choice>
              <mc:Fallback>
                <p:oleObj name="Bitová mapa" r:id="rId3" imgW="5676840" imgH="53492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21" y="3147518"/>
                        <a:ext cx="3570029" cy="3364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BlokTextu 7"/>
              <p:cNvSpPr txBox="1"/>
              <p:nvPr/>
            </p:nvSpPr>
            <p:spPr>
              <a:xfrm>
                <a:off x="5284123" y="4829704"/>
                <a:ext cx="2017925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sk-SK" b="0" i="1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k-SK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sk-SK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8" name="BlokText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123" y="4829704"/>
                <a:ext cx="2017925" cy="7564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51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65D66-7C15-FC1A-D190-4DF5F3955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523E34-96FA-E566-C506-34CF63D9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32" y="519973"/>
            <a:ext cx="7597148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Transformer</a:t>
            </a:r>
            <a:r>
              <a:rPr lang="sk-SK" sz="2400" b="1" dirty="0"/>
              <a:t> 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3C8105C3-99B8-1430-221A-6F46F20A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122" y="1199178"/>
            <a:ext cx="8351756" cy="2448272"/>
          </a:xfrm>
        </p:spPr>
        <p:txBody>
          <a:bodyPr>
            <a:noAutofit/>
          </a:bodyPr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sk-SK" sz="1800" dirty="0"/>
              <a:t>T</a:t>
            </a:r>
            <a:r>
              <a:rPr lang="sk-SK" sz="1800" b="0" i="0" u="none" strike="noStrike" baseline="0" dirty="0"/>
              <a:t>ransformačný posun v oblasti NLP.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dirty="0"/>
              <a:t>I</a:t>
            </a:r>
            <a:r>
              <a:rPr lang="sk-SK" sz="1800" b="0" i="0" u="none" strike="noStrike" baseline="0" dirty="0"/>
              <a:t>novácia spočíva vo využití mechanizmu pozornosti, ktorý umožňuje súčasné zohľadnenie všetkých pozícií v rámci sekvencie a efektívne zachytenie závislostí s dlhým dosahom.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>
                <a:solidFill>
                  <a:srgbClr val="7E0000"/>
                </a:solidFill>
              </a:rPr>
              <a:t>Maskovaná vrstva „</a:t>
            </a:r>
            <a:r>
              <a:rPr lang="sk-SK" sz="1800" b="0" i="0" u="none" strike="noStrike" baseline="0" dirty="0" err="1">
                <a:solidFill>
                  <a:srgbClr val="7E0000"/>
                </a:solidFill>
              </a:rPr>
              <a:t>Attention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“</a:t>
            </a:r>
            <a:r>
              <a:rPr lang="sk-SK" sz="1800" b="0" i="0" u="none" strike="noStrike" baseline="0" dirty="0"/>
              <a:t> ďalej zvyšuje schopnosť modelu rozoznávať rozmanité vzťahy vo vstupných údajoch.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Na riešenie sekvenčného poradia - 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pozičné kódovanie </a:t>
            </a:r>
            <a:r>
              <a:rPr lang="sk-SK" sz="1800" b="0" i="0" u="none" strike="noStrike" baseline="0" dirty="0"/>
              <a:t>-poskytuje kľúčové informácie o hierarchii pozícií v sekvencii.</a:t>
            </a:r>
            <a:endParaRPr lang="pl-PL" sz="1800" dirty="0"/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3AA75413-5551-45A4-9D92-200DE039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94C129F-A861-237D-B18B-E65342086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24" y="3859027"/>
            <a:ext cx="8551844" cy="29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55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6B3A4-E6BF-99EC-A494-C2526422A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A diagram of a process&#10;&#10;Description automatically generated">
            <a:extLst>
              <a:ext uri="{FF2B5EF4-FFF2-40B4-BE49-F238E27FC236}">
                <a16:creationId xmlns:a16="http://schemas.microsoft.com/office/drawing/2014/main" id="{DD59B52C-E796-EDE9-3F57-939813E0E3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1563" y="508000"/>
            <a:ext cx="3589342" cy="60699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F6373573-101E-48C1-4516-652621B1F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095" y="1237716"/>
            <a:ext cx="4258905" cy="52234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k-SK" sz="2000" dirty="0"/>
              <a:t>Modely s architektúrou </a:t>
            </a:r>
            <a:r>
              <a:rPr lang="sk-SK" sz="2000" dirty="0" err="1"/>
              <a:t>Transformer</a:t>
            </a:r>
            <a:r>
              <a:rPr lang="sk-SK" sz="2000" dirty="0"/>
              <a:t>: </a:t>
            </a:r>
            <a:r>
              <a:rPr lang="sk-SK" sz="2000" b="0" i="0" u="none" strike="noStrike" baseline="0" dirty="0" err="1">
                <a:solidFill>
                  <a:srgbClr val="7E0000"/>
                </a:solidFill>
              </a:rPr>
              <a:t>mBERT</a:t>
            </a:r>
            <a:r>
              <a:rPr lang="sk-SK" sz="2000" b="0" i="0" u="none" strike="noStrike" baseline="0" dirty="0">
                <a:solidFill>
                  <a:srgbClr val="7E0000"/>
                </a:solidFill>
              </a:rPr>
              <a:t>, </a:t>
            </a:r>
            <a:r>
              <a:rPr lang="sk-SK" sz="2000" b="0" i="0" u="none" strike="noStrike" baseline="0" dirty="0" err="1">
                <a:solidFill>
                  <a:srgbClr val="7E0000"/>
                </a:solidFill>
              </a:rPr>
              <a:t>SlovakBERT</a:t>
            </a:r>
            <a:r>
              <a:rPr lang="sk-SK" sz="2000" b="0" i="0" u="none" strike="noStrike" baseline="0" dirty="0">
                <a:solidFill>
                  <a:srgbClr val="7E0000"/>
                </a:solidFill>
              </a:rPr>
              <a:t>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2000" b="0" i="0" u="none" strike="noStrike" baseline="0" dirty="0" err="1">
                <a:solidFill>
                  <a:srgbClr val="7E0000"/>
                </a:solidFill>
              </a:rPr>
              <a:t>RoBERTa</a:t>
            </a:r>
            <a:r>
              <a:rPr lang="sk-SK" sz="2000" b="0" i="0" u="none" strike="noStrike" baseline="0" dirty="0">
                <a:solidFill>
                  <a:srgbClr val="7E0000"/>
                </a:solidFill>
              </a:rPr>
              <a:t>, </a:t>
            </a:r>
            <a:r>
              <a:rPr lang="sk-SK" sz="2000" b="0" i="0" u="none" strike="noStrike" baseline="0" dirty="0" err="1">
                <a:solidFill>
                  <a:srgbClr val="7E0000"/>
                </a:solidFill>
              </a:rPr>
              <a:t>DistilBERT</a:t>
            </a:r>
            <a:r>
              <a:rPr lang="sk-SK" sz="2000" b="0" i="0" u="none" strike="noStrike" baseline="0" dirty="0">
                <a:solidFill>
                  <a:srgbClr val="7E0000"/>
                </a:solidFill>
              </a:rPr>
              <a:t>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2000" b="0" i="0" u="none" strike="noStrike" baseline="0" dirty="0">
                <a:solidFill>
                  <a:srgbClr val="7E0000"/>
                </a:solidFill>
              </a:rPr>
              <a:t>mT5, byT5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2000" b="0" i="0" u="none" strike="noStrike" baseline="0" dirty="0"/>
              <a:t>a </a:t>
            </a:r>
            <a:r>
              <a:rPr lang="sk-SK" sz="2000" b="0" i="0" u="none" strike="noStrike" baseline="0" dirty="0">
                <a:solidFill>
                  <a:srgbClr val="7E0000"/>
                </a:solidFill>
              </a:rPr>
              <a:t>GPT</a:t>
            </a:r>
            <a:r>
              <a:rPr lang="sk-SK" sz="2000" b="0" i="0" u="none" strike="noStrike" baseline="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sk-SK" sz="1800" b="0" i="0" u="none" strike="noStrike" baseline="0" dirty="0"/>
              <a:t>Model </a:t>
            </a:r>
            <a:r>
              <a:rPr lang="sk-SK" sz="1800" b="0" i="0" u="none" strike="noStrike" baseline="0" dirty="0" err="1"/>
              <a:t>Transformer</a:t>
            </a:r>
            <a:r>
              <a:rPr lang="sk-SK" sz="1800" b="0" i="0" u="none" strike="noStrike" baseline="0" dirty="0"/>
              <a:t> využíva architektúru </a:t>
            </a:r>
            <a:r>
              <a:rPr lang="sk-SK" sz="1800" b="0" i="0" u="none" strike="noStrike" baseline="0" dirty="0" err="1">
                <a:solidFill>
                  <a:srgbClr val="7E0000"/>
                </a:solidFill>
              </a:rPr>
              <a:t>kodéra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 a dekodéra</a:t>
            </a:r>
            <a:r>
              <a:rPr lang="sk-SK" sz="1800" b="0" i="0" u="none" strike="noStrike" baseline="0" dirty="0"/>
              <a:t>, ktorá obsahuje viacero vrstiev mechanizmu pozornosti a vrstvy </a:t>
            </a:r>
            <a:r>
              <a:rPr lang="sk-SK" sz="1800" b="0" i="0" u="none" strike="noStrike" baseline="0" dirty="0" err="1"/>
              <a:t>Feed</a:t>
            </a:r>
            <a:r>
              <a:rPr lang="sk-SK" sz="1800" b="0" i="0" u="none" strike="noStrike" baseline="0" dirty="0"/>
              <a:t> Forward v oboch komponentoch.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de-DE" sz="1800" b="0" i="0" u="none" strike="noStrike" baseline="0" dirty="0" err="1"/>
              <a:t>Mechanizmus</a:t>
            </a:r>
            <a:r>
              <a:rPr lang="de-DE" sz="1800" b="0" i="0" u="none" strike="noStrike" baseline="0" dirty="0"/>
              <a:t> </a:t>
            </a:r>
            <a:r>
              <a:rPr lang="de-DE" sz="1800" b="0" i="0" u="none" strike="noStrike" baseline="0" dirty="0" err="1"/>
              <a:t>pozornosti</a:t>
            </a:r>
            <a:r>
              <a:rPr lang="de-DE" sz="1800" b="0" i="0" u="none" strike="noStrike" baseline="0" dirty="0"/>
              <a:t> (z </a:t>
            </a:r>
            <a:r>
              <a:rPr lang="de-DE" sz="1800" b="0" i="0" u="none" strike="noStrike" baseline="0" dirty="0" err="1"/>
              <a:t>angl</a:t>
            </a:r>
            <a:r>
              <a:rPr lang="de-DE" sz="1800" b="0" i="0" u="none" strike="noStrike" baseline="0" dirty="0"/>
              <a:t>. </a:t>
            </a:r>
            <a:r>
              <a:rPr lang="de-DE" sz="1800" b="0" i="0" u="none" strike="noStrike" baseline="0" dirty="0">
                <a:solidFill>
                  <a:srgbClr val="7E0000"/>
                </a:solidFill>
              </a:rPr>
              <a:t>Attention </a:t>
            </a:r>
            <a:r>
              <a:rPr lang="de-DE" sz="1800" b="0" i="0" u="none" strike="noStrike" baseline="0" dirty="0" err="1">
                <a:solidFill>
                  <a:srgbClr val="7E0000"/>
                </a:solidFill>
              </a:rPr>
              <a:t>Mechanism</a:t>
            </a:r>
            <a:r>
              <a:rPr lang="de-DE" sz="1800" b="0" i="0" u="none" strike="noStrike" baseline="0" dirty="0">
                <a:solidFill>
                  <a:srgbClr val="7E0000"/>
                </a:solidFill>
              </a:rPr>
              <a:t>, AM</a:t>
            </a:r>
            <a:r>
              <a:rPr lang="de-DE" sz="1800" b="0" i="0" u="none" strike="noStrike" baseline="0" dirty="0"/>
              <a:t>) je </a:t>
            </a:r>
            <a:r>
              <a:rPr lang="de-DE" sz="1800" b="0" i="0" u="none" strike="noStrike" baseline="0" dirty="0" err="1"/>
              <a:t>transformačný</a:t>
            </a:r>
            <a:r>
              <a:rPr lang="sk-SK" sz="1800" dirty="0"/>
              <a:t> </a:t>
            </a:r>
            <a:r>
              <a:rPr lang="sk-SK" sz="1800" b="0" i="0" u="none" strike="noStrike" baseline="0" dirty="0"/>
              <a:t>koncept, ktorý umožňuje modelu efektívnejšie spracovať zložité, dlhé vstupné vety. </a:t>
            </a:r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1866DE31-913C-D8C1-63B2-A0A90D54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93E4E1A-0C65-A334-B13C-34CDC7084ED0}"/>
              </a:ext>
            </a:extLst>
          </p:cNvPr>
          <p:cNvSpPr txBox="1">
            <a:spLocks/>
          </p:cNvSpPr>
          <p:nvPr/>
        </p:nvSpPr>
        <p:spPr>
          <a:xfrm>
            <a:off x="409532" y="519973"/>
            <a:ext cx="7597148" cy="467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sk-SK" sz="2400" b="1" dirty="0" err="1"/>
              <a:t>Transformer</a:t>
            </a:r>
            <a:r>
              <a:rPr lang="sk-SK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0590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6B3A4-E6BF-99EC-A494-C2526422A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F6373573-101E-48C1-4516-652621B1F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690" y="1167544"/>
            <a:ext cx="7872604" cy="509857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sk-SK" sz="1800" b="0" i="0" u="none" strike="noStrike" baseline="0" dirty="0"/>
              <a:t>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Mechanizmus pozornosti zlepšuje proces prekladu tým, že dynamicky upravuje zameranie modelu na každé cieľové slovo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Priraďuje skrytým stavom </a:t>
            </a:r>
            <a:r>
              <a:rPr lang="sk-SK" sz="1800" b="0" i="0" u="none" strike="noStrike" baseline="0" dirty="0" err="1"/>
              <a:t>kodéra</a:t>
            </a:r>
            <a:r>
              <a:rPr lang="sk-SK" sz="1800" b="0" i="0" u="none" strike="noStrike" baseline="0" dirty="0"/>
              <a:t> rôzne váhy</a:t>
            </a:r>
            <a:r>
              <a:rPr lang="sk-SK" sz="1800" dirty="0"/>
              <a:t> -</a:t>
            </a:r>
            <a:r>
              <a:rPr lang="sk-SK" sz="1800" b="0" i="0" u="none" strike="noStrike" baseline="0" dirty="0"/>
              <a:t> sa používajú na výpočet 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kontextového vektora </a:t>
            </a:r>
            <a:r>
              <a:rPr lang="sk-SK" sz="1800" b="0" i="0" u="none" strike="noStrike" baseline="0" dirty="0"/>
              <a:t>(váženého súčtu skrytých stavov), ktorý obsahuje relevantné 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informácie zo zdrojovej vety pre aktuálne cieľové slovo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Tento 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kontextový vektor sa potom zlúči so vstupom dekodéra</a:t>
            </a:r>
            <a:r>
              <a:rPr lang="sk-SK" sz="1800" b="0" i="0" u="none" strike="noStrike" baseline="0" dirty="0"/>
              <a:t>, aby pomohol predpovedať nasledujúce slovo v cieľovej sekvencii.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Počas procesu trénovania sa model učí upravovať tieto váhy pozornosti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fr-FR" sz="1800" b="0" i="1" u="none" strike="noStrike" baseline="0" dirty="0">
                <a:solidFill>
                  <a:srgbClr val="7E0000"/>
                </a:solidFill>
              </a:rPr>
              <a:t>BERT (z angl. Bidirectional Encoder Representations from Transformers</a:t>
            </a:r>
            <a:r>
              <a:rPr lang="fr-FR" sz="1800" b="0" i="1" u="none" strike="noStrike" baseline="0" dirty="0"/>
              <a:t>) </a:t>
            </a:r>
            <a:r>
              <a:rPr lang="fr-FR" sz="1800" b="0" i="0" u="none" strike="noStrike" baseline="0" dirty="0"/>
              <a:t>je algoritmus</a:t>
            </a:r>
            <a:r>
              <a:rPr lang="sk-SK" sz="1800" b="0" i="0" u="none" strike="noStrike" baseline="0" dirty="0"/>
              <a:t> od Google AI </a:t>
            </a:r>
            <a:r>
              <a:rPr lang="sk-SK" sz="1800" b="0" i="0" u="none" strike="noStrike" baseline="0" dirty="0" err="1"/>
              <a:t>Language</a:t>
            </a:r>
            <a:r>
              <a:rPr lang="sk-SK" sz="1800" b="0" i="0" u="none" strike="noStrike" baseline="0" dirty="0"/>
              <a:t>, ktorý priniesol prevratné výsledky v oblasti NLP.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BERT využíva obojsmerné trénovanie populárnej architektúry </a:t>
            </a:r>
            <a:r>
              <a:rPr lang="sk-SK" sz="1800" b="0" i="0" u="none" strike="noStrike" baseline="0" dirty="0" err="1"/>
              <a:t>Transformer</a:t>
            </a:r>
            <a:r>
              <a:rPr lang="sk-SK" sz="1800" b="0" i="0" u="none" strike="noStrike" baseline="0" dirty="0"/>
              <a:t>, čo mu umožňuje chápať kontext slov na základe celého kontextu.</a:t>
            </a:r>
          </a:p>
          <a:p>
            <a:pPr algn="l">
              <a:buFont typeface="Courier New" panose="02070309020205020404" pitchFamily="49" charset="0"/>
              <a:buChar char="o"/>
            </a:pPr>
            <a:endParaRPr lang="pl-PL" sz="1800" dirty="0"/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1866DE31-913C-D8C1-63B2-A0A90D54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34B579C-9737-95F1-8022-87146FAE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32" y="519973"/>
            <a:ext cx="7597148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Transformer</a:t>
            </a:r>
            <a:r>
              <a:rPr lang="sk-SK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4260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24EBF-9636-29A8-0C2C-1C6E088E6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4E6DC8DE-63FA-E427-2D74-AA3B9A2DF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699" y="1276876"/>
            <a:ext cx="8329803" cy="4927981"/>
          </a:xfrm>
        </p:spPr>
        <p:txBody>
          <a:bodyPr>
            <a:noAutofit/>
          </a:bodyPr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Hlavná inovácia BERT spočíva v technike jazykového modelu s maskovaním slov (z angl. </a:t>
            </a:r>
            <a:r>
              <a:rPr lang="sk-SK" sz="1800" b="0" i="0" u="none" strike="noStrike" baseline="0" dirty="0" err="1">
                <a:solidFill>
                  <a:srgbClr val="7E0000"/>
                </a:solidFill>
              </a:rPr>
              <a:t>Masked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 </a:t>
            </a:r>
            <a:r>
              <a:rPr lang="sk-SK" sz="1800" b="0" i="0" u="none" strike="noStrike" baseline="0" dirty="0" err="1">
                <a:solidFill>
                  <a:srgbClr val="7E0000"/>
                </a:solidFill>
              </a:rPr>
              <a:t>Language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 Model, MLM</a:t>
            </a:r>
            <a:r>
              <a:rPr lang="sk-SK" sz="1800" b="0" i="0" u="none" strike="noStrike" baseline="0" dirty="0"/>
              <a:t>), kde 15% slov v </a:t>
            </a:r>
            <a:r>
              <a:rPr lang="sk-SK" sz="1800" b="0" i="0" u="none" strike="noStrike" baseline="0" dirty="0" err="1"/>
              <a:t>trénovacích</a:t>
            </a:r>
            <a:r>
              <a:rPr lang="sk-SK" sz="1800" b="0" i="0" u="none" strike="noStrike" baseline="0" dirty="0"/>
              <a:t> sekvenciách je nahradených maskami.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Používa stratégiu predikcie ďalšej vety (z angl. </a:t>
            </a:r>
            <a:r>
              <a:rPr lang="sk-SK" sz="1800" b="0" i="0" u="none" strike="noStrike" baseline="0" dirty="0" err="1">
                <a:solidFill>
                  <a:srgbClr val="7E0000"/>
                </a:solidFill>
              </a:rPr>
              <a:t>Next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 </a:t>
            </a:r>
            <a:r>
              <a:rPr lang="sk-SK" sz="1800" b="0" i="0" u="none" strike="noStrike" baseline="0" dirty="0" err="1">
                <a:solidFill>
                  <a:srgbClr val="7E0000"/>
                </a:solidFill>
              </a:rPr>
              <a:t>Sentence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 </a:t>
            </a:r>
            <a:r>
              <a:rPr lang="sk-SK" sz="1800" b="0" i="0" u="none" strike="noStrike" baseline="0" dirty="0" err="1">
                <a:solidFill>
                  <a:srgbClr val="7E0000"/>
                </a:solidFill>
              </a:rPr>
              <a:t>Prediction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, NSP</a:t>
            </a:r>
            <a:r>
              <a:rPr lang="sk-SK" sz="1800" b="0" i="0" u="none" strike="noStrike" baseline="0" dirty="0"/>
              <a:t>), kde sa model učí rozpoznávať, či dve vety nasledujú po sebe.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>
                <a:solidFill>
                  <a:srgbClr val="7E0000"/>
                </a:solidFill>
              </a:rPr>
              <a:t>BERT používa iba enkodér </a:t>
            </a:r>
            <a:r>
              <a:rPr lang="sk-SK" sz="1800" b="0" i="0" u="none" strike="noStrike" baseline="0" dirty="0"/>
              <a:t>časť architektúry </a:t>
            </a:r>
            <a:r>
              <a:rPr lang="sk-SK" sz="1800" b="0" i="0" u="none" strike="noStrike" baseline="0" dirty="0" err="1"/>
              <a:t>Transformer</a:t>
            </a:r>
            <a:r>
              <a:rPr lang="sk-SK" sz="1800" b="0" i="0" u="none" strike="noStrike" baseline="0" dirty="0"/>
              <a:t>, ktorý číta celú postupnosť naraz, čím získava obojsmerný kontext.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dirty="0"/>
              <a:t>A</a:t>
            </a:r>
            <a:r>
              <a:rPr lang="sk-SK" sz="1800" b="0" i="0" u="none" strike="noStrike" baseline="0" dirty="0"/>
              <a:t>k model dokáže predpovedať ďalšie slovo ktoré nasleduje vo vete, potom môže zovšeobecniť syntaktické a sémantické pravidlá jazyka.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Vstupný text je najprv </a:t>
            </a:r>
            <a:r>
              <a:rPr lang="sk-SK" sz="1800" b="0" i="0" u="none" strike="noStrike" baseline="0" dirty="0" err="1"/>
              <a:t>tokenizovaný</a:t>
            </a:r>
            <a:r>
              <a:rPr lang="sk-SK" sz="1800" b="0" i="0" u="none" strike="noStrike" baseline="0" dirty="0"/>
              <a:t> pomocou </a:t>
            </a:r>
            <a:r>
              <a:rPr lang="sk-SK" sz="1800" b="0" i="1" u="none" strike="noStrike" baseline="0" dirty="0" err="1"/>
              <a:t>WordPiece</a:t>
            </a:r>
            <a:r>
              <a:rPr lang="sk-SK" sz="1800" b="0" i="1" u="none" strike="noStrike" baseline="0" dirty="0"/>
              <a:t> </a:t>
            </a:r>
            <a:r>
              <a:rPr lang="sk-SK" sz="1800" b="0" i="0" u="none" strike="noStrike" baseline="0" dirty="0"/>
              <a:t>tokenizácie. Následne sa pre každý token vytvárajú tri typy </a:t>
            </a:r>
            <a:r>
              <a:rPr lang="sk-SK" sz="1800" b="0" i="0" u="none" strike="noStrike" baseline="0" dirty="0" err="1"/>
              <a:t>embeddingov</a:t>
            </a:r>
            <a:r>
              <a:rPr lang="sk-SK" sz="1800" b="0" i="0" u="none" strike="noStrike" baseline="0" dirty="0"/>
              <a:t>:)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i="1" u="none" strike="noStrike" baseline="0" dirty="0"/>
              <a:t>Token </a:t>
            </a:r>
            <a:r>
              <a:rPr lang="sk-SK" sz="1800" i="1" u="none" strike="noStrike" baseline="0" dirty="0" err="1"/>
              <a:t>embeddings</a:t>
            </a:r>
            <a:r>
              <a:rPr lang="sk-SK" sz="1800" b="0" i="0" u="none" strike="noStrike" baseline="0" dirty="0"/>
              <a:t>: reprezentácia samotného slova,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i="1" u="none" strike="noStrike" baseline="0" dirty="0"/>
              <a:t>Segment embeddings</a:t>
            </a:r>
            <a:r>
              <a:rPr lang="en-US" sz="1800" b="0" i="0" u="none" strike="noStrike" baseline="0" dirty="0"/>
              <a:t>: </a:t>
            </a:r>
            <a:r>
              <a:rPr lang="en-US" sz="1800" b="0" i="0" u="none" strike="noStrike" baseline="0" dirty="0" err="1"/>
              <a:t>odlíšenie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prv</a:t>
            </a:r>
            <a:r>
              <a:rPr lang="sk-SK" sz="1800" b="0" i="0" u="none" strike="noStrike" baseline="0" dirty="0" err="1"/>
              <a:t>ého</a:t>
            </a:r>
            <a:r>
              <a:rPr lang="en-US" sz="1800" b="0" i="0" u="none" strike="noStrike" baseline="0" dirty="0"/>
              <a:t> a </a:t>
            </a:r>
            <a:r>
              <a:rPr lang="en-US" sz="1800" b="0" i="0" u="none" strike="noStrike" baseline="0" dirty="0" err="1"/>
              <a:t>druh</a:t>
            </a:r>
            <a:r>
              <a:rPr lang="sk-SK" sz="1800" dirty="0" err="1"/>
              <a:t>ého</a:t>
            </a:r>
            <a:r>
              <a:rPr lang="sk-SK" sz="1800" dirty="0"/>
              <a:t> vstupu</a:t>
            </a:r>
            <a:r>
              <a:rPr lang="en-US" sz="1800" b="0" i="0" u="none" strike="noStrike" baseline="0" dirty="0"/>
              <a:t>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i="1" u="none" strike="noStrike" baseline="0" dirty="0" err="1"/>
              <a:t>Position</a:t>
            </a:r>
            <a:r>
              <a:rPr lang="sk-SK" sz="1800" i="1" u="none" strike="noStrike" baseline="0" dirty="0"/>
              <a:t> </a:t>
            </a:r>
            <a:r>
              <a:rPr lang="sk-SK" sz="1800" i="1" u="none" strike="noStrike" baseline="0" dirty="0" err="1"/>
              <a:t>embeddings</a:t>
            </a:r>
            <a:r>
              <a:rPr lang="sk-SK" sz="1800" b="0" i="0" u="none" strike="noStrike" baseline="0" dirty="0"/>
              <a:t>: informácia o pozícii slova v sekvencii.</a:t>
            </a:r>
          </a:p>
          <a:p>
            <a:pPr marL="457200" lvl="1" indent="0">
              <a:buNone/>
            </a:pPr>
            <a:r>
              <a:rPr lang="sk-SK" sz="1800" b="0" i="0" u="none" strike="noStrike" baseline="0" dirty="0"/>
              <a:t>Tieto vektory sa sčítajú a tvoria vstup do BERT modelu</a:t>
            </a:r>
            <a:endParaRPr lang="pl-PL" sz="1800" dirty="0"/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7B20E4AA-F44B-8AAD-133D-C1D3FDAC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325D10B-CD3D-8D3B-A4F1-C016BE8F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32" y="519973"/>
            <a:ext cx="7597148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/>
              <a:t>Transformery</a:t>
            </a:r>
            <a:r>
              <a:rPr lang="sk-SK" sz="2400" b="1" dirty="0"/>
              <a:t> - BERT </a:t>
            </a:r>
          </a:p>
        </p:txBody>
      </p:sp>
    </p:spTree>
    <p:extLst>
      <p:ext uri="{BB962C8B-B14F-4D97-AF65-F5344CB8AC3E}">
        <p14:creationId xmlns:p14="http://schemas.microsoft.com/office/powerpoint/2010/main" val="4081212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7D4DB-F244-A47F-6A94-7E319593D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36C777A6-88DC-C2B7-1179-C4D4E1533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699" y="1276876"/>
            <a:ext cx="7965909" cy="5061151"/>
          </a:xfrm>
        </p:spPr>
        <p:txBody>
          <a:bodyPr>
            <a:noAutofit/>
          </a:bodyPr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sk-SK" sz="1800" dirty="0">
                <a:ea typeface="Calibri" panose="020F0502020204030204" pitchFamily="34" charset="0"/>
              </a:rPr>
              <a:t>P</a:t>
            </a:r>
            <a:r>
              <a:rPr lang="sk-SK" sz="1800" dirty="0">
                <a:effectLst/>
                <a:ea typeface="Calibri" panose="020F0502020204030204" pitchFamily="34" charset="0"/>
              </a:rPr>
              <a:t>okročilá verzia modelu BERT, ktorý má iba statické maskovanie.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dirty="0">
                <a:ea typeface="Calibri" panose="020F0502020204030204" pitchFamily="34" charset="0"/>
              </a:rPr>
              <a:t>P</a:t>
            </a:r>
            <a:r>
              <a:rPr lang="sk-SK" sz="1800" dirty="0">
                <a:effectLst/>
                <a:ea typeface="Calibri" panose="020F0502020204030204" pitchFamily="34" charset="0"/>
              </a:rPr>
              <a:t>rináša niekoľko vylepšení </a:t>
            </a:r>
            <a:r>
              <a:rPr lang="sk-SK" sz="1800" dirty="0" err="1">
                <a:effectLst/>
                <a:ea typeface="Calibri" panose="020F0502020204030204" pitchFamily="34" charset="0"/>
              </a:rPr>
              <a:t>trénovacieho</a:t>
            </a:r>
            <a:r>
              <a:rPr lang="sk-SK" sz="1800" dirty="0">
                <a:effectLst/>
                <a:ea typeface="Calibri" panose="020F0502020204030204" pitchFamily="34" charset="0"/>
              </a:rPr>
              <a:t> procesu: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Medzi hlavné zmeny patrí </a:t>
            </a:r>
            <a:r>
              <a:rPr lang="sk-SK" sz="1800" dirty="0">
                <a:solidFill>
                  <a:srgbClr val="7E0000"/>
                </a:solidFill>
                <a:effectLst/>
                <a:ea typeface="Calibri" panose="020F0502020204030204" pitchFamily="34" charset="0"/>
              </a:rPr>
              <a:t>dynamické maskovanie tokenov </a:t>
            </a:r>
            <a:r>
              <a:rPr lang="sk-SK" sz="1800" dirty="0">
                <a:effectLst/>
                <a:ea typeface="Calibri" panose="020F0502020204030204" pitchFamily="34" charset="0"/>
              </a:rPr>
              <a:t>počas tréningu</a:t>
            </a:r>
            <a:r>
              <a:rPr lang="sk-SK" sz="1800" b="0" i="0" u="none" strike="noStrike" baseline="0" dirty="0"/>
              <a:t>. V každej epoche sa dynamicky menia pozície maskovaných tokenov. To vedie k lepšiemu generalizačnému výkonu.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Odstraňuje niektoré obmedzenia pôvodného BERT, ako je predikcia nasledujúcich viet.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Medzi výhody </a:t>
            </a:r>
            <a:r>
              <a:rPr lang="sk-SK" sz="1800" dirty="0" err="1">
                <a:effectLst/>
                <a:ea typeface="Calibri" panose="020F0502020204030204" pitchFamily="34" charset="0"/>
              </a:rPr>
              <a:t>RoBERTa</a:t>
            </a:r>
            <a:r>
              <a:rPr lang="sk-SK" sz="1800" dirty="0">
                <a:effectLst/>
                <a:ea typeface="Calibri" panose="020F0502020204030204" pitchFamily="34" charset="0"/>
              </a:rPr>
              <a:t> patrí jeho vyššia presnosť v porovnaní s pôvodným BERT, a to najmä v NLP úlohách, kde je dôležitý kontext a jemné významové rozdiely.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Model je tiež robustný voči rôznym typom textových vstupov, čo ho robí vhodným na spracovanie komplexných a variabilných dát.</a:t>
            </a:r>
            <a:endParaRPr lang="sk-SK" sz="1800" dirty="0">
              <a:ea typeface="Calibri" panose="020F0502020204030204" pitchFamily="34" charset="0"/>
            </a:endParaRP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Tréning </a:t>
            </a:r>
            <a:r>
              <a:rPr lang="sk-SK" sz="1800" dirty="0" err="1">
                <a:effectLst/>
                <a:ea typeface="Calibri" panose="020F0502020204030204" pitchFamily="34" charset="0"/>
              </a:rPr>
              <a:t>RoBERTa</a:t>
            </a:r>
            <a:r>
              <a:rPr lang="sk-SK" sz="1800" dirty="0">
                <a:effectLst/>
                <a:ea typeface="Calibri" panose="020F0502020204030204" pitchFamily="34" charset="0"/>
              </a:rPr>
              <a:t> je tiež </a:t>
            </a:r>
            <a:r>
              <a:rPr lang="sk-SK" sz="1800" dirty="0">
                <a:solidFill>
                  <a:srgbClr val="7E0000"/>
                </a:solidFill>
                <a:effectLst/>
                <a:ea typeface="Calibri" panose="020F0502020204030204" pitchFamily="34" charset="0"/>
              </a:rPr>
              <a:t>časovo náročnejší </a:t>
            </a:r>
            <a:r>
              <a:rPr lang="sk-SK" sz="1800" dirty="0">
                <a:effectLst/>
                <a:ea typeface="Calibri" panose="020F0502020204030204" pitchFamily="34" charset="0"/>
              </a:rPr>
              <a:t>v porovnaní s pôvodným BERT, čo môže byť výzvou pri jeho nasadení v reálnom čase.</a:t>
            </a:r>
            <a:endParaRPr lang="pl-PL" sz="1800" dirty="0"/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DFE2A535-967E-93A8-B78A-FA943801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4133B93A-A256-0290-6BB0-7012B2B8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32" y="519973"/>
            <a:ext cx="7597148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 err="1">
                <a:effectLst/>
                <a:ea typeface="Calibri" panose="020F0502020204030204" pitchFamily="34" charset="0"/>
              </a:rPr>
              <a:t>RoBERTa</a:t>
            </a:r>
            <a:r>
              <a:rPr lang="sk-SK" sz="2400" b="1" dirty="0">
                <a:effectLst/>
                <a:ea typeface="Calibri" panose="020F0502020204030204" pitchFamily="34" charset="0"/>
              </a:rPr>
              <a:t> (</a:t>
            </a:r>
            <a:r>
              <a:rPr lang="sk-SK" sz="2400" b="1" dirty="0" err="1">
                <a:effectLst/>
                <a:ea typeface="Calibri" panose="020F0502020204030204" pitchFamily="34" charset="0"/>
              </a:rPr>
              <a:t>Robustly</a:t>
            </a:r>
            <a:r>
              <a:rPr lang="sk-SK" sz="2400" b="1" dirty="0">
                <a:effectLst/>
                <a:ea typeface="Calibri" panose="020F0502020204030204" pitchFamily="34" charset="0"/>
              </a:rPr>
              <a:t> </a:t>
            </a:r>
            <a:r>
              <a:rPr lang="sk-SK" sz="2400" b="1" dirty="0" err="1">
                <a:effectLst/>
                <a:ea typeface="Calibri" panose="020F0502020204030204" pitchFamily="34" charset="0"/>
              </a:rPr>
              <a:t>Optimized</a:t>
            </a:r>
            <a:r>
              <a:rPr lang="sk-SK" sz="2400" b="1" dirty="0">
                <a:effectLst/>
                <a:ea typeface="Calibri" panose="020F0502020204030204" pitchFamily="34" charset="0"/>
              </a:rPr>
              <a:t> BERT </a:t>
            </a:r>
            <a:r>
              <a:rPr lang="sk-SK" sz="2400" b="1" dirty="0" err="1">
                <a:effectLst/>
                <a:ea typeface="Calibri" panose="020F0502020204030204" pitchFamily="34" charset="0"/>
              </a:rPr>
              <a:t>Approach</a:t>
            </a:r>
            <a:r>
              <a:rPr lang="sk-SK" sz="2400" b="1" dirty="0">
                <a:effectLst/>
                <a:ea typeface="Calibri" panose="020F0502020204030204" pitchFamily="34" charset="0"/>
              </a:rPr>
              <a:t>)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162147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8D137-FAD4-DA56-4CC6-85D6DB96F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CA7E776C-5E20-2D28-A574-EC13DEA3C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698" y="1276877"/>
            <a:ext cx="8451101" cy="2152124"/>
          </a:xfrm>
        </p:spPr>
        <p:txBody>
          <a:bodyPr>
            <a:noAutofit/>
          </a:bodyPr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 err="1"/>
              <a:t>DistilBERT</a:t>
            </a:r>
            <a:r>
              <a:rPr lang="sk-SK" sz="1800" b="0" i="0" u="none" strike="noStrike" baseline="0" dirty="0"/>
              <a:t> je 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odľahčená verzia BERT-u </a:t>
            </a:r>
            <a:r>
              <a:rPr lang="sk-SK" sz="1800" b="0" i="0" u="none" strike="noStrike" baseline="0" dirty="0"/>
              <a:t>vyvinutá vývojármi z </a:t>
            </a:r>
            <a:r>
              <a:rPr lang="sk-SK" sz="1800" b="0" i="1" u="none" strike="noStrike" baseline="0" dirty="0" err="1"/>
              <a:t>Hugging</a:t>
            </a:r>
            <a:r>
              <a:rPr lang="sk-SK" sz="1800" b="0" i="1" u="none" strike="noStrike" baseline="0" dirty="0"/>
              <a:t> </a:t>
            </a:r>
            <a:r>
              <a:rPr lang="sk-SK" sz="1800" b="0" i="1" u="none" strike="noStrike" baseline="0" dirty="0" err="1"/>
              <a:t>Face</a:t>
            </a:r>
            <a:r>
              <a:rPr lang="sk-SK" sz="1800" b="0" i="0" u="none" strike="noStrike" baseline="0" dirty="0"/>
              <a:t>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Využíva techniku </a:t>
            </a:r>
            <a:r>
              <a:rPr lang="sk-SK" sz="1800" b="0" i="1" u="none" strike="noStrike" baseline="0" dirty="0" err="1">
                <a:solidFill>
                  <a:srgbClr val="7E0000"/>
                </a:solidFill>
              </a:rPr>
              <a:t>knowledge</a:t>
            </a:r>
            <a:r>
              <a:rPr lang="sk-SK" sz="1800" b="0" i="1" u="none" strike="noStrike" baseline="0" dirty="0">
                <a:solidFill>
                  <a:srgbClr val="7E0000"/>
                </a:solidFill>
              </a:rPr>
              <a:t> </a:t>
            </a:r>
            <a:r>
              <a:rPr lang="sk-SK" sz="1800" b="0" i="1" u="none" strike="noStrike" baseline="0" dirty="0" err="1">
                <a:solidFill>
                  <a:srgbClr val="7E0000"/>
                </a:solidFill>
              </a:rPr>
              <a:t>distillation</a:t>
            </a:r>
            <a:r>
              <a:rPr lang="sk-SK" sz="1800" b="0" i="0" u="none" strike="noStrike" baseline="0" dirty="0"/>
              <a:t>, pri ktorej menší študentský model (</a:t>
            </a:r>
            <a:r>
              <a:rPr lang="sk-SK" sz="1800" b="0" i="0" u="none" strike="noStrike" baseline="0" dirty="0" err="1"/>
              <a:t>Distil</a:t>
            </a:r>
            <a:r>
              <a:rPr lang="sk-SK" sz="1800" b="0" i="0" u="none" strike="noStrike" baseline="0" dirty="0"/>
              <a:t>-BERT) imituje správanie väčšieho učiteľského modelu (BERT).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Cieľom modelu je zachovať čo najväčšiu presnosť pôvodného BERT-u, pričom výrazne zníži výpočtové nároky, čo ho robí vhodným pre nasadenie v reálnych aplikáciách s obmedzeným výkonom (</a:t>
            </a:r>
            <a:r>
              <a:rPr lang="en-US" sz="1800" b="0" i="0" u="none" strike="noStrike" baseline="0" dirty="0"/>
              <a:t>o </a:t>
            </a:r>
            <a:r>
              <a:rPr lang="sk-SK" sz="1800" b="0" i="0" u="none" strike="noStrike" baseline="0" dirty="0"/>
              <a:t>4</a:t>
            </a:r>
            <a:r>
              <a:rPr lang="en-US" sz="1800" b="0" i="0" u="none" strike="noStrike" baseline="0" dirty="0"/>
              <a:t>0 % </a:t>
            </a:r>
            <a:r>
              <a:rPr lang="en-US" sz="1800" b="0" i="0" u="none" strike="noStrike" baseline="0" dirty="0" err="1"/>
              <a:t>menej</a:t>
            </a:r>
            <a:r>
              <a:rPr lang="en-US" sz="1800" b="0" i="0" u="none" strike="noStrike" baseline="0" dirty="0"/>
              <a:t> </a:t>
            </a:r>
            <a:r>
              <a:rPr lang="en-US" sz="1800" b="0" i="0" u="none" strike="noStrike" baseline="0" dirty="0" err="1"/>
              <a:t>parametrov</a:t>
            </a:r>
            <a:r>
              <a:rPr lang="sk-SK" sz="1800" b="0" i="0" u="none" strike="noStrike" baseline="0" dirty="0"/>
              <a:t>).</a:t>
            </a:r>
            <a:endParaRPr lang="sk-SK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5A403EF0-E049-0F8E-E1C5-E8B83AD0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2666A40-B438-FBC7-E809-4413FFE7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32" y="519973"/>
            <a:ext cx="7597148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i="0" u="none" strike="noStrike" baseline="0" dirty="0" err="1"/>
              <a:t>DistilBERT</a:t>
            </a:r>
            <a:r>
              <a:rPr lang="sk-SK" sz="2400" b="1" i="0" u="none" strike="noStrike" baseline="0" dirty="0"/>
              <a:t> – Kompaktný BERT model</a:t>
            </a:r>
            <a:endParaRPr lang="sk-SK" sz="2400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FBEE4F-657F-ACA3-633B-CF6AB20879CA}"/>
              </a:ext>
            </a:extLst>
          </p:cNvPr>
          <p:cNvSpPr txBox="1">
            <a:spLocks/>
          </p:cNvSpPr>
          <p:nvPr/>
        </p:nvSpPr>
        <p:spPr>
          <a:xfrm>
            <a:off x="409532" y="3385058"/>
            <a:ext cx="7597148" cy="467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sk-SK" sz="2400" b="1" i="0" u="none" strike="noStrike" baseline="0" dirty="0"/>
              <a:t>T5 – Text-to-Text Transfer </a:t>
            </a:r>
            <a:r>
              <a:rPr lang="sk-SK" sz="2400" b="1" i="0" u="none" strike="noStrike" baseline="0" dirty="0" err="1"/>
              <a:t>Transformer</a:t>
            </a:r>
            <a:endParaRPr lang="sk-SK" sz="2400" b="1" dirty="0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1653D62F-5203-E726-8EBD-FEB138BD5346}"/>
              </a:ext>
            </a:extLst>
          </p:cNvPr>
          <p:cNvSpPr txBox="1">
            <a:spLocks/>
          </p:cNvSpPr>
          <p:nvPr/>
        </p:nvSpPr>
        <p:spPr>
          <a:xfrm>
            <a:off x="235698" y="4141962"/>
            <a:ext cx="8245828" cy="2152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Bol predstavený výskumným tímom </a:t>
            </a:r>
            <a:r>
              <a:rPr lang="sk-SK" sz="1800" b="0" i="1" u="none" strike="noStrike" baseline="0" dirty="0"/>
              <a:t>Google</a:t>
            </a:r>
            <a:r>
              <a:rPr lang="sk-SK" sz="1800" b="0" i="0" u="none" strike="noStrike" baseline="0" dirty="0"/>
              <a:t>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T5 formuluje každú NLP úlohu ako problém 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prevodu textu na text</a:t>
            </a:r>
            <a:r>
              <a:rPr lang="sk-SK" sz="1800" b="0" i="0" u="none" strike="noStrike" baseline="0" dirty="0"/>
              <a:t>, čo umožňuje jednotnú architektúru pre široké spektrum aplikácií - odstraňuje potrebu špecifických modelových architektúr pre rôzne úlohy, ako sú klasifikácia, preklad, sumarizácia alebo odpovedanie na otázky.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T5 využíva klasickú architektúru typu </a:t>
            </a:r>
            <a:r>
              <a:rPr lang="sk-SK" sz="1800" b="0" i="0" u="none" strike="noStrike" baseline="0" dirty="0" err="1">
                <a:solidFill>
                  <a:srgbClr val="7E0000"/>
                </a:solidFill>
              </a:rPr>
              <a:t>encoder-decoder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dirty="0">
                <a:ea typeface="Calibri" panose="020F0502020204030204" pitchFamily="34" charset="0"/>
              </a:rPr>
              <a:t>Výhody: univerzálnosť, efektívne doladenie, výkon, vysoká presnosť.</a:t>
            </a:r>
          </a:p>
        </p:txBody>
      </p:sp>
    </p:spTree>
    <p:extLst>
      <p:ext uri="{BB962C8B-B14F-4D97-AF65-F5344CB8AC3E}">
        <p14:creationId xmlns:p14="http://schemas.microsoft.com/office/powerpoint/2010/main" val="627692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56D01-2108-35BC-2AE6-A6813DE7B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C3DA5352-7117-8A43-43CC-C87F8D2FB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698" y="1139890"/>
            <a:ext cx="8824326" cy="2043777"/>
          </a:xfrm>
        </p:spPr>
        <p:txBody>
          <a:bodyPr>
            <a:noAutofit/>
          </a:bodyPr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>
                <a:solidFill>
                  <a:srgbClr val="7E0000"/>
                </a:solidFill>
              </a:rPr>
              <a:t>mT5 je </a:t>
            </a:r>
            <a:r>
              <a:rPr lang="sk-SK" sz="1800" b="0" i="0" u="none" strike="noStrike" baseline="0" dirty="0" err="1">
                <a:solidFill>
                  <a:srgbClr val="7E0000"/>
                </a:solidFill>
              </a:rPr>
              <a:t>multijazyčná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 verzia modelu T5</a:t>
            </a:r>
            <a:r>
              <a:rPr lang="sk-SK" sz="1800" b="0" i="0" u="none" strike="noStrike" baseline="0" dirty="0"/>
              <a:t>, ktorá bola predstavená spoločnosťou </a:t>
            </a:r>
            <a:r>
              <a:rPr lang="sk-SK" sz="1800" b="0" i="1" u="none" strike="noStrike" baseline="0" dirty="0"/>
              <a:t>Google</a:t>
            </a:r>
            <a:r>
              <a:rPr lang="sk-SK" sz="1800" b="0" i="0" u="none" strike="noStrike" baseline="0" dirty="0"/>
              <a:t> v roku 2021. Model bol trénovaný na dátach z viac než 100 jazykov na rozsiahlej dátovej sade 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mC4</a:t>
            </a:r>
            <a:r>
              <a:rPr lang="sk-SK" sz="1800" b="0" i="0" u="none" strike="noStrike" baseline="0" dirty="0"/>
              <a:t> (</a:t>
            </a:r>
            <a:r>
              <a:rPr lang="sk-SK" sz="1800" b="0" i="0" u="none" strike="noStrike" baseline="0" dirty="0" err="1"/>
              <a:t>Multilingual</a:t>
            </a:r>
            <a:r>
              <a:rPr lang="sk-SK" sz="1800" b="0" i="0" u="none" strike="noStrike" baseline="0" dirty="0"/>
              <a:t> </a:t>
            </a:r>
            <a:r>
              <a:rPr lang="sk-SK" sz="1800" b="0" i="0" u="none" strike="noStrike" baseline="0" dirty="0" err="1"/>
              <a:t>Colossal</a:t>
            </a:r>
            <a:r>
              <a:rPr lang="sk-SK" sz="1800" b="0" i="0" u="none" strike="noStrike" baseline="0" dirty="0"/>
              <a:t> </a:t>
            </a:r>
            <a:r>
              <a:rPr lang="sk-SK" sz="1800" b="0" i="0" u="none" strike="noStrike" baseline="0" dirty="0" err="1"/>
              <a:t>Clean</a:t>
            </a:r>
            <a:r>
              <a:rPr lang="sk-SK" sz="1800" b="0" i="0" u="none" strike="noStrike" baseline="0" dirty="0"/>
              <a:t> </a:t>
            </a:r>
            <a:r>
              <a:rPr lang="sk-SK" sz="1800" b="0" i="0" u="none" strike="noStrike" baseline="0" dirty="0" err="1"/>
              <a:t>Crawled</a:t>
            </a:r>
            <a:r>
              <a:rPr lang="sk-SK" sz="1800" b="0" i="0" u="none" strike="noStrike" baseline="0" dirty="0"/>
              <a:t> Corpus).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i="1" u="none" strike="noStrike" baseline="0" dirty="0" err="1"/>
              <a:t>Multijazyčný</a:t>
            </a:r>
            <a:r>
              <a:rPr lang="sk-SK" sz="1800" i="1" u="none" strike="noStrike" baseline="0" dirty="0"/>
              <a:t> tréning</a:t>
            </a:r>
            <a:r>
              <a:rPr lang="sk-SK" sz="1800" b="1" i="0" u="none" strike="noStrike" baseline="0" dirty="0"/>
              <a:t>: </a:t>
            </a:r>
            <a:r>
              <a:rPr lang="sk-SK" sz="1800" b="0" i="0" u="none" strike="noStrike" baseline="0" dirty="0"/>
              <a:t>žiadne špeciálne prispôsobenie jednotlivým jazykom.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i="1" u="none" strike="noStrike" baseline="0" dirty="0"/>
              <a:t>Univerzálne použitie</a:t>
            </a:r>
            <a:r>
              <a:rPr lang="sk-SK" sz="1800" b="1" i="0" u="none" strike="noStrike" baseline="0" dirty="0"/>
              <a:t>: </a:t>
            </a:r>
            <a:r>
              <a:rPr lang="sk-SK" sz="1800" b="0" i="0" u="none" strike="noStrike" baseline="0" dirty="0"/>
              <a:t>vhodný na klasifikáciu, preklad </a:t>
            </a:r>
            <a:r>
              <a:rPr lang="sk-SK" sz="1800" b="0" i="0" u="none" strike="noStrike" baseline="0" dirty="0" err="1"/>
              <a:t>atď</a:t>
            </a:r>
            <a:r>
              <a:rPr lang="sk-SK" sz="1800" b="0" i="0" u="none" strike="noStrike" baseline="0" dirty="0"/>
              <a:t> v rôznych jazykoch.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i="1" u="none" strike="noStrike" baseline="0" dirty="0"/>
              <a:t>Výborný výkon </a:t>
            </a:r>
            <a:r>
              <a:rPr lang="sk-SK" sz="1800" u="none" strike="noStrike" baseline="0" dirty="0"/>
              <a:t>aj v nízko-</a:t>
            </a:r>
            <a:r>
              <a:rPr lang="sk-SK" sz="1800" u="none" strike="noStrike" baseline="0" dirty="0" err="1"/>
              <a:t>zdojových</a:t>
            </a:r>
            <a:r>
              <a:rPr lang="sk-SK" sz="1800" u="none" strike="noStrike" baseline="0" dirty="0"/>
              <a:t> jazykoch</a:t>
            </a:r>
            <a:r>
              <a:rPr lang="sk-SK" sz="1800" b="1" i="0" u="none" strike="noStrike" baseline="0" dirty="0"/>
              <a:t>.</a:t>
            </a:r>
            <a:endParaRPr lang="sk-SK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39A2B543-68BB-9069-0253-81FAEEA1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9A3EF9D-280A-0A3F-C8FF-76AB7783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32" y="519973"/>
            <a:ext cx="7597148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i="0" u="none" strike="noStrike" baseline="0" dirty="0"/>
              <a:t>mT5 – </a:t>
            </a:r>
            <a:r>
              <a:rPr lang="sk-SK" sz="2400" b="1" i="0" u="none" strike="noStrike" baseline="0" dirty="0" err="1"/>
              <a:t>Multilingual</a:t>
            </a:r>
            <a:r>
              <a:rPr lang="sk-SK" sz="2400" b="1" i="0" u="none" strike="noStrike" baseline="0" dirty="0"/>
              <a:t> T5</a:t>
            </a:r>
            <a:endParaRPr lang="sk-SK" sz="2400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162122-251D-8730-92AE-8CB957F1B8B5}"/>
              </a:ext>
            </a:extLst>
          </p:cNvPr>
          <p:cNvSpPr txBox="1">
            <a:spLocks/>
          </p:cNvSpPr>
          <p:nvPr/>
        </p:nvSpPr>
        <p:spPr>
          <a:xfrm>
            <a:off x="409532" y="3440519"/>
            <a:ext cx="7597148" cy="467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sk-SK" sz="2400" b="1" i="0" u="none" strike="noStrike" baseline="0" dirty="0"/>
              <a:t>ByT5 – Token-</a:t>
            </a:r>
            <a:r>
              <a:rPr lang="sk-SK" sz="2400" b="1" i="0" u="none" strike="noStrike" baseline="0" dirty="0" err="1"/>
              <a:t>Free</a:t>
            </a:r>
            <a:r>
              <a:rPr lang="sk-SK" sz="2400" b="1" i="0" u="none" strike="noStrike" baseline="0" dirty="0"/>
              <a:t> Text-to-Text </a:t>
            </a:r>
            <a:r>
              <a:rPr lang="sk-SK" sz="2400" b="1" i="0" u="none" strike="noStrike" baseline="0" dirty="0" err="1"/>
              <a:t>Transformer</a:t>
            </a:r>
            <a:endParaRPr lang="sk-SK" sz="2400" b="1" dirty="0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231325C6-D79C-A963-20DB-2C19C5FB325D}"/>
              </a:ext>
            </a:extLst>
          </p:cNvPr>
          <p:cNvSpPr txBox="1">
            <a:spLocks/>
          </p:cNvSpPr>
          <p:nvPr/>
        </p:nvSpPr>
        <p:spPr>
          <a:xfrm>
            <a:off x="235698" y="4020664"/>
            <a:ext cx="8413779" cy="2152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Model </a:t>
            </a:r>
            <a:r>
              <a:rPr lang="sk-SK" sz="1800" b="1" i="0" u="none" strike="noStrike" baseline="0" dirty="0"/>
              <a:t>ByT5 </a:t>
            </a:r>
            <a:r>
              <a:rPr lang="sk-SK" sz="1800" b="0" i="0" u="none" strike="noStrike" baseline="0" dirty="0"/>
              <a:t>zavádza tzv. </a:t>
            </a:r>
            <a:r>
              <a:rPr lang="sk-SK" sz="1800" b="0" i="1" u="none" strike="noStrike" baseline="0" dirty="0">
                <a:solidFill>
                  <a:srgbClr val="7E0000"/>
                </a:solidFill>
              </a:rPr>
              <a:t>token-</a:t>
            </a:r>
            <a:r>
              <a:rPr lang="sk-SK" sz="1800" b="0" i="1" u="none" strike="noStrike" baseline="0" dirty="0" err="1">
                <a:solidFill>
                  <a:srgbClr val="7E0000"/>
                </a:solidFill>
              </a:rPr>
              <a:t>free</a:t>
            </a:r>
            <a:r>
              <a:rPr lang="sk-SK" sz="1800" b="0" i="1" u="none" strike="noStrike" baseline="0" dirty="0">
                <a:solidFill>
                  <a:srgbClr val="7E0000"/>
                </a:solidFill>
              </a:rPr>
              <a:t> 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prístup </a:t>
            </a:r>
            <a:r>
              <a:rPr lang="pl-PL" sz="1800" b="0" i="0" u="none" strike="noStrike" baseline="0" dirty="0"/>
              <a:t>ku spracovaniu textu. Namiesto tradičnej tokenizácie pracuje model priamo s </a:t>
            </a:r>
            <a:r>
              <a:rPr lang="sk-SK" sz="1800" i="0" u="none" strike="noStrike" baseline="0" dirty="0">
                <a:solidFill>
                  <a:srgbClr val="7E0000"/>
                </a:solidFill>
              </a:rPr>
              <a:t>bajtovou reprezentáciou 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textu</a:t>
            </a:r>
            <a:r>
              <a:rPr lang="sk-SK" sz="1800" b="0" i="0" u="none" strike="noStrike" baseline="0" dirty="0"/>
              <a:t>, čím sa stáva jazykovo nezávislý a odolnejší voči neštandardným tvarom, preklepom alebo gramatickým chybám.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Model zachováva klasickú </a:t>
            </a:r>
            <a:r>
              <a:rPr lang="sk-SK" sz="1800" b="0" i="0" u="none" strike="noStrike" baseline="0" dirty="0" err="1"/>
              <a:t>encoder-decoder</a:t>
            </a:r>
            <a:r>
              <a:rPr lang="sk-SK" sz="1800" b="0" i="0" u="none" strike="noStrike" baseline="0" dirty="0"/>
              <a:t> architektúru.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Výhody: univerzálnosť, odolnosť voči chybám, jednoduchší tréning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dirty="0"/>
              <a:t>Nevýhody: dlhšie vstupné sekvencie, vyššie výpočtové nároky</a:t>
            </a:r>
            <a:endParaRPr lang="sk-SK" sz="1800" b="0" i="0" u="none" strike="noStrike" baseline="0" dirty="0"/>
          </a:p>
          <a:p>
            <a:pPr algn="l"/>
            <a:endParaRPr lang="sk-SK" sz="18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55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7F62D-1879-9BB6-1103-9EE54EC83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8B708B92-58B3-6FD2-FF02-662D7EC68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699" y="1276876"/>
            <a:ext cx="7965909" cy="4788022"/>
          </a:xfrm>
        </p:spPr>
        <p:txBody>
          <a:bodyPr>
            <a:noAutofit/>
          </a:bodyPr>
          <a:lstStyle/>
          <a:p>
            <a:pPr algn="l"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Model GPT je </a:t>
            </a:r>
            <a:r>
              <a:rPr lang="sk-SK" sz="1800" dirty="0">
                <a:solidFill>
                  <a:srgbClr val="7E0000"/>
                </a:solidFill>
                <a:effectLst/>
                <a:ea typeface="Calibri" panose="020F0502020204030204" pitchFamily="34" charset="0"/>
              </a:rPr>
              <a:t>jedným z najvýkonnejších generatívnych modelov</a:t>
            </a:r>
            <a:r>
              <a:rPr lang="sk-SK" sz="1800" dirty="0">
                <a:effectLst/>
                <a:ea typeface="Calibri" panose="020F0502020204030204" pitchFamily="34" charset="0"/>
              </a:rPr>
              <a:t>, ktorý vyniká svojou schopnosťou rozumieť a generovať texty.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V rámci detekcie toxicity je jeho využitie veľmi efektívne, pretože dokáže analyzovať jazykový štýl a kontext textu, čo umožňuje identifikovať toxické správanie s vysokou presnosťou.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Medzi výhody modelu GPT patrí jeho schopnosť efektívne pracovať s dlhšími textami a rozpoznávať komplexné vzťahy medzi slovami v texte.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GPT je všestranný nástroj - je flexibilný pri prispôsobovaní rôznym úlohám spracovania prirodzeného jazyka (NLP).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Nevýhody: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Jeho výpočtová náročnosť znamená, že je potrebné značné množstvo výpočtového výkonu na jeho použitie.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ea typeface="Calibri" panose="020F0502020204030204" pitchFamily="34" charset="0"/>
              </a:rPr>
              <a:t>Ak model nie je správne trénovaný, môže generovať zaujaté výstupy, ktoré neberú do úvahy kultúrne alebo jazykové odlišnosti.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>
                <a:ea typeface="Calibri" panose="020F0502020204030204" pitchFamily="34" charset="0"/>
              </a:rPr>
              <a:t>Halucinuje</a:t>
            </a:r>
            <a:endParaRPr lang="pl-PL" sz="1800" dirty="0"/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B4ABF1D0-138E-41B4-86DD-E60AF321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CDE4C1D-0AAE-05D9-ED80-2EFD65F5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32" y="519973"/>
            <a:ext cx="7597148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>
                <a:effectLst/>
                <a:ea typeface="Calibri" panose="020F0502020204030204" pitchFamily="34" charset="0"/>
              </a:rPr>
              <a:t>GPT (</a:t>
            </a:r>
            <a:r>
              <a:rPr lang="en-US" sz="2400" b="1" noProof="0" dirty="0">
                <a:effectLst/>
                <a:ea typeface="Calibri" panose="020F0502020204030204" pitchFamily="34" charset="0"/>
              </a:rPr>
              <a:t>Generative Pre-trained Transformer)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422879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3A756-954C-C560-A4C3-043FB89D7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635B1869-3FA4-6A12-0F5F-8C10A3FC6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698" y="1139890"/>
            <a:ext cx="8721690" cy="247898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sk-SK" sz="1800" b="0" i="0" u="none" strike="noStrike" baseline="0" dirty="0">
                <a:solidFill>
                  <a:srgbClr val="7E0000"/>
                </a:solidFill>
              </a:rPr>
              <a:t>GPT - 4</a:t>
            </a:r>
            <a:r>
              <a:rPr lang="sk-SK" sz="1800" b="0" i="0" u="none" strike="noStrike" baseline="0" dirty="0"/>
              <a:t> je </a:t>
            </a:r>
            <a:r>
              <a:rPr lang="sk-SK" sz="1800" dirty="0"/>
              <a:t>m</a:t>
            </a:r>
            <a:r>
              <a:rPr lang="sk-SK" sz="1800" b="0" i="0" u="none" strike="noStrike" baseline="0" dirty="0"/>
              <a:t>odel od </a:t>
            </a:r>
            <a:r>
              <a:rPr lang="sk-SK" sz="1800" b="0" i="1" u="none" strike="noStrike" baseline="0" dirty="0" err="1"/>
              <a:t>OpenAI</a:t>
            </a:r>
            <a:r>
              <a:rPr lang="sk-SK" sz="1800" b="0" i="0" u="none" strike="noStrike" baseline="0" dirty="0"/>
              <a:t>. Výrazne posunul hranice v oblasti porozumenia prirodzeného jazyka. 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Vďaka rozsiahlemu trénovaniu a schopnosti rozpoznať jemné jazykové nuansy, ako 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sarkazmus alebo latentnú nenávisť</a:t>
            </a:r>
            <a:r>
              <a:rPr lang="sk-SK" sz="1800" b="0" i="0" u="none" strike="noStrike" baseline="0" dirty="0"/>
              <a:t>, sa osvedčil aj pri 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detekcii toxicity</a:t>
            </a:r>
            <a:r>
              <a:rPr lang="sk-SK" sz="1800" b="1" i="0" u="none" strike="noStrike" baseline="0" dirty="0"/>
              <a:t>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Rozšírená pamäťová kapacita umožňuje spracovávať 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dlhé texty</a:t>
            </a:r>
            <a:r>
              <a:rPr lang="sk-SK" sz="1800" b="0" i="0" u="none" strike="noStrike" baseline="0" dirty="0"/>
              <a:t>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 err="1">
                <a:solidFill>
                  <a:srgbClr val="7E0000"/>
                </a:solidFill>
              </a:rPr>
              <a:t>Multimodálny</a:t>
            </a:r>
            <a:r>
              <a:rPr lang="sk-SK" sz="1800" b="0" i="0" u="none" strike="noStrike" baseline="0" dirty="0">
                <a:solidFill>
                  <a:srgbClr val="7E0000"/>
                </a:solidFill>
              </a:rPr>
              <a:t> potenciál </a:t>
            </a:r>
            <a:r>
              <a:rPr lang="sk-SK" sz="1800" b="0" i="0" u="none" strike="noStrike" baseline="0" dirty="0"/>
              <a:t>umožňuje kombináciu textu a obrazového vstupu.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Model </a:t>
            </a:r>
            <a:r>
              <a:rPr lang="sk-SK" sz="1800" b="0" i="0" u="none" strike="noStrike" baseline="0" dirty="0" err="1">
                <a:solidFill>
                  <a:srgbClr val="7E0000"/>
                </a:solidFill>
              </a:rPr>
              <a:t>ChatGPT</a:t>
            </a:r>
            <a:r>
              <a:rPr lang="sk-SK" sz="1800" b="0" i="0" u="none" strike="noStrike" baseline="0" dirty="0"/>
              <a:t> vychádza z architektúry GPT-4 a je optimalizovaný na dialóg s používateľom</a:t>
            </a:r>
            <a:r>
              <a:rPr lang="sk-SK" sz="1800" dirty="0"/>
              <a:t> – moderovanie online diskusií</a:t>
            </a:r>
            <a:endParaRPr lang="sk-SK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Zástupný symbol čísla snímky 3">
            <a:extLst>
              <a:ext uri="{FF2B5EF4-FFF2-40B4-BE49-F238E27FC236}">
                <a16:creationId xmlns:a16="http://schemas.microsoft.com/office/drawing/2014/main" id="{C8AB0830-FEE9-CC8B-5B99-21DFE4A3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BC262A5-9E36-778F-0D84-24671BD9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32" y="519973"/>
            <a:ext cx="7597148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i="0" u="none" strike="noStrike" baseline="0" dirty="0"/>
              <a:t>GPT - 4</a:t>
            </a:r>
            <a:endParaRPr lang="sk-SK" sz="2400" b="1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56901C-092B-F85D-91A9-EB9586E03DB4}"/>
              </a:ext>
            </a:extLst>
          </p:cNvPr>
          <p:cNvSpPr txBox="1">
            <a:spLocks/>
          </p:cNvSpPr>
          <p:nvPr/>
        </p:nvSpPr>
        <p:spPr>
          <a:xfrm>
            <a:off x="409532" y="3654553"/>
            <a:ext cx="7597148" cy="467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sk-SK" sz="2400" b="1" dirty="0" err="1"/>
              <a:t>PaLM</a:t>
            </a:r>
            <a:endParaRPr lang="sk-SK" sz="2400" b="1" dirty="0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F8BEDD5D-ADDF-4706-F2A5-5270FC63D26D}"/>
              </a:ext>
            </a:extLst>
          </p:cNvPr>
          <p:cNvSpPr txBox="1">
            <a:spLocks/>
          </p:cNvSpPr>
          <p:nvPr/>
        </p:nvSpPr>
        <p:spPr>
          <a:xfrm>
            <a:off x="235698" y="4141962"/>
            <a:ext cx="8600392" cy="2152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sk-SK" sz="1800" b="0" i="0" u="none" strike="noStrike" baseline="0" dirty="0"/>
              <a:t>Model </a:t>
            </a:r>
            <a:r>
              <a:rPr lang="sk-SK" sz="1800" b="0" i="0" u="none" strike="noStrike" baseline="0" dirty="0" err="1">
                <a:solidFill>
                  <a:srgbClr val="7E0000"/>
                </a:solidFill>
              </a:rPr>
              <a:t>PaLM</a:t>
            </a:r>
            <a:r>
              <a:rPr lang="sk-SK" sz="1800" b="0" i="0" u="none" strike="noStrike" baseline="0" dirty="0"/>
              <a:t> od </a:t>
            </a:r>
            <a:r>
              <a:rPr lang="sk-SK" sz="1800" b="0" i="1" u="none" strike="noStrike" baseline="0" dirty="0"/>
              <a:t>Google </a:t>
            </a:r>
            <a:r>
              <a:rPr lang="sk-SK" sz="1800" b="0" i="1" u="none" strike="noStrike" baseline="0" dirty="0" err="1"/>
              <a:t>Research</a:t>
            </a:r>
            <a:r>
              <a:rPr lang="sk-SK" sz="1800" b="0" i="1" u="none" strike="noStrike" baseline="0" dirty="0"/>
              <a:t> </a:t>
            </a:r>
            <a:r>
              <a:rPr lang="sk-SK" sz="1800" b="0" i="0" u="none" strike="noStrike" baseline="0" dirty="0"/>
              <a:t>je zameraný na viacjazyčné prostredia a kontextovo zamerané úlohy. Vyniká svojou schopnosťou analyzovať jazyk v kultúrnom kontexte a prispôsobovať sa rôznym jazykovým štruktúram.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Prínos pre menej zastúpené jazyky.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Zlepšené výsledky pri multikultúrnej a viacjazyčnej analýze toxicity.</a:t>
            </a:r>
          </a:p>
          <a:p>
            <a:pPr algn="l">
              <a:buFont typeface="Courier New" panose="02070309020205020404" pitchFamily="49" charset="0"/>
              <a:buChar char="o"/>
            </a:pPr>
            <a:r>
              <a:rPr lang="sk-SK" sz="1800" b="0" i="0" u="none" strike="noStrike" baseline="0" dirty="0"/>
              <a:t>Efektívna implementácia v globálnych platformách.</a:t>
            </a:r>
            <a:endParaRPr lang="sk-SK" sz="18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77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Hlboké NN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207707"/>
            <a:ext cx="7533498" cy="530506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 </a:t>
            </a:r>
            <a:r>
              <a:rPr lang="sk-SK" sz="1800" dirty="0" err="1"/>
              <a:t>súčastnosti</a:t>
            </a:r>
            <a:r>
              <a:rPr lang="sk-SK" sz="1800" dirty="0"/>
              <a:t> sa výskum v oblasti hlbokých NS sústreďuje na experimenty s </a:t>
            </a:r>
            <a:r>
              <a:rPr lang="sk-SK" sz="1800" dirty="0">
                <a:solidFill>
                  <a:srgbClr val="7E0000"/>
                </a:solidFill>
              </a:rPr>
              <a:t>architektúrou</a:t>
            </a:r>
            <a:r>
              <a:rPr lang="sk-SK" sz="1800" dirty="0"/>
              <a:t> týchto sietí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Často býva veľmi komplikovaná (viacnásobný výskyt LSTM, </a:t>
            </a:r>
            <a:r>
              <a:rPr lang="sk-SK" sz="1800" dirty="0" err="1"/>
              <a:t>BiLSTM</a:t>
            </a:r>
            <a:r>
              <a:rPr lang="sk-SK" sz="1800" dirty="0"/>
              <a:t>, GRU, </a:t>
            </a:r>
            <a:r>
              <a:rPr lang="sk-SK" sz="1800" dirty="0" err="1"/>
              <a:t>BiGRU</a:t>
            </a:r>
            <a:r>
              <a:rPr lang="sk-SK" sz="1800" dirty="0"/>
              <a:t> a ich kombinácia navzájom)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Generatívne modely majú v architektúre veľké množstvo </a:t>
            </a:r>
            <a:r>
              <a:rPr lang="sk-SK" sz="1800" dirty="0" err="1"/>
              <a:t>transformerov</a:t>
            </a:r>
            <a:r>
              <a:rPr lang="sk-SK" sz="1800" dirty="0"/>
              <a:t>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1800" dirty="0">
                <a:solidFill>
                  <a:srgbClr val="7E0000"/>
                </a:solidFill>
              </a:rPr>
              <a:t>Transfer </a:t>
            </a:r>
            <a:r>
              <a:rPr lang="sk-SK" sz="1800" dirty="0" err="1">
                <a:solidFill>
                  <a:srgbClr val="7E0000"/>
                </a:solidFill>
              </a:rPr>
              <a:t>learning</a:t>
            </a:r>
            <a:r>
              <a:rPr lang="sk-SK" sz="1800" dirty="0">
                <a:solidFill>
                  <a:srgbClr val="7E0000"/>
                </a:solidFill>
              </a:rPr>
              <a:t> </a:t>
            </a:r>
            <a:r>
              <a:rPr lang="sk-SK" sz="1800" dirty="0"/>
              <a:t>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NN sa naučí na nejakom probléme (rozpoznávanie  toxických príspevkov v Angličtine)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Výsledok učenia (váhy a parametre) sa použije ako inicializácia učenia iného problému (rozpoznávanie  toxických príspevkov v Slovenčine)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38FEBB9-6F05-47A2-BB49-D3D1F41F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559" y="2517724"/>
            <a:ext cx="48387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3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Neurónové siete –klasifikačný problém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Zástupný symbol obsahu 2">
            <a:extLst>
              <a:ext uri="{FF2B5EF4-FFF2-40B4-BE49-F238E27FC236}">
                <a16:creationId xmlns:a16="http://schemas.microsoft.com/office/drawing/2014/main" id="{F5A740B2-DEE2-4E4B-877D-39805F5C9E5C}"/>
              </a:ext>
            </a:extLst>
          </p:cNvPr>
          <p:cNvSpPr txBox="1">
            <a:spLocks/>
          </p:cNvSpPr>
          <p:nvPr/>
        </p:nvSpPr>
        <p:spPr>
          <a:xfrm>
            <a:off x="293078" y="1375611"/>
            <a:ext cx="5183798" cy="2015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baseline="0" dirty="0">
                <a:effectLst/>
              </a:rPr>
              <a:t>Pre najbežnejšiu klasifikáciu do dvoch tried potrebujeme</a:t>
            </a:r>
            <a:r>
              <a:rPr lang="sk-SK" dirty="0">
                <a:effectLst/>
              </a:rPr>
              <a:t> dva výstupy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dirty="0"/>
              <a:t>Vstupná vrstva, skrytá vrstva a</a:t>
            </a:r>
          </a:p>
          <a:p>
            <a:pPr marL="0" indent="0">
              <a:buNone/>
              <a:defRPr/>
            </a:pPr>
            <a:r>
              <a:rPr lang="sk-SK" dirty="0"/>
              <a:t>	výstupná vrstva s dvoma elektrónmi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Hlboké neurónové siete </a:t>
            </a:r>
            <a:r>
              <a:rPr lang="sk-SK" dirty="0"/>
              <a:t>majú veľké </a:t>
            </a:r>
          </a:p>
          <a:p>
            <a:pPr marL="0" indent="0">
              <a:buNone/>
              <a:defRPr/>
            </a:pPr>
            <a:r>
              <a:rPr lang="sk-SK" dirty="0"/>
              <a:t>	množstvo skrytých vrstiev (aj 30)</a:t>
            </a:r>
            <a:endParaRPr lang="sk-SK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baseline="0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456404"/>
              </p:ext>
            </p:extLst>
          </p:nvPr>
        </p:nvGraphicFramePr>
        <p:xfrm>
          <a:off x="5895975" y="1160448"/>
          <a:ext cx="2286000" cy="244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4305240" imgH="4579560" progId="Paint.Picture">
                  <p:embed/>
                </p:oleObj>
              </mc:Choice>
              <mc:Fallback>
                <p:oleObj name="Bitová mapa" r:id="rId2" imgW="4305240" imgH="4579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95975" y="1160448"/>
                        <a:ext cx="2286000" cy="2449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ok 5">
            <a:extLst>
              <a:ext uri="{FF2B5EF4-FFF2-40B4-BE49-F238E27FC236}">
                <a16:creationId xmlns:a16="http://schemas.microsoft.com/office/drawing/2014/main" id="{86D0F056-8D8C-43B4-811E-16F8ED5CA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361" y="3609975"/>
            <a:ext cx="5623343" cy="28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11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8518072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Hlboké NN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3" y="1639528"/>
            <a:ext cx="8965350" cy="37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5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Ďakujem za pozornosť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Prednášajúci: Kristína Machová</a:t>
            </a:r>
          </a:p>
          <a:p>
            <a:pPr algn="ctr" eaLnBrk="1" hangingPunct="1"/>
            <a:r>
              <a:rPr lang="sk-SK" altLang="sk-SK" sz="1800" dirty="0"/>
              <a:t>http://kristina.machova.website.tuke.sk/prezentacieSU/</a:t>
            </a:r>
            <a:endParaRPr lang="sk-SK" altLang="sk-SK" sz="18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0705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Učenie neurónovej siete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9730" y="1169607"/>
            <a:ext cx="8860920" cy="5278818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Podľa spôsobu šírenia informácie rozlišujeme: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  <a:effectLst/>
              </a:rPr>
              <a:t>Dopredné</a:t>
            </a:r>
            <a:r>
              <a:rPr lang="sk-SK" sz="2000" dirty="0">
                <a:solidFill>
                  <a:srgbClr val="7E0000"/>
                </a:solidFill>
                <a:effectLst/>
              </a:rPr>
              <a:t> NS </a:t>
            </a:r>
            <a:r>
              <a:rPr lang="sk-SK" sz="2000" dirty="0">
                <a:effectLst/>
              </a:rPr>
              <a:t>(</a:t>
            </a:r>
            <a:r>
              <a:rPr lang="sk-SK" sz="2000" dirty="0" err="1">
                <a:effectLst/>
              </a:rPr>
              <a:t>Feed</a:t>
            </a:r>
            <a:r>
              <a:rPr lang="sk-SK" sz="2000" dirty="0">
                <a:effectLst/>
              </a:rPr>
              <a:t>-forward </a:t>
            </a:r>
            <a:r>
              <a:rPr lang="sk-SK" sz="2000" dirty="0" err="1">
                <a:effectLst/>
              </a:rPr>
              <a:t>Neural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Networks</a:t>
            </a:r>
            <a:r>
              <a:rPr lang="sk-SK" sz="2000" dirty="0">
                <a:effectLst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Nemá žiadne </a:t>
            </a:r>
            <a:r>
              <a:rPr lang="sk-SK" sz="1800" dirty="0" err="1"/>
              <a:t>spätnoväzobné</a:t>
            </a:r>
            <a:r>
              <a:rPr lang="sk-SK" sz="1800" dirty="0"/>
              <a:t> prepojenie medzi vrstvami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>
                <a:effectLst/>
              </a:rPr>
              <a:t>Počet neurónov – dostatočný na riešenie problému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Počet vnútorných vrstiev minimálny – zníženie doby riešenia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</a:rPr>
              <a:t>Rekurentné</a:t>
            </a:r>
            <a:r>
              <a:rPr lang="sk-SK" sz="2000" baseline="0" dirty="0">
                <a:solidFill>
                  <a:srgbClr val="7E0000"/>
                </a:solidFill>
              </a:rPr>
              <a:t> NS </a:t>
            </a:r>
            <a:r>
              <a:rPr lang="sk-SK" sz="2000" baseline="0" dirty="0"/>
              <a:t>(</a:t>
            </a:r>
            <a:r>
              <a:rPr lang="sk-SK" sz="2000" baseline="0" dirty="0" err="1"/>
              <a:t>Recurrent</a:t>
            </a:r>
            <a:r>
              <a:rPr lang="sk-SK" sz="2000" baseline="0" dirty="0"/>
              <a:t> </a:t>
            </a:r>
            <a:r>
              <a:rPr lang="sk-SK" sz="2000" baseline="0" dirty="0" err="1"/>
              <a:t>Neural</a:t>
            </a:r>
            <a:r>
              <a:rPr lang="sk-SK" sz="2000" baseline="0" dirty="0"/>
              <a:t> </a:t>
            </a:r>
            <a:r>
              <a:rPr lang="sk-SK" sz="2000" baseline="0" dirty="0" err="1"/>
              <a:t>Networks</a:t>
            </a:r>
            <a:r>
              <a:rPr lang="sk-SK" sz="2000" baseline="0" dirty="0"/>
              <a:t>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>
                <a:effectLst/>
              </a:rPr>
              <a:t>Informácie môžu putovať oboma smermi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baseline="0" dirty="0"/>
              <a:t>Jednotlivé</a:t>
            </a:r>
            <a:r>
              <a:rPr lang="sk-SK" sz="1800" dirty="0"/>
              <a:t> vrstvy (aj neuróny) môžu byť vstupné a zároveň výstupné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Učenie neurónovej siete s učiteľom (</a:t>
            </a:r>
            <a:r>
              <a:rPr lang="sk-SK" sz="2200" dirty="0" err="1">
                <a:solidFill>
                  <a:schemeClr val="accent1">
                    <a:lumMod val="75000"/>
                  </a:schemeClr>
                </a:solidFill>
              </a:rPr>
              <a:t>Supervised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Je známy vstup aj výstup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 err="1"/>
              <a:t>Back-propagation</a:t>
            </a:r>
            <a:r>
              <a:rPr lang="sk-SK" sz="1800" dirty="0"/>
              <a:t> (derivovateľná chyba)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Minimalizuje sa chyba 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MSE (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</a:rPr>
              <a:t>Mean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</a:rPr>
              <a:t>Squared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1800" dirty="0" err="1">
                <a:solidFill>
                  <a:schemeClr val="accent1">
                    <a:lumMod val="75000"/>
                  </a:schemeClr>
                </a:solidFill>
              </a:rPr>
              <a:t>Error</a:t>
            </a:r>
            <a:r>
              <a:rPr lang="sk-SK" sz="18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457200" lvl="1" indent="0">
              <a:buNone/>
              <a:defRPr/>
            </a:pPr>
            <a:r>
              <a:rPr lang="sk-SK" sz="1800" dirty="0"/>
              <a:t>	</a:t>
            </a:r>
            <a:r>
              <a:rPr lang="sk-SK" sz="1600" dirty="0"/>
              <a:t>(N – počet vstupov, d</a:t>
            </a:r>
            <a:r>
              <a:rPr lang="sk-SK" sz="1600" baseline="-25000" dirty="0"/>
              <a:t>i</a:t>
            </a:r>
            <a:r>
              <a:rPr lang="sk-SK" sz="1600" dirty="0"/>
              <a:t> – výstup, </a:t>
            </a:r>
            <a:r>
              <a:rPr lang="sk-SK" sz="1600" dirty="0" err="1"/>
              <a:t>f</a:t>
            </a:r>
            <a:r>
              <a:rPr lang="sk-SK" sz="1600" baseline="-25000" dirty="0" err="1"/>
              <a:t>i</a:t>
            </a:r>
            <a:r>
              <a:rPr lang="sk-SK" sz="1600" dirty="0"/>
              <a:t> – očakávaný výstup)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Učenie neurónovej siete bez učiteľa (</a:t>
            </a:r>
            <a:r>
              <a:rPr lang="sk-SK" sz="2200" dirty="0" err="1">
                <a:solidFill>
                  <a:schemeClr val="accent1">
                    <a:lumMod val="75000"/>
                  </a:schemeClr>
                </a:solidFill>
              </a:rPr>
              <a:t>Unsupervised</a:t>
            </a: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Nie sú známe výstupy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Hľadanie vzťahov medzi vstupmi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Príkladom sú </a:t>
            </a:r>
            <a:r>
              <a:rPr lang="sk-SK" sz="1800" dirty="0" err="1">
                <a:solidFill>
                  <a:srgbClr val="7E0000"/>
                </a:solidFill>
              </a:rPr>
              <a:t>Kohonenove</a:t>
            </a:r>
            <a:r>
              <a:rPr lang="sk-SK" sz="1800" dirty="0">
                <a:solidFill>
                  <a:srgbClr val="7E0000"/>
                </a:solidFill>
              </a:rPr>
              <a:t> mapy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2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605077"/>
              </p:ext>
            </p:extLst>
          </p:nvPr>
        </p:nvGraphicFramePr>
        <p:xfrm>
          <a:off x="6104773" y="4151916"/>
          <a:ext cx="2954254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2705040" imgH="723960" progId="Paint.Picture">
                  <p:embed/>
                </p:oleObj>
              </mc:Choice>
              <mc:Fallback>
                <p:oleObj name="Bitová mapa" r:id="rId2" imgW="2705040" imgH="723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04773" y="4151916"/>
                        <a:ext cx="2954254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32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Učenie </a:t>
            </a:r>
            <a:r>
              <a:rPr lang="sk-SK" sz="2400" b="1" dirty="0" err="1"/>
              <a:t>supervíznych</a:t>
            </a:r>
            <a:r>
              <a:rPr lang="sk-SK" sz="2400" b="1" dirty="0"/>
              <a:t> NS (s učiteľom)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59228" y="1138118"/>
            <a:ext cx="8632372" cy="527881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Najčastejšie požívaný prístup k učeniu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  <a:effectLst/>
              </a:rPr>
              <a:t>Použitie na klasifikáciu</a:t>
            </a:r>
            <a:endParaRPr lang="sk-SK" sz="2000" dirty="0">
              <a:effectLst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Priraďovanie diskrétnych vstupných dát k diskrétnym výstupom – triedam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Často sa na takú úlohu používajú viacvrstvové </a:t>
            </a:r>
            <a:r>
              <a:rPr lang="sk-SK" sz="1800" dirty="0" err="1"/>
              <a:t>perceptróny</a:t>
            </a:r>
            <a:r>
              <a:rPr lang="sk-SK" sz="1800" dirty="0"/>
              <a:t> (dávajú 1/0 – patrí/nepatrí do triedy)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</a:rPr>
              <a:t>Použitie na regresiu</a:t>
            </a:r>
            <a:endParaRPr lang="sk-SK" sz="2000" baseline="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>
                <a:effectLst/>
              </a:rPr>
              <a:t>Štatistická aplikácia založená na aproximácii funkcie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baseline="0" dirty="0"/>
              <a:t>Hľadá sa závislosť výstupných hodnôt na vstupe</a:t>
            </a:r>
            <a:endParaRPr lang="sk-SK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200" dirty="0">
                <a:solidFill>
                  <a:schemeClr val="accent1">
                    <a:lumMod val="75000"/>
                  </a:schemeClr>
                </a:solidFill>
              </a:rPr>
              <a:t>Aktivačné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funkcie</a:t>
            </a:r>
            <a:endParaRPr lang="sk-SK" sz="22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Dôležitou schopnosťou NS je transformácia sumy vážených vstupov neurónu na výstup pomocou nejakej funkcie - </a:t>
            </a:r>
            <a:r>
              <a:rPr lang="sk-SK" sz="1800" dirty="0">
                <a:solidFill>
                  <a:srgbClr val="7E0000"/>
                </a:solidFill>
              </a:rPr>
              <a:t>aktivačnej</a:t>
            </a:r>
            <a:r>
              <a:rPr lang="sk-SK" sz="18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Zvyčajne táto funkcia priradí k vstupu hodnotu z intervalu &lt;-1,1&gt; alebo &lt;0,1&gt;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Skryté vrstvy majú zväčša nelineárne aktivačné funkcie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Výstupné vrstvy môžu mať lineárne alebo nelineárne aktivačné funkcie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2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2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Typy aktivačných funkcií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06853" y="1169607"/>
            <a:ext cx="8565645" cy="541375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  <a:effectLst/>
              </a:rPr>
              <a:t>Prahové aktivačné funkcie</a:t>
            </a:r>
            <a:endParaRPr lang="sk-SK" sz="2000" dirty="0">
              <a:effectLst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Napríklad funkcia </a:t>
            </a:r>
            <a:r>
              <a:rPr lang="sk-SK" sz="1800" dirty="0" err="1"/>
              <a:t>signum</a:t>
            </a:r>
            <a:endParaRPr lang="sk-SK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Výstupom tejto funkcie je -1 alebo 1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Užitočné na binárnu klasifikáciu (každý vstup zadeľujú do dvoch skupín)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Víťaz berie všetko (</a:t>
            </a:r>
            <a:r>
              <a:rPr lang="sk-SK" sz="1800" dirty="0" err="1"/>
              <a:t>winner-takes-all</a:t>
            </a:r>
            <a:r>
              <a:rPr lang="sk-SK" sz="1800" dirty="0"/>
              <a:t>, </a:t>
            </a:r>
            <a:r>
              <a:rPr lang="sk-SK" sz="1800" dirty="0" err="1"/>
              <a:t>Ding</a:t>
            </a:r>
            <a:r>
              <a:rPr lang="sk-SK" sz="1800" dirty="0"/>
              <a:t> et al., 2018)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</a:rPr>
              <a:t>Lineárne aktivačné funkcie</a:t>
            </a:r>
            <a:endParaRPr lang="sk-SK" sz="2000" baseline="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Umožňuje výstup vo forme viacerých hodnôt z intervalu (nie</a:t>
            </a:r>
            <a:r>
              <a:rPr lang="en-US" sz="1800" dirty="0"/>
              <a:t> </a:t>
            </a:r>
            <a:r>
              <a:rPr lang="sk-SK" sz="1800" dirty="0"/>
              <a:t>iba 2)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Nie možné použiť ju pri spätnom šírení chyby (derivácia </a:t>
            </a:r>
            <a:r>
              <a:rPr lang="pl-PL" sz="1800" dirty="0"/>
              <a:t>funkcie je konštantná a nie je ovplyvnená vstupom)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1800" dirty="0"/>
              <a:t>Z toho vyplýva, že NS nie je schopná urciť, </a:t>
            </a:r>
            <a:r>
              <a:rPr lang="sk-SK" sz="1800" dirty="0"/>
              <a:t>ktoré váhy v neurónoch poskytujú lepšiu predikciu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Ak viacvrstvová NS používa iba lineárne aktivačné funkcie, posledná vrstva sa stane lineárnou funkciou vstupnej vrstvy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Taká NS sa stane jednovrstvovou - je limitovaná (iba niektoré typy dát)</a:t>
            </a:r>
            <a:endParaRPr lang="sk-SK" sz="1800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7E0000"/>
                </a:solidFill>
              </a:rPr>
              <a:t>Nelineárne aktivačné funkcie</a:t>
            </a: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8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Typy aktivačných funkcií - </a:t>
            </a:r>
            <a:r>
              <a:rPr lang="sk-SK" sz="2400" b="1" dirty="0">
                <a:solidFill>
                  <a:srgbClr val="7E0000"/>
                </a:solidFill>
              </a:rPr>
              <a:t>nelineárne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8253" y="1064832"/>
            <a:ext cx="8737147" cy="541375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Umožňujú nájsť komplexné vzťahy medzi vstupom a výstupom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Umožňujú spätné šírenie chyby</a:t>
            </a:r>
            <a:endParaRPr lang="sk-SK" sz="2000" baseline="0" dirty="0">
              <a:effectLst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  <a:effectLst/>
              </a:rPr>
              <a:t>Sigmoidálna</a:t>
            </a:r>
            <a:r>
              <a:rPr lang="sk-SK" sz="2000" baseline="0" dirty="0">
                <a:solidFill>
                  <a:srgbClr val="7E0000"/>
                </a:solidFill>
                <a:effectLst/>
              </a:rPr>
              <a:t> funkcia </a:t>
            </a:r>
            <a:endParaRPr lang="sk-SK" sz="2000" dirty="0">
              <a:effectLst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Výstup funkcie je v intervale &lt;0,1&gt;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Výhodou je plynulé klesanie váh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</a:rPr>
              <a:t>Softmax</a:t>
            </a:r>
            <a:endParaRPr lang="sk-SK" sz="2000" baseline="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Používa sa na výstupnej vrstve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1800" dirty="0"/>
              <a:t>Transformácia na pravdepodobnosť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sk-SK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7E0000"/>
                </a:solidFill>
              </a:rPr>
              <a:t>Hyperbolický tangens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Výstup funkcie je v intervale &lt;-1,1&gt;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020846"/>
              </p:ext>
            </p:extLst>
          </p:nvPr>
        </p:nvGraphicFramePr>
        <p:xfrm>
          <a:off x="5813426" y="1412876"/>
          <a:ext cx="3187700" cy="250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2" imgW="3573720" imgH="2811960" progId="Paint.Picture">
                  <p:embed/>
                </p:oleObj>
              </mc:Choice>
              <mc:Fallback>
                <p:oleObj name="Bitová mapa" r:id="rId2" imgW="3573720" imgH="2811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13426" y="1412876"/>
                        <a:ext cx="3187700" cy="2507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757759"/>
              </p:ext>
            </p:extLst>
          </p:nvPr>
        </p:nvGraphicFramePr>
        <p:xfrm>
          <a:off x="3065462" y="2828593"/>
          <a:ext cx="202723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4" imgW="2026800" imgH="822960" progId="Paint.Picture">
                  <p:embed/>
                </p:oleObj>
              </mc:Choice>
              <mc:Fallback>
                <p:oleObj name="Bitová mapa" r:id="rId4" imgW="2026800" imgH="822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5462" y="2828593"/>
                        <a:ext cx="2027237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667753"/>
              </p:ext>
            </p:extLst>
          </p:nvPr>
        </p:nvGraphicFramePr>
        <p:xfrm>
          <a:off x="2427308" y="4180408"/>
          <a:ext cx="2555240" cy="78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6" imgW="2468880" imgH="754560" progId="Paint.Picture">
                  <p:embed/>
                </p:oleObj>
              </mc:Choice>
              <mc:Fallback>
                <p:oleObj name="Bitová mapa" r:id="rId6" imgW="2468880" imgH="754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7308" y="4180408"/>
                        <a:ext cx="2555240" cy="780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547160"/>
              </p:ext>
            </p:extLst>
          </p:nvPr>
        </p:nvGraphicFramePr>
        <p:xfrm>
          <a:off x="1383738" y="5590327"/>
          <a:ext cx="2087140" cy="940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8" imgW="2064960" imgH="929520" progId="Paint.Picture">
                  <p:embed/>
                </p:oleObj>
              </mc:Choice>
              <mc:Fallback>
                <p:oleObj name="Bitová mapa" r:id="rId8" imgW="2064960" imgH="9295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83738" y="5590327"/>
                        <a:ext cx="2087140" cy="940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362820"/>
              </p:ext>
            </p:extLst>
          </p:nvPr>
        </p:nvGraphicFramePr>
        <p:xfrm>
          <a:off x="5338763" y="4084165"/>
          <a:ext cx="3135313" cy="251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ová mapa" r:id="rId10" imgW="4145400" imgH="3322440" progId="Paint.Picture">
                  <p:embed/>
                </p:oleObj>
              </mc:Choice>
              <mc:Fallback>
                <p:oleObj name="Bitová mapa" r:id="rId10" imgW="4145400" imgH="33224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38763" y="4084165"/>
                        <a:ext cx="3135313" cy="2513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45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228" y="508000"/>
            <a:ext cx="6966857" cy="467629"/>
          </a:xfrm>
        </p:spPr>
        <p:txBody>
          <a:bodyPr anchor="ctr">
            <a:noAutofit/>
          </a:bodyPr>
          <a:lstStyle/>
          <a:p>
            <a:pPr algn="l"/>
            <a:r>
              <a:rPr lang="sk-SK" sz="2400" b="1" dirty="0"/>
              <a:t>Optimalizácia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8253" y="1064832"/>
            <a:ext cx="8737147" cy="415486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effectLst/>
              </a:rPr>
              <a:t>Učenie NS spočíva v postupnom prepočítavaní váh a parametrov siete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Optimalizačné algoritmy sú potrebné, aby zmena parametrov viedla: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k zvýšeniu presnosti siete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/>
              <a:t>K zníženiu straty (</a:t>
            </a:r>
            <a:r>
              <a:rPr lang="sk-SK" sz="1800" dirty="0" err="1"/>
              <a:t>loss</a:t>
            </a:r>
            <a:r>
              <a:rPr lang="sk-SK" sz="1800" dirty="0"/>
              <a:t>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sk-SK" sz="20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 Najčastejšie sa používajú nasledovné optimalizačné algoritmy: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>
                <a:solidFill>
                  <a:srgbClr val="7E0000"/>
                </a:solidFill>
                <a:effectLst/>
              </a:rPr>
              <a:t>Gradient </a:t>
            </a:r>
            <a:r>
              <a:rPr lang="sk-SK" sz="2000" baseline="0" dirty="0" err="1">
                <a:solidFill>
                  <a:srgbClr val="7E0000"/>
                </a:solidFill>
                <a:effectLst/>
              </a:rPr>
              <a:t>Descent</a:t>
            </a:r>
            <a:endParaRPr lang="sk-SK" sz="2000" baseline="0" dirty="0">
              <a:solidFill>
                <a:srgbClr val="7E0000"/>
              </a:solidFill>
              <a:effectLst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dirty="0">
                <a:solidFill>
                  <a:srgbClr val="7E0000"/>
                </a:solidFill>
              </a:rPr>
              <a:t>Adam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  <a:effectLst/>
              </a:rPr>
              <a:t>Stochastic</a:t>
            </a:r>
            <a:r>
              <a:rPr lang="sk-SK" sz="2000" baseline="0" dirty="0">
                <a:solidFill>
                  <a:srgbClr val="7E0000"/>
                </a:solidFill>
                <a:effectLst/>
              </a:rPr>
              <a:t> Gradient</a:t>
            </a:r>
            <a:r>
              <a:rPr lang="sk-SK" sz="2000" dirty="0">
                <a:solidFill>
                  <a:srgbClr val="7E0000"/>
                </a:solidFill>
                <a:effectLst/>
              </a:rPr>
              <a:t> </a:t>
            </a:r>
            <a:r>
              <a:rPr lang="sk-SK" sz="2000" dirty="0" err="1">
                <a:solidFill>
                  <a:srgbClr val="7E0000"/>
                </a:solidFill>
                <a:effectLst/>
              </a:rPr>
              <a:t>Descent</a:t>
            </a:r>
            <a:endParaRPr lang="sk-SK" sz="2000" dirty="0">
              <a:solidFill>
                <a:srgbClr val="7E0000"/>
              </a:solidFill>
              <a:effectLst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 err="1">
                <a:solidFill>
                  <a:srgbClr val="7E0000"/>
                </a:solidFill>
              </a:rPr>
              <a:t>Momentum</a:t>
            </a:r>
            <a:endParaRPr lang="sk-SK" sz="2000" baseline="0" dirty="0">
              <a:solidFill>
                <a:srgbClr val="7E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dirty="0" err="1">
                <a:solidFill>
                  <a:srgbClr val="7E0000"/>
                </a:solidFill>
                <a:effectLst/>
              </a:rPr>
              <a:t>RMSProp</a:t>
            </a: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sk-SK" sz="1800" dirty="0"/>
          </a:p>
          <a:p>
            <a:pPr marL="457200" lvl="1" indent="0">
              <a:buNone/>
              <a:defRPr/>
            </a:pPr>
            <a:endParaRPr lang="sk-SK" sz="1800" baseline="0" dirty="0">
              <a:effectLst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8769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10F63F6-13B3-524F-B3CC-0934E54702EB}" vid="{1E97BBC5-A21D-794C-A0AA-D9BFD86C7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01definicia SU</Template>
  <TotalTime>3384</TotalTime>
  <Words>3084</Words>
  <Application>Microsoft Office PowerPoint</Application>
  <PresentationFormat>Prezentácia na obrazovke (4:3)</PresentationFormat>
  <Paragraphs>368</Paragraphs>
  <Slides>41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 Math</vt:lpstr>
      <vt:lpstr>Courier New</vt:lpstr>
      <vt:lpstr>Palatino Linotype</vt:lpstr>
      <vt:lpstr>Wingdings</vt:lpstr>
      <vt:lpstr>Motív Office</vt:lpstr>
      <vt:lpstr>Bitová mapa</vt:lpstr>
      <vt:lpstr>Neurónové siete </vt:lpstr>
      <vt:lpstr>Umelé neurónové siete – neurónové siete (NS) </vt:lpstr>
      <vt:lpstr>Perceptron </vt:lpstr>
      <vt:lpstr>Neurónové siete –klasifikačný problém </vt:lpstr>
      <vt:lpstr>Učenie neurónovej siete </vt:lpstr>
      <vt:lpstr>Učenie supervíznych NS (s učiteľom) </vt:lpstr>
      <vt:lpstr>Typy aktivačných funkcií </vt:lpstr>
      <vt:lpstr>Typy aktivačných funkcií - nelineárne </vt:lpstr>
      <vt:lpstr>Optimalizácia</vt:lpstr>
      <vt:lpstr>Optimalizácia Gradient Descent</vt:lpstr>
      <vt:lpstr>Optimalizácia Adam (Adaptive Moment Estimation)</vt:lpstr>
      <vt:lpstr>Optimalizácia Stochastic Gradient Descent</vt:lpstr>
      <vt:lpstr>Optimalizácia</vt:lpstr>
      <vt:lpstr>Rekurentné NS</vt:lpstr>
      <vt:lpstr>Rekurentné NS – riešenie problému s pamäťou</vt:lpstr>
      <vt:lpstr>LSTM – Long Short Term Memory NS</vt:lpstr>
      <vt:lpstr>LSTM – Long Short Term Memory NS</vt:lpstr>
      <vt:lpstr>LSTM – Long Short Term Memory NS</vt:lpstr>
      <vt:lpstr>LSTM – Long Short Term Memory NS</vt:lpstr>
      <vt:lpstr>GRU – Gated Recurrent Unit NS</vt:lpstr>
      <vt:lpstr>GRU – Gated Recurrent Unit NS</vt:lpstr>
      <vt:lpstr>GRU – Update Gate</vt:lpstr>
      <vt:lpstr>GRU – Reset Gate</vt:lpstr>
      <vt:lpstr>GRU – Current Memory Content</vt:lpstr>
      <vt:lpstr>GRU – Final Memory at Current Time Step</vt:lpstr>
      <vt:lpstr>Konvolučné NS (Convolutional CNN) </vt:lpstr>
      <vt:lpstr>Konvolučné NS (Convolutional CNN) </vt:lpstr>
      <vt:lpstr>Konvolučné NS (Convolutional CNN) </vt:lpstr>
      <vt:lpstr>Konvolučné NS (Convolutional CNN) </vt:lpstr>
      <vt:lpstr>Transformer </vt:lpstr>
      <vt:lpstr>Prezentácia programu PowerPoint</vt:lpstr>
      <vt:lpstr>Transformer </vt:lpstr>
      <vt:lpstr>Transformery - BERT </vt:lpstr>
      <vt:lpstr>RoBERTa (Robustly Optimized BERT Approach)</vt:lpstr>
      <vt:lpstr>DistilBERT – Kompaktný BERT model</vt:lpstr>
      <vt:lpstr>mT5 – Multilingual T5</vt:lpstr>
      <vt:lpstr>GPT (Generative Pre-trained Transformer)</vt:lpstr>
      <vt:lpstr>GPT - 4</vt:lpstr>
      <vt:lpstr>Hlboké NN</vt:lpstr>
      <vt:lpstr>Hlboké NN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Definícia strojového učenia</dc:title>
  <dc:creator>Kristína Machová</dc:creator>
  <cp:lastModifiedBy>Kristina Machova</cp:lastModifiedBy>
  <cp:revision>242</cp:revision>
  <cp:lastPrinted>2018-02-04T19:03:19Z</cp:lastPrinted>
  <dcterms:created xsi:type="dcterms:W3CDTF">2021-02-12T15:36:07Z</dcterms:created>
  <dcterms:modified xsi:type="dcterms:W3CDTF">2025-04-22T18:58:18Z</dcterms:modified>
</cp:coreProperties>
</file>