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2" r:id="rId3"/>
    <p:sldId id="382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90" r:id="rId12"/>
    <p:sldId id="391" r:id="rId13"/>
    <p:sldId id="36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a" initials="B" lastIdx="9" clrIdx="0"/>
  <p:cmAuthor id="1" name="Kristína Machová" initials="KM" lastIdx="1" clrIdx="1">
    <p:extLst>
      <p:ext uri="{19B8F6BF-5375-455C-9EA6-DF929625EA0E}">
        <p15:presenceInfo xmlns:p15="http://schemas.microsoft.com/office/powerpoint/2012/main" userId="Kristína Mach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7E0000"/>
    <a:srgbClr val="898989"/>
    <a:srgbClr val="485E82"/>
    <a:srgbClr val="DA0000"/>
    <a:srgbClr val="7E76A2"/>
    <a:srgbClr val="666699"/>
    <a:srgbClr val="009999"/>
    <a:srgbClr val="657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35" autoAdjust="0"/>
    <p:restoredTop sz="96327"/>
  </p:normalViewPr>
  <p:slideViewPr>
    <p:cSldViewPr snapToGrid="0" snapToObjects="1">
      <p:cViewPr varScale="1">
        <p:scale>
          <a:sx n="97" d="100"/>
          <a:sy n="97" d="100"/>
        </p:scale>
        <p:origin x="220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238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DCA96-0433-9043-89F7-C2A1DD8B9D4D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C875-7223-3B4B-9A00-CE25F9D3DC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503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F0DD3-AB97-0044-ACDE-9EFDFC7037C1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B8B0E-B866-0647-8F46-14B58D91F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38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8D41A-EA9A-2E4A-932A-2F6E31F3C93A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2D51-8DD9-AB4E-928A-AC013F0C41AA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F5CA-D134-B046-9CE7-B939D928CFD6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3291-3A3F-0A43-85F6-9F250C1CE26C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Kristína Machová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14F9-AE6F-F646-B99C-496C416A59BD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CB12-D96D-F141-81CF-2F039013AFF8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0C61-FFDC-8049-8348-5F40CBFB969F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D615-E4B2-FE4C-B1A9-91517AACF9B9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65F5-D6A6-C647-AB2D-F3FCDCBA8D45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9D50-26A2-E44C-BFD0-D2A2C5EA2E26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3E6D-8E3D-8A48-8F5F-EF3746047C5D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1997" y="6583361"/>
            <a:ext cx="4572001" cy="2746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noProof="0">
              <a:latin typeface="Arial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" y="6583361"/>
            <a:ext cx="3124199" cy="27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A23D5A2-7C96-0443-ABF7-6B33D3214715}" type="datetime1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83361"/>
            <a:ext cx="28956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9800" y="6583361"/>
            <a:ext cx="31242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4571999" cy="508001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Prahové definície triedy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571998" y="-1"/>
            <a:ext cx="4572001" cy="5080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noProof="0" dirty="0">
                <a:latin typeface="Arial"/>
                <a:cs typeface="Arial"/>
              </a:rPr>
              <a:t>Strojového učenie, KKUI TU Košice</a:t>
            </a:r>
            <a:endParaRPr lang="sk-SK" sz="1600" noProof="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sk-SK" sz="1600" noProof="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6.wmf"/><Relationship Id="rId7" Type="http://schemas.openxmlformats.org/officeDocument/2006/relationships/image" Target="../media/image17.pn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Prahové definície triedy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Predmet: Strojové učenie</a:t>
            </a:r>
          </a:p>
          <a:p>
            <a:pPr algn="ctr" eaLnBrk="1" hangingPunct="1"/>
            <a:r>
              <a:rPr lang="sk-SK" altLang="sk-SK" sz="1800" dirty="0"/>
              <a:t>Prednášajúci: Kristína Machová</a:t>
            </a:r>
            <a:endParaRPr lang="sk-SK" altLang="sk-SK" sz="1800" dirty="0">
              <a:hlinkClick r:id="rId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2065" y="722044"/>
            <a:ext cx="8229600" cy="5413912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sk-SK" altLang="sk-SK" sz="1800" i="1" dirty="0" err="1"/>
              <a:t>repeat</a:t>
            </a:r>
            <a:r>
              <a:rPr lang="sk-SK" altLang="sk-SK" sz="1800" i="1" dirty="0"/>
              <a:t> kým neplatí </a:t>
            </a:r>
            <a:r>
              <a:rPr lang="sk-SK" altLang="sk-SK" sz="1800" b="1" i="1" dirty="0"/>
              <a:t>COUNT </a:t>
            </a:r>
            <a:r>
              <a:rPr lang="sk-SK" altLang="sk-SK" sz="1800" i="1" dirty="0"/>
              <a:t>= 0: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</a:t>
            </a:r>
            <a:r>
              <a:rPr lang="sk-SK" altLang="sk-SK" sz="1800" b="1" i="1" dirty="0" err="1"/>
              <a:t>for</a:t>
            </a:r>
            <a:r>
              <a:rPr lang="sk-SK" altLang="sk-SK" sz="1800" i="1" dirty="0"/>
              <a:t>	každý atribút </a:t>
            </a:r>
            <a:r>
              <a:rPr lang="sk-SK" altLang="sk-SK" sz="1800" b="1" i="1" dirty="0"/>
              <a:t>K</a:t>
            </a:r>
            <a:r>
              <a:rPr lang="sk-SK" altLang="sk-SK" sz="1800" i="1" dirty="0"/>
              <a:t> z </a:t>
            </a:r>
            <a:r>
              <a:rPr lang="sk-SK" altLang="sk-SK" sz="1800" b="1" i="1" dirty="0"/>
              <a:t>ATTS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</a:t>
            </a:r>
            <a:r>
              <a:rPr lang="sk-SK" altLang="sk-SK" sz="1800" b="1" i="1" dirty="0" err="1"/>
              <a:t>for</a:t>
            </a:r>
            <a:r>
              <a:rPr lang="sk-SK" altLang="sk-SK" sz="1800" i="1" dirty="0"/>
              <a:t>	každý príklad </a:t>
            </a:r>
            <a:r>
              <a:rPr lang="sk-SK" altLang="sk-SK" sz="1800" b="1" i="1" dirty="0"/>
              <a:t>J</a:t>
            </a:r>
            <a:r>
              <a:rPr lang="sk-SK" altLang="sk-SK" sz="1800" i="1" dirty="0"/>
              <a:t> z </a:t>
            </a:r>
            <a:r>
              <a:rPr lang="sk-SK" altLang="sk-SK" sz="1800" b="1" i="1" dirty="0"/>
              <a:t>ISET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	vypočítaj </a:t>
            </a:r>
            <a:r>
              <a:rPr lang="sk-SK" altLang="sk-SK" sz="1800" b="1" i="1" dirty="0" err="1"/>
              <a:t>U</a:t>
            </a:r>
            <a:r>
              <a:rPr lang="sk-SK" altLang="sk-SK" sz="1800" b="1" i="1" baseline="-25000" dirty="0" err="1"/>
              <a:t>kj</a:t>
            </a:r>
            <a:r>
              <a:rPr lang="sk-SK" altLang="sk-SK" sz="1800" i="1" dirty="0"/>
              <a:t> použijúc </a:t>
            </a:r>
            <a:r>
              <a:rPr lang="sk-SK" altLang="sk-SK" sz="1800" b="1" i="1" dirty="0"/>
              <a:t>H</a:t>
            </a:r>
            <a:r>
              <a:rPr lang="sk-SK" altLang="sk-SK" sz="1800" i="1" dirty="0"/>
              <a:t> a </a:t>
            </a:r>
            <a:r>
              <a:rPr lang="sk-SK" altLang="sk-SK" sz="1800" b="1" i="1" dirty="0"/>
              <a:t>J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	ulož </a:t>
            </a:r>
            <a:r>
              <a:rPr lang="sk-SK" altLang="sk-SK" sz="1800" b="1" i="1" dirty="0" err="1"/>
              <a:t>U</a:t>
            </a:r>
            <a:r>
              <a:rPr lang="sk-SK" altLang="sk-SK" sz="1800" b="1" i="1" baseline="-25000" dirty="0" err="1"/>
              <a:t>kj</a:t>
            </a:r>
            <a:r>
              <a:rPr lang="sk-SK" altLang="sk-SK" sz="1800" i="1" dirty="0"/>
              <a:t> hodnoty v zostupnom uspor. (</a:t>
            </a:r>
            <a:r>
              <a:rPr lang="sk-SK" altLang="sk-SK" sz="1800" b="1" i="1" dirty="0"/>
              <a:t>U’</a:t>
            </a:r>
            <a:r>
              <a:rPr lang="sk-SK" altLang="sk-SK" sz="1800" i="1" dirty="0"/>
              <a:t>)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</a:t>
            </a:r>
            <a:r>
              <a:rPr lang="sk-SK" altLang="sk-SK" sz="1800" b="1" i="1" dirty="0" err="1"/>
              <a:t>for</a:t>
            </a:r>
            <a:r>
              <a:rPr lang="sk-SK" altLang="sk-SK" sz="1800" i="1" dirty="0"/>
              <a:t>	každý susedný pár </a:t>
            </a:r>
            <a:r>
              <a:rPr lang="sk-SK" altLang="sk-SK" sz="1800" b="1" i="1" dirty="0"/>
              <a:t>U’</a:t>
            </a:r>
            <a:r>
              <a:rPr lang="sk-SK" altLang="sk-SK" sz="1800" i="1" dirty="0"/>
              <a:t> hodnôt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nech </a:t>
            </a:r>
            <a:r>
              <a:rPr lang="sk-SK" altLang="sk-SK" sz="1800" b="1" i="1" dirty="0" err="1"/>
              <a:t>w</a:t>
            </a:r>
            <a:r>
              <a:rPr lang="sk-SK" altLang="sk-SK" sz="1800" b="1" i="1" baseline="-25000" dirty="0" err="1"/>
              <a:t>k</a:t>
            </a:r>
            <a:r>
              <a:rPr lang="sk-SK" altLang="sk-SK" sz="1800" b="1" i="1" dirty="0"/>
              <a:t>’</a:t>
            </a:r>
            <a:r>
              <a:rPr lang="sk-SK" altLang="sk-SK" sz="1800" i="1" dirty="0"/>
              <a:t> je zápornou priemernou hodnotou páru  (</a:t>
            </a:r>
            <a:r>
              <a:rPr lang="sk-SK" sz="1800" baseline="0" dirty="0" err="1">
                <a:sym typeface="Wingdings" pitchFamily="2" charset="2"/>
              </a:rPr>
              <a:t>U</a:t>
            </a:r>
            <a:r>
              <a:rPr lang="sk-SK" sz="1800" baseline="-25000" dirty="0" err="1">
                <a:sym typeface="Wingdings" pitchFamily="2" charset="2"/>
              </a:rPr>
              <a:t>kj</a:t>
            </a:r>
            <a:r>
              <a:rPr lang="sk-SK" sz="1800" baseline="0" dirty="0">
                <a:sym typeface="Wingdings" pitchFamily="2" charset="2"/>
              </a:rPr>
              <a:t>=-</a:t>
            </a:r>
            <a:r>
              <a:rPr lang="sk-SK" sz="1800" baseline="0" dirty="0" err="1">
                <a:sym typeface="Wingdings" pitchFamily="2" charset="2"/>
              </a:rPr>
              <a:t>w</a:t>
            </a:r>
            <a:r>
              <a:rPr lang="sk-SK" sz="1800" baseline="-25000" dirty="0" err="1">
                <a:sym typeface="Wingdings" pitchFamily="2" charset="2"/>
              </a:rPr>
              <a:t>k</a:t>
            </a:r>
            <a:r>
              <a:rPr lang="sk-SK" sz="1800" baseline="0" dirty="0">
                <a:sym typeface="Wingdings" pitchFamily="2" charset="2"/>
              </a:rPr>
              <a:t>.</a:t>
            </a:r>
            <a:r>
              <a:rPr lang="sk-SK" altLang="sk-SK" sz="1800" i="1" dirty="0"/>
              <a:t>)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nech </a:t>
            </a:r>
            <a:r>
              <a:rPr lang="sk-SK" altLang="sk-SK" sz="1800" b="1" i="1" dirty="0"/>
              <a:t>H’</a:t>
            </a:r>
            <a:r>
              <a:rPr lang="sk-SK" altLang="sk-SK" sz="1800" i="1" dirty="0"/>
              <a:t> je </a:t>
            </a:r>
            <a:r>
              <a:rPr lang="sk-SK" altLang="sk-SK" sz="1800" b="1" i="1" dirty="0"/>
              <a:t>H</a:t>
            </a:r>
            <a:r>
              <a:rPr lang="sk-SK" altLang="sk-SK" sz="1800" i="1" dirty="0"/>
              <a:t>, v ktorom je </a:t>
            </a:r>
            <a:r>
              <a:rPr lang="sk-SK" altLang="sk-SK" sz="1800" b="1" i="1" dirty="0" err="1"/>
              <a:t>w</a:t>
            </a:r>
            <a:r>
              <a:rPr lang="sk-SK" altLang="sk-SK" sz="1800" b="1" i="1" baseline="-25000" dirty="0" err="1"/>
              <a:t>k</a:t>
            </a:r>
            <a:r>
              <a:rPr lang="sk-SK" altLang="sk-SK" sz="1800" i="1" dirty="0"/>
              <a:t> nahradené </a:t>
            </a:r>
            <a:r>
              <a:rPr lang="sk-SK" altLang="sk-SK" sz="1800" b="1" i="1" dirty="0" err="1"/>
              <a:t>w</a:t>
            </a:r>
            <a:r>
              <a:rPr lang="sk-SK" altLang="sk-SK" sz="1800" b="1" i="1" baseline="-25000" dirty="0" err="1"/>
              <a:t>k</a:t>
            </a:r>
            <a:r>
              <a:rPr lang="sk-SK" altLang="sk-SK" sz="1800" b="1" i="1" dirty="0"/>
              <a:t>’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vypočítaj </a:t>
            </a:r>
            <a:r>
              <a:rPr lang="sk-SK" altLang="sk-SK" sz="1800" b="1" i="1" dirty="0" err="1"/>
              <a:t>Score</a:t>
            </a:r>
            <a:r>
              <a:rPr lang="sk-SK" altLang="sk-SK" sz="1800" b="1" i="1" dirty="0"/>
              <a:t>(H’,ISET)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nech </a:t>
            </a:r>
            <a:r>
              <a:rPr lang="sk-SK" altLang="sk-SK" sz="1800" b="1" i="1" dirty="0"/>
              <a:t>H</a:t>
            </a:r>
            <a:r>
              <a:rPr lang="sk-SK" altLang="sk-SK" sz="1800" i="1" dirty="0"/>
              <a:t> je </a:t>
            </a:r>
            <a:r>
              <a:rPr lang="sk-SK" altLang="sk-SK" sz="1800" b="1" i="1" dirty="0"/>
              <a:t>LTU</a:t>
            </a:r>
            <a:r>
              <a:rPr lang="sk-SK" altLang="sk-SK" sz="1800" i="1" dirty="0"/>
              <a:t> s najvyšším skóre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</a:t>
            </a:r>
            <a:r>
              <a:rPr lang="sk-SK" altLang="sk-SK" sz="1800" b="1" i="1" dirty="0" err="1"/>
              <a:t>if</a:t>
            </a:r>
            <a:r>
              <a:rPr lang="sk-SK" altLang="sk-SK" sz="1800" b="1" i="1" dirty="0"/>
              <a:t>	</a:t>
            </a:r>
            <a:r>
              <a:rPr lang="sk-SK" altLang="sk-SK" sz="1800" b="1" i="1" dirty="0" err="1"/>
              <a:t>Score</a:t>
            </a:r>
            <a:r>
              <a:rPr lang="sk-SK" altLang="sk-SK" sz="1800" b="1" i="1" dirty="0"/>
              <a:t>(H, ISET) = 1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</a:t>
            </a:r>
            <a:r>
              <a:rPr lang="sk-SK" altLang="sk-SK" sz="1800" b="1" i="1" dirty="0" err="1"/>
              <a:t>then</a:t>
            </a:r>
            <a:r>
              <a:rPr lang="sk-SK" altLang="sk-SK" sz="1800" i="1" dirty="0"/>
              <a:t>	vráť hypotézu </a:t>
            </a:r>
            <a:r>
              <a:rPr lang="sk-SK" altLang="sk-SK" sz="1800" b="1" i="1" dirty="0"/>
              <a:t>H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</a:t>
            </a:r>
            <a:r>
              <a:rPr lang="sk-SK" altLang="sk-SK" sz="1800" b="1" i="1" dirty="0" err="1"/>
              <a:t>else</a:t>
            </a:r>
            <a:r>
              <a:rPr lang="sk-SK" altLang="sk-SK" sz="1800" i="1" dirty="0"/>
              <a:t>		</a:t>
            </a:r>
            <a:r>
              <a:rPr lang="sk-SK" altLang="sk-SK" sz="1800" b="1" i="1" dirty="0" err="1"/>
              <a:t>if</a:t>
            </a:r>
            <a:r>
              <a:rPr lang="sk-SK" altLang="sk-SK" sz="1800" b="1" i="1" dirty="0"/>
              <a:t>	</a:t>
            </a:r>
            <a:r>
              <a:rPr lang="sk-SK" altLang="sk-SK" sz="1800" b="1" i="1" dirty="0" err="1"/>
              <a:t>Score</a:t>
            </a:r>
            <a:r>
              <a:rPr lang="sk-SK" altLang="sk-SK" sz="1800" b="1" i="1" dirty="0"/>
              <a:t>(H, ISET) </a:t>
            </a:r>
            <a:r>
              <a:rPr lang="en-US" altLang="sk-SK" sz="1800" b="1" i="1" dirty="0"/>
              <a:t>&gt;</a:t>
            </a:r>
            <a:r>
              <a:rPr lang="sk-SK" altLang="sk-SK" sz="1800" b="1" i="1" dirty="0"/>
              <a:t>= </a:t>
            </a:r>
            <a:r>
              <a:rPr lang="sk-SK" altLang="sk-SK" sz="1800" b="1" i="1" dirty="0" err="1"/>
              <a:t>Score</a:t>
            </a:r>
            <a:r>
              <a:rPr lang="sk-SK" altLang="sk-SK" sz="1800" b="1" i="1" dirty="0"/>
              <a:t>(BEST,ISET)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		</a:t>
            </a:r>
            <a:r>
              <a:rPr lang="sk-SK" altLang="sk-SK" sz="1800" b="1" i="1" dirty="0" err="1"/>
              <a:t>then</a:t>
            </a:r>
            <a:r>
              <a:rPr lang="sk-SK" altLang="sk-SK" sz="1800" i="1" dirty="0"/>
              <a:t>	nech </a:t>
            </a:r>
            <a:r>
              <a:rPr lang="sk-SK" altLang="sk-SK" sz="1800" b="1" i="1" dirty="0"/>
              <a:t>BEST=H</a:t>
            </a:r>
            <a:endParaRPr lang="cs-CZ" altLang="sk-SK" sz="1800" dirty="0"/>
          </a:p>
          <a:p>
            <a:pPr marL="0" indent="0" eaLnBrk="1" hangingPunct="1">
              <a:buNone/>
            </a:pPr>
            <a:r>
              <a:rPr lang="sk-SK" altLang="sk-SK" sz="1800" i="1" dirty="0"/>
              <a:t>		</a:t>
            </a:r>
            <a:r>
              <a:rPr lang="sk-SK" altLang="sk-SK" sz="1800" i="1" dirty="0" err="1"/>
              <a:t>dekrementuj</a:t>
            </a:r>
            <a:r>
              <a:rPr lang="sk-SK" altLang="sk-SK" sz="1800" i="1" dirty="0"/>
              <a:t> </a:t>
            </a:r>
            <a:r>
              <a:rPr lang="sk-SK" altLang="sk-SK" sz="1800" b="1" i="1" dirty="0"/>
              <a:t>COUNT</a:t>
            </a:r>
            <a:endParaRPr lang="sk-SK" altLang="sk-SK" sz="1800" i="1" dirty="0"/>
          </a:p>
          <a:p>
            <a:pPr marL="0" indent="0" eaLnBrk="1" hangingPunct="1">
              <a:buNone/>
            </a:pPr>
            <a:r>
              <a:rPr lang="sk-SK" altLang="sk-SK" sz="1800" i="1" dirty="0"/>
              <a:t>vráť hypotézu </a:t>
            </a:r>
            <a:r>
              <a:rPr lang="sk-SK" altLang="sk-SK" sz="1800" b="1" i="1" dirty="0"/>
              <a:t>BEST</a:t>
            </a:r>
            <a:r>
              <a:rPr lang="sk-SK" altLang="sk-SK" sz="1800" i="1" dirty="0"/>
              <a:t>.</a:t>
            </a:r>
            <a:r>
              <a:rPr lang="cs-CZ" altLang="sk-SK" sz="1800" dirty="0"/>
              <a:t> </a:t>
            </a:r>
          </a:p>
          <a:p>
            <a:pPr marL="0" indent="0" eaLnBrk="1" hangingPunct="1">
              <a:buNone/>
            </a:pPr>
            <a:r>
              <a:rPr lang="sk-SK" altLang="sk-SK" sz="1600" i="1" dirty="0"/>
              <a:t>.</a:t>
            </a:r>
            <a:endParaRPr lang="cs-CZ" altLang="sk-SK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sz="1600" i="1" dirty="0">
              <a:solidFill>
                <a:srgbClr val="7E000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Object 12">
            <a:extLst>
              <a:ext uri="{FF2B5EF4-FFF2-40B4-BE49-F238E27FC236}">
                <a16:creationId xmlns:a16="http://schemas.microsoft.com/office/drawing/2014/main" id="{049B7B50-56DF-4154-B920-0F319C5C7F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984977"/>
              </p:ext>
            </p:extLst>
          </p:nvPr>
        </p:nvGraphicFramePr>
        <p:xfrm>
          <a:off x="5858189" y="1656381"/>
          <a:ext cx="2543476" cy="673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2" imgW="1295400" imgH="342900" progId="Equation.3">
                  <p:embed/>
                </p:oleObj>
              </mc:Choice>
              <mc:Fallback>
                <p:oleObj name="Rovnica" r:id="rId2" imgW="1295400" imgH="342900" progId="Equation.3">
                  <p:embed/>
                  <p:pic>
                    <p:nvPicPr>
                      <p:cNvPr id="3076" name="Object 12">
                        <a:extLst>
                          <a:ext uri="{FF2B5EF4-FFF2-40B4-BE49-F238E27FC236}">
                            <a16:creationId xmlns:a16="http://schemas.microsoft.com/office/drawing/2014/main" id="{9887C81B-FEDF-4D45-A61C-3A5B446E26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8189" y="1656381"/>
                        <a:ext cx="2543476" cy="6730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4290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brpp5">
            <a:extLst>
              <a:ext uri="{FF2B5EF4-FFF2-40B4-BE49-F238E27FC236}">
                <a16:creationId xmlns:a16="http://schemas.microsoft.com/office/drawing/2014/main" id="{E66623BB-DFF9-454E-B432-8F7843E56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43" y="934065"/>
            <a:ext cx="8560643" cy="561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50C70932-104C-40AE-9B79-6D4948666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992" y="741017"/>
            <a:ext cx="8229600" cy="6326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altLang="sk-SK" b="1" baseline="0" dirty="0"/>
              <a:t>Deliace hranice </a:t>
            </a:r>
            <a:r>
              <a:rPr lang="sk-SK" altLang="sk-SK" baseline="0" dirty="0"/>
              <a:t>generované učením váh v jednotlivých iteráciách (priamka </a:t>
            </a:r>
            <a:r>
              <a:rPr lang="sk-SK" altLang="sk-SK" b="1" baseline="0" dirty="0"/>
              <a:t>a</a:t>
            </a:r>
            <a:r>
              <a:rPr lang="sk-SK" altLang="sk-SK" baseline="0" dirty="0"/>
              <a:t> až </a:t>
            </a:r>
            <a:r>
              <a:rPr lang="sk-SK" altLang="sk-SK" b="1" baseline="0" dirty="0"/>
              <a:t>f</a:t>
            </a:r>
            <a:r>
              <a:rPr lang="sk-SK" altLang="sk-SK" baseline="0" dirty="0"/>
              <a:t>)</a:t>
            </a:r>
            <a:endParaRPr lang="cs-CZ" altLang="sk-SK" baseline="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25892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Porovnanie LTU a lineárnej regresie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8490" y="1053752"/>
            <a:ext cx="9055510" cy="92293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sk-SK" baseline="0" dirty="0">
                <a:solidFill>
                  <a:srgbClr val="7E0000"/>
                </a:solidFill>
              </a:rPr>
              <a:t>LTU separuje </a:t>
            </a:r>
            <a:r>
              <a:rPr lang="sk-SK" baseline="0" dirty="0"/>
              <a:t>príklady dvoch </a:t>
            </a:r>
            <a:r>
              <a:rPr lang="sk-SK" dirty="0"/>
              <a:t>tried lineárne (nerovnica – oblasť „+“ príkladov)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sk-SK" baseline="0" dirty="0">
                <a:solidFill>
                  <a:srgbClr val="7E0000"/>
                </a:solidFill>
              </a:rPr>
              <a:t>Lineárna regresia </a:t>
            </a:r>
            <a:r>
              <a:rPr lang="sk-SK" baseline="0" dirty="0" err="1">
                <a:solidFill>
                  <a:srgbClr val="7E0000"/>
                </a:solidFill>
              </a:rPr>
              <a:t>aproximuje</a:t>
            </a:r>
            <a:r>
              <a:rPr lang="sk-SK" baseline="0" dirty="0">
                <a:solidFill>
                  <a:srgbClr val="7E0000"/>
                </a:solidFill>
              </a:rPr>
              <a:t> </a:t>
            </a:r>
            <a:r>
              <a:rPr lang="sk-SK" baseline="0" dirty="0"/>
              <a:t>príklady tej istej triedy priamkou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sk-SK" baseline="0" dirty="0"/>
              <a:t>														(lineárnou rovnicou)</a:t>
            </a:r>
            <a:endParaRPr lang="sk-SK" altLang="sk-SK" baseline="0" dirty="0"/>
          </a:p>
          <a:p>
            <a:pPr marL="0" indent="0" eaLnBrk="1" hangingPunct="1">
              <a:buNone/>
            </a:pPr>
            <a:endParaRPr lang="sk-SK" altLang="sk-SK" sz="2000" baseline="0" dirty="0"/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endParaRPr lang="sk-SK" altLang="en-US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F8632746-754D-4442-9BE1-ABAB142DF8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003187"/>
              </p:ext>
            </p:extLst>
          </p:nvPr>
        </p:nvGraphicFramePr>
        <p:xfrm>
          <a:off x="187325" y="5588000"/>
          <a:ext cx="22828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2" imgW="1333500" imgH="203200" progId="Equation.3">
                  <p:embed/>
                </p:oleObj>
              </mc:Choice>
              <mc:Fallback>
                <p:oleObj name="Rovnica" r:id="rId2" imgW="1333500" imgH="203200" progId="Equation.3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F8632746-754D-4442-9BE1-ABAB142DF8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" y="5588000"/>
                        <a:ext cx="2282825" cy="342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Obrázok 8">
            <a:extLst>
              <a:ext uri="{FF2B5EF4-FFF2-40B4-BE49-F238E27FC236}">
                <a16:creationId xmlns:a16="http://schemas.microsoft.com/office/drawing/2014/main" id="{54FCC49A-DF86-4E43-8E3D-F38079C0B0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663" y="1754953"/>
            <a:ext cx="3147079" cy="3825425"/>
          </a:xfrm>
          <a:prstGeom prst="rect">
            <a:avLst/>
          </a:prstGeom>
        </p:spPr>
      </p:pic>
      <p:sp>
        <p:nvSpPr>
          <p:cNvPr id="13" name="Vývojový diagram: rozhodnutie 12">
            <a:extLst>
              <a:ext uri="{FF2B5EF4-FFF2-40B4-BE49-F238E27FC236}">
                <a16:creationId xmlns:a16="http://schemas.microsoft.com/office/drawing/2014/main" id="{32F241A5-5DD8-413B-9113-46D5DC0173E3}"/>
              </a:ext>
            </a:extLst>
          </p:cNvPr>
          <p:cNvSpPr/>
          <p:nvPr/>
        </p:nvSpPr>
        <p:spPr>
          <a:xfrm>
            <a:off x="1009861" y="2605065"/>
            <a:ext cx="120580" cy="102996"/>
          </a:xfrm>
          <a:prstGeom prst="flowChartDecision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9" name="Vývojový diagram: rozhodnutie 18">
            <a:extLst>
              <a:ext uri="{FF2B5EF4-FFF2-40B4-BE49-F238E27FC236}">
                <a16:creationId xmlns:a16="http://schemas.microsoft.com/office/drawing/2014/main" id="{FEF0EFFD-C82A-4B31-A1CC-C6CB46DB1FF2}"/>
              </a:ext>
            </a:extLst>
          </p:cNvPr>
          <p:cNvSpPr/>
          <p:nvPr/>
        </p:nvSpPr>
        <p:spPr>
          <a:xfrm>
            <a:off x="1051729" y="3223008"/>
            <a:ext cx="120580" cy="102996"/>
          </a:xfrm>
          <a:prstGeom prst="flowChartDecision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20" name="Vývojový diagram: rozhodnutie 19">
            <a:extLst>
              <a:ext uri="{FF2B5EF4-FFF2-40B4-BE49-F238E27FC236}">
                <a16:creationId xmlns:a16="http://schemas.microsoft.com/office/drawing/2014/main" id="{B8560A4C-54B2-4EE2-9397-E7B02771AC4E}"/>
              </a:ext>
            </a:extLst>
          </p:cNvPr>
          <p:cNvSpPr/>
          <p:nvPr/>
        </p:nvSpPr>
        <p:spPr>
          <a:xfrm>
            <a:off x="1423517" y="2914036"/>
            <a:ext cx="120580" cy="102996"/>
          </a:xfrm>
          <a:prstGeom prst="flowChartDecision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21" name="Vývojový diagram: rozhodnutie 20">
            <a:extLst>
              <a:ext uri="{FF2B5EF4-FFF2-40B4-BE49-F238E27FC236}">
                <a16:creationId xmlns:a16="http://schemas.microsoft.com/office/drawing/2014/main" id="{2DCFB4B0-6995-469E-AA05-F79D6DA33C0C}"/>
              </a:ext>
            </a:extLst>
          </p:cNvPr>
          <p:cNvSpPr/>
          <p:nvPr/>
        </p:nvSpPr>
        <p:spPr>
          <a:xfrm>
            <a:off x="939522" y="3954383"/>
            <a:ext cx="120580" cy="102996"/>
          </a:xfrm>
          <a:prstGeom prst="flowChartDecision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22" name="Vývojový diagram: rozhodnutie 21">
            <a:extLst>
              <a:ext uri="{FF2B5EF4-FFF2-40B4-BE49-F238E27FC236}">
                <a16:creationId xmlns:a16="http://schemas.microsoft.com/office/drawing/2014/main" id="{4406D8E5-41CF-4936-BB25-6E1EC4AB947B}"/>
              </a:ext>
            </a:extLst>
          </p:cNvPr>
          <p:cNvSpPr/>
          <p:nvPr/>
        </p:nvSpPr>
        <p:spPr>
          <a:xfrm>
            <a:off x="1423517" y="2496851"/>
            <a:ext cx="120580" cy="102996"/>
          </a:xfrm>
          <a:prstGeom prst="flowChartDecision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BlokTextu 25">
                <a:extLst>
                  <a:ext uri="{FF2B5EF4-FFF2-40B4-BE49-F238E27FC236}">
                    <a16:creationId xmlns:a16="http://schemas.microsoft.com/office/drawing/2014/main" id="{2CE5A86D-758F-4CD1-9299-3D5DA023A7C0}"/>
                  </a:ext>
                </a:extLst>
              </p:cNvPr>
              <p:cNvSpPr txBox="1"/>
              <p:nvPr/>
            </p:nvSpPr>
            <p:spPr>
              <a:xfrm>
                <a:off x="45254" y="5953502"/>
                <a:ext cx="457702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k-SK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k-SK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k-SK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k-SK" i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sk-SK" i="0">
                          <a:latin typeface="Cambria Math" panose="02040503050406030204" pitchFamily="18" charset="0"/>
                        </a:rPr>
                        <m:t>−2.2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sk-SK" i="0">
                          <a:latin typeface="Cambria Math" panose="02040503050406030204" pitchFamily="18" charset="0"/>
                        </a:rPr>
                        <m:t>−0,5≥0</m:t>
                      </m:r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26" name="BlokTextu 25">
                <a:extLst>
                  <a:ext uri="{FF2B5EF4-FFF2-40B4-BE49-F238E27FC236}">
                    <a16:creationId xmlns:a16="http://schemas.microsoft.com/office/drawing/2014/main" id="{2CE5A86D-758F-4CD1-9299-3D5DA023A7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" y="5953502"/>
                <a:ext cx="457702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BlokTextu 27">
                <a:extLst>
                  <a:ext uri="{FF2B5EF4-FFF2-40B4-BE49-F238E27FC236}">
                    <a16:creationId xmlns:a16="http://schemas.microsoft.com/office/drawing/2014/main" id="{37E5C4E6-6F71-4CF1-8CA8-5FF5E6B35072}"/>
                  </a:ext>
                </a:extLst>
              </p:cNvPr>
              <p:cNvSpPr txBox="1"/>
              <p:nvPr/>
            </p:nvSpPr>
            <p:spPr>
              <a:xfrm>
                <a:off x="4406568" y="5958380"/>
                <a:ext cx="473743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k-SK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k-SK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k-SK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k-SK" i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sk-SK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sk-SK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sk-SK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28" name="BlokTextu 27">
                <a:extLst>
                  <a:ext uri="{FF2B5EF4-FFF2-40B4-BE49-F238E27FC236}">
                    <a16:creationId xmlns:a16="http://schemas.microsoft.com/office/drawing/2014/main" id="{37E5C4E6-6F71-4CF1-8CA8-5FF5E6B35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568" y="5958380"/>
                <a:ext cx="4737432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nak mínus 4">
            <a:extLst>
              <a:ext uri="{FF2B5EF4-FFF2-40B4-BE49-F238E27FC236}">
                <a16:creationId xmlns:a16="http://schemas.microsoft.com/office/drawing/2014/main" id="{8354D549-BDF9-0139-AF3D-64DCB2C6912B}"/>
              </a:ext>
            </a:extLst>
          </p:cNvPr>
          <p:cNvSpPr/>
          <p:nvPr/>
        </p:nvSpPr>
        <p:spPr>
          <a:xfrm>
            <a:off x="1981528" y="2490715"/>
            <a:ext cx="181154" cy="194615"/>
          </a:xfrm>
          <a:prstGeom prst="mathMinus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6" name="Znak mínus 5">
            <a:extLst>
              <a:ext uri="{FF2B5EF4-FFF2-40B4-BE49-F238E27FC236}">
                <a16:creationId xmlns:a16="http://schemas.microsoft.com/office/drawing/2014/main" id="{303F46DD-2CF1-7336-14FF-CAABE0D0403D}"/>
              </a:ext>
            </a:extLst>
          </p:cNvPr>
          <p:cNvSpPr/>
          <p:nvPr/>
        </p:nvSpPr>
        <p:spPr>
          <a:xfrm>
            <a:off x="2093245" y="3223008"/>
            <a:ext cx="181154" cy="194615"/>
          </a:xfrm>
          <a:prstGeom prst="mathMinus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8" name="Znak mínus 7">
            <a:extLst>
              <a:ext uri="{FF2B5EF4-FFF2-40B4-BE49-F238E27FC236}">
                <a16:creationId xmlns:a16="http://schemas.microsoft.com/office/drawing/2014/main" id="{C28D23A5-B9A6-530F-0228-32137B7D5EA9}"/>
              </a:ext>
            </a:extLst>
          </p:cNvPr>
          <p:cNvSpPr/>
          <p:nvPr/>
        </p:nvSpPr>
        <p:spPr>
          <a:xfrm>
            <a:off x="1628378" y="3417623"/>
            <a:ext cx="181154" cy="194615"/>
          </a:xfrm>
          <a:prstGeom prst="mathMinus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0" name="Znak mínus 9">
            <a:extLst>
              <a:ext uri="{FF2B5EF4-FFF2-40B4-BE49-F238E27FC236}">
                <a16:creationId xmlns:a16="http://schemas.microsoft.com/office/drawing/2014/main" id="{423A1CFB-1714-6AB1-90A8-569F8B710093}"/>
              </a:ext>
            </a:extLst>
          </p:cNvPr>
          <p:cNvSpPr/>
          <p:nvPr/>
        </p:nvSpPr>
        <p:spPr>
          <a:xfrm>
            <a:off x="1172309" y="4748556"/>
            <a:ext cx="181154" cy="194615"/>
          </a:xfrm>
          <a:prstGeom prst="mathMinus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4" name="Znak mínus 13">
            <a:extLst>
              <a:ext uri="{FF2B5EF4-FFF2-40B4-BE49-F238E27FC236}">
                <a16:creationId xmlns:a16="http://schemas.microsoft.com/office/drawing/2014/main" id="{644744B9-03E4-64F9-AE77-EFDB0A272395}"/>
              </a:ext>
            </a:extLst>
          </p:cNvPr>
          <p:cNvSpPr/>
          <p:nvPr/>
        </p:nvSpPr>
        <p:spPr>
          <a:xfrm>
            <a:off x="2274399" y="4284453"/>
            <a:ext cx="181154" cy="194615"/>
          </a:xfrm>
          <a:prstGeom prst="mathMinus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5" name="Znak mínus 14">
            <a:extLst>
              <a:ext uri="{FF2B5EF4-FFF2-40B4-BE49-F238E27FC236}">
                <a16:creationId xmlns:a16="http://schemas.microsoft.com/office/drawing/2014/main" id="{1792E81A-2FA7-5926-67D8-EA904A5ACE7A}"/>
              </a:ext>
            </a:extLst>
          </p:cNvPr>
          <p:cNvSpPr/>
          <p:nvPr/>
        </p:nvSpPr>
        <p:spPr>
          <a:xfrm>
            <a:off x="2532573" y="2719421"/>
            <a:ext cx="181154" cy="194615"/>
          </a:xfrm>
          <a:prstGeom prst="mathMinus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BlokTextu 16">
                <a:extLst>
                  <a:ext uri="{FF2B5EF4-FFF2-40B4-BE49-F238E27FC236}">
                    <a16:creationId xmlns:a16="http://schemas.microsoft.com/office/drawing/2014/main" id="{6C26A479-4B97-53C0-8E78-F934A923EB50}"/>
                  </a:ext>
                </a:extLst>
              </p:cNvPr>
              <p:cNvSpPr txBox="1"/>
              <p:nvPr/>
            </p:nvSpPr>
            <p:spPr>
              <a:xfrm>
                <a:off x="4943384" y="5565571"/>
                <a:ext cx="110588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sk-SK" dirty="0"/>
                  <a:t>Y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k-SK" dirty="0"/>
                  <a:t> </a:t>
                </a:r>
                <a14:m>
                  <m:oMath xmlns:m="http://schemas.openxmlformats.org/officeDocument/2006/math">
                    <m:r>
                      <a:rPr lang="sk-SK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sk-SK" dirty="0"/>
              </a:p>
            </p:txBody>
          </p:sp>
        </mc:Choice>
        <mc:Fallback xmlns="">
          <p:sp>
            <p:nvSpPr>
              <p:cNvPr id="17" name="BlokTextu 16">
                <a:extLst>
                  <a:ext uri="{FF2B5EF4-FFF2-40B4-BE49-F238E27FC236}">
                    <a16:creationId xmlns:a16="http://schemas.microsoft.com/office/drawing/2014/main" id="{6C26A479-4B97-53C0-8E78-F934A923E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384" y="5565571"/>
                <a:ext cx="1105880" cy="276999"/>
              </a:xfrm>
              <a:prstGeom prst="rect">
                <a:avLst/>
              </a:prstGeom>
              <a:blipFill>
                <a:blip r:embed="rId9"/>
                <a:stretch>
                  <a:fillRect l="-13260" t="-28889" r="-4420" b="-5111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Obrázok 22">
            <a:extLst>
              <a:ext uri="{FF2B5EF4-FFF2-40B4-BE49-F238E27FC236}">
                <a16:creationId xmlns:a16="http://schemas.microsoft.com/office/drawing/2014/main" id="{2C838260-743A-CD2E-919D-0013D5FE636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50153" y="1999288"/>
            <a:ext cx="4346212" cy="341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682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Ďakujem za pozornosť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Prednášajúci: Kristína Machová</a:t>
            </a:r>
          </a:p>
          <a:p>
            <a:pPr algn="ctr" eaLnBrk="1" hangingPunct="1"/>
            <a:r>
              <a:rPr lang="sk-SK" altLang="sk-SK" sz="1800" dirty="0"/>
              <a:t>http://people.tuke.sk/kristina.machova/prezentacieSU/</a:t>
            </a:r>
            <a:endParaRPr lang="sk-SK" altLang="sk-SK" sz="18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10705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Prahové definície triedy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90310" y="1124708"/>
            <a:ext cx="9053690" cy="530029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Predstavujú flexibilnejšiu reprezentáciu znalostí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Dôležitú úlohu v rozhodovacom procese hrá </a:t>
            </a:r>
            <a:r>
              <a:rPr lang="sk-SK" sz="2000" b="1" baseline="0" dirty="0">
                <a:solidFill>
                  <a:srgbClr val="7E0000"/>
                </a:solidFill>
              </a:rPr>
              <a:t>prahová hodnota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Prahová hodnota je vypočítaná v procese hľadania definície triedy (pojmu)</a:t>
            </a:r>
            <a:endParaRPr lang="sk-SK" sz="2000" b="1" baseline="0" dirty="0"/>
          </a:p>
          <a:p>
            <a:pPr marL="0" indent="0" eaLnBrk="1" hangingPunct="1">
              <a:buNone/>
              <a:defRPr/>
            </a:pPr>
            <a:r>
              <a:rPr lang="sk-SK" sz="2000" baseline="0" dirty="0"/>
              <a:t>Príklady: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Prahové hodnoty určujú </a:t>
            </a:r>
            <a:r>
              <a:rPr lang="sk-SK" sz="2000" b="1" dirty="0"/>
              <a:t>počet podmienok</a:t>
            </a:r>
            <a:r>
              <a:rPr lang="sk-SK" sz="2000" dirty="0"/>
              <a:t>, ktoré musia minimálne platiť aby platilo </a:t>
            </a:r>
            <a:r>
              <a:rPr lang="sk-SK" sz="2000" baseline="0" dirty="0"/>
              <a:t>klasifikačné pravidlo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Reprezentácia </a:t>
            </a:r>
            <a:r>
              <a:rPr lang="sk-SK" sz="2000" b="1" dirty="0">
                <a:solidFill>
                  <a:srgbClr val="006666"/>
                </a:solidFill>
              </a:rPr>
              <a:t>tabuľkou kritérií </a:t>
            </a:r>
            <a:r>
              <a:rPr lang="sk-SK" sz="2000" dirty="0"/>
              <a:t>(a</a:t>
            </a:r>
            <a:r>
              <a:rPr lang="sk-SK" sz="2000" baseline="0" dirty="0"/>
              <a:t>lgoritmus </a:t>
            </a:r>
            <a:r>
              <a:rPr lang="sk-SK" sz="2000" b="1" baseline="0" dirty="0"/>
              <a:t>HCT</a:t>
            </a:r>
            <a:r>
              <a:rPr lang="sk-SK" sz="2000" baseline="0" dirty="0"/>
              <a:t>)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Prahové hodnoty určujú kde v priestore bude lokalizovaná hranica medzi príkladmi rozličných tried</a:t>
            </a:r>
            <a:endParaRPr lang="sk-SK" sz="2000" baseline="0" dirty="0">
              <a:solidFill>
                <a:srgbClr val="7E0000"/>
              </a:solidFill>
            </a:endParaRP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Hranica je reprezentácia</a:t>
            </a:r>
            <a:r>
              <a:rPr lang="sk-SK" sz="2000" dirty="0">
                <a:solidFill>
                  <a:srgbClr val="7E0000"/>
                </a:solidFill>
              </a:rPr>
              <a:t> </a:t>
            </a:r>
            <a:r>
              <a:rPr lang="sk-SK" sz="2000" b="1" dirty="0" err="1"/>
              <a:t>hyper</a:t>
            </a:r>
            <a:r>
              <a:rPr lang="sk-SK" sz="2000" b="1" dirty="0"/>
              <a:t>-rovinou</a:t>
            </a:r>
            <a:r>
              <a:rPr lang="sk-SK" sz="2000" dirty="0">
                <a:solidFill>
                  <a:srgbClr val="7E0000"/>
                </a:solidFill>
              </a:rPr>
              <a:t> </a:t>
            </a:r>
            <a:r>
              <a:rPr lang="sk-SK" sz="2000" dirty="0"/>
              <a:t>v n-rozmernom priestore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b="1" dirty="0">
                <a:solidFill>
                  <a:srgbClr val="7E0000"/>
                </a:solidFill>
              </a:rPr>
              <a:t>Lineárna prahová jednotka </a:t>
            </a:r>
            <a:r>
              <a:rPr lang="sk-SK" sz="2000" dirty="0"/>
              <a:t>(algoritmus </a:t>
            </a:r>
            <a:r>
              <a:rPr lang="sk-SK" sz="2000" b="1" dirty="0"/>
              <a:t>IWP</a:t>
            </a:r>
            <a:r>
              <a:rPr lang="sk-SK" sz="2000" dirty="0"/>
              <a:t>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dirty="0" err="1"/>
              <a:t>Perceptron</a:t>
            </a:r>
            <a:r>
              <a:rPr lang="sk-SK" sz="2000" dirty="0"/>
              <a:t> (najjednoduchšia neurónová sieť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Sférická prahová jednotka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b="1" dirty="0">
                <a:solidFill>
                  <a:srgbClr val="7E0000"/>
                </a:solidFill>
              </a:rPr>
              <a:t>Metódy podporných vektorov </a:t>
            </a:r>
            <a:r>
              <a:rPr lang="sk-SK" sz="2000" dirty="0"/>
              <a:t>(</a:t>
            </a:r>
            <a:r>
              <a:rPr lang="sk-SK" sz="2000" b="1" dirty="0"/>
              <a:t>SVM</a:t>
            </a:r>
            <a:r>
              <a:rPr lang="sk-SK" sz="2000" dirty="0"/>
              <a:t>)</a:t>
            </a: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21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Reprezentácia Lineárnej prahovej jednotky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4000" y="1145658"/>
            <a:ext cx="8703188" cy="5204342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olidFill>
                  <a:srgbClr val="006666"/>
                </a:solidFill>
              </a:rPr>
              <a:t>LTU – </a:t>
            </a:r>
            <a:r>
              <a:rPr lang="sk-SK" sz="2000" b="1" baseline="0" dirty="0" err="1">
                <a:solidFill>
                  <a:srgbClr val="006666"/>
                </a:solidFill>
              </a:rPr>
              <a:t>Linear</a:t>
            </a:r>
            <a:r>
              <a:rPr lang="sk-SK" sz="2000" b="1" baseline="0" dirty="0">
                <a:solidFill>
                  <a:srgbClr val="006666"/>
                </a:solidFill>
              </a:rPr>
              <a:t> </a:t>
            </a:r>
            <a:r>
              <a:rPr lang="sk-SK" sz="2000" b="1" baseline="0" dirty="0" err="1">
                <a:solidFill>
                  <a:srgbClr val="006666"/>
                </a:solidFill>
              </a:rPr>
              <a:t>Threshold</a:t>
            </a:r>
            <a:r>
              <a:rPr lang="sk-SK" sz="2000" b="1" baseline="0" dirty="0">
                <a:solidFill>
                  <a:srgbClr val="006666"/>
                </a:solidFill>
              </a:rPr>
              <a:t> </a:t>
            </a:r>
            <a:r>
              <a:rPr lang="sk-SK" sz="2000" b="1" baseline="0" dirty="0" err="1">
                <a:solidFill>
                  <a:srgbClr val="006666"/>
                </a:solidFill>
              </a:rPr>
              <a:t>Unit</a:t>
            </a:r>
            <a:r>
              <a:rPr lang="sk-SK" sz="2000" b="1" dirty="0">
                <a:solidFill>
                  <a:srgbClr val="006666"/>
                </a:solidFill>
              </a:rPr>
              <a:t> </a:t>
            </a:r>
            <a:r>
              <a:rPr lang="sk-SK" sz="2000" baseline="0" dirty="0"/>
              <a:t>v preklade </a:t>
            </a:r>
            <a:r>
              <a:rPr lang="sk-SK" sz="2000" b="1" baseline="0" dirty="0">
                <a:solidFill>
                  <a:srgbClr val="7E0000"/>
                </a:solidFill>
              </a:rPr>
              <a:t>Lineárna prahová jednotka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Každý atribút má priradenú váhu </a:t>
            </a:r>
            <a:r>
              <a:rPr lang="sk-SK" sz="2000" b="1" baseline="0" dirty="0"/>
              <a:t>w</a:t>
            </a:r>
            <a:r>
              <a:rPr lang="sk-SK" sz="2000" baseline="0" dirty="0"/>
              <a:t>, ktorá určuje </a:t>
            </a:r>
            <a:r>
              <a:rPr lang="sk-SK" sz="2000" b="1" baseline="0" dirty="0">
                <a:solidFill>
                  <a:srgbClr val="7E0000"/>
                </a:solidFill>
              </a:rPr>
              <a:t>stupeň jeho relevancie </a:t>
            </a:r>
            <a:r>
              <a:rPr lang="sk-SK" sz="2000" baseline="0" dirty="0"/>
              <a:t>ku predikovanej triede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  <a:p>
            <a:pPr marL="0" indent="0" eaLnBrk="1" hangingPunct="1">
              <a:buNone/>
            </a:pPr>
            <a:r>
              <a:rPr lang="sk-SK" altLang="sk-SK" sz="2000" b="1" baseline="0" dirty="0"/>
              <a:t>Reprezentácia</a:t>
            </a:r>
            <a:r>
              <a:rPr lang="sk-SK" altLang="sk-SK" sz="2000" baseline="0" dirty="0"/>
              <a:t>: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="1" baseline="0" dirty="0">
                <a:solidFill>
                  <a:srgbClr val="7E0000"/>
                </a:solidFill>
              </a:rPr>
              <a:t>IF w</a:t>
            </a:r>
            <a:r>
              <a:rPr lang="sk-SK" altLang="sk-SK" sz="2000" b="1" baseline="-25000" dirty="0">
                <a:solidFill>
                  <a:srgbClr val="7E0000"/>
                </a:solidFill>
              </a:rPr>
              <a:t>1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x</a:t>
            </a:r>
            <a:r>
              <a:rPr lang="sk-SK" altLang="sk-SK" sz="2000" b="1" baseline="-25000" dirty="0">
                <a:solidFill>
                  <a:srgbClr val="7E0000"/>
                </a:solidFill>
              </a:rPr>
              <a:t>1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 + w</a:t>
            </a:r>
            <a:r>
              <a:rPr lang="sk-SK" altLang="sk-SK" sz="2000" b="1" baseline="-25000" dirty="0">
                <a:solidFill>
                  <a:srgbClr val="7E0000"/>
                </a:solidFill>
              </a:rPr>
              <a:t>2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x</a:t>
            </a:r>
            <a:r>
              <a:rPr lang="sk-SK" altLang="sk-SK" sz="2000" b="1" baseline="-25000" dirty="0">
                <a:solidFill>
                  <a:srgbClr val="7E0000"/>
                </a:solidFill>
              </a:rPr>
              <a:t>2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 + ... + </a:t>
            </a:r>
            <a:r>
              <a:rPr lang="sk-SK" altLang="sk-SK" sz="2000" b="1" baseline="0" dirty="0" err="1">
                <a:solidFill>
                  <a:srgbClr val="7E0000"/>
                </a:solidFill>
              </a:rPr>
              <a:t>w</a:t>
            </a:r>
            <a:r>
              <a:rPr lang="sk-SK" altLang="sk-SK" sz="2000" b="1" baseline="-25000" dirty="0" err="1">
                <a:solidFill>
                  <a:srgbClr val="7E0000"/>
                </a:solidFill>
              </a:rPr>
              <a:t>N</a:t>
            </a:r>
            <a:r>
              <a:rPr lang="sk-SK" altLang="sk-SK" sz="2000" b="1" baseline="0" dirty="0" err="1">
                <a:solidFill>
                  <a:srgbClr val="7E0000"/>
                </a:solidFill>
              </a:rPr>
              <a:t>x</a:t>
            </a:r>
            <a:r>
              <a:rPr lang="sk-SK" altLang="sk-SK" sz="2000" b="1" baseline="-25000" dirty="0" err="1">
                <a:solidFill>
                  <a:srgbClr val="7E0000"/>
                </a:solidFill>
              </a:rPr>
              <a:t>N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 &lt; w</a:t>
            </a:r>
            <a:r>
              <a:rPr lang="sk-SK" altLang="sk-SK" sz="2000" b="1" baseline="-25000" dirty="0">
                <a:solidFill>
                  <a:srgbClr val="7E0000"/>
                </a:solidFill>
              </a:rPr>
              <a:t>0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 THEN Trieda</a:t>
            </a:r>
            <a:r>
              <a:rPr lang="sk-SK" altLang="sk-SK" sz="2000" baseline="0" dirty="0"/>
              <a:t> </a:t>
            </a:r>
            <a:r>
              <a:rPr lang="en-US" altLang="sk-SK" sz="2000" baseline="0" dirty="0"/>
              <a:t>(</a:t>
            </a:r>
            <a:r>
              <a:rPr lang="sk-SK" altLang="sk-SK" sz="2000" b="1" baseline="0" dirty="0"/>
              <a:t>N</a:t>
            </a:r>
            <a:r>
              <a:rPr lang="sk-SK" altLang="sk-SK" sz="2000" baseline="0" dirty="0"/>
              <a:t> je počet atribútov </a:t>
            </a:r>
            <a:r>
              <a:rPr lang="sk-SK" altLang="sk-SK" sz="2000" b="1" baseline="0" dirty="0"/>
              <a:t>X</a:t>
            </a:r>
            <a:r>
              <a:rPr lang="en-US" altLang="sk-SK" sz="2000" baseline="0" dirty="0"/>
              <a:t>)</a:t>
            </a:r>
            <a:endParaRPr lang="sk-SK" altLang="sk-SK" sz="2000" baseline="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aseline="0" dirty="0"/>
              <a:t>Príklad v 3- dimenzionálnom priestore:</a:t>
            </a:r>
          </a:p>
          <a:p>
            <a:pPr marL="0" indent="0" eaLnBrk="1" hangingPunct="1">
              <a:buNone/>
            </a:pPr>
            <a:r>
              <a:rPr lang="sk-SK" altLang="sk-SK" sz="2000" dirty="0"/>
              <a:t>	IF </a:t>
            </a:r>
          </a:p>
          <a:p>
            <a:pPr marL="0" indent="0" eaLnBrk="1" hangingPunct="1">
              <a:buNone/>
            </a:pPr>
            <a:r>
              <a:rPr lang="sk-SK" altLang="sk-SK" sz="2000" baseline="0" dirty="0"/>
              <a:t>	THEN 	CH (chorá bunka)</a:t>
            </a:r>
          </a:p>
          <a:p>
            <a:pPr marL="0" indent="0" eaLnBrk="1" hangingPunct="1">
              <a:buNone/>
            </a:pPr>
            <a:endParaRPr lang="sk-SK" altLang="sk-SK" sz="2000" baseline="0" dirty="0">
              <a:solidFill>
                <a:srgbClr val="006666"/>
              </a:solidFill>
            </a:endParaRP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aseline="0" dirty="0"/>
              <a:t>Najjednoduchšia LTU v 2-rozmernom  priestore príznakov je reprezentovaná </a:t>
            </a:r>
            <a:r>
              <a:rPr lang="sk-SK" altLang="sk-SK" sz="2000" b="1" baseline="0" dirty="0"/>
              <a:t>priamkou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="1" baseline="0" dirty="0">
                <a:solidFill>
                  <a:srgbClr val="7E0000"/>
                </a:solidFill>
              </a:rPr>
              <a:t>LTU separuje negatívne a pozitívne príklady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a</a:t>
            </a:r>
            <a:r>
              <a:rPr lang="sk-SK" altLang="sk-SK" sz="2000" baseline="0" dirty="0"/>
              <a:t>by LTU uspela, priestor príkladov musí byť </a:t>
            </a:r>
            <a:r>
              <a:rPr lang="sk-SK" altLang="sk-SK" sz="2000" b="1" baseline="0" dirty="0">
                <a:solidFill>
                  <a:srgbClr val="006666"/>
                </a:solidFill>
              </a:rPr>
              <a:t>lineárne separovateľný</a:t>
            </a:r>
          </a:p>
          <a:p>
            <a:pPr marL="0" indent="0" eaLnBrk="1" hangingPunct="1">
              <a:buNone/>
            </a:pPr>
            <a:endParaRPr lang="sk-SK" altLang="sk-SK" sz="2000" baseline="0" dirty="0"/>
          </a:p>
          <a:p>
            <a:pPr marL="0" indent="0" eaLnBrk="1" hangingPunct="1">
              <a:buNone/>
            </a:pPr>
            <a:r>
              <a:rPr lang="sk-SK" altLang="sk-SK" sz="2000" b="1" baseline="0" dirty="0"/>
              <a:t>Použitie</a:t>
            </a:r>
            <a:r>
              <a:rPr lang="sk-SK" altLang="sk-SK" sz="2000" baseline="0" dirty="0"/>
              <a:t>: </a:t>
            </a:r>
          </a:p>
          <a:p>
            <a:pPr marL="0" indent="0" eaLnBrk="1" hangingPunct="1">
              <a:buNone/>
            </a:pPr>
            <a:r>
              <a:rPr lang="sk-SK" altLang="sk-SK" sz="2000" baseline="0" dirty="0"/>
              <a:t>	nový príklad je zaradený do triedy</a:t>
            </a:r>
            <a:r>
              <a:rPr lang="sk-SK" altLang="sk-SK" sz="2000" dirty="0"/>
              <a:t> v THEN časti, ak </a:t>
            </a:r>
            <a:r>
              <a:rPr lang="sk-SK" altLang="sk-SK" sz="2000" baseline="0" dirty="0"/>
              <a:t>spĺňa nerovnicu </a:t>
            </a:r>
          </a:p>
          <a:p>
            <a:pPr marL="0" indent="0" eaLnBrk="1" hangingPunct="1">
              <a:buNone/>
            </a:pPr>
            <a:r>
              <a:rPr lang="sk-SK" altLang="sk-SK" sz="2000" dirty="0"/>
              <a:t>	</a:t>
            </a:r>
            <a:r>
              <a:rPr lang="sk-SK" altLang="sk-SK" sz="2000" baseline="0" dirty="0"/>
              <a:t>v IF časti pravidla</a:t>
            </a:r>
            <a:endParaRPr lang="sk-SK" sz="2000" baseline="0" dirty="0"/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endParaRPr lang="sk-SK" altLang="en-US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63F6A64-9339-4D32-B918-27FF24DD2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109771"/>
              </p:ext>
            </p:extLst>
          </p:nvPr>
        </p:nvGraphicFramePr>
        <p:xfrm>
          <a:off x="1701927" y="3078163"/>
          <a:ext cx="640873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2" imgW="3644900" imgH="203200" progId="Equation.3">
                  <p:embed/>
                </p:oleObj>
              </mc:Choice>
              <mc:Fallback>
                <p:oleObj name="Rovnica" r:id="rId2" imgW="3644900" imgH="203200" progId="Equation.3">
                  <p:embed/>
                  <p:pic>
                    <p:nvPicPr>
                      <p:cNvPr id="1026" name="Object 4">
                        <a:extLst>
                          <a:ext uri="{FF2B5EF4-FFF2-40B4-BE49-F238E27FC236}">
                            <a16:creationId xmlns:a16="http://schemas.microsoft.com/office/drawing/2014/main" id="{0318C513-557B-4D0F-9CC5-64F49601F6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927" y="3078163"/>
                        <a:ext cx="6408738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34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Reprezentácia LTU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3999" y="1145658"/>
            <a:ext cx="8703187" cy="241361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olidFill>
                  <a:srgbClr val="006666"/>
                </a:solidFill>
              </a:rPr>
              <a:t>Naučiť model reprezentovaný LTU </a:t>
            </a:r>
            <a:r>
              <a:rPr lang="sk-SK" sz="2000" baseline="0" dirty="0"/>
              <a:t>v znamená naučiť kombináciu váh </a:t>
            </a:r>
            <a:r>
              <a:rPr lang="sk-SK" sz="2000" b="1" baseline="0" dirty="0"/>
              <a:t>w</a:t>
            </a:r>
            <a:r>
              <a:rPr lang="sk-SK" sz="2000" b="1" baseline="-25000" dirty="0"/>
              <a:t>0</a:t>
            </a:r>
            <a:r>
              <a:rPr lang="sk-SK" sz="2000" b="1" baseline="0" dirty="0"/>
              <a:t>, w</a:t>
            </a:r>
            <a:r>
              <a:rPr lang="sk-SK" sz="2000" b="1" baseline="-25000" dirty="0"/>
              <a:t>1</a:t>
            </a:r>
            <a:r>
              <a:rPr lang="sk-SK" sz="2000" b="1" baseline="0" dirty="0"/>
              <a:t> ... </a:t>
            </a:r>
            <a:r>
              <a:rPr lang="sk-SK" sz="2000" b="1" baseline="0" dirty="0" err="1"/>
              <a:t>w</a:t>
            </a:r>
            <a:r>
              <a:rPr lang="sk-SK" sz="2000" b="1" baseline="-25000" dirty="0" err="1"/>
              <a:t>N</a:t>
            </a:r>
            <a:endParaRPr lang="sk-SK" sz="2000" b="1" baseline="-25000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Vo všeobecnosti – v n dimenzionálnom priestore je LTU reprezentovaná  HYPER – ROVINOU</a:t>
            </a:r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endParaRPr lang="sk-SK" altLang="en-US" sz="2000" baseline="0" dirty="0"/>
          </a:p>
          <a:p>
            <a:pPr marL="0" indent="0" eaLnBrk="1" hangingPunct="1">
              <a:buNone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0E86288-061E-4925-BBEA-75208F86D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97" y="2138829"/>
            <a:ext cx="6066504" cy="4301300"/>
          </a:xfrm>
          <a:prstGeom prst="rect">
            <a:avLst/>
          </a:prstGeom>
        </p:spPr>
      </p:pic>
      <p:sp>
        <p:nvSpPr>
          <p:cNvPr id="8" name="BlokTextu 7">
            <a:extLst>
              <a:ext uri="{FF2B5EF4-FFF2-40B4-BE49-F238E27FC236}">
                <a16:creationId xmlns:a16="http://schemas.microsoft.com/office/drawing/2014/main" id="{386ED2C3-01FE-4BA6-88CF-352F8EBBE8EB}"/>
              </a:ext>
            </a:extLst>
          </p:cNvPr>
          <p:cNvSpPr txBox="1"/>
          <p:nvPr/>
        </p:nvSpPr>
        <p:spPr>
          <a:xfrm>
            <a:off x="644016" y="2967398"/>
            <a:ext cx="24334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000" b="1" dirty="0">
                <a:solidFill>
                  <a:srgbClr val="7E0000"/>
                </a:solidFill>
              </a:rPr>
              <a:t>Váhy </a:t>
            </a:r>
            <a:r>
              <a:rPr lang="sk-SK" sz="2000" b="1" baseline="0" dirty="0">
                <a:solidFill>
                  <a:srgbClr val="7E0000"/>
                </a:solidFill>
              </a:rPr>
              <a:t>atribútov </a:t>
            </a:r>
          </a:p>
          <a:p>
            <a:pPr>
              <a:defRPr/>
            </a:pPr>
            <a:r>
              <a:rPr lang="sk-SK" sz="2000" baseline="0" dirty="0"/>
              <a:t>(</a:t>
            </a:r>
            <a:r>
              <a:rPr lang="sk-SK" sz="2000" b="1" baseline="0" dirty="0"/>
              <a:t>w</a:t>
            </a:r>
            <a:r>
              <a:rPr lang="sk-SK" sz="2000" b="1" baseline="-25000" dirty="0"/>
              <a:t>1</a:t>
            </a:r>
            <a:r>
              <a:rPr lang="sk-SK" sz="2000" b="1" baseline="0" dirty="0"/>
              <a:t> ... </a:t>
            </a:r>
            <a:r>
              <a:rPr lang="sk-SK" sz="2000" b="1" baseline="0" dirty="0" err="1"/>
              <a:t>w</a:t>
            </a:r>
            <a:r>
              <a:rPr lang="sk-SK" sz="2000" b="1" baseline="-25000" dirty="0" err="1"/>
              <a:t>N</a:t>
            </a:r>
            <a:r>
              <a:rPr lang="sk-SK" sz="2000" baseline="0" dirty="0"/>
              <a:t>) určujú orientáciu roviny (smernicu)</a:t>
            </a:r>
          </a:p>
          <a:p>
            <a:pPr>
              <a:defRPr/>
            </a:pPr>
            <a:endParaRPr lang="sk-SK" sz="2000" dirty="0"/>
          </a:p>
          <a:p>
            <a:pPr>
              <a:defRPr/>
            </a:pPr>
            <a:r>
              <a:rPr lang="sk-SK" sz="2000" b="1" dirty="0">
                <a:solidFill>
                  <a:srgbClr val="7E0000"/>
                </a:solidFill>
              </a:rPr>
              <a:t>Prahová hodnota </a:t>
            </a:r>
            <a:r>
              <a:rPr lang="sk-SK" sz="2000" dirty="0"/>
              <a:t>(váha </a:t>
            </a:r>
            <a:r>
              <a:rPr lang="sk-SK" sz="2000" b="1" baseline="0" dirty="0"/>
              <a:t>w</a:t>
            </a:r>
            <a:r>
              <a:rPr lang="sk-SK" sz="2000" b="1" baseline="-25000" dirty="0"/>
              <a:t>0</a:t>
            </a:r>
            <a:r>
              <a:rPr lang="sk-SK" sz="2000" dirty="0"/>
              <a:t>) </a:t>
            </a:r>
            <a:r>
              <a:rPr lang="sk-SK" sz="2000" baseline="0" dirty="0"/>
              <a:t> určuje posunutie pozdĺž kolmice na </a:t>
            </a:r>
            <a:r>
              <a:rPr lang="sk-SK" sz="2000" baseline="0" dirty="0" err="1"/>
              <a:t>hyper</a:t>
            </a:r>
            <a:r>
              <a:rPr lang="sk-SK" sz="2000" baseline="0" dirty="0"/>
              <a:t> - rovinu</a:t>
            </a:r>
          </a:p>
        </p:txBody>
      </p:sp>
    </p:spTree>
    <p:extLst>
      <p:ext uri="{BB962C8B-B14F-4D97-AF65-F5344CB8AC3E}">
        <p14:creationId xmlns:p14="http://schemas.microsoft.com/office/powerpoint/2010/main" val="102572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Reprezentácia LTU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9" name="Picture 5" descr="Obrpp3">
            <a:extLst>
              <a:ext uri="{FF2B5EF4-FFF2-40B4-BE49-F238E27FC236}">
                <a16:creationId xmlns:a16="http://schemas.microsoft.com/office/drawing/2014/main" id="{25C1C460-EC2B-46C5-A6D0-1D49B7E3A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488" y="1730477"/>
            <a:ext cx="6470512" cy="4852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3999" y="1145658"/>
            <a:ext cx="8703187" cy="116492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 err="1"/>
              <a:t>Konjunktívna</a:t>
            </a:r>
            <a:r>
              <a:rPr lang="sk-SK" sz="2000" baseline="0" dirty="0"/>
              <a:t> definícia triedy (pojmu) je špecifickým prípadom Tabuľky kritérií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Tabuľka kritérií je špecifickým prípadom LTU</a:t>
            </a:r>
            <a:endParaRPr lang="sk-SK" altLang="en-US" sz="2000" baseline="0" dirty="0"/>
          </a:p>
          <a:p>
            <a:pPr marL="0" indent="0" eaLnBrk="1" hangingPunct="1">
              <a:buNone/>
              <a:defRPr/>
            </a:pPr>
            <a:endParaRPr lang="sk-SK" sz="2000" baseline="0" dirty="0"/>
          </a:p>
        </p:txBody>
      </p:sp>
    </p:spTree>
    <p:extLst>
      <p:ext uri="{BB962C8B-B14F-4D97-AF65-F5344CB8AC3E}">
        <p14:creationId xmlns:p14="http://schemas.microsoft.com/office/powerpoint/2010/main" val="1058287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Reprezentácia Sférickej prahovej jednotky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4000" y="1145658"/>
            <a:ext cx="8703188" cy="5204342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olidFill>
                  <a:srgbClr val="006666"/>
                </a:solidFill>
              </a:rPr>
              <a:t>STU </a:t>
            </a:r>
            <a:r>
              <a:rPr lang="sk-SK" sz="2000" b="1" baseline="0" dirty="0" err="1">
                <a:solidFill>
                  <a:srgbClr val="006666"/>
                </a:solidFill>
              </a:rPr>
              <a:t>Spheric</a:t>
            </a:r>
            <a:r>
              <a:rPr lang="sk-SK" sz="2000" b="1" baseline="0" dirty="0">
                <a:solidFill>
                  <a:srgbClr val="006666"/>
                </a:solidFill>
              </a:rPr>
              <a:t> </a:t>
            </a:r>
            <a:r>
              <a:rPr lang="sk-SK" sz="2000" b="1" baseline="0" dirty="0" err="1">
                <a:solidFill>
                  <a:srgbClr val="006666"/>
                </a:solidFill>
              </a:rPr>
              <a:t>Threshold</a:t>
            </a:r>
            <a:r>
              <a:rPr lang="sk-SK" sz="2000" b="1" baseline="0" dirty="0">
                <a:solidFill>
                  <a:srgbClr val="006666"/>
                </a:solidFill>
              </a:rPr>
              <a:t> </a:t>
            </a:r>
            <a:r>
              <a:rPr lang="sk-SK" sz="2000" b="1" baseline="0" dirty="0" err="1">
                <a:solidFill>
                  <a:srgbClr val="006666"/>
                </a:solidFill>
              </a:rPr>
              <a:t>Unit</a:t>
            </a:r>
            <a:r>
              <a:rPr lang="sk-SK" sz="2000" baseline="0" dirty="0"/>
              <a:t> v preklade </a:t>
            </a:r>
            <a:r>
              <a:rPr lang="sk-SK" sz="2000" b="1" baseline="0" dirty="0"/>
              <a:t>Sférická prahová jednotka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P</a:t>
            </a:r>
            <a:r>
              <a:rPr lang="sk-SK" sz="2000" baseline="0" dirty="0"/>
              <a:t>ozitívne príklady sú ohraničené zo všetkých strán tzv. </a:t>
            </a:r>
            <a:r>
              <a:rPr lang="sk-SK" sz="2000" b="1" baseline="0" dirty="0" err="1">
                <a:solidFill>
                  <a:srgbClr val="7E0000"/>
                </a:solidFill>
              </a:rPr>
              <a:t>Hypersférou</a:t>
            </a:r>
            <a:r>
              <a:rPr lang="sk-SK" sz="2000" baseline="0" dirty="0"/>
              <a:t> v </a:t>
            </a:r>
            <a:r>
              <a:rPr lang="sk-SK" sz="2000" b="1" baseline="0" dirty="0"/>
              <a:t>N</a:t>
            </a:r>
            <a:r>
              <a:rPr lang="sk-SK" sz="2000" baseline="0" dirty="0"/>
              <a:t>-dimenzionálnom priestore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 err="1"/>
              <a:t>Hypersféra</a:t>
            </a:r>
            <a:r>
              <a:rPr lang="sk-SK" sz="2000" dirty="0"/>
              <a:t> plní funkciu hranice medzi príkladmi dvoch tried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Priestor príkladov nie je lineárne separovateľný ale musí </a:t>
            </a:r>
            <a:r>
              <a:rPr lang="sk-SK" sz="2000" baseline="0"/>
              <a:t>byť separovateľný</a:t>
            </a:r>
            <a:endParaRPr lang="sk-SK" sz="2000" baseline="0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altLang="sk-SK" sz="2000" b="1" baseline="0" dirty="0">
                <a:solidFill>
                  <a:srgbClr val="7E0000"/>
                </a:solidFill>
              </a:rPr>
              <a:t>STU </a:t>
            </a:r>
            <a:r>
              <a:rPr lang="sk-SK" altLang="sk-SK" sz="2000" baseline="0" dirty="0"/>
              <a:t>separuje negatívne a pozitívne príklady tak, že </a:t>
            </a:r>
            <a:r>
              <a:rPr lang="sk-SK" altLang="sk-SK" sz="2000" dirty="0"/>
              <a:t>p</a:t>
            </a:r>
            <a:r>
              <a:rPr lang="sk-SK" altLang="sk-SK" sz="2000" baseline="0" dirty="0"/>
              <a:t>ozitívne uzatvára vo svojom vnútri a negatívne z neho vylučuje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  <a:p>
            <a:pPr marL="0" indent="0" eaLnBrk="1" hangingPunct="1">
              <a:buNone/>
            </a:pPr>
            <a:r>
              <a:rPr lang="sk-SK" altLang="sk-SK" sz="2000" b="1" baseline="0" dirty="0"/>
              <a:t>Reprezentácia </a:t>
            </a:r>
            <a:r>
              <a:rPr lang="sk-SK" altLang="sk-SK" sz="2000" b="1" baseline="0" dirty="0" err="1"/>
              <a:t>hyper</a:t>
            </a:r>
            <a:r>
              <a:rPr lang="sk-SK" altLang="sk-SK" sz="2000" b="1" baseline="0" dirty="0"/>
              <a:t>-sféry</a:t>
            </a:r>
            <a:r>
              <a:rPr lang="sk-SK" altLang="sk-SK" sz="2000" baseline="0" dirty="0"/>
              <a:t>: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aseline="0" dirty="0"/>
              <a:t>V 3-rozmernom priestore je to povrch </a:t>
            </a:r>
            <a:r>
              <a:rPr lang="sk-SK" altLang="sk-SK" sz="2000" b="1" baseline="0" dirty="0">
                <a:solidFill>
                  <a:srgbClr val="006666"/>
                </a:solidFill>
              </a:rPr>
              <a:t>gule </a:t>
            </a:r>
            <a:r>
              <a:rPr lang="sk-SK" altLang="sk-SK" sz="2000" baseline="0" dirty="0"/>
              <a:t>alebo </a:t>
            </a:r>
            <a:r>
              <a:rPr lang="sk-SK" altLang="sk-SK" sz="2000" b="1" baseline="0" dirty="0">
                <a:solidFill>
                  <a:srgbClr val="006666"/>
                </a:solidFill>
              </a:rPr>
              <a:t>elipsoidu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aseline="0" dirty="0"/>
              <a:t>V 2-rozmernom priestore je to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 kružnica </a:t>
            </a:r>
            <a:r>
              <a:rPr lang="sk-SK" altLang="sk-SK" sz="2000" baseline="0" dirty="0"/>
              <a:t>alebo</a:t>
            </a:r>
            <a:r>
              <a:rPr lang="sk-SK" altLang="sk-SK" sz="2000" b="1" baseline="0" dirty="0">
                <a:solidFill>
                  <a:srgbClr val="7E0000"/>
                </a:solidFill>
              </a:rPr>
              <a:t> elipsa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baseline="0" dirty="0"/>
              <a:t>Príklad v 2- dimenzionálnom priestore s atribútmi </a:t>
            </a:r>
            <a:r>
              <a:rPr lang="sk-SK" altLang="sk-SK" sz="2000" b="1" baseline="0" dirty="0"/>
              <a:t>G</a:t>
            </a:r>
            <a:r>
              <a:rPr lang="sk-SK" altLang="sk-SK" sz="2000" baseline="0" dirty="0"/>
              <a:t> a </a:t>
            </a:r>
            <a:r>
              <a:rPr lang="sk-SK" altLang="sk-SK" sz="2000" b="1" baseline="0" dirty="0"/>
              <a:t>H</a:t>
            </a:r>
            <a:r>
              <a:rPr lang="sk-SK" altLang="sk-SK" sz="2000" baseline="0" dirty="0"/>
              <a:t>: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000" baseline="0" dirty="0"/>
          </a:p>
          <a:p>
            <a:pPr marL="0" indent="0" eaLnBrk="1" hangingPunct="1">
              <a:buNone/>
            </a:pPr>
            <a:r>
              <a:rPr lang="sk-SK" altLang="sk-SK" sz="2000" dirty="0"/>
              <a:t>	IF 								</a:t>
            </a:r>
            <a:r>
              <a:rPr lang="sk-SK" altLang="sk-SK" sz="2000" baseline="0" dirty="0"/>
              <a:t>THEN T“+“</a:t>
            </a:r>
          </a:p>
          <a:p>
            <a:pPr marL="0" indent="0" eaLnBrk="1" hangingPunct="1">
              <a:buNone/>
            </a:pPr>
            <a:endParaRPr lang="sk-SK" altLang="sk-SK" sz="2000" baseline="0" dirty="0"/>
          </a:p>
          <a:p>
            <a:pPr marL="0" indent="0" eaLnBrk="1" hangingPunct="1">
              <a:buNone/>
            </a:pPr>
            <a:r>
              <a:rPr lang="sk-SK" altLang="sk-SK" sz="2000" b="1" baseline="0" dirty="0"/>
              <a:t>Použitie</a:t>
            </a:r>
            <a:r>
              <a:rPr lang="sk-SK" altLang="sk-SK" sz="2000" baseline="0" dirty="0"/>
              <a:t>: </a:t>
            </a:r>
          </a:p>
          <a:p>
            <a:pPr marL="0" indent="0" eaLnBrk="1" hangingPunct="1">
              <a:buNone/>
            </a:pPr>
            <a:r>
              <a:rPr lang="sk-SK" altLang="sk-SK" sz="2000" baseline="0" dirty="0"/>
              <a:t>	nový príklad je zaradený do triedy</a:t>
            </a:r>
            <a:r>
              <a:rPr lang="sk-SK" altLang="sk-SK" sz="2000" dirty="0"/>
              <a:t> v THEN časti, ak </a:t>
            </a:r>
            <a:r>
              <a:rPr lang="sk-SK" altLang="sk-SK" sz="2000" baseline="0" dirty="0"/>
              <a:t>spĺňa nerovnicu </a:t>
            </a:r>
          </a:p>
          <a:p>
            <a:pPr marL="0" indent="0" eaLnBrk="1" hangingPunct="1">
              <a:buNone/>
            </a:pPr>
            <a:r>
              <a:rPr lang="sk-SK" altLang="sk-SK" sz="2000" dirty="0"/>
              <a:t>	</a:t>
            </a:r>
            <a:r>
              <a:rPr lang="sk-SK" altLang="sk-SK" sz="2000" baseline="0" dirty="0"/>
              <a:t>v IF časti pravidla</a:t>
            </a:r>
            <a:endParaRPr lang="sk-SK" sz="2000" baseline="0" dirty="0"/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endParaRPr lang="sk-SK" altLang="en-US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A1AAE258-D9B5-4435-9EDC-E2CB5F657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488102"/>
              </p:ext>
            </p:extLst>
          </p:nvPr>
        </p:nvGraphicFramePr>
        <p:xfrm>
          <a:off x="1254691" y="4641596"/>
          <a:ext cx="2894524" cy="431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2" imgW="1854200" imgH="279400" progId="Equation.3">
                  <p:embed/>
                </p:oleObj>
              </mc:Choice>
              <mc:Fallback>
                <p:oleObj name="Rovnica" r:id="rId2" imgW="1854200" imgH="279400" progId="Equation.3">
                  <p:embed/>
                  <p:pic>
                    <p:nvPicPr>
                      <p:cNvPr id="2051" name="Object 6">
                        <a:extLst>
                          <a:ext uri="{FF2B5EF4-FFF2-40B4-BE49-F238E27FC236}">
                            <a16:creationId xmlns:a16="http://schemas.microsoft.com/office/drawing/2014/main" id="{2F6A08B0-FAB5-4B3E-B998-33EF02B21B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691" y="4641596"/>
                        <a:ext cx="2894524" cy="431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1545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Obrpp4">
            <a:extLst>
              <a:ext uri="{FF2B5EF4-FFF2-40B4-BE49-F238E27FC236}">
                <a16:creationId xmlns:a16="http://schemas.microsoft.com/office/drawing/2014/main" id="{24294C0B-C077-421B-BDA7-18C56AC41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675" y="1801965"/>
            <a:ext cx="6375195" cy="4781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Porovnanie reprezentácie LTU a STU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8490" y="1053752"/>
            <a:ext cx="9055510" cy="149642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sk-SK" sz="2000" baseline="0" dirty="0"/>
              <a:t>LTU separuje príklady dvoch </a:t>
            </a:r>
            <a:r>
              <a:rPr lang="sk-SK" sz="2000" dirty="0"/>
              <a:t>tried lineárne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sk-SK" sz="2000" baseline="0" dirty="0"/>
              <a:t>STU separuje príklady nelineárne – pozitívne uzatvára vo vnútri </a:t>
            </a:r>
            <a:r>
              <a:rPr lang="sk-SK" sz="2000" baseline="0" dirty="0" err="1"/>
              <a:t>hyper</a:t>
            </a:r>
            <a:r>
              <a:rPr lang="sk-SK" sz="2000" baseline="0" dirty="0"/>
              <a:t>-sféry</a:t>
            </a:r>
            <a:r>
              <a:rPr lang="sk-SK" altLang="sk-SK" sz="2000" dirty="0"/>
              <a:t>  </a:t>
            </a:r>
            <a:r>
              <a:rPr lang="sk-SK" altLang="sk-SK" sz="2000" dirty="0">
                <a:solidFill>
                  <a:srgbClr val="7E0000"/>
                </a:solidFill>
              </a:rPr>
              <a:t>váhy</a:t>
            </a:r>
            <a:r>
              <a:rPr lang="sk-SK" sz="2000" baseline="0" dirty="0">
                <a:solidFill>
                  <a:srgbClr val="7E0000"/>
                </a:solidFill>
              </a:rPr>
              <a:t> pri atribúte udávajú polohu centra</a:t>
            </a:r>
            <a:r>
              <a:rPr lang="sk-SK" sz="2000" baseline="0" dirty="0"/>
              <a:t> a </a:t>
            </a:r>
            <a:r>
              <a:rPr lang="sk-SK" sz="2000" baseline="0" dirty="0">
                <a:solidFill>
                  <a:srgbClr val="006666"/>
                </a:solidFill>
              </a:rPr>
              <a:t>prahová hodnota určuje polomer</a:t>
            </a:r>
            <a:r>
              <a:rPr lang="sk-SK" sz="2000" baseline="0" dirty="0"/>
              <a:t> </a:t>
            </a:r>
            <a:r>
              <a:rPr lang="sk-SK" sz="2000" baseline="0" dirty="0" err="1"/>
              <a:t>hypersféry</a:t>
            </a:r>
            <a:endParaRPr lang="sk-SK" altLang="sk-SK" sz="2000" baseline="0" dirty="0"/>
          </a:p>
          <a:p>
            <a:pPr marL="0" indent="0" eaLnBrk="1" hangingPunct="1">
              <a:buNone/>
            </a:pPr>
            <a:endParaRPr lang="sk-SK" altLang="sk-SK" sz="2000" baseline="0" dirty="0"/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endParaRPr lang="sk-SK" altLang="en-US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A1AAE258-D9B5-4435-9EDC-E2CB5F657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54064"/>
              </p:ext>
            </p:extLst>
          </p:nvPr>
        </p:nvGraphicFramePr>
        <p:xfrm>
          <a:off x="4572000" y="5870386"/>
          <a:ext cx="3574025" cy="532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3" imgW="1854200" imgH="279400" progId="Equation.3">
                  <p:embed/>
                </p:oleObj>
              </mc:Choice>
              <mc:Fallback>
                <p:oleObj name="Rovnica" r:id="rId3" imgW="1854200" imgH="279400" progId="Equation.3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A1AAE258-D9B5-4435-9EDC-E2CB5F657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870386"/>
                        <a:ext cx="3574025" cy="5323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F8632746-754D-4442-9BE1-ABAB142DF8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710400"/>
              </p:ext>
            </p:extLst>
          </p:nvPr>
        </p:nvGraphicFramePr>
        <p:xfrm>
          <a:off x="1038020" y="6002676"/>
          <a:ext cx="26638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5" imgW="1333500" imgH="203200" progId="Equation.3">
                  <p:embed/>
                </p:oleObj>
              </mc:Choice>
              <mc:Fallback>
                <p:oleObj name="Rovnica" r:id="rId5" imgW="1333500" imgH="203200" progId="Equation.3">
                  <p:embed/>
                  <p:pic>
                    <p:nvPicPr>
                      <p:cNvPr id="2050" name="Object 4">
                        <a:extLst>
                          <a:ext uri="{FF2B5EF4-FFF2-40B4-BE49-F238E27FC236}">
                            <a16:creationId xmlns:a16="http://schemas.microsoft.com/office/drawing/2014/main" id="{6C6AF5CC-8F06-4A62-BD63-C04D0FBFE7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020" y="6002676"/>
                        <a:ext cx="26638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2420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/>
              <a:t>Indukcia LTU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68111" y="1088120"/>
            <a:ext cx="8607778" cy="51930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sk-SK" sz="2000" baseline="0" dirty="0">
                <a:solidFill>
                  <a:schemeClr val="tx2"/>
                </a:solidFill>
              </a:rPr>
              <a:t>LTU generuje deliace hranice </a:t>
            </a:r>
            <a:r>
              <a:rPr lang="en-US" sz="2000" baseline="0" dirty="0">
                <a:sym typeface="Wingdings" pitchFamily="2" charset="2"/>
              </a:rPr>
              <a:t> </a:t>
            </a:r>
            <a:r>
              <a:rPr lang="sk-SK" sz="2000" baseline="0" dirty="0">
                <a:sym typeface="Wingdings" pitchFamily="2" charset="2"/>
              </a:rPr>
              <a:t>priamka v 2D; rovina v 3D;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sk-SK" sz="2000" baseline="0" dirty="0" err="1">
                <a:sym typeface="Wingdings" pitchFamily="2" charset="2"/>
              </a:rPr>
              <a:t>Hyper</a:t>
            </a:r>
            <a:r>
              <a:rPr lang="sk-SK" sz="2000" baseline="0" dirty="0">
                <a:sym typeface="Wingdings" pitchFamily="2" charset="2"/>
              </a:rPr>
              <a:t>-rovina v ND (</a:t>
            </a:r>
            <a:r>
              <a:rPr lang="sk-SK" sz="2000" baseline="0" dirty="0" err="1">
                <a:sym typeface="Wingdings" pitchFamily="2" charset="2"/>
              </a:rPr>
              <a:t>multi</a:t>
            </a:r>
            <a:r>
              <a:rPr lang="sk-SK" sz="2000" baseline="0" dirty="0">
                <a:sym typeface="Wingdings" pitchFamily="2" charset="2"/>
              </a:rPr>
              <a:t>-dimenzionálnom priestore). Model </a:t>
            </a:r>
            <a:r>
              <a:rPr lang="sk-SK" sz="2000" baseline="0" dirty="0" err="1">
                <a:sym typeface="Wingdings" pitchFamily="2" charset="2"/>
              </a:rPr>
              <a:t>hyper</a:t>
            </a:r>
            <a:r>
              <a:rPr lang="sk-SK" sz="2000" baseline="0" dirty="0">
                <a:sym typeface="Wingdings" pitchFamily="2" charset="2"/>
              </a:rPr>
              <a:t>-roviny: </a:t>
            </a:r>
          </a:p>
          <a:p>
            <a:pPr>
              <a:buFont typeface="Wingdings" pitchFamily="2" charset="2"/>
              <a:buNone/>
              <a:defRPr/>
            </a:pPr>
            <a:endParaRPr lang="sk-SK" sz="2000" dirty="0">
              <a:sym typeface="Wingdings" pitchFamily="2" charset="2"/>
            </a:endParaRPr>
          </a:p>
          <a:p>
            <a:pPr>
              <a:buFont typeface="Wingdings" pitchFamily="2" charset="2"/>
              <a:buNone/>
              <a:defRPr/>
            </a:pPr>
            <a:endParaRPr lang="sk-SK" sz="2000" dirty="0">
              <a:sym typeface="Wingdings" pitchFamily="2" charset="2"/>
            </a:endParaRPr>
          </a:p>
          <a:p>
            <a:pPr>
              <a:buFont typeface="Wingdings" pitchFamily="2" charset="2"/>
              <a:buNone/>
              <a:defRPr/>
            </a:pPr>
            <a:endParaRPr lang="sk-SK" sz="2000" dirty="0">
              <a:sym typeface="Wingdings" pitchFamily="2" charset="2"/>
            </a:endParaRP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sk-SK" sz="2000" dirty="0">
                <a:sym typeface="Wingdings" pitchFamily="2" charset="2"/>
              </a:rPr>
              <a:t>Kde </a:t>
            </a:r>
            <a:r>
              <a:rPr lang="en-US" sz="2000" b="1" baseline="0" dirty="0">
                <a:sym typeface="Wingdings" pitchFamily="2" charset="2"/>
              </a:rPr>
              <a:t>w</a:t>
            </a:r>
            <a:r>
              <a:rPr lang="sk-SK" sz="2000" b="1" baseline="-25000" dirty="0">
                <a:sym typeface="Wingdings" pitchFamily="2" charset="2"/>
              </a:rPr>
              <a:t>0</a:t>
            </a:r>
            <a:r>
              <a:rPr lang="sk-SK" sz="2000" dirty="0">
                <a:sym typeface="Wingdings" pitchFamily="2" charset="2"/>
              </a:rPr>
              <a:t> </a:t>
            </a:r>
            <a:r>
              <a:rPr lang="sk-SK" sz="2000" baseline="0" dirty="0">
                <a:sym typeface="Wingdings" pitchFamily="2" charset="2"/>
              </a:rPr>
              <a:t>je prah a </a:t>
            </a:r>
            <a:r>
              <a:rPr lang="sk-SK" sz="2000" b="1" baseline="0" dirty="0" err="1">
                <a:sym typeface="Wingdings" pitchFamily="2" charset="2"/>
              </a:rPr>
              <a:t>w</a:t>
            </a:r>
            <a:r>
              <a:rPr lang="sk-SK" sz="2000" b="1" baseline="-25000" dirty="0" err="1">
                <a:sym typeface="Wingdings" pitchFamily="2" charset="2"/>
              </a:rPr>
              <a:t>i</a:t>
            </a:r>
            <a:r>
              <a:rPr lang="sk-SK" sz="2000" baseline="0" dirty="0">
                <a:sym typeface="Wingdings" pitchFamily="2" charset="2"/>
              </a:rPr>
              <a:t> sú váhy atribútov;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b="1" baseline="0" dirty="0" err="1">
                <a:sym typeface="Wingdings" pitchFamily="2" charset="2"/>
              </a:rPr>
              <a:t>V</a:t>
            </a:r>
            <a:r>
              <a:rPr lang="en-US" sz="2000" b="1" baseline="-25000" dirty="0" err="1">
                <a:sym typeface="Wingdings" pitchFamily="2" charset="2"/>
              </a:rPr>
              <a:t>j</a:t>
            </a:r>
            <a:r>
              <a:rPr lang="en-US" sz="2000" b="1" baseline="0" dirty="0">
                <a:sym typeface="Wingdings" pitchFamily="2" charset="2"/>
              </a:rPr>
              <a:t>=</a:t>
            </a:r>
            <a:r>
              <a:rPr lang="sk-SK" sz="2000" b="1" baseline="0" dirty="0">
                <a:sym typeface="Wingdings" pitchFamily="2" charset="2"/>
              </a:rPr>
              <a:t>0</a:t>
            </a:r>
            <a:r>
              <a:rPr lang="sk-SK" sz="2000" baseline="0" dirty="0">
                <a:sym typeface="Wingdings" pitchFamily="2" charset="2"/>
              </a:rPr>
              <a:t> pre body na deliacej ploche;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sk-SK" sz="2000" baseline="0" dirty="0">
                <a:sym typeface="Wingdings" pitchFamily="2" charset="2"/>
              </a:rPr>
              <a:t>Body - TP, pre ktoré </a:t>
            </a:r>
            <a:r>
              <a:rPr lang="sk-SK" sz="2000" b="1" baseline="0" dirty="0" err="1">
                <a:sym typeface="Wingdings" pitchFamily="2" charset="2"/>
              </a:rPr>
              <a:t>V</a:t>
            </a:r>
            <a:r>
              <a:rPr lang="sk-SK" sz="2000" b="1" baseline="-25000" dirty="0" err="1">
                <a:sym typeface="Wingdings" pitchFamily="2" charset="2"/>
              </a:rPr>
              <a:t>j</a:t>
            </a:r>
            <a:r>
              <a:rPr lang="en-US" sz="2000" b="1" baseline="0" dirty="0">
                <a:sym typeface="Wingdings" pitchFamily="2" charset="2"/>
              </a:rPr>
              <a:t>&gt;</a:t>
            </a:r>
            <a:r>
              <a:rPr lang="sk-SK" sz="2000" b="1" baseline="0" dirty="0">
                <a:sym typeface="Wingdings" pitchFamily="2" charset="2"/>
              </a:rPr>
              <a:t>0 </a:t>
            </a:r>
            <a:r>
              <a:rPr lang="sk-SK" sz="2000" baseline="0" dirty="0">
                <a:sym typeface="Wingdings" pitchFamily="2" charset="2"/>
              </a:rPr>
              <a:t>budú klasifikované ako pozitívne príklady triedy.</a:t>
            </a:r>
          </a:p>
          <a:p>
            <a:pPr>
              <a:buFont typeface="Wingdings" pitchFamily="2" charset="2"/>
              <a:buNone/>
              <a:defRPr/>
            </a:pPr>
            <a:endParaRPr lang="en-US" sz="2000" baseline="0" dirty="0">
              <a:sym typeface="Wingdings" pitchFamily="2" charset="2"/>
            </a:endParaRP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dirty="0"/>
          </a:p>
          <a:p>
            <a:pPr marL="0" indent="0" eaLnBrk="1" hangingPunct="1">
              <a:buNone/>
              <a:defRPr/>
            </a:pPr>
            <a:r>
              <a:rPr lang="sk-SK" sz="2000" baseline="0" dirty="0">
                <a:sym typeface="Wingdings" pitchFamily="2" charset="2"/>
              </a:rPr>
              <a:t>Pre body na deliacej ploche platí </a:t>
            </a:r>
            <a:r>
              <a:rPr lang="en-US" sz="2000" b="1" baseline="0" dirty="0" err="1">
                <a:sym typeface="Wingdings" pitchFamily="2" charset="2"/>
              </a:rPr>
              <a:t>V</a:t>
            </a:r>
            <a:r>
              <a:rPr lang="en-US" sz="2000" b="1" baseline="-25000" dirty="0" err="1">
                <a:sym typeface="Wingdings" pitchFamily="2" charset="2"/>
              </a:rPr>
              <a:t>j</a:t>
            </a:r>
            <a:r>
              <a:rPr lang="en-US" sz="2000" b="1" baseline="0" dirty="0">
                <a:sym typeface="Wingdings" pitchFamily="2" charset="2"/>
              </a:rPr>
              <a:t>=</a:t>
            </a:r>
            <a:r>
              <a:rPr lang="sk-SK" sz="2000" b="1" baseline="0" dirty="0">
                <a:sym typeface="Wingdings" pitchFamily="2" charset="2"/>
              </a:rPr>
              <a:t>0 </a:t>
            </a:r>
            <a:r>
              <a:rPr lang="sk-SK" sz="2000" baseline="0" dirty="0">
                <a:sym typeface="Wingdings" pitchFamily="2" charset="2"/>
              </a:rPr>
              <a:t>a teda </a:t>
            </a:r>
            <a:r>
              <a:rPr lang="sk-SK" sz="2000" b="1" baseline="0" dirty="0" err="1">
                <a:sym typeface="Wingdings" pitchFamily="2" charset="2"/>
              </a:rPr>
              <a:t>U</a:t>
            </a:r>
            <a:r>
              <a:rPr lang="sk-SK" sz="2000" b="1" baseline="-25000" dirty="0" err="1">
                <a:sym typeface="Wingdings" pitchFamily="2" charset="2"/>
              </a:rPr>
              <a:t>kj</a:t>
            </a:r>
            <a:r>
              <a:rPr lang="sk-SK" sz="2000" b="1" baseline="0" dirty="0">
                <a:sym typeface="Wingdings" pitchFamily="2" charset="2"/>
              </a:rPr>
              <a:t>=-</a:t>
            </a:r>
            <a:r>
              <a:rPr lang="sk-SK" sz="2000" b="1" baseline="0" dirty="0" err="1">
                <a:sym typeface="Wingdings" pitchFamily="2" charset="2"/>
              </a:rPr>
              <a:t>w</a:t>
            </a:r>
            <a:r>
              <a:rPr lang="sk-SK" sz="2000" b="1" baseline="-25000" dirty="0" err="1">
                <a:sym typeface="Wingdings" pitchFamily="2" charset="2"/>
              </a:rPr>
              <a:t>k</a:t>
            </a:r>
            <a:r>
              <a:rPr lang="sk-SK" sz="2000" baseline="0" dirty="0">
                <a:sym typeface="Wingdings" pitchFamily="2" charset="2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sk-SK" sz="2000" baseline="0" dirty="0">
                <a:solidFill>
                  <a:srgbClr val="7E0000"/>
                </a:solidFill>
                <a:sym typeface="Wingdings" pitchFamily="2" charset="2"/>
              </a:rPr>
              <a:t>Hľadáme takú množinu váh, ktorá uskutoční najväčšie množstvo korektných klasifikácií – s najvyššou hodnotou </a:t>
            </a:r>
            <a:r>
              <a:rPr lang="sk-SK" sz="2000" baseline="0" dirty="0" err="1">
                <a:solidFill>
                  <a:srgbClr val="7E0000"/>
                </a:solidFill>
                <a:sym typeface="Wingdings" pitchFamily="2" charset="2"/>
              </a:rPr>
              <a:t>skórovacej</a:t>
            </a:r>
            <a:r>
              <a:rPr lang="sk-SK" sz="2000" baseline="0" dirty="0">
                <a:solidFill>
                  <a:srgbClr val="7E0000"/>
                </a:solidFill>
                <a:sym typeface="Wingdings" pitchFamily="2" charset="2"/>
              </a:rPr>
              <a:t> funkcie.</a:t>
            </a:r>
          </a:p>
          <a:p>
            <a:pPr marL="0" indent="0" eaLnBrk="1" hangingPunct="1">
              <a:buNone/>
              <a:defRPr/>
            </a:pPr>
            <a:endParaRPr lang="sk-SK" sz="2000" baseline="0" dirty="0"/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20A6AB90-809F-428A-836C-D1E017D19E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837184"/>
              </p:ext>
            </p:extLst>
          </p:nvPr>
        </p:nvGraphicFramePr>
        <p:xfrm>
          <a:off x="2525458" y="1958822"/>
          <a:ext cx="2223524" cy="681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2" imgW="965200" imgH="292100" progId="Equation.3">
                  <p:embed/>
                </p:oleObj>
              </mc:Choice>
              <mc:Fallback>
                <p:oleObj name="Rovnica" r:id="rId2" imgW="965200" imgH="292100" progId="Equation.3">
                  <p:embed/>
                  <p:pic>
                    <p:nvPicPr>
                      <p:cNvPr id="3074" name="Object 6">
                        <a:extLst>
                          <a:ext uri="{FF2B5EF4-FFF2-40B4-BE49-F238E27FC236}">
                            <a16:creationId xmlns:a16="http://schemas.microsoft.com/office/drawing/2014/main" id="{4DC5FD02-242C-45BA-B07D-41057D9BC3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458" y="1958822"/>
                        <a:ext cx="2223524" cy="6813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FB7F28B8-0AC5-49F4-BAC6-D68B2B532D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4360"/>
              </p:ext>
            </p:extLst>
          </p:nvPr>
        </p:nvGraphicFramePr>
        <p:xfrm>
          <a:off x="5042515" y="1972705"/>
          <a:ext cx="2408494" cy="718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4" imgW="990170" imgH="291973" progId="Equation.3">
                  <p:embed/>
                </p:oleObj>
              </mc:Choice>
              <mc:Fallback>
                <p:oleObj name="Rovnica" r:id="rId4" imgW="990170" imgH="291973" progId="Equation.3">
                  <p:embed/>
                  <p:pic>
                    <p:nvPicPr>
                      <p:cNvPr id="3075" name="Object 8">
                        <a:extLst>
                          <a:ext uri="{FF2B5EF4-FFF2-40B4-BE49-F238E27FC236}">
                            <a16:creationId xmlns:a16="http://schemas.microsoft.com/office/drawing/2014/main" id="{864ECF4C-D274-42FF-9E22-18EDB62D79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2515" y="1972705"/>
                        <a:ext cx="2408494" cy="718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>
            <a:extLst>
              <a:ext uri="{FF2B5EF4-FFF2-40B4-BE49-F238E27FC236}">
                <a16:creationId xmlns:a16="http://schemas.microsoft.com/office/drawing/2014/main" id="{E40DB951-533E-49CB-9E69-8F8C5225B3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676587"/>
              </p:ext>
            </p:extLst>
          </p:nvPr>
        </p:nvGraphicFramePr>
        <p:xfrm>
          <a:off x="504929" y="3972737"/>
          <a:ext cx="2997302" cy="793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6" imgW="1295400" imgH="342900" progId="Equation.3">
                  <p:embed/>
                </p:oleObj>
              </mc:Choice>
              <mc:Fallback>
                <p:oleObj name="Rovnica" r:id="rId6" imgW="1295400" imgH="342900" progId="Equation.3">
                  <p:embed/>
                  <p:pic>
                    <p:nvPicPr>
                      <p:cNvPr id="3076" name="Object 12">
                        <a:extLst>
                          <a:ext uri="{FF2B5EF4-FFF2-40B4-BE49-F238E27FC236}">
                            <a16:creationId xmlns:a16="http://schemas.microsoft.com/office/drawing/2014/main" id="{9887C81B-FEDF-4D45-A61C-3A5B446E26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29" y="3972737"/>
                        <a:ext cx="2997302" cy="7931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1A62AC8A-AF68-40BA-99C7-105D6AA6DD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132913"/>
              </p:ext>
            </p:extLst>
          </p:nvPr>
        </p:nvGraphicFramePr>
        <p:xfrm>
          <a:off x="3936284" y="3972737"/>
          <a:ext cx="2769316" cy="582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8" imgW="1129810" imgH="241195" progId="Equation.3">
                  <p:embed/>
                </p:oleObj>
              </mc:Choice>
              <mc:Fallback>
                <p:oleObj name="Rovnica" r:id="rId8" imgW="1129810" imgH="241195" progId="Equation.3">
                  <p:embed/>
                  <p:pic>
                    <p:nvPicPr>
                      <p:cNvPr id="3078" name="Object 10">
                        <a:extLst>
                          <a:ext uri="{FF2B5EF4-FFF2-40B4-BE49-F238E27FC236}">
                            <a16:creationId xmlns:a16="http://schemas.microsoft.com/office/drawing/2014/main" id="{CB4A4CD3-E862-46A6-B182-6FC54F57FA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6284" y="3972737"/>
                        <a:ext cx="2769316" cy="5822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409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err="1">
                <a:latin typeface="Arial" pitchFamily="34" charset="0"/>
                <a:cs typeface="Arial" pitchFamily="34" charset="0"/>
              </a:rPr>
              <a:t>Perceptron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8894"/>
            <a:ext cx="8229600" cy="5061105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sk-SK" altLang="en-US" sz="2000" b="1" dirty="0"/>
              <a:t>IWP - </a:t>
            </a:r>
            <a:r>
              <a:rPr lang="sk-SK" altLang="sk-SK" sz="2000" b="1" baseline="0" dirty="0" err="1"/>
              <a:t>Iterative</a:t>
            </a:r>
            <a:r>
              <a:rPr lang="sk-SK" altLang="sk-SK" sz="2000" b="1" baseline="0" dirty="0"/>
              <a:t> </a:t>
            </a:r>
            <a:r>
              <a:rPr lang="sk-SK" altLang="sk-SK" sz="2000" b="1" baseline="0" dirty="0" err="1"/>
              <a:t>Weight</a:t>
            </a:r>
            <a:r>
              <a:rPr lang="sk-SK" altLang="sk-SK" sz="2000" b="1" baseline="0" dirty="0"/>
              <a:t> </a:t>
            </a:r>
            <a:r>
              <a:rPr lang="sk-SK" altLang="sk-SK" sz="2000" b="1" baseline="0" dirty="0" err="1"/>
              <a:t>Perturbation</a:t>
            </a:r>
            <a:r>
              <a:rPr lang="sk-SK" altLang="sk-SK" sz="2000" b="1" baseline="0" dirty="0"/>
              <a:t> </a:t>
            </a:r>
          </a:p>
          <a:p>
            <a:pPr marL="0" indent="0" eaLnBrk="1" hangingPunct="1">
              <a:buNone/>
            </a:pPr>
            <a:r>
              <a:rPr lang="sk-SK" altLang="sk-SK" sz="2000" baseline="0" dirty="0"/>
              <a:t>- </a:t>
            </a:r>
            <a:r>
              <a:rPr lang="sk-SK" altLang="sk-SK" sz="2000" dirty="0">
                <a:solidFill>
                  <a:srgbClr val="C00000"/>
                </a:solidFill>
              </a:rPr>
              <a:t>u</a:t>
            </a:r>
            <a:r>
              <a:rPr lang="sk-SK" altLang="sk-SK" sz="2000" baseline="0" dirty="0">
                <a:solidFill>
                  <a:srgbClr val="C00000"/>
                </a:solidFill>
              </a:rPr>
              <a:t>čenie váh </a:t>
            </a:r>
            <a:r>
              <a:rPr lang="sk-SK" altLang="sk-SK" sz="2000" baseline="0" dirty="0" err="1">
                <a:solidFill>
                  <a:srgbClr val="C00000"/>
                </a:solidFill>
              </a:rPr>
              <a:t>perceptronu</a:t>
            </a:r>
            <a:endParaRPr lang="cs-CZ" altLang="sk-SK" sz="2000" baseline="0" dirty="0">
              <a:solidFill>
                <a:srgbClr val="C00000"/>
              </a:solidFill>
            </a:endParaRPr>
          </a:p>
          <a:p>
            <a:pPr marL="0" indent="0" eaLnBrk="1" hangingPunct="1">
              <a:buNone/>
            </a:pPr>
            <a:endParaRPr lang="sk-SK" altLang="en-US" sz="1800" i="1" dirty="0"/>
          </a:p>
          <a:p>
            <a:pPr marL="0" indent="0" eaLnBrk="1" hangingPunct="1">
              <a:buNone/>
            </a:pPr>
            <a:r>
              <a:rPr lang="sk-SK" altLang="sk-SK" sz="2000" i="1" dirty="0"/>
              <a:t>Vstupy:		</a:t>
            </a:r>
            <a:r>
              <a:rPr lang="sk-SK" altLang="sk-SK" sz="2000" b="1" i="1" dirty="0"/>
              <a:t>ISET</a:t>
            </a:r>
            <a:r>
              <a:rPr lang="sk-SK" altLang="sk-SK" sz="2000" i="1" dirty="0"/>
              <a:t>...množina </a:t>
            </a:r>
            <a:r>
              <a:rPr lang="sk-SK" altLang="sk-SK" sz="2000" i="1" dirty="0" err="1"/>
              <a:t>trénovacích</a:t>
            </a:r>
            <a:r>
              <a:rPr lang="sk-SK" altLang="sk-SK" sz="2000" i="1" dirty="0"/>
              <a:t> príkladov</a:t>
            </a:r>
            <a:endParaRPr lang="cs-CZ" altLang="sk-SK" sz="2000" dirty="0"/>
          </a:p>
          <a:p>
            <a:pPr marL="0" indent="0" eaLnBrk="1" hangingPunct="1">
              <a:buNone/>
            </a:pPr>
            <a:r>
              <a:rPr lang="sk-SK" altLang="sk-SK" sz="2000" i="1" dirty="0"/>
              <a:t>			</a:t>
            </a:r>
            <a:r>
              <a:rPr lang="sk-SK" altLang="sk-SK" sz="2000" b="1" i="1" dirty="0"/>
              <a:t>ATTS</a:t>
            </a:r>
            <a:r>
              <a:rPr lang="sk-SK" altLang="sk-SK" sz="2000" i="1" dirty="0"/>
              <a:t>...množina atribútov</a:t>
            </a:r>
          </a:p>
          <a:p>
            <a:pPr marL="0" indent="0">
              <a:buNone/>
            </a:pPr>
            <a:r>
              <a:rPr lang="sk-SK" altLang="sk-SK" sz="2000" i="1" dirty="0"/>
              <a:t>			Parameter:	</a:t>
            </a:r>
            <a:r>
              <a:rPr lang="sk-SK" altLang="sk-SK" sz="2000" b="1" i="1" dirty="0" err="1"/>
              <a:t>Max_Iterations</a:t>
            </a:r>
            <a:r>
              <a:rPr lang="sk-SK" altLang="sk-SK" sz="2000" i="1" dirty="0"/>
              <a:t>...maximálny počet iterácií</a:t>
            </a:r>
            <a:endParaRPr lang="cs-CZ" altLang="sk-SK" sz="2000" dirty="0"/>
          </a:p>
          <a:p>
            <a:pPr marL="0" indent="0" eaLnBrk="1" hangingPunct="1">
              <a:buNone/>
            </a:pPr>
            <a:r>
              <a:rPr lang="sk-SK" altLang="sk-SK" sz="2000" i="1" dirty="0"/>
              <a:t>Výstupy:	</a:t>
            </a:r>
            <a:r>
              <a:rPr lang="sk-SK" altLang="sk-SK" sz="2000" b="1" i="1" dirty="0"/>
              <a:t>LTU</a:t>
            </a:r>
            <a:r>
              <a:rPr lang="sk-SK" altLang="sk-SK" sz="2000" i="1" dirty="0"/>
              <a:t> na klasifikáciu nových príkladov</a:t>
            </a:r>
          </a:p>
          <a:p>
            <a:pPr marL="0" indent="0" eaLnBrk="1" hangingPunct="1">
              <a:buNone/>
            </a:pPr>
            <a:endParaRPr lang="cs-CZ" altLang="sk-SK" sz="2000" dirty="0"/>
          </a:p>
          <a:p>
            <a:pPr marL="0" indent="0" eaLnBrk="1" hangingPunct="1">
              <a:buNone/>
            </a:pPr>
            <a:r>
              <a:rPr lang="sk-SK" altLang="sk-SK" sz="2000" i="1" dirty="0"/>
              <a:t>Procedúra:	</a:t>
            </a:r>
            <a:r>
              <a:rPr lang="sk-SK" altLang="sk-SK" sz="2000" b="1" i="1" dirty="0" err="1"/>
              <a:t>iwp</a:t>
            </a:r>
            <a:r>
              <a:rPr lang="sk-SK" altLang="sk-SK" sz="2000" b="1" i="1" dirty="0"/>
              <a:t> (ISET,ATTS)</a:t>
            </a:r>
            <a:r>
              <a:rPr lang="sk-SK" altLang="sk-SK" sz="2000" i="1" dirty="0"/>
              <a:t>.</a:t>
            </a:r>
          </a:p>
          <a:p>
            <a:pPr marL="0" indent="0" eaLnBrk="1" hangingPunct="1">
              <a:buNone/>
            </a:pPr>
            <a:r>
              <a:rPr lang="sk-SK" altLang="sk-SK" sz="2000" i="1" dirty="0"/>
              <a:t>Inicializácia:	</a:t>
            </a:r>
            <a:endParaRPr lang="cs-CZ" altLang="sk-SK" sz="2000" dirty="0"/>
          </a:p>
          <a:p>
            <a:pPr marL="400050" lvl="1" indent="0">
              <a:buNone/>
            </a:pPr>
            <a:r>
              <a:rPr lang="sk-SK" altLang="sk-SK" sz="2000" i="1" dirty="0"/>
              <a:t>nech </a:t>
            </a:r>
            <a:r>
              <a:rPr lang="sk-SK" altLang="sk-SK" sz="2000" b="1" i="1" dirty="0"/>
              <a:t>H</a:t>
            </a:r>
            <a:r>
              <a:rPr lang="sk-SK" altLang="sk-SK" sz="2000" i="1" dirty="0"/>
              <a:t> je LTU s voliteľnými váhami z intervalu (-1,1)</a:t>
            </a:r>
            <a:endParaRPr lang="cs-CZ" altLang="sk-SK" sz="2000" dirty="0"/>
          </a:p>
          <a:p>
            <a:pPr marL="400050" lvl="1" indent="0">
              <a:buNone/>
            </a:pPr>
            <a:r>
              <a:rPr lang="sk-SK" altLang="sk-SK" sz="2000" i="1" dirty="0"/>
              <a:t>nech </a:t>
            </a:r>
            <a:r>
              <a:rPr lang="sk-SK" altLang="sk-SK" sz="2000" b="1" i="1" dirty="0"/>
              <a:t>BEST = H</a:t>
            </a:r>
            <a:endParaRPr lang="cs-CZ" altLang="sk-SK" sz="2000" dirty="0"/>
          </a:p>
          <a:p>
            <a:pPr marL="400050" lvl="1" indent="0">
              <a:buNone/>
            </a:pPr>
            <a:r>
              <a:rPr lang="sk-SK" altLang="sk-SK" sz="2000" i="1" dirty="0"/>
              <a:t>nech </a:t>
            </a:r>
            <a:r>
              <a:rPr lang="sk-SK" altLang="sk-SK" sz="2000" b="1" i="1" dirty="0"/>
              <a:t>COUNT </a:t>
            </a:r>
            <a:r>
              <a:rPr lang="sk-SK" altLang="sk-SK" sz="2000" i="1" dirty="0"/>
              <a:t>= </a:t>
            </a:r>
            <a:r>
              <a:rPr lang="sk-SK" altLang="sk-SK" sz="2000" b="1" i="1" dirty="0" err="1"/>
              <a:t>Max_Iterations</a:t>
            </a:r>
            <a:endParaRPr lang="cs-CZ" altLang="sk-SK" sz="2000" dirty="0"/>
          </a:p>
          <a:p>
            <a:pPr marL="0" indent="0" eaLnBrk="1" hangingPunct="1">
              <a:buNone/>
            </a:pPr>
            <a:endParaRPr lang="cs-CZ" altLang="sk-SK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sz="1600" i="1" dirty="0">
              <a:solidFill>
                <a:srgbClr val="7E000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2517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>
        <a:ln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10F63F6-13B3-524F-B3CC-0934E54702EB}" vid="{1E97BBC5-A21D-794C-A0AA-D9BFD86C73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01definicia SU</Template>
  <TotalTime>1273</TotalTime>
  <Words>915</Words>
  <Application>Microsoft Office PowerPoint</Application>
  <PresentationFormat>Prezentácia na obrazovke (4:3)</PresentationFormat>
  <Paragraphs>132</Paragraphs>
  <Slides>13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Courier New</vt:lpstr>
      <vt:lpstr>Wingdings</vt:lpstr>
      <vt:lpstr>Motív Office</vt:lpstr>
      <vt:lpstr>Rovnica</vt:lpstr>
      <vt:lpstr>Prahové definície triedy</vt:lpstr>
      <vt:lpstr>Prahové definície triedy</vt:lpstr>
      <vt:lpstr>Reprezentácia Lineárnej prahovej jednotky</vt:lpstr>
      <vt:lpstr>Reprezentácia LTU</vt:lpstr>
      <vt:lpstr>Reprezentácia LTU</vt:lpstr>
      <vt:lpstr>Reprezentácia Sférickej prahovej jednotky</vt:lpstr>
      <vt:lpstr>Porovnanie reprezentácie LTU a STU</vt:lpstr>
      <vt:lpstr>Indukcia LTU</vt:lpstr>
      <vt:lpstr>Perceptron</vt:lpstr>
      <vt:lpstr>Prezentácia programu PowerPoint</vt:lpstr>
      <vt:lpstr>Prezentácia programu PowerPoint</vt:lpstr>
      <vt:lpstr>Porovnanie LTU a lineárnej regresie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Definícia strojového učenia</dc:title>
  <dc:creator>Kristína Machová</dc:creator>
  <cp:lastModifiedBy>Kristina Machova</cp:lastModifiedBy>
  <cp:revision>122</cp:revision>
  <cp:lastPrinted>2018-02-04T19:03:19Z</cp:lastPrinted>
  <dcterms:created xsi:type="dcterms:W3CDTF">2021-02-12T15:36:07Z</dcterms:created>
  <dcterms:modified xsi:type="dcterms:W3CDTF">2026-02-05T15:12:27Z</dcterms:modified>
</cp:coreProperties>
</file>