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2" r:id="rId3"/>
    <p:sldId id="392" r:id="rId4"/>
    <p:sldId id="397" r:id="rId5"/>
    <p:sldId id="396" r:id="rId6"/>
    <p:sldId id="402" r:id="rId7"/>
    <p:sldId id="401" r:id="rId8"/>
    <p:sldId id="403" r:id="rId9"/>
    <p:sldId id="404" r:id="rId10"/>
    <p:sldId id="3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" initials="B" lastIdx="9" clrIdx="0"/>
  <p:cmAuthor id="1" name="Kristína Machová" initials="KM" lastIdx="1" clrIdx="1">
    <p:extLst>
      <p:ext uri="{19B8F6BF-5375-455C-9EA6-DF929625EA0E}">
        <p15:presenceInfo xmlns:p15="http://schemas.microsoft.com/office/powerpoint/2012/main" userId="Kristína Ma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7E0000"/>
    <a:srgbClr val="898989"/>
    <a:srgbClr val="485E82"/>
    <a:srgbClr val="DA0000"/>
    <a:srgbClr val="7E76A2"/>
    <a:srgbClr val="666699"/>
    <a:srgbClr val="009999"/>
    <a:srgbClr val="65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35" autoAdjust="0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108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23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DCA96-0433-9043-89F7-C2A1DD8B9D4D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C875-7223-3B4B-9A00-CE25F9D3D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0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0DD3-AB97-0044-ACDE-9EFDFC7037C1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B8B0E-B866-0647-8F46-14B58D91F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D41A-EA9A-2E4A-932A-2F6E31F3C93A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2D51-8DD9-AB4E-928A-AC013F0C41AA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F5CA-D134-B046-9CE7-B939D928CFD6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3291-3A3F-0A43-85F6-9F250C1CE26C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Kristína Machová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14F9-AE6F-F646-B99C-496C416A59BD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CB12-D96D-F141-81CF-2F039013AFF8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0C61-FFDC-8049-8348-5F40CBFB969F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D615-E4B2-FE4C-B1A9-91517AACF9B9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65F5-D6A6-C647-AB2D-F3FCDCBA8D45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9D50-26A2-E44C-BFD0-D2A2C5EA2E26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3E6D-8E3D-8A48-8F5F-EF3746047C5D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7" y="6583361"/>
            <a:ext cx="4572001" cy="2746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noProof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" y="6583361"/>
            <a:ext cx="3124199" cy="27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A23D5A2-7C96-0443-ABF7-6B33D3214715}" type="datetime1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361"/>
            <a:ext cx="28956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583361"/>
            <a:ext cx="31242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4571999" cy="508001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Lenivé učenie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571998" y="-1"/>
            <a:ext cx="4572001" cy="5080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noProof="0" dirty="0">
                <a:latin typeface="Arial"/>
                <a:cs typeface="Arial"/>
              </a:rPr>
              <a:t>Strojového učenie, KKUI TU Košice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k-SK" sz="1600" noProof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Lenivé učenie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Predmet: Strojové učenie</a:t>
            </a:r>
          </a:p>
          <a:p>
            <a:pPr algn="ctr" eaLnBrk="1" hangingPunct="1"/>
            <a:r>
              <a:rPr lang="sk-SK" altLang="sk-SK" sz="1800" dirty="0"/>
              <a:t>Prednášajúci: Kristína Machová</a:t>
            </a:r>
            <a:endParaRPr lang="sk-SK" altLang="sk-SK" sz="1800" dirty="0">
              <a:hlinkClick r:id="rId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Ďakujem za pozornosť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Prednášajúci: Kristína Machová</a:t>
            </a:r>
          </a:p>
          <a:p>
            <a:pPr algn="ctr" eaLnBrk="1" hangingPunct="1"/>
            <a:r>
              <a:rPr lang="sk-SK" altLang="sk-SK" sz="1800" dirty="0"/>
              <a:t>http://people.tuke.sk/kristina.machova/prezentacieSU/</a:t>
            </a:r>
            <a:endParaRPr lang="sk-SK" altLang="sk-SK" sz="18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705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Lenivé učenie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50985" y="1136506"/>
            <a:ext cx="8393723" cy="533463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Model obsahuje tzv. </a:t>
            </a:r>
            <a:r>
              <a:rPr lang="sk-SK" sz="2000" dirty="0" err="1"/>
              <a:t>extenzionálnu</a:t>
            </a:r>
            <a:r>
              <a:rPr lang="sk-SK" sz="2000" dirty="0"/>
              <a:t> reprezentáciu pojmu</a:t>
            </a:r>
            <a:endParaRPr lang="sk-SK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 err="1">
                <a:solidFill>
                  <a:srgbClr val="7E0000"/>
                </a:solidFill>
              </a:rPr>
              <a:t>Extenzionálna</a:t>
            </a:r>
            <a:r>
              <a:rPr lang="sk-SK" sz="2000" b="1" baseline="0" dirty="0">
                <a:solidFill>
                  <a:srgbClr val="7E0000"/>
                </a:solidFill>
              </a:rPr>
              <a:t> reprezentácia </a:t>
            </a:r>
            <a:r>
              <a:rPr lang="sk-SK" sz="2000" baseline="0" dirty="0"/>
              <a:t>predstavuje celú </a:t>
            </a:r>
            <a:r>
              <a:rPr lang="sk-SK" sz="2000" b="1" baseline="0" dirty="0">
                <a:solidFill>
                  <a:srgbClr val="7E0000"/>
                </a:solidFill>
              </a:rPr>
              <a:t>množinu TP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Flexibilnejšia reprezentácia – nemá problém so šumom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 err="1"/>
              <a:t>Multitriedna</a:t>
            </a:r>
            <a:r>
              <a:rPr lang="sk-SK" sz="2000" dirty="0"/>
              <a:t> klasifikácia – nezáleží na počte tried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sk-SK" sz="200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 err="1">
                <a:solidFill>
                  <a:srgbClr val="006666"/>
                </a:solidFill>
              </a:rPr>
              <a:t>Fukcionálne</a:t>
            </a:r>
            <a:r>
              <a:rPr lang="sk-SK" sz="2000" b="1" baseline="0" dirty="0">
                <a:solidFill>
                  <a:srgbClr val="006666"/>
                </a:solidFill>
              </a:rPr>
              <a:t> učenie </a:t>
            </a:r>
            <a:r>
              <a:rPr lang="sk-SK" sz="2000" baseline="0" dirty="0"/>
              <a:t>(množina podmienok pre každý atribút)</a:t>
            </a:r>
            <a:r>
              <a:rPr lang="sk-SK" sz="2000" b="1" baseline="0" dirty="0">
                <a:solidFill>
                  <a:srgbClr val="006666"/>
                </a:solidFill>
              </a:rPr>
              <a:t> </a:t>
            </a:r>
          </a:p>
          <a:p>
            <a:pPr marL="0" indent="0">
              <a:buNone/>
              <a:defRPr/>
            </a:pPr>
            <a:r>
              <a:rPr lang="sk-SK" sz="2000" baseline="0" dirty="0"/>
              <a:t>	</a:t>
            </a:r>
            <a:r>
              <a:rPr lang="sk-SK" sz="2000" b="1" i="1" baseline="0" dirty="0" err="1"/>
              <a:t>Trieda</a:t>
            </a:r>
            <a:r>
              <a:rPr lang="sk-SK" sz="1800" b="1" i="1" baseline="-25000" dirty="0" err="1"/>
              <a:t>NP</a:t>
            </a:r>
            <a:r>
              <a:rPr lang="sk-SK" sz="2000" b="1" i="1" baseline="0" dirty="0"/>
              <a:t> = f(Trieda</a:t>
            </a:r>
            <a:r>
              <a:rPr lang="sk-SK" sz="2000" b="1" i="1" baseline="-25000" dirty="0"/>
              <a:t>TP</a:t>
            </a:r>
            <a:r>
              <a:rPr lang="sk-SK" sz="1800" b="1" i="1" baseline="-25000" dirty="0"/>
              <a:t>1</a:t>
            </a:r>
            <a:r>
              <a:rPr lang="sk-SK" sz="2000" b="1" i="1" baseline="0" dirty="0"/>
              <a:t>, ... , </a:t>
            </a:r>
            <a:r>
              <a:rPr lang="sk-SK" sz="2000" b="1" i="1" baseline="0" dirty="0" err="1"/>
              <a:t>Trieda</a:t>
            </a:r>
            <a:r>
              <a:rPr lang="sk-SK" sz="2000" b="1" i="1" baseline="-25000" dirty="0" err="1"/>
              <a:t>TP</a:t>
            </a:r>
            <a:r>
              <a:rPr lang="sk-SK" sz="1800" b="1" i="1" baseline="-25000" dirty="0" err="1"/>
              <a:t>N</a:t>
            </a:r>
            <a:r>
              <a:rPr lang="sk-SK" sz="2000" b="1" i="1" baseline="0" dirty="0"/>
              <a:t>)</a:t>
            </a:r>
          </a:p>
          <a:p>
            <a:pPr marL="1771650" lvl="4" indent="0">
              <a:buNone/>
              <a:defRPr/>
            </a:pPr>
            <a:endParaRPr lang="sk-SK" sz="800" i="1" baseline="0" dirty="0"/>
          </a:p>
          <a:p>
            <a:pPr marL="1771650" lvl="4" indent="0">
              <a:buNone/>
              <a:defRPr/>
            </a:pPr>
            <a:r>
              <a:rPr lang="sk-SK" sz="1800" i="1" baseline="0" dirty="0" err="1"/>
              <a:t>Trieda</a:t>
            </a:r>
            <a:r>
              <a:rPr lang="sk-SK" sz="1800" i="1" baseline="-25000" dirty="0" err="1"/>
              <a:t>NP</a:t>
            </a:r>
            <a:r>
              <a:rPr lang="en-US" sz="1800" baseline="0" dirty="0"/>
              <a:t> … </a:t>
            </a:r>
            <a:r>
              <a:rPr lang="sk-SK" sz="1800" baseline="0" dirty="0"/>
              <a:t>predikcia triedy nového pozorovania</a:t>
            </a:r>
          </a:p>
          <a:p>
            <a:pPr marL="1771650" lvl="4" indent="0">
              <a:buNone/>
              <a:defRPr/>
            </a:pPr>
            <a:r>
              <a:rPr lang="sk-SK" sz="1800" i="1" baseline="0" dirty="0" err="1"/>
              <a:t>Trieda</a:t>
            </a:r>
            <a:r>
              <a:rPr lang="sk-SK" sz="1800" i="1" baseline="-25000" dirty="0" err="1"/>
              <a:t>TPi</a:t>
            </a:r>
            <a:r>
              <a:rPr lang="sk-SK" sz="1800" baseline="0" dirty="0"/>
              <a:t> ... trieda i-</a:t>
            </a:r>
            <a:r>
              <a:rPr lang="sk-SK" sz="1800" baseline="0" dirty="0" err="1"/>
              <a:t>tého</a:t>
            </a:r>
            <a:r>
              <a:rPr lang="sk-SK" sz="1800" baseline="0" dirty="0"/>
              <a:t> </a:t>
            </a:r>
            <a:r>
              <a:rPr lang="sk-SK" sz="1800" baseline="0" dirty="0" err="1"/>
              <a:t>trénovacieho</a:t>
            </a:r>
            <a:r>
              <a:rPr lang="sk-SK" sz="1800" baseline="0" dirty="0"/>
              <a:t> príkladu z blízkeho okolia</a:t>
            </a:r>
          </a:p>
          <a:p>
            <a:pPr marL="0" indent="0">
              <a:buNone/>
              <a:defRPr/>
            </a:pPr>
            <a:r>
              <a:rPr lang="sk-SK" sz="2000" b="1" baseline="0" dirty="0"/>
              <a:t>Použitie</a:t>
            </a:r>
            <a:r>
              <a:rPr lang="sk-SK" sz="2000" baseline="0" dirty="0"/>
              <a:t>: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Nový príklad je klasifikovaný do najfrekventovanejšej triedy </a:t>
            </a:r>
          </a:p>
          <a:p>
            <a:pPr marL="0" indent="0">
              <a:buNone/>
              <a:defRPr/>
            </a:pPr>
            <a:r>
              <a:rPr lang="sk-SK" sz="2000" baseline="0" dirty="0"/>
              <a:t>	v jeho okolí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Okolie príkladu je reprezentované najbližšími susedmi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Blízkosť je chápaná v zmysle podobnosti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2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776514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 err="1"/>
              <a:t>Extenzionálna</a:t>
            </a:r>
            <a:r>
              <a:rPr lang="sk-SK" sz="2400" b="1" dirty="0"/>
              <a:t> reprezentácia </a:t>
            </a:r>
            <a:br>
              <a:rPr lang="sk-SK" sz="2400" b="1" dirty="0"/>
            </a:br>
            <a:r>
              <a:rPr lang="sk-SK" sz="2400" b="1" dirty="0"/>
              <a:t>v kontexte reprezentačných schém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272143" y="1604503"/>
            <a:ext cx="8284029" cy="434998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 err="1">
                <a:solidFill>
                  <a:srgbClr val="7E0000"/>
                </a:solidFill>
              </a:rPr>
              <a:t>Extenzionálna</a:t>
            </a:r>
            <a:r>
              <a:rPr lang="sk-SK" sz="2000" baseline="0" dirty="0">
                <a:solidFill>
                  <a:srgbClr val="7E0000"/>
                </a:solidFill>
              </a:rPr>
              <a:t> reprezentácia </a:t>
            </a:r>
            <a:r>
              <a:rPr lang="sk-SK" sz="2000" baseline="0" dirty="0"/>
              <a:t>(vymenovaním objektov)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 err="1">
                <a:solidFill>
                  <a:srgbClr val="006666"/>
                </a:solidFill>
              </a:rPr>
              <a:t>Intenzionálna</a:t>
            </a:r>
            <a:r>
              <a:rPr lang="sk-SK" sz="2000" baseline="0" dirty="0">
                <a:solidFill>
                  <a:srgbClr val="006666"/>
                </a:solidFill>
              </a:rPr>
              <a:t> reprezentácia (zovšeobecnením)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/>
              <a:t>Kontrolované učenie s učiteľom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Klasifikačné pravidlá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Rozhodovacie stromy a zoznamy			    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Prahové pojmy (LTU, SVM) a etalóny				    		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Pravdepodobnostné pojmy (Naivný </a:t>
            </a:r>
            <a:r>
              <a:rPr lang="sk-SK" baseline="0" dirty="0" err="1"/>
              <a:t>Bayes</a:t>
            </a:r>
            <a:r>
              <a:rPr lang="sk-SK" baseline="0" dirty="0"/>
              <a:t> </a:t>
            </a:r>
            <a:r>
              <a:rPr lang="sk-SK" baseline="0" dirty="0" err="1"/>
              <a:t>klasifikátor</a:t>
            </a:r>
            <a:r>
              <a:rPr lang="sk-SK" baseline="0" dirty="0"/>
              <a:t>)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Neurónové siete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/>
              <a:t>Nekontrolované učenie bez učiteľa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sk-SK" baseline="0" dirty="0"/>
              <a:t>Zhlukovanie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/>
              <a:t>Posilňované učenie (</a:t>
            </a:r>
            <a:r>
              <a:rPr lang="sk-SK" sz="2000" b="1" baseline="0" dirty="0" err="1"/>
              <a:t>reinforcement</a:t>
            </a:r>
            <a:r>
              <a:rPr lang="sk-SK" sz="2000" b="1" baseline="0" dirty="0"/>
              <a:t> </a:t>
            </a:r>
            <a:r>
              <a:rPr lang="sk-SK" sz="2000" b="1" baseline="0" dirty="0" err="1"/>
              <a:t>learning</a:t>
            </a:r>
            <a:r>
              <a:rPr lang="sk-SK" sz="2000" b="1" baseline="0" dirty="0"/>
              <a:t>)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6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661533"/>
          </a:xfrm>
        </p:spPr>
        <p:txBody>
          <a:bodyPr anchor="ctr">
            <a:normAutofit/>
          </a:bodyPr>
          <a:lstStyle/>
          <a:p>
            <a:pPr algn="l"/>
            <a:r>
              <a:rPr lang="sk-SK" sz="2400" b="1" dirty="0"/>
              <a:t>Neinkrementálna indukcia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169229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dirty="0">
                <a:solidFill>
                  <a:srgbClr val="7E0000"/>
                </a:solidFill>
              </a:rPr>
              <a:t>k-</a:t>
            </a:r>
            <a:r>
              <a:rPr lang="sk-SK" sz="2000" b="1" baseline="0" dirty="0">
                <a:solidFill>
                  <a:srgbClr val="7E0000"/>
                </a:solidFill>
              </a:rPr>
              <a:t>NN (</a:t>
            </a:r>
            <a:r>
              <a:rPr lang="en-US" sz="2000" b="1" baseline="0" dirty="0">
                <a:solidFill>
                  <a:srgbClr val="7E0000"/>
                </a:solidFill>
              </a:rPr>
              <a:t>k Nearest </a:t>
            </a:r>
            <a:r>
              <a:rPr lang="en-US" sz="2000" b="1" baseline="0" dirty="0" err="1">
                <a:solidFill>
                  <a:srgbClr val="7E0000"/>
                </a:solidFill>
              </a:rPr>
              <a:t>Neighbours</a:t>
            </a:r>
            <a:r>
              <a:rPr lang="en-US" sz="2000" b="1" baseline="0" dirty="0">
                <a:solidFill>
                  <a:srgbClr val="7E0000"/>
                </a:solidFill>
              </a:rPr>
              <a:t>)</a:t>
            </a:r>
          </a:p>
          <a:p>
            <a:pPr marL="0" indent="0">
              <a:buNone/>
              <a:defRPr/>
            </a:pPr>
            <a:r>
              <a:rPr lang="sk-SK" sz="2000" b="1" dirty="0">
                <a:solidFill>
                  <a:srgbClr val="7E0000"/>
                </a:solidFill>
              </a:rPr>
              <a:t>		</a:t>
            </a:r>
            <a:r>
              <a:rPr lang="sk-SK" sz="2000" dirty="0"/>
              <a:t>K najbližších susedov</a:t>
            </a:r>
            <a:endParaRPr lang="sk-SK" sz="20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Thomas </a:t>
            </a:r>
            <a:r>
              <a:rPr lang="sk-SK" sz="2000" baseline="0" dirty="0" err="1"/>
              <a:t>Cover</a:t>
            </a:r>
            <a:r>
              <a:rPr lang="sk-SK" sz="2000" baseline="0" dirty="0"/>
              <a:t> (1997)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 err="1"/>
              <a:t>Klasifikátor</a:t>
            </a:r>
            <a:r>
              <a:rPr lang="sk-SK" sz="2000" baseline="0" dirty="0"/>
              <a:t> uchováva </a:t>
            </a:r>
          </a:p>
          <a:p>
            <a:pPr marL="0" indent="0">
              <a:buNone/>
              <a:defRPr/>
            </a:pPr>
            <a:r>
              <a:rPr lang="sk-SK" sz="2000" dirty="0"/>
              <a:t>		</a:t>
            </a:r>
            <a:r>
              <a:rPr lang="sk-SK" sz="2000" baseline="0" dirty="0"/>
              <a:t>v pamäti všetky TP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Určená pre klasifikáciu – trieda najbližších TP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Určená aj pre regresiu – </a:t>
            </a:r>
            <a:r>
              <a:rPr lang="sk-SK" sz="2000" dirty="0" err="1"/>
              <a:t>spriemerňovanie</a:t>
            </a:r>
            <a:r>
              <a:rPr lang="sk-SK" sz="2000" dirty="0"/>
              <a:t> výstupov Y (</a:t>
            </a:r>
            <a:r>
              <a:rPr lang="en-GB" sz="2000" dirty="0"/>
              <a:t>labels)</a:t>
            </a:r>
            <a:r>
              <a:rPr lang="sk-SK" sz="2000" dirty="0"/>
              <a:t> najbližších príkladov</a:t>
            </a:r>
            <a:endParaRPr lang="sk-SK" sz="20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  <a:p>
            <a:pPr marL="0" indent="0" eaLnBrk="1" hangingPunct="1">
              <a:buNone/>
            </a:pPr>
            <a:endParaRPr lang="sk-SK" altLang="sk-SK" baseline="0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39B7A24B-54BA-41FB-8BCE-AB70091EE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398" y="1360379"/>
            <a:ext cx="3570513" cy="3093628"/>
          </a:xfrm>
          <a:prstGeom prst="rect">
            <a:avLst/>
          </a:prstGeom>
          <a:noFill/>
        </p:spPr>
      </p:pic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8" name="Zástupný symbol obsahu 2">
            <a:extLst>
              <a:ext uri="{FF2B5EF4-FFF2-40B4-BE49-F238E27FC236}">
                <a16:creationId xmlns:a16="http://schemas.microsoft.com/office/drawing/2014/main" id="{FE25248A-4901-4A6D-BDEB-2F847E51EB18}"/>
              </a:ext>
            </a:extLst>
          </p:cNvPr>
          <p:cNvSpPr txBox="1">
            <a:spLocks/>
          </p:cNvSpPr>
          <p:nvPr/>
        </p:nvSpPr>
        <p:spPr>
          <a:xfrm>
            <a:off x="5889172" y="4778829"/>
            <a:ext cx="3135086" cy="90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K = 3 – červená trieda</a:t>
            </a:r>
            <a:endParaRPr lang="sk-SK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K = 5 – modrá trieda</a:t>
            </a:r>
            <a:endParaRPr lang="sk-SK" sz="1400" dirty="0"/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dirty="0"/>
          </a:p>
          <a:p>
            <a:pPr marL="0" indent="0">
              <a:buFont typeface="Arial"/>
              <a:buNone/>
            </a:pPr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364745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Algoritmus k-NN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21265" y="1166440"/>
            <a:ext cx="7965535" cy="4602989"/>
          </a:xfrm>
        </p:spPr>
        <p:txBody>
          <a:bodyPr>
            <a:normAutofit/>
          </a:bodyPr>
          <a:lstStyle/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Klasifikácia prebieha nasledovne: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V cykle sa vyberie i-</a:t>
            </a:r>
            <a:r>
              <a:rPr lang="sk-SK" sz="2000" baseline="0" dirty="0" err="1"/>
              <a:t>tý</a:t>
            </a:r>
            <a:r>
              <a:rPr lang="sk-SK" sz="2000" baseline="0" dirty="0"/>
              <a:t> príklad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Novému príkladu sa priradí kategória k najbližších TP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Ak sú klasifikované všetky príklady, potom koniec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>
              <a:sym typeface="Wingdings" pitchFamily="2" charset="2"/>
            </a:endParaRP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olidFill>
                  <a:srgbClr val="006666"/>
                </a:solidFill>
                <a:sym typeface="Wingdings" pitchFamily="2" charset="2"/>
              </a:rPr>
              <a:t>Najbližší susedia sú určovaní v zmysle </a:t>
            </a:r>
          </a:p>
          <a:p>
            <a:pPr marL="0" indent="0">
              <a:buNone/>
              <a:defRPr/>
            </a:pPr>
            <a:r>
              <a:rPr lang="sk-SK" sz="2000" b="1" dirty="0">
                <a:solidFill>
                  <a:srgbClr val="006666"/>
                </a:solidFill>
                <a:sym typeface="Wingdings" pitchFamily="2" charset="2"/>
              </a:rPr>
              <a:t>		</a:t>
            </a:r>
            <a:r>
              <a:rPr lang="sk-SK" sz="2000" b="1" baseline="0" dirty="0">
                <a:solidFill>
                  <a:srgbClr val="006666"/>
                </a:solidFill>
                <a:sym typeface="Wingdings" pitchFamily="2" charset="2"/>
              </a:rPr>
              <a:t>maximálnej podobnosti, resp. minimálnej vzdialenosti.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ym typeface="Wingdings" pitchFamily="2" charset="2"/>
              </a:rPr>
              <a:t>V najjednoduchšom prípade (1-NN) je TP priradená </a:t>
            </a:r>
          </a:p>
          <a:p>
            <a:pPr marL="0" indent="0">
              <a:buNone/>
              <a:defRPr/>
            </a:pPr>
            <a:r>
              <a:rPr lang="sk-SK" sz="2000" dirty="0">
                <a:sym typeface="Wingdings" pitchFamily="2" charset="2"/>
              </a:rPr>
              <a:t>		</a:t>
            </a:r>
            <a:r>
              <a:rPr lang="sk-SK" sz="2000" baseline="0" dirty="0">
                <a:sym typeface="Wingdings" pitchFamily="2" charset="2"/>
              </a:rPr>
              <a:t>kategória jedného najbližšieho suseda.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ym typeface="Wingdings" pitchFamily="2" charset="2"/>
              </a:rPr>
              <a:t>V prípade nejednoznačnosti priradenia sa rekurzívne </a:t>
            </a:r>
          </a:p>
          <a:p>
            <a:pPr marL="0" indent="0">
              <a:buNone/>
              <a:defRPr/>
            </a:pPr>
            <a:r>
              <a:rPr lang="sk-SK" sz="2000" dirty="0">
                <a:sym typeface="Wingdings" pitchFamily="2" charset="2"/>
              </a:rPr>
              <a:t>		</a:t>
            </a:r>
            <a:r>
              <a:rPr lang="sk-SK" sz="2000" baseline="0" dirty="0">
                <a:sym typeface="Wingdings" pitchFamily="2" charset="2"/>
              </a:rPr>
              <a:t>realizuje (k-1)NN kým nie je dosiahnutý úspech, alebo k=1.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Algoritmus k-NN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1885" y="1041109"/>
            <a:ext cx="8360229" cy="5318335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ym typeface="Wingdings" pitchFamily="2" charset="2"/>
              </a:rPr>
              <a:t>Výpočtová náročnosť </a:t>
            </a:r>
            <a:r>
              <a:rPr lang="sk-SK" sz="2000" baseline="0" dirty="0">
                <a:sym typeface="Wingdings" pitchFamily="2" charset="2"/>
              </a:rPr>
              <a:t>je daná počtom určovaných</a:t>
            </a:r>
          </a:p>
          <a:p>
            <a:pPr marL="0" indent="0">
              <a:buNone/>
              <a:defRPr/>
            </a:pPr>
            <a:r>
              <a:rPr lang="sk-SK" sz="2000" dirty="0">
                <a:sym typeface="Wingdings" pitchFamily="2" charset="2"/>
              </a:rPr>
              <a:t>		</a:t>
            </a:r>
            <a:r>
              <a:rPr lang="sk-SK" sz="2000" baseline="0" dirty="0">
                <a:sym typeface="Wingdings" pitchFamily="2" charset="2"/>
              </a:rPr>
              <a:t>podobností klasifikovaného príkladu k ostatným z TM</a:t>
            </a:r>
          </a:p>
          <a:p>
            <a:pPr marL="0" indent="0">
              <a:buNone/>
              <a:defRPr/>
            </a:pPr>
            <a:r>
              <a:rPr lang="sk-SK" sz="2000" dirty="0">
                <a:sym typeface="Wingdings" pitchFamily="2" charset="2"/>
              </a:rPr>
              <a:t>		rastie úmerne s počtom TP</a:t>
            </a:r>
            <a:endParaRPr lang="sk-SK" sz="2000" baseline="0" dirty="0">
              <a:sym typeface="Wingdings" pitchFamily="2" charset="2"/>
            </a:endParaRP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ym typeface="Wingdings" pitchFamily="2" charset="2"/>
              </a:rPr>
              <a:t>Pamäťová náročnosť </a:t>
            </a:r>
            <a:r>
              <a:rPr lang="sk-SK" sz="2000" baseline="0" dirty="0">
                <a:sym typeface="Wingdings" pitchFamily="2" charset="2"/>
              </a:rPr>
              <a:t>je podmienená nutnosťou </a:t>
            </a:r>
          </a:p>
          <a:p>
            <a:pPr marL="0" indent="0">
              <a:buNone/>
              <a:defRPr/>
            </a:pPr>
            <a:r>
              <a:rPr lang="sk-SK" sz="2000" dirty="0">
                <a:sym typeface="Wingdings" pitchFamily="2" charset="2"/>
              </a:rPr>
              <a:t>		</a:t>
            </a:r>
            <a:r>
              <a:rPr lang="sk-SK" sz="2000" baseline="0" dirty="0">
                <a:sym typeface="Wingdings" pitchFamily="2" charset="2"/>
              </a:rPr>
              <a:t>uchovávať všetky TP v pamäti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ym typeface="Wingdings" pitchFamily="2" charset="2"/>
              </a:rPr>
              <a:t>Výskyt irelevantných atribútov môže ovplyvniť presnosť klasifikácie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Používajú sa rozličné </a:t>
            </a:r>
          </a:p>
          <a:p>
            <a:pPr marL="0" indent="0">
              <a:buNone/>
              <a:defRPr/>
            </a:pPr>
            <a:r>
              <a:rPr lang="sk-SK" sz="2000" b="1" dirty="0">
                <a:sym typeface="Wingdings" pitchFamily="2" charset="2"/>
              </a:rPr>
              <a:t>		metriky podobnosti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ym typeface="Wingdings" pitchFamily="2" charset="2"/>
              </a:rPr>
              <a:t>Najznámejšie: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>
                <a:sym typeface="Wingdings" pitchFamily="2" charset="2"/>
              </a:rPr>
              <a:t>Euklidova – numerická doména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Kosínusová - nominálna doména,</a:t>
            </a:r>
          </a:p>
          <a:p>
            <a:pPr marL="457200" lvl="1" indent="0">
              <a:buNone/>
              <a:defRPr/>
            </a:pPr>
            <a:r>
              <a:rPr lang="sk-SK" sz="2000" dirty="0">
                <a:sym typeface="Wingdings" pitchFamily="2" charset="2"/>
              </a:rPr>
              <a:t>	napr. spracovanie textov</a:t>
            </a:r>
          </a:p>
          <a:p>
            <a:pPr marL="457200" lvl="1" indent="0">
              <a:buNone/>
              <a:defRPr/>
            </a:pPr>
            <a:r>
              <a:rPr lang="sk-SK" sz="2000" dirty="0">
                <a:sym typeface="Wingdings" pitchFamily="2" charset="2"/>
              </a:rPr>
              <a:t>	(na Obr.) </a:t>
            </a:r>
          </a:p>
          <a:p>
            <a:pPr marL="457200" lvl="1" indent="0">
              <a:buNone/>
              <a:defRPr/>
            </a:pPr>
            <a:r>
              <a:rPr lang="sk-SK" sz="2000" dirty="0">
                <a:sym typeface="Wingdings" pitchFamily="2" charset="2"/>
              </a:rPr>
              <a:t>	</a:t>
            </a: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2FFC6D3E-5750-4B04-839E-7838A16C3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760" y="3429001"/>
            <a:ext cx="3790950" cy="293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32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Metriky podobnosti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77760" y="1122063"/>
            <a:ext cx="8738421" cy="5305589"/>
          </a:xfrm>
        </p:spPr>
        <p:txBody>
          <a:bodyPr>
            <a:normAutofit/>
          </a:bodyPr>
          <a:lstStyle/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Slúžia na výpočet vzdialenosti, resp. podobnosti dvoch TP</a:t>
            </a:r>
          </a:p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(reprezentovaných vektormi s numerickými hodnotami).</a:t>
            </a:r>
          </a:p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Najčastejšie používané: 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Kosínusová metrika podobnosti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Kosínusová metrika vzdialenosti </a:t>
            </a:r>
          </a:p>
          <a:p>
            <a:pPr marL="0" indent="0">
              <a:buNone/>
              <a:defRPr/>
            </a:pPr>
            <a:r>
              <a:rPr lang="sk-SK" sz="2000" baseline="0" dirty="0">
                <a:solidFill>
                  <a:srgbClr val="339966"/>
                </a:solidFill>
                <a:sym typeface="Wingdings" pitchFamily="2" charset="2"/>
              </a:rPr>
              <a:t>	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B259A8D0-7172-4C28-8ADF-3B8A25F6D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962807"/>
              </p:ext>
            </p:extLst>
          </p:nvPr>
        </p:nvGraphicFramePr>
        <p:xfrm>
          <a:off x="2709069" y="2134281"/>
          <a:ext cx="3725862" cy="1808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1828800" imgH="889000" progId="Equation.3">
                  <p:embed/>
                </p:oleObj>
              </mc:Choice>
              <mc:Fallback>
                <p:oleObj name="Microsoft Equation 3.0" r:id="rId2" imgW="1828800" imgH="889000" progId="Equation.3">
                  <p:embed/>
                  <p:pic>
                    <p:nvPicPr>
                      <p:cNvPr id="3075" name="Object 9">
                        <a:extLst>
                          <a:ext uri="{FF2B5EF4-FFF2-40B4-BE49-F238E27FC236}">
                            <a16:creationId xmlns:a16="http://schemas.microsoft.com/office/drawing/2014/main" id="{F41F2C9D-1F62-4956-BD43-AB617B1BD2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069" y="2134281"/>
                        <a:ext cx="3725862" cy="1808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8776EE97-2A47-4EB7-A393-E0B5714B16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397442"/>
              </p:ext>
            </p:extLst>
          </p:nvPr>
        </p:nvGraphicFramePr>
        <p:xfrm>
          <a:off x="2709069" y="4580164"/>
          <a:ext cx="4122511" cy="558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a" r:id="rId4" imgW="1651000" imgH="228600" progId="Equation.3">
                  <p:embed/>
                </p:oleObj>
              </mc:Choice>
              <mc:Fallback>
                <p:oleObj name="Rovnica" r:id="rId4" imgW="1651000" imgH="228600" progId="Equation.3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B65EC6D4-863D-4D7D-B0B5-A9022EC86C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069" y="4580164"/>
                        <a:ext cx="4122511" cy="5585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515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Metriky podobnosti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77760" y="1122063"/>
            <a:ext cx="8738421" cy="5305589"/>
          </a:xfrm>
        </p:spPr>
        <p:txBody>
          <a:bodyPr>
            <a:normAutofit/>
          </a:bodyPr>
          <a:lstStyle/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Slúžia na výpočet vzdialenosti, resp. podobnosti dvoch TP</a:t>
            </a:r>
          </a:p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(reprezentovaných vektormi s numerickými hodnotami).</a:t>
            </a:r>
          </a:p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Najčastejšie používané: 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Euklidova metrika (metrika L2)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Druhá mocnina Euklidovej metriky </a:t>
            </a:r>
          </a:p>
          <a:p>
            <a:pPr marL="0" indent="0">
              <a:buNone/>
              <a:defRPr/>
            </a:pPr>
            <a:r>
              <a:rPr lang="sk-SK" sz="2000" baseline="0" dirty="0">
                <a:solidFill>
                  <a:srgbClr val="339966"/>
                </a:solidFill>
                <a:sym typeface="Wingdings" pitchFamily="2" charset="2"/>
              </a:rPr>
              <a:t>	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9" name="Object 14">
            <a:extLst>
              <a:ext uri="{FF2B5EF4-FFF2-40B4-BE49-F238E27FC236}">
                <a16:creationId xmlns:a16="http://schemas.microsoft.com/office/drawing/2014/main" id="{2B87F266-6DEB-49FF-A7A5-BBB439D33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103727"/>
              </p:ext>
            </p:extLst>
          </p:nvPr>
        </p:nvGraphicFramePr>
        <p:xfrm>
          <a:off x="3045733" y="2468830"/>
          <a:ext cx="3638096" cy="1032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1714500" imgH="482600" progId="Equation.3">
                  <p:embed/>
                </p:oleObj>
              </mc:Choice>
              <mc:Fallback>
                <p:oleObj name="Microsoft Equation 3.0" r:id="rId2" imgW="1714500" imgH="482600" progId="Equation.3">
                  <p:embed/>
                  <p:pic>
                    <p:nvPicPr>
                      <p:cNvPr id="2" name="Object 14">
                        <a:extLst>
                          <a:ext uri="{FF2B5EF4-FFF2-40B4-BE49-F238E27FC236}">
                            <a16:creationId xmlns:a16="http://schemas.microsoft.com/office/drawing/2014/main" id="{5316B4DA-6047-490A-8B9C-C09C8035A7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5733" y="2468830"/>
                        <a:ext cx="3638096" cy="1032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FADE5C07-7C46-473A-B06B-47A116F0E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131667"/>
              </p:ext>
            </p:extLst>
          </p:nvPr>
        </p:nvGraphicFramePr>
        <p:xfrm>
          <a:off x="3121933" y="4369626"/>
          <a:ext cx="3823153" cy="944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4" imgW="1739900" imgH="431800" progId="Equation.3">
                  <p:embed/>
                </p:oleObj>
              </mc:Choice>
              <mc:Fallback>
                <p:oleObj name="Microsoft Equation 3.0" r:id="rId4" imgW="1739900" imgH="431800" progId="Equation.3">
                  <p:embed/>
                  <p:pic>
                    <p:nvPicPr>
                      <p:cNvPr id="4099" name="Object 12">
                        <a:extLst>
                          <a:ext uri="{FF2B5EF4-FFF2-40B4-BE49-F238E27FC236}">
                            <a16:creationId xmlns:a16="http://schemas.microsoft.com/office/drawing/2014/main" id="{253849A9-25B5-4F7C-A536-CEEF439A15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933" y="4369626"/>
                        <a:ext cx="3823153" cy="9443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043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Metriky podobnosti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02789" y="1044411"/>
            <a:ext cx="8738421" cy="5538950"/>
          </a:xfrm>
        </p:spPr>
        <p:txBody>
          <a:bodyPr>
            <a:normAutofit/>
          </a:bodyPr>
          <a:lstStyle/>
          <a:p>
            <a:pPr marL="533400" indent="-533400">
              <a:buFont typeface="Wingdings" pitchFamily="2" charset="2"/>
              <a:buNone/>
              <a:defRPr/>
            </a:pPr>
            <a:r>
              <a:rPr lang="sk-SK" sz="2000" baseline="0" dirty="0"/>
              <a:t>Ďalšie metriky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Minkovského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 (metrika  L)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dirty="0">
              <a:solidFill>
                <a:srgbClr val="006666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		pre </a:t>
            </a:r>
            <a:r>
              <a:rPr lang="el-GR" sz="2000" baseline="0" dirty="0">
                <a:solidFill>
                  <a:srgbClr val="006666"/>
                </a:solidFill>
                <a:sym typeface="Wingdings" pitchFamily="2" charset="2"/>
              </a:rPr>
              <a:t>λ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=1 dostaneme </a:t>
            </a: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Manhattanovu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</a:t>
            </a:r>
            <a:r>
              <a:rPr lang="sk-SK" sz="2000" dirty="0">
                <a:solidFill>
                  <a:srgbClr val="006666"/>
                </a:solidFill>
                <a:sym typeface="Wingdings" pitchFamily="2" charset="2"/>
              </a:rPr>
              <a:t>		</a:t>
            </a:r>
          </a:p>
          <a:p>
            <a:pPr marL="0" indent="0">
              <a:buNone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		pre </a:t>
            </a:r>
            <a:r>
              <a:rPr lang="el-GR" sz="2000" baseline="0" dirty="0">
                <a:solidFill>
                  <a:srgbClr val="006666"/>
                </a:solidFill>
                <a:sym typeface="Wingdings" pitchFamily="2" charset="2"/>
              </a:rPr>
              <a:t>λ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=2 dostaneme Euklidovu </a:t>
            </a:r>
          </a:p>
          <a:p>
            <a:pPr marL="0" indent="0">
              <a:buNone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		a pre </a:t>
            </a:r>
            <a:r>
              <a:rPr lang="el-GR" sz="2000" baseline="0" dirty="0">
                <a:solidFill>
                  <a:srgbClr val="006666"/>
                </a:solidFill>
                <a:sym typeface="Wingdings" pitchFamily="2" charset="2"/>
              </a:rPr>
              <a:t>λ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=</a:t>
            </a:r>
            <a:r>
              <a:rPr lang="el-GR" sz="2000" baseline="0" dirty="0">
                <a:solidFill>
                  <a:srgbClr val="006666"/>
                </a:solidFill>
                <a:sym typeface="Wingdings" pitchFamily="2" charset="2"/>
              </a:rPr>
              <a:t>∞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</a:t>
            </a: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Čebiševovu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metriku</a:t>
            </a:r>
          </a:p>
          <a:p>
            <a:pPr marL="0" indent="0">
              <a:buNone/>
              <a:defRPr/>
            </a:pPr>
            <a:endParaRPr lang="sk-SK" sz="800" baseline="0" dirty="0"/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Manhattanova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 (</a:t>
            </a:r>
            <a:r>
              <a:rPr lang="sk-SK" sz="2000" dirty="0" err="1">
                <a:solidFill>
                  <a:srgbClr val="006666"/>
                </a:solidFill>
                <a:sym typeface="Wingdings" pitchFamily="2" charset="2"/>
              </a:rPr>
              <a:t>C</a:t>
            </a: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ityblock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metrika, metrika  L1)</a:t>
            </a: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Čebyševova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 (</a:t>
            </a:r>
            <a:r>
              <a:rPr lang="sk-SK" sz="2000" dirty="0" err="1">
                <a:solidFill>
                  <a:srgbClr val="006666"/>
                </a:solidFill>
                <a:sym typeface="Wingdings" pitchFamily="2" charset="2"/>
              </a:rPr>
              <a:t>M</a:t>
            </a:r>
            <a:r>
              <a:rPr lang="sk-SK" sz="2000" baseline="0" dirty="0" err="1">
                <a:solidFill>
                  <a:srgbClr val="006666"/>
                </a:solidFill>
                <a:sym typeface="Wingdings" pitchFamily="2" charset="2"/>
              </a:rPr>
              <a:t>aximová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metrika, L</a:t>
            </a:r>
            <a:r>
              <a:rPr lang="sk-SK" sz="2000" dirty="0">
                <a:solidFill>
                  <a:srgbClr val="006666"/>
                </a:solidFill>
                <a:sym typeface="Wingdings" pitchFamily="2" charset="2"/>
              </a:rPr>
              <a:t>∞</a:t>
            </a: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 metrika) </a:t>
            </a:r>
            <a:endParaRPr lang="sk-SK" sz="2000" baseline="0" dirty="0">
              <a:solidFill>
                <a:srgbClr val="006666"/>
              </a:solidFill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endParaRPr lang="sk-SK" sz="2000" baseline="0" dirty="0">
              <a:solidFill>
                <a:srgbClr val="006666"/>
              </a:solidFill>
              <a:sym typeface="Wingdings" pitchFamily="2" charset="2"/>
            </a:endParaRPr>
          </a:p>
          <a:p>
            <a:pPr marL="533400" indent="-533400">
              <a:buFont typeface="Wingdings" pitchFamily="2" charset="2"/>
              <a:buChar char="q"/>
              <a:defRPr/>
            </a:pPr>
            <a:r>
              <a:rPr lang="sk-SK" sz="2000" baseline="0" dirty="0">
                <a:solidFill>
                  <a:srgbClr val="006666"/>
                </a:solidFill>
                <a:sym typeface="Wingdings" pitchFamily="2" charset="2"/>
              </a:rPr>
              <a:t>Canberra metrika  </a:t>
            </a:r>
          </a:p>
          <a:p>
            <a:pPr marL="533400" indent="-533400">
              <a:buFont typeface="Wingdings" pitchFamily="2" charset="2"/>
              <a:buNone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9" name="Object 14">
            <a:extLst>
              <a:ext uri="{FF2B5EF4-FFF2-40B4-BE49-F238E27FC236}">
                <a16:creationId xmlns:a16="http://schemas.microsoft.com/office/drawing/2014/main" id="{3275C3A9-3882-442F-93D5-1297FC0EF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110870"/>
              </p:ext>
            </p:extLst>
          </p:nvPr>
        </p:nvGraphicFramePr>
        <p:xfrm>
          <a:off x="3609975" y="3635546"/>
          <a:ext cx="481965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2" imgW="2222500" imgH="431800" progId="Equation.3">
                  <p:embed/>
                </p:oleObj>
              </mc:Choice>
              <mc:Fallback>
                <p:oleObj name="Microsoft Equation 3.0" r:id="rId2" imgW="2222500" imgH="431800" progId="Equation.3">
                  <p:embed/>
                  <p:pic>
                    <p:nvPicPr>
                      <p:cNvPr id="5123" name="Object 14">
                        <a:extLst>
                          <a:ext uri="{FF2B5EF4-FFF2-40B4-BE49-F238E27FC236}">
                            <a16:creationId xmlns:a16="http://schemas.microsoft.com/office/drawing/2014/main" id="{CDF66F41-1255-4268-BCD8-9BE3096454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635546"/>
                        <a:ext cx="4819650" cy="919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6">
            <a:extLst>
              <a:ext uri="{FF2B5EF4-FFF2-40B4-BE49-F238E27FC236}">
                <a16:creationId xmlns:a16="http://schemas.microsoft.com/office/drawing/2014/main" id="{FB143458-4E60-4612-B272-86AD56543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321091"/>
              </p:ext>
            </p:extLst>
          </p:nvPr>
        </p:nvGraphicFramePr>
        <p:xfrm>
          <a:off x="5120595" y="4881716"/>
          <a:ext cx="3309030" cy="540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4" imgW="1574800" imgH="254000" progId="Equation.3">
                  <p:embed/>
                </p:oleObj>
              </mc:Choice>
              <mc:Fallback>
                <p:oleObj name="Microsoft Equation 3.0" r:id="rId4" imgW="1574800" imgH="254000" progId="Equation.3">
                  <p:embed/>
                  <p:pic>
                    <p:nvPicPr>
                      <p:cNvPr id="5124" name="Object 16">
                        <a:extLst>
                          <a:ext uri="{FF2B5EF4-FFF2-40B4-BE49-F238E27FC236}">
                            <a16:creationId xmlns:a16="http://schemas.microsoft.com/office/drawing/2014/main" id="{B71F4468-AF54-4DB1-853F-6E59138F5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95" y="4881716"/>
                        <a:ext cx="3309030" cy="5409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4">
            <a:extLst>
              <a:ext uri="{FF2B5EF4-FFF2-40B4-BE49-F238E27FC236}">
                <a16:creationId xmlns:a16="http://schemas.microsoft.com/office/drawing/2014/main" id="{596CFF70-6980-4415-80B9-AB57348BD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64816"/>
              </p:ext>
            </p:extLst>
          </p:nvPr>
        </p:nvGraphicFramePr>
        <p:xfrm>
          <a:off x="4769496" y="1430483"/>
          <a:ext cx="3570288" cy="986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6" imgW="1765300" imgH="482600" progId="Equation.3">
                  <p:embed/>
                </p:oleObj>
              </mc:Choice>
              <mc:Fallback>
                <p:oleObj name="Microsoft Equation 3.0" r:id="rId6" imgW="1765300" imgH="482600" progId="Equation.3">
                  <p:embed/>
                  <p:pic>
                    <p:nvPicPr>
                      <p:cNvPr id="6147" name="Object 14">
                        <a:extLst>
                          <a:ext uri="{FF2B5EF4-FFF2-40B4-BE49-F238E27FC236}">
                            <a16:creationId xmlns:a16="http://schemas.microsoft.com/office/drawing/2014/main" id="{2391F4AB-9A95-4C88-9F42-D40F1BB8E3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9496" y="1430483"/>
                        <a:ext cx="3570288" cy="9861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>
            <a:extLst>
              <a:ext uri="{FF2B5EF4-FFF2-40B4-BE49-F238E27FC236}">
                <a16:creationId xmlns:a16="http://schemas.microsoft.com/office/drawing/2014/main" id="{0F37D9E5-A53A-49FA-BD61-747B68AFD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373778"/>
              </p:ext>
            </p:extLst>
          </p:nvPr>
        </p:nvGraphicFramePr>
        <p:xfrm>
          <a:off x="1007267" y="5422669"/>
          <a:ext cx="3601743" cy="986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8" imgW="1777229" imgH="482391" progId="Equation.3">
                  <p:embed/>
                </p:oleObj>
              </mc:Choice>
              <mc:Fallback>
                <p:oleObj name="Microsoft Equation 3.0" r:id="rId8" imgW="1777229" imgH="482391" progId="Equation.3">
                  <p:embed/>
                  <p:pic>
                    <p:nvPicPr>
                      <p:cNvPr id="6148" name="Object 16">
                        <a:extLst>
                          <a:ext uri="{FF2B5EF4-FFF2-40B4-BE49-F238E27FC236}">
                            <a16:creationId xmlns:a16="http://schemas.microsoft.com/office/drawing/2014/main" id="{8221766A-A01A-4842-87F3-7913E4CB74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267" y="5422669"/>
                        <a:ext cx="3601743" cy="9861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006342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10F63F6-13B3-524F-B3CC-0934E54702EB}" vid="{1E97BBC5-A21D-794C-A0AA-D9BFD86C73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01definicia SU</Template>
  <TotalTime>1769</TotalTime>
  <Words>530</Words>
  <Application>Microsoft Office PowerPoint</Application>
  <PresentationFormat>Prezentácia na obrazovke (4:3)</PresentationFormat>
  <Paragraphs>115</Paragraphs>
  <Slides>10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Motív Office</vt:lpstr>
      <vt:lpstr>Microsoft Equation 3.0</vt:lpstr>
      <vt:lpstr>Rovnica</vt:lpstr>
      <vt:lpstr>Lenivé učenie</vt:lpstr>
      <vt:lpstr>Lenivé učenie</vt:lpstr>
      <vt:lpstr>Extenzionálna reprezentácia  v kontexte reprezentačných schém </vt:lpstr>
      <vt:lpstr>Neinkrementálna indukcia</vt:lpstr>
      <vt:lpstr>Algoritmus k-NN</vt:lpstr>
      <vt:lpstr>Algoritmus k-NN</vt:lpstr>
      <vt:lpstr>Metriky podobnosti</vt:lpstr>
      <vt:lpstr>Metriky podobnosti</vt:lpstr>
      <vt:lpstr>Metriky podobnosti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Definícia strojového učenia</dc:title>
  <dc:creator>Kristína Machová</dc:creator>
  <cp:lastModifiedBy>Kristina Machova</cp:lastModifiedBy>
  <cp:revision>168</cp:revision>
  <cp:lastPrinted>2018-02-04T19:03:19Z</cp:lastPrinted>
  <dcterms:created xsi:type="dcterms:W3CDTF">2021-02-12T15:36:07Z</dcterms:created>
  <dcterms:modified xsi:type="dcterms:W3CDTF">2023-03-28T12:36:52Z</dcterms:modified>
</cp:coreProperties>
</file>