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2" r:id="rId3"/>
    <p:sldId id="392" r:id="rId4"/>
    <p:sldId id="405" r:id="rId5"/>
    <p:sldId id="265" r:id="rId6"/>
    <p:sldId id="409" r:id="rId7"/>
    <p:sldId id="408" r:id="rId8"/>
    <p:sldId id="410" r:id="rId9"/>
    <p:sldId id="411" r:id="rId10"/>
    <p:sldId id="412" r:id="rId11"/>
    <p:sldId id="406" r:id="rId12"/>
    <p:sldId id="397" r:id="rId13"/>
    <p:sldId id="396" r:id="rId14"/>
    <p:sldId id="402" r:id="rId15"/>
    <p:sldId id="398" r:id="rId16"/>
    <p:sldId id="413" r:id="rId17"/>
    <p:sldId id="36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a" initials="B" lastIdx="9" clrIdx="0"/>
  <p:cmAuthor id="1" name="Kristína Machová" initials="KM" lastIdx="1" clrIdx="1">
    <p:extLst>
      <p:ext uri="{19B8F6BF-5375-455C-9EA6-DF929625EA0E}">
        <p15:presenceInfo xmlns:p15="http://schemas.microsoft.com/office/powerpoint/2012/main" userId="Kristína Machová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006666"/>
    <a:srgbClr val="898989"/>
    <a:srgbClr val="485E82"/>
    <a:srgbClr val="DA0000"/>
    <a:srgbClr val="7E76A2"/>
    <a:srgbClr val="666699"/>
    <a:srgbClr val="009999"/>
    <a:srgbClr val="65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0" autoAdjust="0"/>
    <p:restoredTop sz="96327"/>
  </p:normalViewPr>
  <p:slideViewPr>
    <p:cSldViewPr snapToGrid="0" snapToObjects="1">
      <p:cViewPr varScale="1">
        <p:scale>
          <a:sx n="103" d="100"/>
          <a:sy n="103" d="100"/>
        </p:scale>
        <p:origin x="120" y="27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23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DCA96-0433-9043-89F7-C2A1DD8B9D4D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4C875-7223-3B4B-9A00-CE25F9D3D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503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F0DD3-AB97-0044-ACDE-9EFDFC7037C1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B8B0E-B866-0647-8F46-14B58D91F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 všeobecnosti sa pri tejto metóde snažíme minimalizovať chyby, ktoré vznikajú ako rozdiely medzi teoretickými, teda vypočítanými hodnotami pomocou danej regresnej funkcie a hodnotami empirickými, ktoré predstavujú hodnoty namerané, respektíve získané pozorovaním. </a:t>
            </a:r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2094C-1668-4934-AA51-55486CDDEE7C}" type="slidenum">
              <a:rPr lang="sk-SK" smtClean="0"/>
              <a:pPr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8538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obrazu snímky 1">
            <a:extLst>
              <a:ext uri="{FF2B5EF4-FFF2-40B4-BE49-F238E27FC236}">
                <a16:creationId xmlns:a16="http://schemas.microsoft.com/office/drawing/2014/main" id="{E7A318C6-A44A-498A-842C-3DEF1D5125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oznámok 2">
            <a:extLst>
              <a:ext uri="{FF2B5EF4-FFF2-40B4-BE49-F238E27FC236}">
                <a16:creationId xmlns:a16="http://schemas.microsoft.com/office/drawing/2014/main" id="{B82DED50-3034-4109-B088-396A5BF0F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Zástupný symbol čísla snímky 3">
            <a:extLst>
              <a:ext uri="{FF2B5EF4-FFF2-40B4-BE49-F238E27FC236}">
                <a16:creationId xmlns:a16="http://schemas.microsoft.com/office/drawing/2014/main" id="{423AE7EC-0FF5-4F59-853F-AA32C2905A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C342FD-6E90-4655-8DA9-FD82031EF18D}" type="slidenum">
              <a:rPr lang="en-US" altLang="sk-SK"/>
              <a:pPr>
                <a:spcBef>
                  <a:spcPct val="0"/>
                </a:spcBef>
              </a:pPr>
              <a:t>6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obrazu snímky 1">
            <a:extLst>
              <a:ext uri="{FF2B5EF4-FFF2-40B4-BE49-F238E27FC236}">
                <a16:creationId xmlns:a16="http://schemas.microsoft.com/office/drawing/2014/main" id="{82D50308-7E29-4AEA-9E04-5A21BAE9C3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oznámok 2">
            <a:extLst>
              <a:ext uri="{FF2B5EF4-FFF2-40B4-BE49-F238E27FC236}">
                <a16:creationId xmlns:a16="http://schemas.microsoft.com/office/drawing/2014/main" id="{0D25D7C4-1747-4757-B035-C4CD3A32B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" name="Zástupný symbol čísla snímky 3">
            <a:extLst>
              <a:ext uri="{FF2B5EF4-FFF2-40B4-BE49-F238E27FC236}">
                <a16:creationId xmlns:a16="http://schemas.microsoft.com/office/drawing/2014/main" id="{2897394E-407F-4F24-9604-067D8A732B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15811F-665B-4C56-8AA3-E05D5776BF06}" type="slidenum">
              <a:rPr lang="en-US" altLang="sk-SK"/>
              <a:pPr>
                <a:spcBef>
                  <a:spcPct val="0"/>
                </a:spcBef>
              </a:pPr>
              <a:t>7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obrazu snímky 1">
            <a:extLst>
              <a:ext uri="{FF2B5EF4-FFF2-40B4-BE49-F238E27FC236}">
                <a16:creationId xmlns:a16="http://schemas.microsoft.com/office/drawing/2014/main" id="{34B89834-3F5F-4E93-9721-1F2E8A50B9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oznámok 2">
            <a:extLst>
              <a:ext uri="{FF2B5EF4-FFF2-40B4-BE49-F238E27FC236}">
                <a16:creationId xmlns:a16="http://schemas.microsoft.com/office/drawing/2014/main" id="{DFA06FF2-EB16-4096-B1DD-E846725BA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Zástupný symbol čísla snímky 3">
            <a:extLst>
              <a:ext uri="{FF2B5EF4-FFF2-40B4-BE49-F238E27FC236}">
                <a16:creationId xmlns:a16="http://schemas.microsoft.com/office/drawing/2014/main" id="{6D004276-1808-487E-A23F-1105C8576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CAD480-3C03-4724-844D-5D66BB3AF7C9}" type="slidenum">
              <a:rPr lang="en-US" altLang="sk-SK"/>
              <a:pPr>
                <a:spcBef>
                  <a:spcPct val="0"/>
                </a:spcBef>
              </a:pPr>
              <a:t>8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obrazu snímky 1">
            <a:extLst>
              <a:ext uri="{FF2B5EF4-FFF2-40B4-BE49-F238E27FC236}">
                <a16:creationId xmlns:a16="http://schemas.microsoft.com/office/drawing/2014/main" id="{B706DF0B-9C53-42C9-B9A6-629930BC47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oznámok 2">
            <a:extLst>
              <a:ext uri="{FF2B5EF4-FFF2-40B4-BE49-F238E27FC236}">
                <a16:creationId xmlns:a16="http://schemas.microsoft.com/office/drawing/2014/main" id="{FFF84107-CAC0-4533-9C4B-CB054A71E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Zástupný symbol čísla snímky 3">
            <a:extLst>
              <a:ext uri="{FF2B5EF4-FFF2-40B4-BE49-F238E27FC236}">
                <a16:creationId xmlns:a16="http://schemas.microsoft.com/office/drawing/2014/main" id="{D6B423FB-C4C9-4378-B25D-87A29EB8A2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78AA6F-367D-4D1C-8043-E9D37397D0CC}" type="slidenum">
              <a:rPr lang="en-US" altLang="sk-SK"/>
              <a:pPr>
                <a:spcBef>
                  <a:spcPct val="0"/>
                </a:spcBef>
              </a:pPr>
              <a:t>9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obrazu snímky 1">
            <a:extLst>
              <a:ext uri="{FF2B5EF4-FFF2-40B4-BE49-F238E27FC236}">
                <a16:creationId xmlns:a16="http://schemas.microsoft.com/office/drawing/2014/main" id="{5DF659C9-60F7-4EFB-9060-1B4C8842EA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oznámok 2">
            <a:extLst>
              <a:ext uri="{FF2B5EF4-FFF2-40B4-BE49-F238E27FC236}">
                <a16:creationId xmlns:a16="http://schemas.microsoft.com/office/drawing/2014/main" id="{99CEB00B-EE2D-42CA-8261-8A34069F9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Zástupný symbol čísla snímky 3">
            <a:extLst>
              <a:ext uri="{FF2B5EF4-FFF2-40B4-BE49-F238E27FC236}">
                <a16:creationId xmlns:a16="http://schemas.microsoft.com/office/drawing/2014/main" id="{AB533A8F-2B50-45A1-90CE-78930F8AE0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DF7916-6077-4982-8508-8F89007F0CAA}" type="slidenum">
              <a:rPr lang="en-US" altLang="sk-SK"/>
              <a:pPr>
                <a:spcBef>
                  <a:spcPct val="0"/>
                </a:spcBef>
              </a:pPr>
              <a:t>10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obrazu snímky 1">
            <a:extLst>
              <a:ext uri="{FF2B5EF4-FFF2-40B4-BE49-F238E27FC236}">
                <a16:creationId xmlns:a16="http://schemas.microsoft.com/office/drawing/2014/main" id="{60EC383D-B448-4F80-82A0-2E82BA75AD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oznámok 2">
            <a:extLst>
              <a:ext uri="{FF2B5EF4-FFF2-40B4-BE49-F238E27FC236}">
                <a16:creationId xmlns:a16="http://schemas.microsoft.com/office/drawing/2014/main" id="{7CD490E7-1D3B-4949-A120-E27579490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Zástupný symbol čísla snímky 3">
            <a:extLst>
              <a:ext uri="{FF2B5EF4-FFF2-40B4-BE49-F238E27FC236}">
                <a16:creationId xmlns:a16="http://schemas.microsoft.com/office/drawing/2014/main" id="{43B3425A-D9D4-465B-A1CC-416CC713BB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F525E7-EA76-455E-8994-85CCDD73A855}" type="slidenum">
              <a:rPr lang="en-US" altLang="sk-SK"/>
              <a:pPr>
                <a:spcBef>
                  <a:spcPct val="0"/>
                </a:spcBef>
              </a:pPr>
              <a:t>11</a:t>
            </a:fld>
            <a:endParaRPr lang="en-US" alt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obrazu snímky 1">
            <a:extLst>
              <a:ext uri="{FF2B5EF4-FFF2-40B4-BE49-F238E27FC236}">
                <a16:creationId xmlns:a16="http://schemas.microsoft.com/office/drawing/2014/main" id="{8BCA3E67-8E61-47DA-B87E-F0A84A5FBB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oznámok 2">
            <a:extLst>
              <a:ext uri="{FF2B5EF4-FFF2-40B4-BE49-F238E27FC236}">
                <a16:creationId xmlns:a16="http://schemas.microsoft.com/office/drawing/2014/main" id="{66F0ADED-4129-4F7E-AFEF-1A0A6657F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2" name="Zástupný symbol čísla snímky 3">
            <a:extLst>
              <a:ext uri="{FF2B5EF4-FFF2-40B4-BE49-F238E27FC236}">
                <a16:creationId xmlns:a16="http://schemas.microsoft.com/office/drawing/2014/main" id="{7284F12C-F0F7-496D-B2BB-90B695972F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B100A-B5E6-4B01-9016-F59CABADB48E}" type="slidenum">
              <a:rPr lang="en-US" altLang="sk-SK"/>
              <a:pPr>
                <a:spcBef>
                  <a:spcPct val="0"/>
                </a:spcBef>
              </a:pPr>
              <a:t>15</a:t>
            </a:fld>
            <a:endParaRPr lang="en-US" alt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8D41A-EA9A-2E4A-932A-2F6E31F3C93A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2D51-8DD9-AB4E-928A-AC013F0C41AA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F5CA-D134-B046-9CE7-B939D928CFD6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3291-3A3F-0A43-85F6-9F250C1CE26C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Kristína Machová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14F9-AE6F-F646-B99C-496C416A59BD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CB12-D96D-F141-81CF-2F039013AFF8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0C61-FFDC-8049-8348-5F40CBFB969F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D615-E4B2-FE4C-B1A9-91517AACF9B9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65F5-D6A6-C647-AB2D-F3FCDCBA8D45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9D50-26A2-E44C-BFD0-D2A2C5EA2E26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03E6D-8E3D-8A48-8F5F-EF3746047C5D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1997" y="6583361"/>
            <a:ext cx="4572001" cy="2746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noProof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09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" y="6583361"/>
            <a:ext cx="3124199" cy="27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BA23D5A2-7C96-0443-ABF7-6B33D3214715}" type="datetime1">
              <a:rPr lang="en-US" smtClean="0"/>
              <a:pPr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83361"/>
            <a:ext cx="28956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19800" y="6583361"/>
            <a:ext cx="3124200" cy="2746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F313804-A8F9-8F4B-8BEB-7240BBF41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4571999" cy="508001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sk-SK" sz="1600" noProof="0" dirty="0">
                <a:latin typeface="Arial"/>
                <a:cs typeface="Arial"/>
              </a:rPr>
              <a:t>Regresná analýza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571998" y="-1"/>
            <a:ext cx="4572001" cy="5080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noProof="0" dirty="0">
                <a:latin typeface="Arial"/>
                <a:cs typeface="Arial"/>
              </a:rPr>
              <a:t>Strojového učenie, KKUI TU Košice</a:t>
            </a:r>
            <a:endParaRPr lang="sk-SK" sz="1600" noProof="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2" y="6583361"/>
            <a:ext cx="4571999" cy="274639"/>
          </a:xfrm>
          <a:prstGeom prst="rect">
            <a:avLst/>
          </a:prstGeom>
          <a:solidFill>
            <a:srgbClr val="6570A2"/>
          </a:solidFill>
          <a:ln>
            <a:solidFill>
              <a:srgbClr val="6570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k-SK" sz="1600" noProof="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a.machova@tuke.s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7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Regresná analýza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Predmet: Strojové učenie</a:t>
            </a:r>
          </a:p>
          <a:p>
            <a:pPr algn="ctr" eaLnBrk="1" hangingPunct="1"/>
            <a:r>
              <a:rPr lang="sk-SK" altLang="sk-SK" sz="1800" dirty="0"/>
              <a:t>Prednášajúci: Kristína Machová</a:t>
            </a:r>
            <a:endParaRPr lang="sk-SK" altLang="sk-SK" sz="1800" dirty="0">
              <a:hlinkClick r:id="rId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>
            <a:extLst>
              <a:ext uri="{FF2B5EF4-FFF2-40B4-BE49-F238E27FC236}">
                <a16:creationId xmlns:a16="http://schemas.microsoft.com/office/drawing/2014/main" id="{CC9143F9-B55E-40C0-9EAC-DE85DB1EB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AF38F193-33DF-433B-92C6-BEC7E5A0CFC7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>
            <a:extLst>
              <a:ext uri="{FF2B5EF4-FFF2-40B4-BE49-F238E27FC236}">
                <a16:creationId xmlns:a16="http://schemas.microsoft.com/office/drawing/2014/main" id="{9D2495FE-772C-4EA2-AA94-5C241F014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Ink 1">
            <a:extLst>
              <a:ext uri="{FF2B5EF4-FFF2-40B4-BE49-F238E27FC236}">
                <a16:creationId xmlns:a16="http://schemas.microsoft.com/office/drawing/2014/main" id="{EDCC6DB7-5A8C-439C-9FB2-C9A970752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2640013"/>
            <a:ext cx="6061075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Obdĺžnik 1">
            <a:extLst>
              <a:ext uri="{FF2B5EF4-FFF2-40B4-BE49-F238E27FC236}">
                <a16:creationId xmlns:a16="http://schemas.microsoft.com/office/drawing/2014/main" id="{C90489E2-1AD8-491F-B97F-50202DC26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514600"/>
            <a:ext cx="685800" cy="6096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sk-SK" altLang="sk-SK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F841AFE5-6B64-482A-8EA1-4CE78204F9BE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661533"/>
          </a:xfrm>
        </p:spPr>
        <p:txBody>
          <a:bodyPr anchor="ctr">
            <a:normAutofit/>
          </a:bodyPr>
          <a:lstStyle/>
          <a:p>
            <a:pPr algn="l"/>
            <a:r>
              <a:rPr lang="sk-SK" sz="2400" b="1" dirty="0"/>
              <a:t>Príklad použitia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1520" y="4683856"/>
            <a:ext cx="9144000" cy="1247706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olidFill>
                  <a:srgbClr val="7E0000"/>
                </a:solidFill>
              </a:rPr>
              <a:t>Odhad miery dôveryhodnosti autora</a:t>
            </a:r>
            <a:endParaRPr lang="sk-SK" sz="20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Na základe: </a:t>
            </a:r>
            <a:r>
              <a:rPr lang="en-GB" sz="1800" b="1" kern="1200" dirty="0"/>
              <a:t>A</a:t>
            </a:r>
            <a:r>
              <a:rPr lang="en-GB" sz="1800" kern="1200" dirty="0"/>
              <a:t>verage </a:t>
            </a:r>
            <a:r>
              <a:rPr lang="en-GB" sz="1800" b="1" kern="1200" dirty="0"/>
              <a:t>E</a:t>
            </a:r>
            <a:r>
              <a:rPr lang="en-GB" sz="1800" kern="1200" dirty="0"/>
              <a:t>valuation</a:t>
            </a:r>
            <a:r>
              <a:rPr lang="sk-SK" sz="1800" dirty="0"/>
              <a:t>, </a:t>
            </a:r>
            <a:r>
              <a:rPr lang="sk-SK" sz="1800" b="1" dirty="0"/>
              <a:t>K</a:t>
            </a:r>
            <a:r>
              <a:rPr lang="sk-SK" sz="1800" dirty="0"/>
              <a:t>arma, </a:t>
            </a:r>
            <a:r>
              <a:rPr lang="en-GB" sz="1800" b="1" kern="1200" dirty="0"/>
              <a:t>N</a:t>
            </a:r>
            <a:r>
              <a:rPr lang="en-GB" sz="1800" kern="1200" dirty="0"/>
              <a:t>umber of </a:t>
            </a:r>
            <a:r>
              <a:rPr lang="en-GB" sz="1800" b="1" kern="1200" dirty="0"/>
              <a:t>C</a:t>
            </a:r>
            <a:r>
              <a:rPr lang="sk-SK" sz="1800" b="1" kern="1200" dirty="0"/>
              <a:t>H</a:t>
            </a:r>
            <a:r>
              <a:rPr lang="en-GB" sz="1800" kern="1200" dirty="0" err="1"/>
              <a:t>aracters</a:t>
            </a:r>
            <a:r>
              <a:rPr lang="sk-SK" sz="1800" kern="1200" dirty="0"/>
              <a:t>, </a:t>
            </a:r>
            <a:r>
              <a:rPr lang="en-GB" sz="1800" b="1" kern="1200" dirty="0"/>
              <a:t>A</a:t>
            </a:r>
            <a:r>
              <a:rPr lang="en-GB" sz="1800" kern="1200" dirty="0"/>
              <a:t>verage </a:t>
            </a:r>
            <a:r>
              <a:rPr lang="en-GB" sz="1800" b="1" kern="1200" dirty="0"/>
              <a:t>L</a:t>
            </a:r>
            <a:r>
              <a:rPr lang="en-GB" sz="1800" kern="1200" dirty="0"/>
              <a:t>ayer</a:t>
            </a:r>
            <a:r>
              <a:rPr lang="sk-SK" sz="1800" kern="1200" dirty="0"/>
              <a:t>, </a:t>
            </a:r>
            <a:r>
              <a:rPr lang="sk-SK" sz="1800" b="1" kern="1200" dirty="0" err="1"/>
              <a:t>A</a:t>
            </a:r>
            <a:r>
              <a:rPr lang="sk-SK" sz="1800" kern="1200" dirty="0" err="1"/>
              <a:t>verage</a:t>
            </a:r>
            <a:r>
              <a:rPr lang="sk-SK" sz="1800" kern="1200" dirty="0"/>
              <a:t> </a:t>
            </a:r>
            <a:r>
              <a:rPr lang="en-GB" sz="1800" b="1" kern="1200" dirty="0"/>
              <a:t>N</a:t>
            </a:r>
            <a:r>
              <a:rPr lang="en-GB" sz="1800" kern="1200" dirty="0"/>
              <a:t>umber of </a:t>
            </a:r>
            <a:r>
              <a:rPr lang="en-GB" sz="1800" b="1" kern="1200" dirty="0"/>
              <a:t>R</a:t>
            </a:r>
            <a:r>
              <a:rPr lang="en-GB" sz="1800" kern="1200" dirty="0"/>
              <a:t>eactions </a:t>
            </a:r>
            <a:r>
              <a:rPr lang="sk-SK" sz="1800" kern="1200" dirty="0"/>
              <a:t>a </a:t>
            </a:r>
            <a:r>
              <a:rPr lang="en-GB" sz="1800" b="1" kern="1200" dirty="0"/>
              <a:t>N</a:t>
            </a:r>
            <a:r>
              <a:rPr lang="en-GB" sz="1800" kern="1200" dirty="0"/>
              <a:t>umber of </a:t>
            </a:r>
            <a:r>
              <a:rPr lang="en-GB" sz="1800" b="1" kern="1200" dirty="0"/>
              <a:t>C</a:t>
            </a:r>
            <a:r>
              <a:rPr lang="en-GB" sz="1800" kern="1200" dirty="0"/>
              <a:t>ontribution </a:t>
            </a:r>
            <a:endParaRPr lang="sk-SK" sz="1800" baseline="0" dirty="0"/>
          </a:p>
          <a:p>
            <a:pPr>
              <a:buFont typeface="Courier New" panose="02070309020205020404" pitchFamily="49" charset="0"/>
              <a:buChar char="o"/>
              <a:defRPr/>
            </a:pPr>
            <a:endParaRPr lang="sk-SK" sz="2000" baseline="0" dirty="0"/>
          </a:p>
          <a:p>
            <a:pPr marL="0" indent="0" eaLnBrk="1" hangingPunct="1">
              <a:buNone/>
            </a:pPr>
            <a:endParaRPr lang="sk-SK" altLang="sk-SK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6481812D-9ACD-4E41-AFFF-46524C0D17C1}"/>
              </a:ext>
            </a:extLst>
          </p:cNvPr>
          <p:cNvGrpSpPr/>
          <p:nvPr/>
        </p:nvGrpSpPr>
        <p:grpSpPr>
          <a:xfrm>
            <a:off x="569194" y="1282346"/>
            <a:ext cx="7225299" cy="3185791"/>
            <a:chOff x="827584" y="1052735"/>
            <a:chExt cx="7225299" cy="3185791"/>
          </a:xfrm>
        </p:grpSpPr>
        <p:pic>
          <p:nvPicPr>
            <p:cNvPr id="10" name="Picture 5">
              <a:extLst>
                <a:ext uri="{FF2B5EF4-FFF2-40B4-BE49-F238E27FC236}">
                  <a16:creationId xmlns:a16="http://schemas.microsoft.com/office/drawing/2014/main" id="{2613930D-E7F4-490A-9FCE-3FBC903539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6516" y="1340768"/>
              <a:ext cx="6934200" cy="2627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" name="Přímá spojnice 9">
              <a:extLst>
                <a:ext uri="{FF2B5EF4-FFF2-40B4-BE49-F238E27FC236}">
                  <a16:creationId xmlns:a16="http://schemas.microsoft.com/office/drawing/2014/main" id="{98F5C1EC-CA08-43AC-993F-AC7602061C68}"/>
                </a:ext>
              </a:extLst>
            </p:cNvPr>
            <p:cNvCxnSpPr/>
            <p:nvPr/>
          </p:nvCxnSpPr>
          <p:spPr>
            <a:xfrm>
              <a:off x="6775339" y="1052735"/>
              <a:ext cx="0" cy="3168352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Přímá spojnice 32">
              <a:extLst>
                <a:ext uri="{FF2B5EF4-FFF2-40B4-BE49-F238E27FC236}">
                  <a16:creationId xmlns:a16="http://schemas.microsoft.com/office/drawing/2014/main" id="{C57DCBC5-F5F1-4C2E-A5CF-65A847F23534}"/>
                </a:ext>
              </a:extLst>
            </p:cNvPr>
            <p:cNvCxnSpPr/>
            <p:nvPr/>
          </p:nvCxnSpPr>
          <p:spPr>
            <a:xfrm>
              <a:off x="7783451" y="1070174"/>
              <a:ext cx="0" cy="3168352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Přímá spojnice 33">
              <a:extLst>
                <a:ext uri="{FF2B5EF4-FFF2-40B4-BE49-F238E27FC236}">
                  <a16:creationId xmlns:a16="http://schemas.microsoft.com/office/drawing/2014/main" id="{A145CD84-A32C-468D-AE69-9F0B1BCEDA3D}"/>
                </a:ext>
              </a:extLst>
            </p:cNvPr>
            <p:cNvCxnSpPr/>
            <p:nvPr/>
          </p:nvCxnSpPr>
          <p:spPr>
            <a:xfrm flipH="1">
              <a:off x="6775339" y="4238526"/>
              <a:ext cx="1008112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Obdĺžnik 13">
              <a:extLst>
                <a:ext uri="{FF2B5EF4-FFF2-40B4-BE49-F238E27FC236}">
                  <a16:creationId xmlns:a16="http://schemas.microsoft.com/office/drawing/2014/main" id="{CB850EA6-D37E-4773-AAC1-D5BF87F9E186}"/>
                </a:ext>
              </a:extLst>
            </p:cNvPr>
            <p:cNvSpPr/>
            <p:nvPr/>
          </p:nvSpPr>
          <p:spPr>
            <a:xfrm>
              <a:off x="827584" y="1070174"/>
              <a:ext cx="7225299" cy="4146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dirty="0"/>
            </a:p>
          </p:txBody>
        </p:sp>
        <p:sp>
          <p:nvSpPr>
            <p:cNvPr id="15" name="BlokTextu 14">
              <a:extLst>
                <a:ext uri="{FF2B5EF4-FFF2-40B4-BE49-F238E27FC236}">
                  <a16:creationId xmlns:a16="http://schemas.microsoft.com/office/drawing/2014/main" id="{6FCBF6EE-5C38-454A-A5E5-D4661EA0BDD5}"/>
                </a:ext>
              </a:extLst>
            </p:cNvPr>
            <p:cNvSpPr txBox="1"/>
            <p:nvPr/>
          </p:nvSpPr>
          <p:spPr>
            <a:xfrm>
              <a:off x="992742" y="1113571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Nickname</a:t>
              </a:r>
            </a:p>
          </p:txBody>
        </p:sp>
        <p:sp>
          <p:nvSpPr>
            <p:cNvPr id="16" name="BlokTextu 15">
              <a:extLst>
                <a:ext uri="{FF2B5EF4-FFF2-40B4-BE49-F238E27FC236}">
                  <a16:creationId xmlns:a16="http://schemas.microsoft.com/office/drawing/2014/main" id="{7D788E62-4259-4429-9812-EF9701CF6430}"/>
                </a:ext>
              </a:extLst>
            </p:cNvPr>
            <p:cNvSpPr txBox="1"/>
            <p:nvPr/>
          </p:nvSpPr>
          <p:spPr>
            <a:xfrm>
              <a:off x="6948264" y="1097760"/>
              <a:ext cx="651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Y = A</a:t>
              </a:r>
            </a:p>
          </p:txBody>
        </p:sp>
        <p:sp>
          <p:nvSpPr>
            <p:cNvPr id="17" name="BlokTextu 16">
              <a:extLst>
                <a:ext uri="{FF2B5EF4-FFF2-40B4-BE49-F238E27FC236}">
                  <a16:creationId xmlns:a16="http://schemas.microsoft.com/office/drawing/2014/main" id="{059CD5DC-7FCB-427E-B6EC-F8F8D27EFC1B}"/>
                </a:ext>
              </a:extLst>
            </p:cNvPr>
            <p:cNvSpPr txBox="1"/>
            <p:nvPr/>
          </p:nvSpPr>
          <p:spPr>
            <a:xfrm>
              <a:off x="2820418" y="1115452"/>
              <a:ext cx="7617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AE    K</a:t>
              </a:r>
            </a:p>
          </p:txBody>
        </p:sp>
        <p:sp>
          <p:nvSpPr>
            <p:cNvPr id="18" name="BlokTextu 17">
              <a:extLst>
                <a:ext uri="{FF2B5EF4-FFF2-40B4-BE49-F238E27FC236}">
                  <a16:creationId xmlns:a16="http://schemas.microsoft.com/office/drawing/2014/main" id="{B8B4455C-F328-4018-814A-D500E0C2708D}"/>
                </a:ext>
              </a:extLst>
            </p:cNvPr>
            <p:cNvSpPr txBox="1"/>
            <p:nvPr/>
          </p:nvSpPr>
          <p:spPr>
            <a:xfrm>
              <a:off x="3838946" y="1092813"/>
              <a:ext cx="12025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NCH</a:t>
              </a:r>
              <a:r>
                <a:rPr lang="sk-SK" dirty="0"/>
                <a:t>       </a:t>
              </a:r>
              <a:r>
                <a:rPr lang="en-GB" dirty="0"/>
                <a:t>AL</a:t>
              </a:r>
            </a:p>
          </p:txBody>
        </p:sp>
        <p:sp>
          <p:nvSpPr>
            <p:cNvPr id="19" name="BlokTextu 18">
              <a:extLst>
                <a:ext uri="{FF2B5EF4-FFF2-40B4-BE49-F238E27FC236}">
                  <a16:creationId xmlns:a16="http://schemas.microsoft.com/office/drawing/2014/main" id="{B2603B89-0D46-4DB2-A16A-2C596073FEAC}"/>
                </a:ext>
              </a:extLst>
            </p:cNvPr>
            <p:cNvSpPr txBox="1"/>
            <p:nvPr/>
          </p:nvSpPr>
          <p:spPr>
            <a:xfrm>
              <a:off x="5143896" y="1109581"/>
              <a:ext cx="13933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k-SK" dirty="0"/>
                <a:t>ANR          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7457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Lineárna regresia verzus LTU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1497" y="1127505"/>
            <a:ext cx="8761063" cy="78359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sk-SK" sz="2000" baseline="0" dirty="0">
                <a:solidFill>
                  <a:srgbClr val="7E0000"/>
                </a:solidFill>
              </a:rPr>
              <a:t>LTU separuje </a:t>
            </a:r>
            <a:r>
              <a:rPr lang="sk-SK" sz="2000" baseline="0" dirty="0"/>
              <a:t>príklady dvoch </a:t>
            </a:r>
            <a:r>
              <a:rPr lang="sk-SK" sz="2000" dirty="0"/>
              <a:t>tried lineárne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sk-SK" sz="2000" baseline="0" dirty="0">
                <a:solidFill>
                  <a:srgbClr val="7E0000"/>
                </a:solidFill>
              </a:rPr>
              <a:t>Lineárna regresia </a:t>
            </a:r>
            <a:r>
              <a:rPr lang="sk-SK" sz="2000" baseline="0" dirty="0" err="1">
                <a:solidFill>
                  <a:srgbClr val="7E0000"/>
                </a:solidFill>
              </a:rPr>
              <a:t>aproximuje</a:t>
            </a:r>
            <a:r>
              <a:rPr lang="sk-SK" sz="2000" baseline="0" dirty="0">
                <a:solidFill>
                  <a:srgbClr val="7E0000"/>
                </a:solidFill>
              </a:rPr>
              <a:t> </a:t>
            </a:r>
            <a:r>
              <a:rPr lang="sk-SK" sz="2000" baseline="0" dirty="0"/>
              <a:t>príklady tej istej triedy funkciou</a:t>
            </a:r>
            <a:endParaRPr lang="sk-SK" alt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4B68138A-9A26-4A02-B4DA-AF3A9E865041}"/>
              </a:ext>
            </a:extLst>
          </p:cNvPr>
          <p:cNvGrpSpPr/>
          <p:nvPr/>
        </p:nvGrpSpPr>
        <p:grpSpPr>
          <a:xfrm>
            <a:off x="5097991" y="2404177"/>
            <a:ext cx="3147079" cy="3825425"/>
            <a:chOff x="187663" y="1754953"/>
            <a:chExt cx="3147079" cy="3825425"/>
          </a:xfrm>
        </p:grpSpPr>
        <p:grpSp>
          <p:nvGrpSpPr>
            <p:cNvPr id="7" name="Skupina 6">
              <a:extLst>
                <a:ext uri="{FF2B5EF4-FFF2-40B4-BE49-F238E27FC236}">
                  <a16:creationId xmlns:a16="http://schemas.microsoft.com/office/drawing/2014/main" id="{A60E145D-1E95-4C47-8953-B0D4A3750AB2}"/>
                </a:ext>
              </a:extLst>
            </p:cNvPr>
            <p:cNvGrpSpPr/>
            <p:nvPr/>
          </p:nvGrpSpPr>
          <p:grpSpPr>
            <a:xfrm>
              <a:off x="187663" y="1754953"/>
              <a:ext cx="3147079" cy="3825425"/>
              <a:chOff x="187663" y="1754953"/>
              <a:chExt cx="3147079" cy="3825425"/>
            </a:xfrm>
          </p:grpSpPr>
          <p:pic>
            <p:nvPicPr>
              <p:cNvPr id="10" name="Obrázok 9">
                <a:extLst>
                  <a:ext uri="{FF2B5EF4-FFF2-40B4-BE49-F238E27FC236}">
                    <a16:creationId xmlns:a16="http://schemas.microsoft.com/office/drawing/2014/main" id="{422DDFAE-721A-467B-BE4E-DC38530B03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7663" y="1754953"/>
                <a:ext cx="3147079" cy="3825425"/>
              </a:xfrm>
              <a:prstGeom prst="rect">
                <a:avLst/>
              </a:prstGeom>
            </p:spPr>
          </p:pic>
          <p:sp>
            <p:nvSpPr>
              <p:cNvPr id="11" name="Vývojový diagram: rozhodnutie 10">
                <a:extLst>
                  <a:ext uri="{FF2B5EF4-FFF2-40B4-BE49-F238E27FC236}">
                    <a16:creationId xmlns:a16="http://schemas.microsoft.com/office/drawing/2014/main" id="{54B4EC72-66B5-4220-9739-40C918AC452B}"/>
                  </a:ext>
                </a:extLst>
              </p:cNvPr>
              <p:cNvSpPr/>
              <p:nvPr/>
            </p:nvSpPr>
            <p:spPr>
              <a:xfrm>
                <a:off x="1009861" y="2605065"/>
                <a:ext cx="120580" cy="102996"/>
              </a:xfrm>
              <a:prstGeom prst="flowChartDecisi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 dirty="0"/>
              </a:p>
            </p:txBody>
          </p:sp>
          <p:sp>
            <p:nvSpPr>
              <p:cNvPr id="12" name="Vývojový diagram: rozhodnutie 11">
                <a:extLst>
                  <a:ext uri="{FF2B5EF4-FFF2-40B4-BE49-F238E27FC236}">
                    <a16:creationId xmlns:a16="http://schemas.microsoft.com/office/drawing/2014/main" id="{D3A6FC5B-CE7B-4AED-A00C-795E8382BDB8}"/>
                  </a:ext>
                </a:extLst>
              </p:cNvPr>
              <p:cNvSpPr/>
              <p:nvPr/>
            </p:nvSpPr>
            <p:spPr>
              <a:xfrm>
                <a:off x="939522" y="3954383"/>
                <a:ext cx="120580" cy="102996"/>
              </a:xfrm>
              <a:prstGeom prst="flowChartDecisi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 dirty="0"/>
              </a:p>
            </p:txBody>
          </p:sp>
          <p:sp>
            <p:nvSpPr>
              <p:cNvPr id="13" name="Vývojový diagram: rozhodnutie 12">
                <a:extLst>
                  <a:ext uri="{FF2B5EF4-FFF2-40B4-BE49-F238E27FC236}">
                    <a16:creationId xmlns:a16="http://schemas.microsoft.com/office/drawing/2014/main" id="{2FF7ECC2-E93F-4ED7-97DD-CDA1A8B8C34E}"/>
                  </a:ext>
                </a:extLst>
              </p:cNvPr>
              <p:cNvSpPr/>
              <p:nvPr/>
            </p:nvSpPr>
            <p:spPr>
              <a:xfrm>
                <a:off x="1423517" y="2496851"/>
                <a:ext cx="120580" cy="102996"/>
              </a:xfrm>
              <a:prstGeom prst="flowChartDecisi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k-SK" dirty="0"/>
              </a:p>
            </p:txBody>
          </p:sp>
        </p:grpSp>
        <p:sp>
          <p:nvSpPr>
            <p:cNvPr id="8" name="Vývojový diagram: rozhodnutie 7">
              <a:extLst>
                <a:ext uri="{FF2B5EF4-FFF2-40B4-BE49-F238E27FC236}">
                  <a16:creationId xmlns:a16="http://schemas.microsoft.com/office/drawing/2014/main" id="{C4BCFB8D-49DA-4880-8510-13B329C02660}"/>
                </a:ext>
              </a:extLst>
            </p:cNvPr>
            <p:cNvSpPr/>
            <p:nvPr/>
          </p:nvSpPr>
          <p:spPr>
            <a:xfrm>
              <a:off x="1051729" y="3223008"/>
              <a:ext cx="120580" cy="102996"/>
            </a:xfrm>
            <a:prstGeom prst="flowChartDecision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dirty="0"/>
            </a:p>
          </p:txBody>
        </p:sp>
        <p:sp>
          <p:nvSpPr>
            <p:cNvPr id="9" name="Vývojový diagram: rozhodnutie 8">
              <a:extLst>
                <a:ext uri="{FF2B5EF4-FFF2-40B4-BE49-F238E27FC236}">
                  <a16:creationId xmlns:a16="http://schemas.microsoft.com/office/drawing/2014/main" id="{CC3E532A-FB64-4FB2-9EE3-CB8A7492C40D}"/>
                </a:ext>
              </a:extLst>
            </p:cNvPr>
            <p:cNvSpPr/>
            <p:nvPr/>
          </p:nvSpPr>
          <p:spPr>
            <a:xfrm>
              <a:off x="1423517" y="2914036"/>
              <a:ext cx="120580" cy="102996"/>
            </a:xfrm>
            <a:prstGeom prst="flowChartDecision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k-SK" dirty="0"/>
            </a:p>
          </p:txBody>
        </p:sp>
      </p:grpSp>
      <p:pic>
        <p:nvPicPr>
          <p:cNvPr id="14" name="Obrázok 13">
            <a:extLst>
              <a:ext uri="{FF2B5EF4-FFF2-40B4-BE49-F238E27FC236}">
                <a16:creationId xmlns:a16="http://schemas.microsoft.com/office/drawing/2014/main" id="{2C838260-743A-CD2E-919D-0013D5FE6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796" y="2200869"/>
            <a:ext cx="4863127" cy="38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Logistická regresia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1885" y="1041109"/>
            <a:ext cx="8360229" cy="5318335"/>
          </a:xfrm>
        </p:spPr>
        <p:txBody>
          <a:bodyPr>
            <a:normAutofit/>
          </a:bodyPr>
          <a:lstStyle/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Jediná regresná metóda určená na </a:t>
            </a:r>
            <a:r>
              <a:rPr lang="sk-SK" sz="2000" b="1" dirty="0">
                <a:solidFill>
                  <a:srgbClr val="7E0000"/>
                </a:solidFill>
                <a:sym typeface="Wingdings" pitchFamily="2" charset="2"/>
              </a:rPr>
              <a:t>predikciu triedy</a:t>
            </a: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Štatistická technika na odhad parametrov logistického modelu</a:t>
            </a: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Lineárnu kombináciu nezávislých atribútov transformuje použitím špeciálneho typu </a:t>
            </a:r>
            <a:r>
              <a:rPr lang="sk-SK" sz="2000" b="1" dirty="0">
                <a:solidFill>
                  <a:srgbClr val="006666"/>
                </a:solidFill>
                <a:sym typeface="Wingdings" pitchFamily="2" charset="2"/>
              </a:rPr>
              <a:t>logistickej funkcie </a:t>
            </a:r>
            <a:r>
              <a:rPr lang="sk-SK" sz="2000" dirty="0">
                <a:solidFill>
                  <a:srgbClr val="006666"/>
                </a:solidFill>
                <a:sym typeface="Wingdings" pitchFamily="2" charset="2"/>
              </a:rPr>
              <a:t>– </a:t>
            </a:r>
            <a:r>
              <a:rPr lang="sk-SK" sz="2000" dirty="0" err="1">
                <a:solidFill>
                  <a:srgbClr val="006666"/>
                </a:solidFill>
                <a:sym typeface="Wingdings" pitchFamily="2" charset="2"/>
              </a:rPr>
              <a:t>sigmoidálnej</a:t>
            </a:r>
            <a:r>
              <a:rPr lang="sk-SK" sz="2000" dirty="0">
                <a:solidFill>
                  <a:srgbClr val="006666"/>
                </a:solidFill>
                <a:sym typeface="Wingdings" pitchFamily="2" charset="2"/>
              </a:rPr>
              <a:t> funkcie</a:t>
            </a:r>
            <a:r>
              <a:rPr lang="sk-SK" sz="2000" dirty="0">
                <a:sym typeface="Wingdings" pitchFamily="2" charset="2"/>
              </a:rPr>
              <a:t>	</a:t>
            </a: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endParaRPr lang="sk-SK" sz="2000" dirty="0">
              <a:sym typeface="Wingdings" pitchFamily="2" charset="2"/>
            </a:endParaRP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sk-SK" sz="2000" dirty="0">
                <a:sym typeface="Wingdings" pitchFamily="2" charset="2"/>
              </a:rPr>
              <a:t>ga	</a:t>
            </a:r>
            <a:endParaRPr lang="sk-SK" sz="2000" baseline="0" dirty="0">
              <a:sym typeface="Wingdings" pitchFamily="2" charset="2"/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FDD1E057-1936-4BFB-B764-8209AA952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1" y="2749128"/>
            <a:ext cx="6129042" cy="27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32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Zástupný symbol obsahu 4">
            <a:extLst>
              <a:ext uri="{FF2B5EF4-FFF2-40B4-BE49-F238E27FC236}">
                <a16:creationId xmlns:a16="http://schemas.microsoft.com/office/drawing/2014/main" id="{2389D6B3-3177-4E03-8BFD-36FAC005E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025" y="1264227"/>
            <a:ext cx="4727575" cy="1066800"/>
          </a:xfrm>
        </p:spPr>
        <p:txBody>
          <a:bodyPr/>
          <a:lstStyle/>
          <a:p>
            <a:pPr>
              <a:buFontTx/>
              <a:buNone/>
            </a:pPr>
            <a:r>
              <a:rPr lang="sk-SK" altLang="sk-SK" sz="2000" b="0" dirty="0">
                <a:solidFill>
                  <a:srgbClr val="7E0000"/>
                </a:solidFill>
              </a:rPr>
              <a:t>Šanca </a:t>
            </a:r>
            <a:r>
              <a:rPr lang="en-US" altLang="sk-SK" sz="2000" b="0" dirty="0">
                <a:solidFill>
                  <a:srgbClr val="7E0000"/>
                </a:solidFill>
              </a:rPr>
              <a:t>= P (</a:t>
            </a:r>
            <a:r>
              <a:rPr lang="sk-SK" altLang="sk-SK" sz="2000" b="0" dirty="0">
                <a:solidFill>
                  <a:srgbClr val="7E0000"/>
                </a:solidFill>
              </a:rPr>
              <a:t>vyhrám</a:t>
            </a:r>
            <a:r>
              <a:rPr lang="en-US" altLang="sk-SK" sz="2000" b="0" dirty="0">
                <a:solidFill>
                  <a:srgbClr val="7E0000"/>
                </a:solidFill>
              </a:rPr>
              <a:t>) / P (</a:t>
            </a:r>
            <a:r>
              <a:rPr lang="sk-SK" altLang="sk-SK" sz="2000" b="0" dirty="0">
                <a:solidFill>
                  <a:srgbClr val="7E0000"/>
                </a:solidFill>
              </a:rPr>
              <a:t>nevyhrám</a:t>
            </a:r>
            <a:r>
              <a:rPr lang="en-US" altLang="sk-SK" sz="2000" b="0" dirty="0">
                <a:solidFill>
                  <a:srgbClr val="7E0000"/>
                </a:solidFill>
              </a:rPr>
              <a:t>)</a:t>
            </a:r>
          </a:p>
          <a:p>
            <a:pPr>
              <a:buFontTx/>
              <a:buNone/>
            </a:pPr>
            <a:r>
              <a:rPr lang="en-US" altLang="sk-SK" sz="1800" b="0" dirty="0">
                <a:solidFill>
                  <a:srgbClr val="7E0000"/>
                </a:solidFill>
              </a:rPr>
              <a:t>P (</a:t>
            </a:r>
            <a:r>
              <a:rPr lang="sk-SK" altLang="sk-SK" sz="1800" b="0" dirty="0">
                <a:solidFill>
                  <a:srgbClr val="7E0000"/>
                </a:solidFill>
              </a:rPr>
              <a:t>nevyhrám</a:t>
            </a:r>
            <a:r>
              <a:rPr lang="en-US" altLang="sk-SK" sz="1800" b="0" dirty="0">
                <a:solidFill>
                  <a:srgbClr val="7E0000"/>
                </a:solidFill>
              </a:rPr>
              <a:t>) = 1 - P(</a:t>
            </a:r>
            <a:r>
              <a:rPr lang="sk-SK" altLang="sk-SK" sz="1800" b="0" dirty="0">
                <a:solidFill>
                  <a:srgbClr val="7E0000"/>
                </a:solidFill>
              </a:rPr>
              <a:t>vyhrám</a:t>
            </a:r>
            <a:r>
              <a:rPr lang="en-US" altLang="sk-SK" sz="1800" b="0" dirty="0">
                <a:solidFill>
                  <a:srgbClr val="7E0000"/>
                </a:solidFill>
              </a:rPr>
              <a:t>)</a:t>
            </a:r>
            <a:endParaRPr lang="sk-SK" altLang="sk-SK" sz="1800" b="0" dirty="0">
              <a:solidFill>
                <a:srgbClr val="7E0000"/>
              </a:solidFill>
            </a:endParaRPr>
          </a:p>
        </p:txBody>
      </p:sp>
      <p:pic>
        <p:nvPicPr>
          <p:cNvPr id="31748" name="Picture 2" descr="http://luna.cas.usf.edu/~mbrannic/files/regression/gifs/lo5.gif">
            <a:extLst>
              <a:ext uri="{FF2B5EF4-FFF2-40B4-BE49-F238E27FC236}">
                <a16:creationId xmlns:a16="http://schemas.microsoft.com/office/drawing/2014/main" id="{1DCD1A97-C093-4AE7-A3E6-786C5A06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779" y="1260487"/>
            <a:ext cx="1704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http://luna.cas.usf.edu/~mbrannic/files/regression/gifs/lo7.gif">
            <a:extLst>
              <a:ext uri="{FF2B5EF4-FFF2-40B4-BE49-F238E27FC236}">
                <a16:creationId xmlns:a16="http://schemas.microsoft.com/office/drawing/2014/main" id="{896F0CBD-E150-4575-9393-7B203560E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691" y="2253499"/>
            <a:ext cx="4075685" cy="888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8" descr="http://luna.cas.usf.edu/~mbrannic/files/regression/gifs/lo8.gif">
            <a:extLst>
              <a:ext uri="{FF2B5EF4-FFF2-40B4-BE49-F238E27FC236}">
                <a16:creationId xmlns:a16="http://schemas.microsoft.com/office/drawing/2014/main" id="{2C44DADE-CCE5-4574-A5D2-B0A869E13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35" y="2959265"/>
            <a:ext cx="2538609" cy="2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ástupný symbol obsahu 4">
            <a:extLst>
              <a:ext uri="{FF2B5EF4-FFF2-40B4-BE49-F238E27FC236}">
                <a16:creationId xmlns:a16="http://schemas.microsoft.com/office/drawing/2014/main" id="{BF495D8F-7140-41AA-893D-8E2BFA3D433D}"/>
              </a:ext>
            </a:extLst>
          </p:cNvPr>
          <p:cNvSpPr txBox="1">
            <a:spLocks/>
          </p:cNvSpPr>
          <p:nvPr/>
        </p:nvSpPr>
        <p:spPr bwMode="auto">
          <a:xfrm>
            <a:off x="457200" y="2427514"/>
            <a:ext cx="262127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defRPr/>
            </a:pP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kern="0" dirty="0" err="1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ogaritmus</a:t>
            </a:r>
            <a:r>
              <a:rPr lang="en-US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šance</a:t>
            </a:r>
          </a:p>
        </p:txBody>
      </p:sp>
      <p:sp>
        <p:nvSpPr>
          <p:cNvPr id="9" name="Zástupný symbol obsahu 4">
            <a:extLst>
              <a:ext uri="{FF2B5EF4-FFF2-40B4-BE49-F238E27FC236}">
                <a16:creationId xmlns:a16="http://schemas.microsoft.com/office/drawing/2014/main" id="{5E6669B2-5B5A-43D8-BF32-9E16E796E192}"/>
              </a:ext>
            </a:extLst>
          </p:cNvPr>
          <p:cNvSpPr txBox="1">
            <a:spLocks/>
          </p:cNvSpPr>
          <p:nvPr/>
        </p:nvSpPr>
        <p:spPr bwMode="auto">
          <a:xfrm>
            <a:off x="3178562" y="3359346"/>
            <a:ext cx="590143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defRPr/>
            </a:pP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Logaritmus šance ma lineárny vzťah k </a:t>
            </a:r>
            <a:r>
              <a:rPr lang="sk-SK" sz="2000" kern="0" dirty="0" err="1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prediktorom</a:t>
            </a: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k-SK" sz="2000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symbol obsahu 4">
            <a:extLst>
              <a:ext uri="{FF2B5EF4-FFF2-40B4-BE49-F238E27FC236}">
                <a16:creationId xmlns:a16="http://schemas.microsoft.com/office/drawing/2014/main" id="{81D88184-75C9-453C-85EF-D085EA8F6170}"/>
              </a:ext>
            </a:extLst>
          </p:cNvPr>
          <p:cNvSpPr txBox="1">
            <a:spLocks/>
          </p:cNvSpPr>
          <p:nvPr/>
        </p:nvSpPr>
        <p:spPr bwMode="auto">
          <a:xfrm>
            <a:off x="457200" y="5809456"/>
            <a:ext cx="35321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defRPr/>
            </a:pP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Vyjadríme pravdepodobnosť</a:t>
            </a:r>
          </a:p>
        </p:txBody>
      </p:sp>
      <p:pic>
        <p:nvPicPr>
          <p:cNvPr id="31754" name="Picture 10" descr="http://luna.cas.usf.edu/~mbrannic/files/regression/gifs/lo10.gif">
            <a:extLst>
              <a:ext uri="{FF2B5EF4-FFF2-40B4-BE49-F238E27FC236}">
                <a16:creationId xmlns:a16="http://schemas.microsoft.com/office/drawing/2014/main" id="{F415C520-1A96-4288-BADA-DB2BF33D0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68" y="5194517"/>
            <a:ext cx="3166368" cy="92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ástupný symbol obsahu 4">
            <a:extLst>
              <a:ext uri="{FF2B5EF4-FFF2-40B4-BE49-F238E27FC236}">
                <a16:creationId xmlns:a16="http://schemas.microsoft.com/office/drawing/2014/main" id="{4D0177F1-4BCD-4C92-B17F-1E575412712B}"/>
              </a:ext>
            </a:extLst>
          </p:cNvPr>
          <p:cNvSpPr txBox="1">
            <a:spLocks/>
          </p:cNvSpPr>
          <p:nvPr/>
        </p:nvSpPr>
        <p:spPr bwMode="auto">
          <a:xfrm>
            <a:off x="4493708" y="4430140"/>
            <a:ext cx="2865116" cy="92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defRPr/>
            </a:pPr>
            <a:r>
              <a:rPr lang="sk-SK" sz="2000" kern="0" dirty="0">
                <a:solidFill>
                  <a:srgbClr val="7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Úpravou dostaneme výsledný tvar modelu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32732E6D-8CFA-433D-8D09-03E6091C1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Logistická regresia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Logistická regresia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12" descr="http://luna.cas.usf.edu/~mbrannic/files/regression/gifs/lo1.gif">
            <a:extLst>
              <a:ext uri="{FF2B5EF4-FFF2-40B4-BE49-F238E27FC236}">
                <a16:creationId xmlns:a16="http://schemas.microsoft.com/office/drawing/2014/main" id="{F834963D-9792-42C7-B29F-0AF405BCB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1099" y="1273094"/>
            <a:ext cx="6781800" cy="5086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093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4183"/>
            <a:ext cx="7772400" cy="1261918"/>
          </a:xfrm>
        </p:spPr>
        <p:txBody>
          <a:bodyPr>
            <a:normAutofit/>
          </a:bodyPr>
          <a:lstStyle/>
          <a:p>
            <a:r>
              <a:rPr lang="sk-SK" sz="4000" dirty="0">
                <a:latin typeface="Arial"/>
                <a:cs typeface="Arial"/>
              </a:rPr>
              <a:t>Ďakujem za pozornosť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673" y="3439390"/>
            <a:ext cx="7772399" cy="914401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k-SK" altLang="sk-SK" sz="1800" dirty="0"/>
              <a:t>Prednášajúci: Kristína Machová</a:t>
            </a:r>
          </a:p>
          <a:p>
            <a:pPr algn="ctr" eaLnBrk="1" hangingPunct="1"/>
            <a:r>
              <a:rPr lang="sk-SK" altLang="sk-SK" sz="1800" dirty="0"/>
              <a:t>http://people.tuke.sk/kristina.machova/prezentacieSU/</a:t>
            </a:r>
            <a:endParaRPr lang="sk-SK" altLang="sk-SK" sz="18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10705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458355"/>
          </a:xfrm>
        </p:spPr>
        <p:txBody>
          <a:bodyPr>
            <a:normAutofit/>
          </a:bodyPr>
          <a:lstStyle/>
          <a:p>
            <a:pPr algn="l"/>
            <a:r>
              <a:rPr lang="sk-SK" sz="2400" b="1" dirty="0">
                <a:latin typeface="Arial" pitchFamily="34" charset="0"/>
                <a:cs typeface="Arial" pitchFamily="34" charset="0"/>
              </a:rPr>
              <a:t>Regresná analýza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50985" y="1255378"/>
            <a:ext cx="8393723" cy="4523630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Model obsahuje funkciu závislosti výstupu od vstupov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altLang="sk-SK" sz="2000" b="1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cs-CZ" altLang="sk-SK" sz="2000" b="1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unkcia y</a:t>
            </a:r>
            <a:r>
              <a:rPr lang="cs-CZ" altLang="sk-SK" sz="2000" b="1" baseline="-25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k-SK" altLang="sk-SK" sz="2000" b="1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f(x</a:t>
            </a:r>
            <a:r>
              <a:rPr lang="sk-SK" altLang="sk-SK" sz="2000" b="1" baseline="-25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k-SK" altLang="sk-SK" sz="2000" b="1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sk-SK" altLang="sk-SK" sz="2000" dirty="0">
                <a:solidFill>
                  <a:srgbClr val="00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altLang="sk-SK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altLang="sk-SK" sz="20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cs-CZ" altLang="sk-SK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k-SK" altLang="sk-SK" sz="2000" dirty="0">
                <a:latin typeface="Arial" panose="020B0604020202020204" pitchFamily="34" charset="0"/>
                <a:cs typeface="Arial" panose="020B0604020202020204" pitchFamily="34" charset="0"/>
              </a:rPr>
              <a:t> a x</a:t>
            </a:r>
            <a:r>
              <a:rPr lang="sk-SK" altLang="sk-SK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k-SK" altLang="sk-SK" sz="2000" dirty="0">
                <a:latin typeface="Arial" panose="020B0604020202020204" pitchFamily="34" charset="0"/>
                <a:cs typeface="Arial" panose="020B0604020202020204" pitchFamily="34" charset="0"/>
              </a:rPr>
              <a:t> sú numerické hodnoty)</a:t>
            </a:r>
            <a:endParaRPr lang="sk-SK" sz="2000" baseline="0" dirty="0"/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="1" baseline="0" dirty="0">
                <a:solidFill>
                  <a:srgbClr val="7E0000"/>
                </a:solidFill>
              </a:rPr>
              <a:t>Aproximácia pozorovaní </a:t>
            </a:r>
            <a:r>
              <a:rPr lang="sk-SK" sz="2000" baseline="0" dirty="0"/>
              <a:t>(TP, body v priestore príznakov)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Rieši typicky regresnú úlohu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Predpokladá sa numerická doména</a:t>
            </a:r>
          </a:p>
          <a:p>
            <a:pPr marL="0" indent="0">
              <a:buNone/>
              <a:defRPr/>
            </a:pPr>
            <a:r>
              <a:rPr lang="sk-SK" sz="2000" b="1" baseline="0" dirty="0"/>
              <a:t>Použitie</a:t>
            </a:r>
            <a:r>
              <a:rPr lang="sk-SK" sz="2000" baseline="0" dirty="0"/>
              <a:t>: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Predikuje presnú hodnotu výstupu pre nový prípad</a:t>
            </a:r>
          </a:p>
          <a:p>
            <a:pPr marL="0" indent="0">
              <a:buNone/>
              <a:defRPr/>
            </a:pPr>
            <a:r>
              <a:rPr lang="sk-SK" sz="2000" b="1" baseline="0" dirty="0"/>
              <a:t>Metódy</a:t>
            </a:r>
            <a:r>
              <a:rPr lang="sk-SK" sz="2000" baseline="0" dirty="0"/>
              <a:t>: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Lineárna regresia (</a:t>
            </a:r>
            <a:r>
              <a:rPr lang="sk-SK" sz="2000" baseline="0" dirty="0" err="1"/>
              <a:t>polynomiálna</a:t>
            </a:r>
            <a:r>
              <a:rPr lang="sk-SK" sz="2000" baseline="0" dirty="0"/>
              <a:t>)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dirty="0"/>
              <a:t>Nelineárna regresia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sk-SK" sz="2000" baseline="0" dirty="0"/>
              <a:t>Logistická regresia (adaptovaná na klasifikačnú úlohu)</a:t>
            </a:r>
          </a:p>
          <a:p>
            <a:pPr marL="0" indent="0">
              <a:buNone/>
              <a:defRPr/>
            </a:pPr>
            <a:endParaRPr lang="sk-SK" sz="2000" baseline="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13804-A8F9-8F4B-8BEB-7240BBF4123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21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/>
              <a:t>Lineárna regresia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50192" y="1339732"/>
                <a:ext cx="4286250" cy="4064372"/>
              </a:xfrm>
            </p:spPr>
            <p:txBody>
              <a:bodyPr>
                <a:normAutofit/>
              </a:bodyPr>
              <a:lstStyle/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/>
                  <a:t>Najjednoduchšia</a:t>
                </a: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 err="1"/>
                  <a:t>Aproximuje</a:t>
                </a:r>
                <a:r>
                  <a:rPr lang="sk-SK" sz="1800" dirty="0"/>
                  <a:t> bodový graf priamkou</a:t>
                </a: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baseline="0" dirty="0"/>
                  <a:t>Cieľový atribút Y (závislý)</a:t>
                </a:r>
              </a:p>
              <a:p>
                <a:pPr marL="0" indent="0">
                  <a:buNone/>
                  <a:defRPr/>
                </a:pPr>
                <a:r>
                  <a:rPr lang="sk-SK" sz="1800" dirty="0"/>
                  <a:t>	je modelovaný </a:t>
                </a:r>
                <a:r>
                  <a:rPr lang="sk-SK" sz="1800" dirty="0">
                    <a:solidFill>
                      <a:srgbClr val="7E0000"/>
                    </a:solidFill>
                  </a:rPr>
                  <a:t>lineárnou funkciou </a:t>
                </a:r>
              </a:p>
              <a:p>
                <a:pPr marL="0" indent="0">
                  <a:buNone/>
                  <a:defRPr/>
                </a:pPr>
                <a:r>
                  <a:rPr lang="sk-SK" sz="1800" dirty="0"/>
                  <a:t>	n</a:t>
                </a:r>
                <a:r>
                  <a:rPr lang="sk-SK" sz="1800" baseline="0" dirty="0"/>
                  <a:t>ezávislého atribútu X – </a:t>
                </a:r>
                <a:r>
                  <a:rPr lang="sk-SK" sz="1800" baseline="0" dirty="0" err="1"/>
                  <a:t>prediktora</a:t>
                </a:r>
                <a:endParaRPr lang="sk-SK" sz="1800" baseline="0" dirty="0"/>
              </a:p>
              <a:p>
                <a:pPr marL="0" indent="0">
                  <a:buNone/>
                  <a:defRPr/>
                </a:pPr>
                <a:endParaRPr lang="sk-SK" sz="1800" baseline="0" dirty="0"/>
              </a:p>
              <a:p>
                <a:pPr marL="0" indent="0">
                  <a:buNone/>
                  <a:defRPr/>
                </a:pPr>
                <a:endParaRPr lang="sk-SK" sz="1800" baseline="0" dirty="0"/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>
                    <a:solidFill>
                      <a:schemeClr val="tx1"/>
                    </a:solidFill>
                  </a:rPr>
                  <a:t>Učenie spočíva v nájdení optimálnej množiny konštánt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1" smtClean="0">
                        <a:solidFill>
                          <a:schemeClr val="tx1"/>
                        </a:solidFill>
                        <a:latin typeface="Cambria Math"/>
                      </a:rPr>
                      <m:t>α</m:t>
                    </m:r>
                  </m:oMath>
                </a14:m>
                <a:r>
                  <a:rPr lang="sk-SK" sz="1800" dirty="0">
                    <a:solidFill>
                      <a:schemeClr val="tx1"/>
                    </a:solidFill>
                  </a:rPr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800" i="1" dirty="0">
                            <a:solidFill>
                              <a:schemeClr val="tx1"/>
                            </a:solidFill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sk-SK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sk-SK" sz="1800" dirty="0">
                  <a:solidFill>
                    <a:schemeClr val="tx1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endParaRPr lang="sk-SK" sz="1800" dirty="0">
                  <a:solidFill>
                    <a:schemeClr val="tx1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 err="1">
                    <a:solidFill>
                      <a:srgbClr val="006666"/>
                    </a:solidFill>
                  </a:rPr>
                  <a:t>Multiplikatívna</a:t>
                </a:r>
                <a:r>
                  <a:rPr lang="sk-SK" sz="1800" dirty="0">
                    <a:solidFill>
                      <a:srgbClr val="006666"/>
                    </a:solidFill>
                  </a:rPr>
                  <a:t> regresia - j</a:t>
                </a:r>
                <a:r>
                  <a:rPr lang="sk-SK" sz="1800" baseline="0" dirty="0">
                    <a:solidFill>
                      <a:srgbClr val="006666"/>
                    </a:solidFill>
                  </a:rPr>
                  <a:t>e známych viac </a:t>
                </a:r>
                <a:r>
                  <a:rPr lang="sk-SK" sz="1800" baseline="0" dirty="0" err="1">
                    <a:solidFill>
                      <a:srgbClr val="006666"/>
                    </a:solidFill>
                  </a:rPr>
                  <a:t>prediktorov</a:t>
                </a:r>
                <a:r>
                  <a:rPr lang="sk-SK" sz="1800" baseline="0" dirty="0">
                    <a:solidFill>
                      <a:srgbClr val="006666"/>
                    </a:solidFill>
                  </a:rPr>
                  <a:t> (</a:t>
                </a:r>
                <a:r>
                  <a:rPr lang="sk-SK" sz="1800" baseline="0" dirty="0" err="1">
                    <a:solidFill>
                      <a:srgbClr val="006666"/>
                    </a:solidFill>
                  </a:rPr>
                  <a:t>hyper</a:t>
                </a:r>
                <a:r>
                  <a:rPr lang="sk-SK" sz="1800" baseline="0" dirty="0">
                    <a:solidFill>
                      <a:srgbClr val="006666"/>
                    </a:solidFill>
                  </a:rPr>
                  <a:t>-rovina)</a:t>
                </a:r>
                <a:endParaRPr lang="sk-SK" sz="1800" b="1" baseline="0" dirty="0">
                  <a:solidFill>
                    <a:srgbClr val="006666"/>
                  </a:solidFill>
                </a:endParaRPr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0192" y="1339732"/>
                <a:ext cx="4286250" cy="4064372"/>
              </a:xfrm>
              <a:blipFill>
                <a:blip r:embed="rId2"/>
                <a:stretch>
                  <a:fillRect l="-996" t="-900" r="-113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7">
                <a:extLst>
                  <a:ext uri="{FF2B5EF4-FFF2-40B4-BE49-F238E27FC236}">
                    <a16:creationId xmlns:a16="http://schemas.microsoft.com/office/drawing/2014/main" id="{45F31BF5-3B02-40E8-AA9A-C7833E9878EB}"/>
                  </a:ext>
                </a:extLst>
              </p:cNvPr>
              <p:cNvSpPr txBox="1"/>
              <p:nvPr/>
            </p:nvSpPr>
            <p:spPr>
              <a:xfrm>
                <a:off x="487244" y="5375739"/>
                <a:ext cx="528567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sz="2400" i="1" smtClean="0">
                          <a:solidFill>
                            <a:srgbClr val="006666"/>
                          </a:solidFill>
                          <a:latin typeface="Cambria Math"/>
                        </a:rPr>
                        <m:t>𝑌</m:t>
                      </m:r>
                      <m:r>
                        <a:rPr lang="sk-SK" sz="2400" i="1" smtClean="0">
                          <a:solidFill>
                            <a:srgbClr val="006666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6666"/>
                          </a:solidFill>
                          <a:latin typeface="Cambria Math"/>
                        </a:rPr>
                        <m:t>α</m:t>
                      </m:r>
                      <m:r>
                        <a:rPr lang="sk-SK" sz="2400" i="1">
                          <a:solidFill>
                            <a:srgbClr val="006666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sk-SK" sz="2400" i="1" smtClean="0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smtClean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sk-SK" sz="2400" i="1">
                          <a:solidFill>
                            <a:srgbClr val="006666"/>
                          </a:solidFill>
                          <a:latin typeface="Cambria Math"/>
                        </a:rPr>
                        <m:t>.</m:t>
                      </m:r>
                      <m:sSub>
                        <m:sSubPr>
                          <m:ctrlPr>
                            <a:rPr lang="sk-SK" sz="2400" i="1" smtClean="0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sz="2400" b="0" i="1" smtClean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sk-SK" sz="2400" b="0" i="1" smtClean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sk-SK" sz="2400" b="0" i="1" smtClean="0">
                          <a:solidFill>
                            <a:srgbClr val="006666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dirty="0" smtClean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sk-SK" sz="2400" i="1">
                          <a:solidFill>
                            <a:srgbClr val="006666"/>
                          </a:solidFill>
                          <a:latin typeface="Cambria Math"/>
                        </a:rPr>
                        <m:t>.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sz="2400" i="1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sk-SK" sz="2400" b="0" i="1" smtClean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sk-SK" sz="2400" b="0" i="1" smtClean="0">
                          <a:solidFill>
                            <a:srgbClr val="006666"/>
                          </a:solidFill>
                          <a:latin typeface="Cambria Math"/>
                        </a:rPr>
                        <m:t>+ …+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dirty="0" smtClean="0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sk-SK" sz="2400" i="1">
                          <a:solidFill>
                            <a:srgbClr val="006666"/>
                          </a:solidFill>
                          <a:latin typeface="Cambria Math"/>
                        </a:rPr>
                        <m:t>.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sz="2400" i="1">
                              <a:solidFill>
                                <a:srgbClr val="006666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b>
                          <m:r>
                            <a:rPr lang="sk-SK" sz="2400" b="0" i="1" smtClean="0">
                              <a:solidFill>
                                <a:srgbClr val="006666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sk-SK" sz="2400" dirty="0">
                  <a:solidFill>
                    <a:srgbClr val="006666"/>
                  </a:solidFill>
                </a:endParaRPr>
              </a:p>
              <a:p>
                <a:endParaRPr lang="sk-SK" sz="2400" dirty="0"/>
              </a:p>
            </p:txBody>
          </p:sp>
        </mc:Choice>
        <mc:Fallback xmlns="">
          <p:sp>
            <p:nvSpPr>
              <p:cNvPr id="7" name="TextovéPole 7">
                <a:extLst>
                  <a:ext uri="{FF2B5EF4-FFF2-40B4-BE49-F238E27FC236}">
                    <a16:creationId xmlns:a16="http://schemas.microsoft.com/office/drawing/2014/main" id="{45F31BF5-3B02-40E8-AA9A-C7833E9878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44" y="5375739"/>
                <a:ext cx="5285678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Obrázok 7">
            <a:extLst>
              <a:ext uri="{FF2B5EF4-FFF2-40B4-BE49-F238E27FC236}">
                <a16:creationId xmlns:a16="http://schemas.microsoft.com/office/drawing/2014/main" id="{2C838260-743A-CD2E-919D-0013D5FE63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07560" y="1339732"/>
            <a:ext cx="4346212" cy="341881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BlokTextu 8">
                <a:extLst>
                  <a:ext uri="{FF2B5EF4-FFF2-40B4-BE49-F238E27FC236}">
                    <a16:creationId xmlns:a16="http://schemas.microsoft.com/office/drawing/2014/main" id="{C1459AD2-5D4F-D917-BC06-A6B45DFD4930}"/>
                  </a:ext>
                </a:extLst>
              </p:cNvPr>
              <p:cNvSpPr txBox="1"/>
              <p:nvPr/>
            </p:nvSpPr>
            <p:spPr>
              <a:xfrm>
                <a:off x="1346094" y="3228041"/>
                <a:ext cx="16689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k-SK" sz="2400" i="1" smtClean="0">
                        <a:solidFill>
                          <a:srgbClr val="7E0000"/>
                        </a:solidFill>
                        <a:latin typeface="Cambria Math"/>
                      </a:rPr>
                      <m:t>𝑌</m:t>
                    </m:r>
                    <m:r>
                      <a:rPr lang="sk-SK" sz="2400" i="1" smtClean="0">
                        <a:solidFill>
                          <a:srgbClr val="7E0000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i="1">
                        <a:solidFill>
                          <a:srgbClr val="7E0000"/>
                        </a:solidFill>
                        <a:latin typeface="Cambria Math"/>
                      </a:rPr>
                      <m:t>α</m:t>
                    </m:r>
                    <m:r>
                      <a:rPr lang="sk-SK" sz="2400" i="1">
                        <a:solidFill>
                          <a:srgbClr val="7E0000"/>
                        </a:solidFill>
                        <a:latin typeface="Cambria Math"/>
                      </a:rPr>
                      <m:t>+</m:t>
                    </m:r>
                    <m:r>
                      <a:rPr lang="el-GR" sz="2400" i="1" dirty="0">
                        <a:solidFill>
                          <a:srgbClr val="7E0000"/>
                        </a:solidFill>
                        <a:latin typeface="Cambria Math"/>
                      </a:rPr>
                      <m:t>𝛽</m:t>
                    </m:r>
                    <m:r>
                      <a:rPr lang="sk-SK" sz="2400" i="1">
                        <a:solidFill>
                          <a:srgbClr val="7E0000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sk-SK" sz="2400" dirty="0">
                    <a:solidFill>
                      <a:srgbClr val="7E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sk-SK" sz="2400" i="1">
                        <a:solidFill>
                          <a:srgbClr val="7E0000"/>
                        </a:solidFill>
                        <a:latin typeface="Cambria Math"/>
                      </a:rPr>
                      <m:t>𝑋</m:t>
                    </m:r>
                  </m:oMath>
                </a14:m>
                <a:endParaRPr lang="sk-SK" sz="2400" dirty="0">
                  <a:solidFill>
                    <a:srgbClr val="7E0000"/>
                  </a:solidFill>
                </a:endParaRPr>
              </a:p>
            </p:txBody>
          </p:sp>
        </mc:Choice>
        <mc:Fallback>
          <p:sp>
            <p:nvSpPr>
              <p:cNvPr id="9" name="BlokTextu 8">
                <a:extLst>
                  <a:ext uri="{FF2B5EF4-FFF2-40B4-BE49-F238E27FC236}">
                    <a16:creationId xmlns:a16="http://schemas.microsoft.com/office/drawing/2014/main" id="{C1459AD2-5D4F-D917-BC06-A6B45DFD4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6094" y="3228041"/>
                <a:ext cx="1668983" cy="369332"/>
              </a:xfrm>
              <a:prstGeom prst="rect">
                <a:avLst/>
              </a:prstGeom>
              <a:blipFill>
                <a:blip r:embed="rId7"/>
                <a:stretch>
                  <a:fillRect l="-6569" r="-4380" b="-35000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376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9228" y="508000"/>
            <a:ext cx="6966857" cy="467629"/>
          </a:xfrm>
        </p:spPr>
        <p:txBody>
          <a:bodyPr anchor="ctr">
            <a:noAutofit/>
          </a:bodyPr>
          <a:lstStyle/>
          <a:p>
            <a:pPr algn="l"/>
            <a:r>
              <a:rPr lang="sk-SK" sz="2400" b="1" dirty="0"/>
              <a:t>Nelineárna regresia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obsahu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519183" y="1252736"/>
                <a:ext cx="8215755" cy="4064372"/>
              </a:xfrm>
            </p:spPr>
            <p:txBody>
              <a:bodyPr>
                <a:normAutofit/>
              </a:bodyPr>
              <a:lstStyle/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 err="1"/>
                  <a:t>Aproximuje</a:t>
                </a:r>
                <a:r>
                  <a:rPr lang="sk-SK" sz="1800" dirty="0"/>
                  <a:t> bodový graf krivkou, respektíve </a:t>
                </a:r>
                <a:r>
                  <a:rPr lang="sk-SK" sz="1800" dirty="0" err="1"/>
                  <a:t>hyper</a:t>
                </a:r>
                <a:r>
                  <a:rPr lang="sk-SK" sz="1800" dirty="0"/>
                  <a:t>-rovinou</a:t>
                </a: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baseline="0" dirty="0"/>
                  <a:t>Cieľový atribút Y (závislý) </a:t>
                </a:r>
                <a:r>
                  <a:rPr lang="sk-SK" sz="1800" dirty="0"/>
                  <a:t>je modelovaný </a:t>
                </a:r>
                <a:r>
                  <a:rPr lang="sk-SK" sz="1800" dirty="0">
                    <a:solidFill>
                      <a:srgbClr val="7E0000"/>
                    </a:solidFill>
                  </a:rPr>
                  <a:t>nelineárnou funkciou </a:t>
                </a:r>
              </a:p>
              <a:p>
                <a:pPr marL="0" indent="0">
                  <a:buNone/>
                  <a:defRPr/>
                </a:pPr>
                <a:r>
                  <a:rPr lang="sk-SK" sz="1800" dirty="0"/>
                  <a:t>	n</a:t>
                </a:r>
                <a:r>
                  <a:rPr lang="sk-SK" sz="1800" baseline="0" dirty="0"/>
                  <a:t>ezávislých atribútov </a:t>
                </a:r>
                <a:r>
                  <a:rPr lang="sk-SK" sz="1800" baseline="0" dirty="0" err="1"/>
                  <a:t>X</a:t>
                </a:r>
                <a:r>
                  <a:rPr lang="sk-SK" sz="1800" baseline="-25000" dirty="0" err="1"/>
                  <a:t>i</a:t>
                </a:r>
                <a:r>
                  <a:rPr lang="sk-SK" sz="1800" baseline="0" dirty="0"/>
                  <a:t> – </a:t>
                </a:r>
                <a:r>
                  <a:rPr lang="sk-SK" sz="1800" baseline="0" dirty="0" err="1"/>
                  <a:t>prediktorov</a:t>
                </a:r>
                <a:endParaRPr lang="sk-SK" sz="1800" baseline="0" dirty="0"/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>
                    <a:solidFill>
                      <a:schemeClr val="tx1"/>
                    </a:solidFill>
                  </a:rPr>
                  <a:t>Kvadratická, exponenciálna, ...</a:t>
                </a: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endParaRPr lang="sk-SK" sz="1800" dirty="0"/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endParaRPr lang="sk-SK" sz="1800" dirty="0">
                  <a:solidFill>
                    <a:schemeClr val="tx1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endParaRPr lang="sk-SK" sz="1800" dirty="0">
                  <a:solidFill>
                    <a:schemeClr val="tx1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dirty="0">
                    <a:solidFill>
                      <a:schemeClr val="tx1"/>
                    </a:solidFill>
                  </a:rPr>
                  <a:t>Učenie spočíva v nájdení optimálnej množiny konštánt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800" i="1" smtClean="0">
                        <a:solidFill>
                          <a:schemeClr val="tx1"/>
                        </a:solidFill>
                        <a:latin typeface="Cambria Math"/>
                      </a:rPr>
                      <m:t>α</m:t>
                    </m:r>
                  </m:oMath>
                </a14:m>
                <a:r>
                  <a:rPr lang="sk-SK" sz="1800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800" i="1" dirty="0">
                            <a:solidFill>
                              <a:schemeClr val="tx1"/>
                            </a:solidFill>
                            <a:latin typeface="Cambria Math"/>
                          </a:rPr>
                          <m:t>𝛽</m:t>
                        </m:r>
                      </m:e>
                      <m:sub>
                        <m:r>
                          <a:rPr lang="sk-SK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sk-SK" sz="1800" dirty="0">
                    <a:solidFill>
                      <a:schemeClr val="tx1"/>
                    </a:solidFill>
                  </a:rPr>
                  <a:t> a </a:t>
                </a:r>
                <a:r>
                  <a:rPr lang="sk-SK" sz="1800" dirty="0" err="1">
                    <a:solidFill>
                      <a:schemeClr val="tx1"/>
                    </a:solidFill>
                  </a:rPr>
                  <a:t>c</a:t>
                </a:r>
                <a:r>
                  <a:rPr lang="sk-SK" sz="1800" baseline="-25000" dirty="0" err="1"/>
                  <a:t>k</a:t>
                </a:r>
                <a:endParaRPr lang="sk-SK" sz="1800" baseline="-25000" dirty="0">
                  <a:solidFill>
                    <a:schemeClr val="tx1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endParaRPr lang="sk-SK" sz="1800" dirty="0">
                  <a:solidFill>
                    <a:srgbClr val="006666"/>
                  </a:solidFill>
                </a:endParaRP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b="1" dirty="0">
                    <a:solidFill>
                      <a:srgbClr val="006666"/>
                    </a:solidFill>
                  </a:rPr>
                  <a:t>Na optimalizáciu aproximácie sa používa Metóda najmenších štvorcov</a:t>
                </a:r>
              </a:p>
              <a:p>
                <a:pPr>
                  <a:buFont typeface="Courier New" panose="02070309020205020404" pitchFamily="49" charset="0"/>
                  <a:buChar char="o"/>
                  <a:defRPr/>
                </a:pPr>
                <a:r>
                  <a:rPr lang="sk-SK" sz="1800" baseline="0" dirty="0"/>
                  <a:t>Viď nasledujúci slide</a:t>
                </a:r>
              </a:p>
            </p:txBody>
          </p:sp>
        </mc:Choice>
        <mc:Fallback xmlns="">
          <p:sp>
            <p:nvSpPr>
              <p:cNvPr id="3" name="Zástupný symbol obsah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19183" y="1252736"/>
                <a:ext cx="8215755" cy="4064372"/>
              </a:xfrm>
              <a:blipFill>
                <a:blip r:embed="rId2"/>
                <a:stretch>
                  <a:fillRect l="-519" t="-901" r="-7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6019800" y="6583361"/>
            <a:ext cx="3124200" cy="27463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F313804-A8F9-8F4B-8BEB-7240BBF4123A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10">
                <a:extLst>
                  <a:ext uri="{FF2B5EF4-FFF2-40B4-BE49-F238E27FC236}">
                    <a16:creationId xmlns:a16="http://schemas.microsoft.com/office/drawing/2014/main" id="{3E941033-11E8-424D-82D8-B739E4E5B836}"/>
                  </a:ext>
                </a:extLst>
              </p:cNvPr>
              <p:cNvSpPr txBox="1"/>
              <p:nvPr/>
            </p:nvSpPr>
            <p:spPr>
              <a:xfrm>
                <a:off x="3239588" y="2759249"/>
                <a:ext cx="54953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k-SK" sz="2400" i="1" smtClean="0">
                          <a:solidFill>
                            <a:srgbClr val="7E0000"/>
                          </a:solidFill>
                          <a:latin typeface="Cambria Math"/>
                        </a:rPr>
                        <m:t>𝑌</m:t>
                      </m:r>
                      <m:r>
                        <a:rPr lang="sk-SK" sz="2400" i="1" smtClean="0">
                          <a:solidFill>
                            <a:srgbClr val="7E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7E0000"/>
                          </a:solidFill>
                          <a:latin typeface="Cambria Math"/>
                        </a:rPr>
                        <m:t>α</m:t>
                      </m:r>
                      <m:r>
                        <a:rPr lang="sk-SK" sz="2400" i="1">
                          <a:solidFill>
                            <a:srgbClr val="7E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sk-SK" sz="2400" i="1" smtClean="0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sk-SK" sz="2400" i="1">
                          <a:solidFill>
                            <a:srgbClr val="7E0000"/>
                          </a:solidFill>
                          <a:latin typeface="Cambria Math"/>
                        </a:rPr>
                        <m:t>.</m:t>
                      </m:r>
                      <m:r>
                        <a:rPr lang="sk-SK" sz="2400" i="1" smtClean="0">
                          <a:solidFill>
                            <a:srgbClr val="7E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sk-SK" sz="2400" i="1" smtClean="0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sk-SK" sz="2400" b="0" i="1" smtClean="0">
                          <a:solidFill>
                            <a:srgbClr val="7E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dirty="0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sk-SK" sz="2400" i="1">
                          <a:solidFill>
                            <a:srgbClr val="7E0000"/>
                          </a:solidFill>
                          <a:latin typeface="Cambria Math"/>
                        </a:rPr>
                        <m:t>.</m:t>
                      </m:r>
                      <m:sSup>
                        <m:sSupPr>
                          <m:ctrlPr>
                            <a:rPr lang="sk-SK" sz="2400" i="1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sz="2400" i="1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sk-SK" sz="240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sk-SK" sz="2400" b="0" i="1" smtClean="0">
                          <a:solidFill>
                            <a:srgbClr val="7E0000"/>
                          </a:solidFill>
                          <a:latin typeface="Cambria Math"/>
                        </a:rPr>
                        <m:t>+</m:t>
                      </m:r>
                      <m:r>
                        <a:rPr lang="sk-SK" sz="2400" b="0" i="1" smtClean="0">
                          <a:solidFill>
                            <a:srgbClr val="7E0000"/>
                          </a:solidFill>
                          <a:latin typeface="Cambria Math" panose="02040503050406030204" pitchFamily="18" charset="0"/>
                        </a:rPr>
                        <m:t>…+</m:t>
                      </m:r>
                      <m:sSub>
                        <m:sSubPr>
                          <m:ctrlPr>
                            <a:rPr lang="sk-SK" sz="2400" i="1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i="1" dirty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𝛽</m:t>
                          </m:r>
                        </m:e>
                        <m:sub>
                          <m:r>
                            <a:rPr lang="sk-SK" sz="2400" b="0" i="1" dirty="0" smtClean="0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sk-SK" sz="2400" i="1">
                          <a:solidFill>
                            <a:srgbClr val="7E0000"/>
                          </a:solidFill>
                          <a:latin typeface="Cambria Math"/>
                        </a:rPr>
                        <m:t>.</m:t>
                      </m:r>
                      <m:sSup>
                        <m:sSupPr>
                          <m:ctrlPr>
                            <a:rPr lang="sk-SK" sz="2400" i="1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sz="2400" i="1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sk-SK" sz="2400" i="1" smtClean="0">
                              <a:solidFill>
                                <a:srgbClr val="7E0000"/>
                              </a:solidFill>
                              <a:latin typeface="Cambria Math"/>
                            </a:rPr>
                            <m:t>𝑐</m:t>
                          </m:r>
                          <m:r>
                            <a:rPr lang="sk-SK" sz="2400" b="0" i="1" smtClean="0">
                              <a:solidFill>
                                <a:srgbClr val="7E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</m:sSup>
                    </m:oMath>
                  </m:oMathPara>
                </a14:m>
                <a:endParaRPr lang="sk-SK" sz="2400" dirty="0">
                  <a:solidFill>
                    <a:srgbClr val="7E0000"/>
                  </a:solidFill>
                </a:endParaRPr>
              </a:p>
            </p:txBody>
          </p:sp>
        </mc:Choice>
        <mc:Fallback xmlns="">
          <p:sp>
            <p:nvSpPr>
              <p:cNvPr id="8" name="TextovéPole 10">
                <a:extLst>
                  <a:ext uri="{FF2B5EF4-FFF2-40B4-BE49-F238E27FC236}">
                    <a16:creationId xmlns:a16="http://schemas.microsoft.com/office/drawing/2014/main" id="{3E941033-11E8-424D-82D8-B739E4E5B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588" y="2759249"/>
                <a:ext cx="5495351" cy="461665"/>
              </a:xfrm>
              <a:prstGeom prst="rect">
                <a:avLst/>
              </a:prstGeom>
              <a:blipFill>
                <a:blip r:embed="rId3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32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k-SK" sz="1600" b="1" dirty="0">
                <a:solidFill>
                  <a:schemeClr val="bg1"/>
                </a:solidFill>
              </a:rPr>
              <a:t>13</a:t>
            </a:r>
            <a:r>
              <a:rPr lang="en-US" sz="1600" b="1" dirty="0">
                <a:solidFill>
                  <a:schemeClr val="bg1"/>
                </a:solidFill>
              </a:rPr>
              <a:t>/2</a:t>
            </a:r>
            <a:r>
              <a:rPr lang="sk-SK" sz="1600" b="1" dirty="0">
                <a:solidFill>
                  <a:schemeClr val="bg1"/>
                </a:solidFill>
              </a:rPr>
              <a:t>4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2483" y="999935"/>
            <a:ext cx="6568550" cy="407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7127776" y="1493432"/>
                <a:ext cx="2016224" cy="4619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sk-SK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k-SK" sz="2400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k-SK" sz="2400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</m:sSubSup>
                        </m:e>
                        <m:sup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sk-SK" sz="2400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FF0000"/>
                          </a:solidFill>
                          <a:latin typeface="Cambria Math"/>
                        </a:rPr>
                        <m:t>α</m:t>
                      </m:r>
                      <m:r>
                        <a:rPr lang="sk-SK" sz="2400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FF0000"/>
                          </a:solidFill>
                          <a:latin typeface="Cambria Math"/>
                        </a:rPr>
                        <m:t>β</m:t>
                      </m:r>
                      <m:r>
                        <a:rPr lang="sk-SK" sz="2400" i="1">
                          <a:solidFill>
                            <a:srgbClr val="FF0000"/>
                          </a:solidFill>
                          <a:latin typeface="Cambria Math"/>
                        </a:rPr>
                        <m:t>.</m:t>
                      </m:r>
                      <m:r>
                        <a:rPr lang="sk-SK" sz="2400" i="1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sk-SK" sz="2400" i="1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7776" y="1493432"/>
                <a:ext cx="2016224" cy="461986"/>
              </a:xfrm>
              <a:prstGeom prst="rect">
                <a:avLst/>
              </a:prstGeom>
              <a:blipFill rotWithShape="1">
                <a:blip r:embed="rId5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787354" y="4673849"/>
                <a:ext cx="4333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sk-SK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354" y="4673849"/>
                <a:ext cx="43338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ovéPole 35"/>
              <p:cNvSpPr txBox="1"/>
              <p:nvPr/>
            </p:nvSpPr>
            <p:spPr>
              <a:xfrm>
                <a:off x="1216092" y="1688633"/>
                <a:ext cx="4350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sk-SK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092" y="1688633"/>
                <a:ext cx="435054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1205459" y="2524254"/>
                <a:ext cx="494366" cy="3696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k-SK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sk-SK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</m:sSubSup>
                      <m:r>
                        <a:rPr lang="en-US" b="0" i="0" smtClean="0"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459" y="2524254"/>
                <a:ext cx="494366" cy="369653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1" name="Zaoblený obdélníkový popisek 2050"/>
          <p:cNvSpPr/>
          <p:nvPr/>
        </p:nvSpPr>
        <p:spPr>
          <a:xfrm>
            <a:off x="4655709" y="1027132"/>
            <a:ext cx="1284444" cy="661647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Real value</a:t>
            </a:r>
          </a:p>
        </p:txBody>
      </p:sp>
      <p:sp>
        <p:nvSpPr>
          <p:cNvPr id="2053" name="Čárový popisek 2 2052"/>
          <p:cNvSpPr/>
          <p:nvPr/>
        </p:nvSpPr>
        <p:spPr>
          <a:xfrm>
            <a:off x="5006742" y="2718318"/>
            <a:ext cx="3430738" cy="677220"/>
          </a:xfrm>
          <a:custGeom>
            <a:avLst/>
            <a:gdLst>
              <a:gd name="connsiteX0" fmla="*/ 0 w 864096"/>
              <a:gd name="connsiteY0" fmla="*/ 0 h 389496"/>
              <a:gd name="connsiteX1" fmla="*/ 864096 w 864096"/>
              <a:gd name="connsiteY1" fmla="*/ 0 h 389496"/>
              <a:gd name="connsiteX2" fmla="*/ 864096 w 864096"/>
              <a:gd name="connsiteY2" fmla="*/ 389496 h 389496"/>
              <a:gd name="connsiteX3" fmla="*/ 0 w 864096"/>
              <a:gd name="connsiteY3" fmla="*/ 389496 h 389496"/>
              <a:gd name="connsiteX4" fmla="*/ 0 w 864096"/>
              <a:gd name="connsiteY4" fmla="*/ 0 h 389496"/>
              <a:gd name="connsiteX0" fmla="*/ -72005 w 864096"/>
              <a:gd name="connsiteY0" fmla="*/ 73031 h 389496"/>
              <a:gd name="connsiteX1" fmla="*/ -144019 w 864096"/>
              <a:gd name="connsiteY1" fmla="*/ 73031 h 389496"/>
              <a:gd name="connsiteX2" fmla="*/ -403248 w 864096"/>
              <a:gd name="connsiteY2" fmla="*/ 438183 h 389496"/>
              <a:gd name="connsiteX0" fmla="*/ 573369 w 1437465"/>
              <a:gd name="connsiteY0" fmla="*/ 197928 h 587424"/>
              <a:gd name="connsiteX1" fmla="*/ 1437465 w 1437465"/>
              <a:gd name="connsiteY1" fmla="*/ 197928 h 587424"/>
              <a:gd name="connsiteX2" fmla="*/ 1437465 w 1437465"/>
              <a:gd name="connsiteY2" fmla="*/ 587424 h 587424"/>
              <a:gd name="connsiteX3" fmla="*/ 573369 w 1437465"/>
              <a:gd name="connsiteY3" fmla="*/ 587424 h 587424"/>
              <a:gd name="connsiteX4" fmla="*/ 573369 w 1437465"/>
              <a:gd name="connsiteY4" fmla="*/ 197928 h 587424"/>
              <a:gd name="connsiteX0" fmla="*/ 501364 w 1437465"/>
              <a:gd name="connsiteY0" fmla="*/ 270959 h 587424"/>
              <a:gd name="connsiteX1" fmla="*/ 429350 w 1437465"/>
              <a:gd name="connsiteY1" fmla="*/ 270959 h 587424"/>
              <a:gd name="connsiteX2" fmla="*/ 0 w 1437465"/>
              <a:gd name="connsiteY2" fmla="*/ 19423 h 58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7465" h="587424" extrusionOk="0">
                <a:moveTo>
                  <a:pt x="573369" y="197928"/>
                </a:moveTo>
                <a:lnTo>
                  <a:pt x="1437465" y="197928"/>
                </a:lnTo>
                <a:lnTo>
                  <a:pt x="1437465" y="587424"/>
                </a:lnTo>
                <a:lnTo>
                  <a:pt x="573369" y="587424"/>
                </a:lnTo>
                <a:lnTo>
                  <a:pt x="573369" y="197928"/>
                </a:lnTo>
                <a:close/>
              </a:path>
              <a:path w="1437465" h="587424" fill="none" extrusionOk="0">
                <a:moveTo>
                  <a:pt x="501364" y="270959"/>
                </a:moveTo>
                <a:lnTo>
                  <a:pt x="429350" y="270959"/>
                </a:lnTo>
                <a:cubicBezTo>
                  <a:pt x="342940" y="392676"/>
                  <a:pt x="86410" y="-102294"/>
                  <a:pt x="0" y="19423"/>
                </a:cubicBezTo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100" dirty="0"/>
              <a:t>                  </a:t>
            </a:r>
          </a:p>
          <a:p>
            <a:pPr algn="ctr"/>
            <a:r>
              <a:rPr lang="sk-SK" sz="1100" dirty="0"/>
              <a:t>                              </a:t>
            </a:r>
            <a:r>
              <a:rPr lang="en-GB" dirty="0"/>
              <a:t>Calculated value</a:t>
            </a:r>
            <a:r>
              <a:rPr lang="sk-SK" dirty="0"/>
              <a:t>     </a:t>
            </a:r>
          </a:p>
        </p:txBody>
      </p:sp>
      <p:sp>
        <p:nvSpPr>
          <p:cNvPr id="2063" name="Levá složená závorka 2062"/>
          <p:cNvSpPr/>
          <p:nvPr/>
        </p:nvSpPr>
        <p:spPr>
          <a:xfrm flipH="1">
            <a:off x="5084703" y="1862754"/>
            <a:ext cx="289378" cy="846166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64" name="TextovéPole 2063"/>
          <p:cNvSpPr txBox="1"/>
          <p:nvPr/>
        </p:nvSpPr>
        <p:spPr>
          <a:xfrm>
            <a:off x="5221644" y="1817357"/>
            <a:ext cx="131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Residuum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65" name="Obdélník 2064"/>
              <p:cNvSpPr/>
              <p:nvPr/>
            </p:nvSpPr>
            <p:spPr>
              <a:xfrm>
                <a:off x="4067944" y="1873298"/>
                <a:ext cx="936103" cy="83562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k-SK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k-SK" sz="1400" b="0" i="1" smtClean="0">
                              <a:latin typeface="Cambria Math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sk-SK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k-SK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k-SK" sz="1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</m:sSubSup>
                          <m:r>
                            <a:rPr lang="sk-SK" sz="1400" b="0" i="1" smtClean="0"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sk-SK" sz="1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k-SK" sz="1400" i="1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k-SK" sz="1400" i="1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</m:sSubSup>
                          <m:r>
                            <a:rPr lang="en-US" sz="1400" b="0" i="1" smtClean="0">
                              <a:latin typeface="Cambria Math"/>
                            </a:rPr>
                            <m:t>′</m:t>
                          </m:r>
                          <m:r>
                            <a:rPr lang="sk-SK" sz="1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sk-SK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2065" name="Obdélník 20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1873298"/>
                <a:ext cx="936103" cy="83562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Přímá spojnice 28"/>
          <p:cNvCxnSpPr/>
          <p:nvPr/>
        </p:nvCxnSpPr>
        <p:spPr>
          <a:xfrm flipH="1">
            <a:off x="1670589" y="2708920"/>
            <a:ext cx="3333459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H="1">
            <a:off x="1670589" y="1862754"/>
            <a:ext cx="3261451" cy="10545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5004048" y="1913671"/>
            <a:ext cx="0" cy="2739465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Obdélník 53"/>
          <p:cNvSpPr/>
          <p:nvPr/>
        </p:nvSpPr>
        <p:spPr>
          <a:xfrm>
            <a:off x="2555776" y="3734887"/>
            <a:ext cx="426695" cy="4320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4" name="Ovál 13"/>
          <p:cNvSpPr/>
          <p:nvPr/>
        </p:nvSpPr>
        <p:spPr>
          <a:xfrm>
            <a:off x="2483768" y="40770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55" name="Obdélník 54"/>
          <p:cNvSpPr/>
          <p:nvPr/>
        </p:nvSpPr>
        <p:spPr>
          <a:xfrm>
            <a:off x="2874619" y="3038987"/>
            <a:ext cx="426695" cy="4320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3" name="Ovál 12"/>
          <p:cNvSpPr/>
          <p:nvPr/>
        </p:nvSpPr>
        <p:spPr>
          <a:xfrm>
            <a:off x="3229000" y="296697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56" name="Obdélník 55"/>
          <p:cNvSpPr/>
          <p:nvPr/>
        </p:nvSpPr>
        <p:spPr>
          <a:xfrm>
            <a:off x="4504750" y="2930975"/>
            <a:ext cx="221165" cy="2160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2" name="Ovál 11"/>
          <p:cNvSpPr/>
          <p:nvPr/>
        </p:nvSpPr>
        <p:spPr>
          <a:xfrm>
            <a:off x="4432742" y="3110995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57" name="Obdélník 56"/>
          <p:cNvSpPr/>
          <p:nvPr/>
        </p:nvSpPr>
        <p:spPr>
          <a:xfrm>
            <a:off x="6674888" y="2022229"/>
            <a:ext cx="288031" cy="3073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sp>
        <p:nvSpPr>
          <p:cNvPr id="11" name="Ovál 10"/>
          <p:cNvSpPr/>
          <p:nvPr/>
        </p:nvSpPr>
        <p:spPr>
          <a:xfrm>
            <a:off x="6588224" y="22768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cxnSp>
        <p:nvCxnSpPr>
          <p:cNvPr id="4" name="Přímá spojnice 3"/>
          <p:cNvCxnSpPr/>
          <p:nvPr/>
        </p:nvCxnSpPr>
        <p:spPr>
          <a:xfrm flipV="1">
            <a:off x="1475656" y="1772816"/>
            <a:ext cx="5760640" cy="24482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Ovál 6"/>
          <p:cNvSpPr/>
          <p:nvPr/>
        </p:nvSpPr>
        <p:spPr>
          <a:xfrm>
            <a:off x="4932040" y="179074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2650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36" grpId="0" animBg="1"/>
      <p:bldP spid="37" grpId="0" animBg="1"/>
      <p:bldP spid="2051" grpId="0" animBg="1"/>
      <p:bldP spid="2053" grpId="0" animBg="1"/>
      <p:bldP spid="2063" grpId="0" animBg="1"/>
      <p:bldP spid="2064" grpId="0"/>
      <p:bldP spid="2065" grpId="0" animBg="1"/>
      <p:bldP spid="54" grpId="0" animBg="1"/>
      <p:bldP spid="14" grpId="0" animBg="1"/>
      <p:bldP spid="55" grpId="0" animBg="1"/>
      <p:bldP spid="13" grpId="0" animBg="1"/>
      <p:bldP spid="56" grpId="0" animBg="1"/>
      <p:bldP spid="12" grpId="0" animBg="1"/>
      <p:bldP spid="57" grpId="0" animBg="1"/>
      <p:bldP spid="11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>
            <a:extLst>
              <a:ext uri="{FF2B5EF4-FFF2-40B4-BE49-F238E27FC236}">
                <a16:creationId xmlns:a16="http://schemas.microsoft.com/office/drawing/2014/main" id="{28499122-51AD-47FC-87A7-7D404A5A9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85485D05-7812-433E-9FAF-09946EFF626B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>
            <a:extLst>
              <a:ext uri="{FF2B5EF4-FFF2-40B4-BE49-F238E27FC236}">
                <a16:creationId xmlns:a16="http://schemas.microsoft.com/office/drawing/2014/main" id="{1FC3FAE7-CBAB-42FC-A478-E68EA9AB7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6E98A77C-4003-44CA-BD26-1E771BCBFE17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>
            <a:extLst>
              <a:ext uri="{FF2B5EF4-FFF2-40B4-BE49-F238E27FC236}">
                <a16:creationId xmlns:a16="http://schemas.microsoft.com/office/drawing/2014/main" id="{3B8D543E-565D-416B-A405-45A62E9BC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BFBFABA5-01E9-424D-B170-1F03764CD54B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>
            <a:extLst>
              <a:ext uri="{FF2B5EF4-FFF2-40B4-BE49-F238E27FC236}">
                <a16:creationId xmlns:a16="http://schemas.microsoft.com/office/drawing/2014/main" id="{64D1A1EE-5639-47DC-94F3-60B4D199D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3163"/>
            <a:ext cx="438943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C05CEA74-8BEB-473A-BF2E-F5F78BB96D6E}"/>
              </a:ext>
            </a:extLst>
          </p:cNvPr>
          <p:cNvSpPr txBox="1">
            <a:spLocks/>
          </p:cNvSpPr>
          <p:nvPr/>
        </p:nvSpPr>
        <p:spPr>
          <a:xfrm>
            <a:off x="512763" y="674688"/>
            <a:ext cx="8440737" cy="4587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rgbClr val="375185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kern="0" dirty="0"/>
              <a:t>Lineárna regresia – simulácia optimalizácie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10F63F6-13B3-524F-B3CC-0934E54702EB}" vid="{1E97BBC5-A21D-794C-A0AA-D9BFD86C73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01definicia SU</Template>
  <TotalTime>1869</TotalTime>
  <Words>473</Words>
  <Application>Microsoft Office PowerPoint</Application>
  <PresentationFormat>Prezentácia na obrazovke (4:3)</PresentationFormat>
  <Paragraphs>108</Paragraphs>
  <Slides>17</Slides>
  <Notes>8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Courier New</vt:lpstr>
      <vt:lpstr>Times New Roman</vt:lpstr>
      <vt:lpstr>Wingdings</vt:lpstr>
      <vt:lpstr>Motív Office</vt:lpstr>
      <vt:lpstr>Regresná analýza</vt:lpstr>
      <vt:lpstr>Regresná analýza</vt:lpstr>
      <vt:lpstr>Lineárna regresia </vt:lpstr>
      <vt:lpstr>Nelineárna regresia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Príklad použitia</vt:lpstr>
      <vt:lpstr>Lineárna regresia verzus LTU</vt:lpstr>
      <vt:lpstr>Logistická regresia</vt:lpstr>
      <vt:lpstr>Logistická regresia</vt:lpstr>
      <vt:lpstr>Logistická regresia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Definícia strojového učenia</dc:title>
  <dc:creator>Kristína Machová</dc:creator>
  <cp:lastModifiedBy>Kristina Machova</cp:lastModifiedBy>
  <cp:revision>182</cp:revision>
  <cp:lastPrinted>2018-02-04T19:03:19Z</cp:lastPrinted>
  <dcterms:created xsi:type="dcterms:W3CDTF">2021-02-12T15:36:07Z</dcterms:created>
  <dcterms:modified xsi:type="dcterms:W3CDTF">2025-04-03T13:16:11Z</dcterms:modified>
</cp:coreProperties>
</file>