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342" r:id="rId3"/>
    <p:sldId id="414" r:id="rId4"/>
    <p:sldId id="415" r:id="rId5"/>
    <p:sldId id="420" r:id="rId6"/>
    <p:sldId id="405" r:id="rId7"/>
    <p:sldId id="421" r:id="rId8"/>
    <p:sldId id="422" r:id="rId9"/>
    <p:sldId id="423" r:id="rId10"/>
    <p:sldId id="424" r:id="rId11"/>
    <p:sldId id="402" r:id="rId12"/>
    <p:sldId id="425" r:id="rId13"/>
    <p:sldId id="426" r:id="rId14"/>
    <p:sldId id="427" r:id="rId15"/>
    <p:sldId id="428" r:id="rId16"/>
    <p:sldId id="429" r:id="rId17"/>
    <p:sldId id="416" r:id="rId18"/>
    <p:sldId id="417" r:id="rId19"/>
    <p:sldId id="430" r:id="rId20"/>
    <p:sldId id="431" r:id="rId21"/>
    <p:sldId id="432" r:id="rId22"/>
    <p:sldId id="433" r:id="rId23"/>
    <p:sldId id="434" r:id="rId24"/>
    <p:sldId id="365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ea" initials="B" lastIdx="9" clrIdx="0"/>
  <p:cmAuthor id="1" name="Kristína Machová" initials="KM" lastIdx="1" clrIdx="1">
    <p:extLst>
      <p:ext uri="{19B8F6BF-5375-455C-9EA6-DF929625EA0E}">
        <p15:presenceInfo xmlns:p15="http://schemas.microsoft.com/office/powerpoint/2012/main" userId="Kristína Machová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0000"/>
    <a:srgbClr val="006666"/>
    <a:srgbClr val="898989"/>
    <a:srgbClr val="485E82"/>
    <a:srgbClr val="DA0000"/>
    <a:srgbClr val="7E76A2"/>
    <a:srgbClr val="666699"/>
    <a:srgbClr val="009999"/>
    <a:srgbClr val="6570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0" autoAdjust="0"/>
    <p:restoredTop sz="96327"/>
  </p:normalViewPr>
  <p:slideViewPr>
    <p:cSldViewPr snapToGrid="0" snapToObjects="1">
      <p:cViewPr varScale="1">
        <p:scale>
          <a:sx n="103" d="100"/>
          <a:sy n="103" d="100"/>
        </p:scale>
        <p:origin x="120" y="27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napToObjects="1">
      <p:cViewPr varScale="1">
        <p:scale>
          <a:sx n="72" d="100"/>
          <a:sy n="72" d="100"/>
        </p:scale>
        <p:origin x="2384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DCA96-0433-9043-89F7-C2A1DD8B9D4D}" type="datetime1">
              <a:rPr lang="en-US" smtClean="0"/>
              <a:pPr/>
              <a:t>4/9/2025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4C875-7223-3B4B-9A00-CE25F9D3DC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5503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F0DD3-AB97-0044-ACDE-9EFDFC7037C1}" type="datetime1">
              <a:rPr lang="en-US" smtClean="0"/>
              <a:pPr/>
              <a:t>4/9/2025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B8B0E-B866-0647-8F46-14B58D91F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6384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8D41A-EA9A-2E4A-932A-2F6E31F3C93A}" type="datetime1">
              <a:rPr lang="en-US" smtClean="0"/>
              <a:pPr/>
              <a:t>4/9/2025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32D51-8DD9-AB4E-928A-AC013F0C41AA}" type="datetime1">
              <a:rPr lang="en-US" smtClean="0"/>
              <a:pPr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FF5CA-D134-B046-9CE7-B939D928CFD6}" type="datetime1">
              <a:rPr lang="en-US" smtClean="0"/>
              <a:pPr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03291-3A3F-0A43-85F6-9F250C1CE26C}" type="datetime1">
              <a:rPr lang="en-US" smtClean="0"/>
              <a:pPr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9"/>
          <p:cNvSpPr/>
          <p:nvPr userDrawn="1"/>
        </p:nvSpPr>
        <p:spPr>
          <a:xfrm>
            <a:off x="-2" y="6583361"/>
            <a:ext cx="4571999" cy="274639"/>
          </a:xfrm>
          <a:prstGeom prst="rect">
            <a:avLst/>
          </a:prstGeom>
          <a:solidFill>
            <a:srgbClr val="6570A2"/>
          </a:solidFill>
          <a:ln>
            <a:solidFill>
              <a:srgbClr val="6570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sk-SK" sz="1600" noProof="0" dirty="0">
                <a:latin typeface="Arial"/>
                <a:cs typeface="Arial"/>
              </a:rPr>
              <a:t>Kristína Machová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C14F9-AE6F-F646-B99C-496C416A59BD}" type="datetime1">
              <a:rPr lang="en-US" smtClean="0"/>
              <a:pPr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5CB12-D96D-F141-81CF-2F039013AFF8}" type="datetime1">
              <a:rPr lang="en-US" smtClean="0"/>
              <a:pPr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0C61-FFDC-8049-8348-5F40CBFB969F}" type="datetime1">
              <a:rPr lang="en-US" smtClean="0"/>
              <a:pPr/>
              <a:t>4/9/2025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4D615-E4B2-FE4C-B1A9-91517AACF9B9}" type="datetime1">
              <a:rPr lang="en-US" smtClean="0"/>
              <a:pPr/>
              <a:t>4/9/2025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65F5-D6A6-C647-AB2D-F3FCDCBA8D45}" type="datetime1">
              <a:rPr lang="en-US" smtClean="0"/>
              <a:pPr/>
              <a:t>4/9/2025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9D50-26A2-E44C-BFD0-D2A2C5EA2E26}" type="datetime1">
              <a:rPr lang="en-US" smtClean="0"/>
              <a:pPr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3E6D-8E3D-8A48-8F5F-EF3746047C5D}" type="datetime1">
              <a:rPr lang="en-US" smtClean="0"/>
              <a:pPr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71997" y="6583361"/>
            <a:ext cx="4572001" cy="27463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 sz="1600" noProof="0">
              <a:latin typeface="Arial"/>
              <a:cs typeface="Arial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909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2" y="6583361"/>
            <a:ext cx="3124199" cy="27543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BA23D5A2-7C96-0443-ABF7-6B33D3214715}" type="datetime1">
              <a:rPr lang="en-US" smtClean="0"/>
              <a:pPr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83361"/>
            <a:ext cx="2895600" cy="27463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19800" y="6583361"/>
            <a:ext cx="3124200" cy="27463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4571999" cy="508001"/>
          </a:xfrm>
          <a:prstGeom prst="rect">
            <a:avLst/>
          </a:prstGeom>
          <a:solidFill>
            <a:srgbClr val="6570A2"/>
          </a:solidFill>
          <a:ln>
            <a:solidFill>
              <a:srgbClr val="6570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sk-SK" sz="1600" noProof="0" dirty="0">
                <a:latin typeface="Arial"/>
                <a:cs typeface="Arial"/>
              </a:rPr>
              <a:t>Učenie súborom metód 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571998" y="-1"/>
            <a:ext cx="4572001" cy="50800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600" noProof="0" dirty="0">
                <a:latin typeface="Arial"/>
                <a:cs typeface="Arial"/>
              </a:rPr>
              <a:t>Strojového učenie, KKUI TU Košice</a:t>
            </a:r>
            <a:endParaRPr lang="sk-SK" sz="1600" noProof="0" dirty="0"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-2" y="6583361"/>
            <a:ext cx="4571999" cy="274639"/>
          </a:xfrm>
          <a:prstGeom prst="rect">
            <a:avLst/>
          </a:prstGeom>
          <a:solidFill>
            <a:srgbClr val="6570A2"/>
          </a:solidFill>
          <a:ln>
            <a:solidFill>
              <a:srgbClr val="6570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sk-SK" sz="1600" noProof="0">
              <a:latin typeface="Arial"/>
              <a:cs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ristina.machova@tuke.sk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5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kristina.machova@tuke.sk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4183"/>
            <a:ext cx="7772400" cy="1261918"/>
          </a:xfrm>
        </p:spPr>
        <p:txBody>
          <a:bodyPr>
            <a:normAutofit/>
          </a:bodyPr>
          <a:lstStyle/>
          <a:p>
            <a:r>
              <a:rPr lang="sk-SK" sz="4000" dirty="0">
                <a:latin typeface="Arial"/>
                <a:cs typeface="Arial"/>
              </a:rPr>
              <a:t>Učenie súborom metód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2673" y="3439390"/>
            <a:ext cx="7772399" cy="914401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k-SK" altLang="sk-SK" sz="1800" dirty="0"/>
              <a:t>Predmet: Strojové učenie</a:t>
            </a:r>
          </a:p>
          <a:p>
            <a:pPr algn="ctr" eaLnBrk="1" hangingPunct="1"/>
            <a:r>
              <a:rPr lang="sk-SK" altLang="sk-SK" sz="1800" dirty="0"/>
              <a:t>Prednášajúci: Kristína Machová</a:t>
            </a:r>
            <a:endParaRPr lang="sk-SK" altLang="sk-SK" sz="1800" dirty="0">
              <a:hlinkClick r:id="rId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9228" y="508000"/>
            <a:ext cx="6966857" cy="467629"/>
          </a:xfrm>
        </p:spPr>
        <p:txBody>
          <a:bodyPr anchor="ctr">
            <a:noAutofit/>
          </a:bodyPr>
          <a:lstStyle/>
          <a:p>
            <a:pPr algn="l"/>
            <a:r>
              <a:rPr lang="sk-SK" sz="2400" b="1" dirty="0" err="1"/>
              <a:t>Bagging</a:t>
            </a:r>
            <a:r>
              <a:rPr lang="sk-SK" sz="2400" b="1" dirty="0"/>
              <a:t>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356574" y="1169607"/>
            <a:ext cx="8430852" cy="723201"/>
          </a:xfrm>
        </p:spPr>
        <p:txBody>
          <a:bodyPr>
            <a:normAutofit/>
          </a:bodyPr>
          <a:lstStyle/>
          <a:p>
            <a:pPr marL="0" indent="0" algn="just" eaLnBrk="1" hangingPunct="1">
              <a:buFont typeface="Wingdings" pitchFamily="2" charset="2"/>
              <a:buNone/>
            </a:pPr>
            <a:r>
              <a:rPr lang="sk-SK" altLang="sk-SK" sz="1800" dirty="0">
                <a:solidFill>
                  <a:srgbClr val="006666"/>
                </a:solidFill>
              </a:rPr>
              <a:t>Kolekcia Markíza: </a:t>
            </a:r>
            <a:r>
              <a:rPr lang="sk-SK" altLang="sk-SK" sz="1800" dirty="0"/>
              <a:t>96 kategórií, 26785 dokumentov v slovenčine (</a:t>
            </a:r>
            <a:r>
              <a:rPr lang="sk-SK" altLang="sk-SK" sz="1800" dirty="0" err="1"/>
              <a:t>trénovacia</a:t>
            </a:r>
            <a:r>
              <a:rPr lang="sk-SK" altLang="sk-SK" sz="1800" dirty="0"/>
              <a:t> a testovacia časť v pomere 2:1).</a:t>
            </a:r>
            <a:endParaRPr lang="en-US" altLang="sk-SK" sz="1800" dirty="0"/>
          </a:p>
          <a:p>
            <a:pPr>
              <a:buFont typeface="Courier New" panose="02070309020205020404" pitchFamily="49" charset="0"/>
              <a:buChar char="o"/>
              <a:defRPr/>
            </a:pPr>
            <a:endParaRPr lang="sk-SK" sz="2000" baseline="0" dirty="0">
              <a:solidFill>
                <a:srgbClr val="7E0000"/>
              </a:solidFill>
              <a:effectLst/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6019800" y="6583361"/>
            <a:ext cx="3124200" cy="274639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F313804-A8F9-8F4B-8BEB-7240BBF4123A}" type="slidenum">
              <a:rPr lang="en-US" smtClean="0"/>
              <a:pPr>
                <a:spcAft>
                  <a:spcPts val="600"/>
                </a:spcAft>
              </a:pPr>
              <a:t>10</a:t>
            </a:fld>
            <a:endParaRPr lang="en-US"/>
          </a:p>
        </p:txBody>
      </p:sp>
      <p:pic>
        <p:nvPicPr>
          <p:cNvPr id="7" name="Picture 6" descr="Obr5">
            <a:extLst>
              <a:ext uri="{FF2B5EF4-FFF2-40B4-BE49-F238E27FC236}">
                <a16:creationId xmlns:a16="http://schemas.microsoft.com/office/drawing/2014/main" id="{830E12D4-76E5-4D7C-BBEA-CD25731291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394" y="1779587"/>
            <a:ext cx="7345363" cy="4803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8296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altLang="sk-SK" sz="2400" b="1" dirty="0" err="1"/>
              <a:t>Boosting</a:t>
            </a:r>
            <a:endParaRPr lang="sk-SK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1885" y="1116153"/>
            <a:ext cx="8360229" cy="4204512"/>
          </a:xfrm>
        </p:spPr>
        <p:txBody>
          <a:bodyPr>
            <a:normAutofit fontScale="92500"/>
          </a:bodyPr>
          <a:lstStyle/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dirty="0"/>
              <a:t>Zdokonalená metóda </a:t>
            </a:r>
            <a:r>
              <a:rPr lang="sk-SK" altLang="sk-SK" sz="2000" dirty="0" err="1"/>
              <a:t>bagging</a:t>
            </a:r>
            <a:r>
              <a:rPr lang="en-US" altLang="sk-SK" sz="2000" dirty="0">
                <a:solidFill>
                  <a:srgbClr val="FF6666"/>
                </a:solidFill>
              </a:rPr>
              <a:t> </a:t>
            </a:r>
            <a:r>
              <a:rPr lang="en-US" altLang="sk-SK" sz="2000" dirty="0">
                <a:solidFill>
                  <a:srgbClr val="7E0000"/>
                </a:solidFill>
              </a:rPr>
              <a:t>[</a:t>
            </a:r>
            <a:r>
              <a:rPr lang="sk-SK" altLang="sk-SK" sz="2000" dirty="0" err="1">
                <a:solidFill>
                  <a:srgbClr val="7E0000"/>
                </a:solidFill>
              </a:rPr>
              <a:t>Schapire-Singer</a:t>
            </a:r>
            <a:r>
              <a:rPr lang="sk-SK" altLang="sk-SK" sz="2000" dirty="0">
                <a:solidFill>
                  <a:srgbClr val="7E0000"/>
                </a:solidFill>
              </a:rPr>
              <a:t>, 1999</a:t>
            </a:r>
            <a:r>
              <a:rPr lang="en-US" altLang="sk-SK" sz="2000" dirty="0">
                <a:solidFill>
                  <a:srgbClr val="7E0000"/>
                </a:solidFill>
              </a:rPr>
              <a:t>]</a:t>
            </a:r>
            <a:r>
              <a:rPr lang="sk-SK" altLang="sk-SK" sz="2000" dirty="0">
                <a:solidFill>
                  <a:srgbClr val="7E0000"/>
                </a:solidFill>
              </a:rPr>
              <a:t> </a:t>
            </a:r>
            <a:r>
              <a:rPr lang="sk-SK" altLang="sk-SK" sz="2000" dirty="0"/>
              <a:t>založená na </a:t>
            </a:r>
            <a:r>
              <a:rPr lang="sk-SK" altLang="sk-SK" sz="2000" dirty="0" err="1"/>
              <a:t>váhovaní</a:t>
            </a:r>
            <a:r>
              <a:rPr lang="sk-SK" altLang="sk-SK" sz="2000" dirty="0"/>
              <a:t> TP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dirty="0" err="1"/>
              <a:t>Boosting</a:t>
            </a:r>
            <a:r>
              <a:rPr lang="sk-SK" altLang="sk-SK" sz="2000" dirty="0"/>
              <a:t> – stimulácia, stupňovanie 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dirty="0"/>
              <a:t>Formuje </a:t>
            </a:r>
            <a:r>
              <a:rPr lang="sk-SK" altLang="sk-SK" sz="2000" b="1" i="1" dirty="0"/>
              <a:t>m = 1 ... </a:t>
            </a:r>
            <a:r>
              <a:rPr lang="en-US" altLang="sk-SK" sz="2000" b="1" i="1" dirty="0"/>
              <a:t>M </a:t>
            </a:r>
            <a:r>
              <a:rPr lang="sk-SK" altLang="sk-SK" sz="2000" dirty="0"/>
              <a:t>rôznych výberov z pôvodnej TM, ktoré sa líšia iba váhami TP (všetky TP)</a:t>
            </a:r>
            <a:endParaRPr lang="en-US" altLang="sk-SK" sz="2000" dirty="0"/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dirty="0"/>
              <a:t>Nad každým výberom trénuje slabý - partikulárny </a:t>
            </a:r>
            <a:r>
              <a:rPr lang="sk-SK" altLang="sk-SK" sz="2000" dirty="0" err="1"/>
              <a:t>klasifikátor</a:t>
            </a:r>
            <a:r>
              <a:rPr lang="sk-SK" altLang="sk-SK" sz="2000" dirty="0"/>
              <a:t> </a:t>
            </a:r>
          </a:p>
          <a:p>
            <a:pPr marL="0" indent="0" eaLnBrk="1" hangingPunct="1">
              <a:buNone/>
            </a:pPr>
            <a:r>
              <a:rPr lang="sk-SK" altLang="sk-SK" sz="2000" b="1" i="1" dirty="0"/>
              <a:t>	H</a:t>
            </a:r>
            <a:r>
              <a:rPr lang="sk-SK" altLang="sk-SK" sz="2000" b="1" i="1" baseline="-25000" dirty="0"/>
              <a:t>m </a:t>
            </a:r>
            <a:r>
              <a:rPr lang="sk-SK" altLang="sk-SK" sz="2000" b="1" i="1" dirty="0"/>
              <a:t>–</a:t>
            </a:r>
            <a:r>
              <a:rPr lang="en-US" altLang="sk-SK" sz="2000" b="1" i="1" dirty="0"/>
              <a:t>&gt; {-1,1}</a:t>
            </a:r>
            <a:r>
              <a:rPr lang="sk-SK" altLang="sk-SK" sz="2000" b="1" i="1" dirty="0"/>
              <a:t>  </a:t>
            </a:r>
            <a:r>
              <a:rPr lang="sk-SK" altLang="sk-SK" sz="2000" dirty="0"/>
              <a:t>zvoleným algoritmom SU.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k-SK" altLang="sk-SK" sz="2000" dirty="0"/>
              <a:t>Zvolený algoritmus sa potom aplikuje v každej iterácii (nemení sa)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dirty="0"/>
              <a:t>V každej iterácii sa </a:t>
            </a:r>
            <a:r>
              <a:rPr lang="sk-SK" altLang="sk-SK" sz="2000" dirty="0">
                <a:solidFill>
                  <a:srgbClr val="7E0000"/>
                </a:solidFill>
              </a:rPr>
              <a:t>zvýšia váhy nesprávne klasifikovaných TP </a:t>
            </a:r>
            <a:r>
              <a:rPr lang="sk-SK" altLang="sk-SK" sz="2000" dirty="0"/>
              <a:t>a znížia váhy správne klasifikovaných TP pri predchádzajúcom </a:t>
            </a:r>
            <a:r>
              <a:rPr lang="sk-SK" altLang="sk-SK" sz="2000" dirty="0" err="1"/>
              <a:t>klasifikátore</a:t>
            </a:r>
            <a:endParaRPr lang="sk-SK" altLang="sk-SK" sz="2000" dirty="0"/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dirty="0"/>
              <a:t>Učiaca stratégia - riadenie chybou klasifikácie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dirty="0"/>
              <a:t>Výsledok klasifikácie je určený hlasovaním a regresie </a:t>
            </a:r>
            <a:r>
              <a:rPr lang="sk-SK" altLang="sk-SK" sz="2000" dirty="0" err="1"/>
              <a:t>spriemerňovaním</a:t>
            </a:r>
            <a:r>
              <a:rPr lang="sk-SK" altLang="sk-SK" sz="2000" dirty="0"/>
              <a:t>. </a:t>
            </a: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0" lvl="1" indent="0">
              <a:buNone/>
              <a:defRPr/>
            </a:pPr>
            <a:endParaRPr lang="sk-SK" sz="2000" baseline="0" dirty="0">
              <a:sym typeface="Wingdings" pitchFamily="2" charset="2"/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10" name="Object 5">
            <a:extLst>
              <a:ext uri="{FF2B5EF4-FFF2-40B4-BE49-F238E27FC236}">
                <a16:creationId xmlns:a16="http://schemas.microsoft.com/office/drawing/2014/main" id="{B8063A6A-3563-44F4-BAEB-612CC02E4B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2859709"/>
              </p:ext>
            </p:extLst>
          </p:nvPr>
        </p:nvGraphicFramePr>
        <p:xfrm>
          <a:off x="868096" y="5320665"/>
          <a:ext cx="3675522" cy="7618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Equation 3.0" r:id="rId2" imgW="2197100" imgH="457200" progId="Equation.3">
                  <p:embed/>
                </p:oleObj>
              </mc:Choice>
              <mc:Fallback>
                <p:oleObj name="Microsoft Equation 3.0" r:id="rId2" imgW="2197100" imgH="457200" progId="Equation.3">
                  <p:embed/>
                  <p:pic>
                    <p:nvPicPr>
                      <p:cNvPr id="1843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096" y="5320665"/>
                        <a:ext cx="3675522" cy="7618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Zástupný symbol obsahu 1">
                <a:extLst>
                  <a:ext uri="{FF2B5EF4-FFF2-40B4-BE49-F238E27FC236}">
                    <a16:creationId xmlns:a16="http://schemas.microsoft.com/office/drawing/2014/main" id="{BE27D263-893B-409A-A5E0-E7BF483D6B59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69799372"/>
                  </p:ext>
                </p:extLst>
              </p:nvPr>
            </p:nvGraphicFramePr>
            <p:xfrm>
              <a:off x="4710071" y="5407766"/>
              <a:ext cx="4208496" cy="861423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91377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29472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861423">
                    <a:tc>
                      <a:txBody>
                        <a:bodyPr/>
                        <a:lstStyle/>
                        <a:p>
                          <a:pPr marL="226695" marR="36195" algn="ctr">
                            <a:spcBef>
                              <a:spcPts val="300"/>
                            </a:spcBef>
                            <a:spcAft>
                              <a:spcPts val="3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sk-SK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sk-SK" sz="18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sk-SK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ʄ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sk-SK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𝑟𝑓</m:t>
                                    </m:r>
                                  </m:sub>
                                  <m:sup>
                                    <m:r>
                                      <a:rPr lang="sk-SK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sup>
                                </m:sSubSup>
                                <m:d>
                                  <m:dPr>
                                    <m:ctrlPr>
                                      <a:rPr lang="sk-SK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sk-SK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sk-SK" sz="18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sk-SK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k-SK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sk-SK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den>
                                </m:f>
                                <m:nary>
                                  <m:naryPr>
                                    <m:chr m:val="∑"/>
                                    <m:limLoc m:val="subSup"/>
                                    <m:ctrlPr>
                                      <a:rPr lang="sk-SK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sk-SK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  <m:r>
                                      <a:rPr lang="sk-SK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=1</m:t>
                                    </m:r>
                                  </m:sub>
                                  <m:sup>
                                    <m:r>
                                      <a:rPr lang="sk-SK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sup>
                                  <m:e>
                                    <m:sSub>
                                      <m:sSubPr>
                                        <m:ctrlPr>
                                          <a:rPr lang="sk-SK" sz="18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k-SK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sk-SK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</m:sub>
                                    </m:sSub>
                                    <m:r>
                                      <a:rPr lang="sk-SK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sk-SK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sk-SK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nary>
                              </m:oMath>
                            </m:oMathPara>
                          </a14:m>
                          <a:endParaRPr lang="sk-SK" sz="1800" dirty="0">
                            <a:effectLst/>
                            <a:latin typeface="Arial"/>
                            <a:ea typeface="Times New Roman"/>
                            <a:cs typeface="Times New Roman"/>
                          </a:endParaRPr>
                        </a:p>
                      </a:txBody>
                      <a:tcPr marL="44450" marR="44450" marT="0" marB="0"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226695" marR="36195" indent="431800" algn="r" hangingPunct="0">
                            <a:lnSpc>
                              <a:spcPts val="1200"/>
                            </a:lnSpc>
                            <a:spcBef>
                              <a:spcPts val="300"/>
                            </a:spcBef>
                            <a:spcAft>
                              <a:spcPts val="300"/>
                            </a:spcAft>
                            <a:tabLst>
                              <a:tab pos="2088515" algn="ctr"/>
                              <a:tab pos="4392295" algn="r"/>
                            </a:tabLst>
                          </a:pPr>
                          <a:endParaRPr lang="sk-SK" sz="100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44450" marR="44450" marT="0" marB="0"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Zástupný symbol obsahu 1">
                <a:extLst>
                  <a:ext uri="{FF2B5EF4-FFF2-40B4-BE49-F238E27FC236}">
                    <a16:creationId xmlns:a16="http://schemas.microsoft.com/office/drawing/2014/main" id="{BE27D263-893B-409A-A5E0-E7BF483D6B59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69799372"/>
                  </p:ext>
                </p:extLst>
              </p:nvPr>
            </p:nvGraphicFramePr>
            <p:xfrm>
              <a:off x="4710071" y="5407766"/>
              <a:ext cx="4208496" cy="861423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91377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29472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861423">
                    <a:tc>
                      <a:txBody>
                        <a:bodyPr/>
                        <a:lstStyle/>
                        <a:p>
                          <a:endParaRPr lang="sk-SK"/>
                        </a:p>
                      </a:txBody>
                      <a:tcPr marL="44450" marR="44450" marT="0" marB="0">
                        <a:blipFill>
                          <a:blip r:embed="rId4"/>
                          <a:stretch>
                            <a:fillRect l="-209" t="-704" r="-44885" b="-14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226695" marR="36195" indent="431800" algn="r" hangingPunct="0">
                            <a:lnSpc>
                              <a:spcPts val="1200"/>
                            </a:lnSpc>
                            <a:spcBef>
                              <a:spcPts val="300"/>
                            </a:spcBef>
                            <a:spcAft>
                              <a:spcPts val="300"/>
                            </a:spcAft>
                            <a:tabLst>
                              <a:tab pos="2088515" algn="ctr"/>
                              <a:tab pos="4392295" algn="r"/>
                            </a:tabLst>
                          </a:pPr>
                          <a:endParaRPr lang="sk-SK" sz="100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44450" marR="44450" marT="0" marB="0"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2245326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 err="1">
                <a:latin typeface="Arial" pitchFamily="34" charset="0"/>
                <a:cs typeface="Arial" pitchFamily="34" charset="0"/>
              </a:rPr>
              <a:t>Boosting</a:t>
            </a:r>
            <a:endParaRPr lang="sk-SK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1885" y="1116153"/>
            <a:ext cx="8360229" cy="4306239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sk-SK" altLang="sk-SK" sz="2000" dirty="0"/>
              <a:t>Najznámejší algoritmus</a:t>
            </a:r>
            <a:r>
              <a:rPr lang="en-US" altLang="sk-SK" sz="2000" dirty="0">
                <a:solidFill>
                  <a:srgbClr val="FF6666"/>
                </a:solidFill>
              </a:rPr>
              <a:t> </a:t>
            </a:r>
            <a:r>
              <a:rPr lang="sk-SK" altLang="sk-SK" sz="2000" dirty="0">
                <a:solidFill>
                  <a:srgbClr val="7E0000"/>
                </a:solidFill>
              </a:rPr>
              <a:t>AdaBoost.MH2</a:t>
            </a:r>
            <a:endParaRPr lang="en-US" altLang="sk-SK" sz="2000" dirty="0">
              <a:solidFill>
                <a:srgbClr val="7E0000"/>
              </a:solidFill>
            </a:endParaRP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sk-SK" altLang="sk-SK" sz="2000" dirty="0"/>
              <a:t>Inicializuj distribúciu váh </a:t>
            </a:r>
            <a:r>
              <a:rPr lang="sk-SK" altLang="sk-SK" sz="2000" b="1" i="1" dirty="0" err="1"/>
              <a:t>w</a:t>
            </a:r>
            <a:r>
              <a:rPr lang="sk-SK" altLang="sk-SK" sz="2000" b="1" i="1" baseline="-25000" dirty="0" err="1"/>
              <a:t>i,j</a:t>
            </a:r>
            <a:r>
              <a:rPr lang="sk-SK" altLang="sk-SK" sz="2000" b="1" i="1" baseline="-25000" dirty="0"/>
              <a:t> </a:t>
            </a:r>
            <a:r>
              <a:rPr lang="sk-SK" altLang="sk-SK" sz="2000" b="1" i="1" dirty="0"/>
              <a:t>= 1/(</a:t>
            </a:r>
            <a:r>
              <a:rPr lang="en-US" altLang="sk-SK" sz="2000" b="1" i="1" dirty="0"/>
              <a:t>|D||C|)</a:t>
            </a:r>
            <a:r>
              <a:rPr lang="en-US" altLang="sk-SK" sz="2000" dirty="0"/>
              <a:t>, </a:t>
            </a:r>
            <a:r>
              <a:rPr lang="en-US" altLang="sk-SK" sz="2000" dirty="0" err="1"/>
              <a:t>kde</a:t>
            </a:r>
            <a:r>
              <a:rPr lang="en-US" altLang="sk-SK" sz="2000" dirty="0"/>
              <a:t> </a:t>
            </a:r>
            <a:r>
              <a:rPr lang="en-US" altLang="sk-SK" sz="2000" b="1" i="1" dirty="0" err="1"/>
              <a:t>i</a:t>
            </a:r>
            <a:r>
              <a:rPr lang="sk-SK" altLang="sk-SK" sz="2000" b="1" i="1" dirty="0"/>
              <a:t> </a:t>
            </a:r>
            <a:r>
              <a:rPr lang="en-US" altLang="sk-SK" sz="2000" b="1" i="1" dirty="0"/>
              <a:t>=</a:t>
            </a:r>
            <a:r>
              <a:rPr lang="sk-SK" altLang="sk-SK" sz="2000" b="1" i="1" dirty="0"/>
              <a:t> </a:t>
            </a:r>
            <a:r>
              <a:rPr lang="en-US" altLang="sk-SK" sz="2000" b="1" i="1" dirty="0"/>
              <a:t>1</a:t>
            </a:r>
            <a:r>
              <a:rPr lang="sk-SK" altLang="sk-SK" sz="2000" b="1" i="1" dirty="0"/>
              <a:t> </a:t>
            </a:r>
            <a:r>
              <a:rPr lang="en-US" altLang="sk-SK" sz="2000" b="1" i="1" dirty="0"/>
              <a:t>…</a:t>
            </a:r>
            <a:r>
              <a:rPr lang="sk-SK" altLang="sk-SK" sz="2000" b="1" i="1" dirty="0"/>
              <a:t> </a:t>
            </a:r>
            <a:r>
              <a:rPr lang="en-US" altLang="sk-SK" sz="2000" b="1" i="1" dirty="0"/>
              <a:t>|D|</a:t>
            </a:r>
            <a:endParaRPr lang="sk-SK" altLang="sk-SK" sz="2000" b="1" i="1" dirty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sk-SK" altLang="sk-SK" sz="2000" dirty="0"/>
              <a:t>	</a:t>
            </a:r>
            <a:r>
              <a:rPr lang="en-US" altLang="sk-SK" sz="2000" dirty="0"/>
              <a:t>a </a:t>
            </a:r>
            <a:r>
              <a:rPr lang="en-US" altLang="sk-SK" sz="2000" b="1" i="1" dirty="0"/>
              <a:t>j</a:t>
            </a:r>
            <a:r>
              <a:rPr lang="sk-SK" altLang="sk-SK" sz="2000" b="1" i="1" dirty="0"/>
              <a:t> </a:t>
            </a:r>
            <a:r>
              <a:rPr lang="en-US" altLang="sk-SK" sz="2000" b="1" i="1" dirty="0"/>
              <a:t>=</a:t>
            </a:r>
            <a:r>
              <a:rPr lang="sk-SK" altLang="sk-SK" sz="2000" b="1" i="1" dirty="0"/>
              <a:t> </a:t>
            </a:r>
            <a:r>
              <a:rPr lang="en-US" altLang="sk-SK" sz="2000" b="1" i="1" dirty="0"/>
              <a:t>1</a:t>
            </a:r>
            <a:r>
              <a:rPr lang="sk-SK" altLang="sk-SK" sz="2000" b="1" i="1" dirty="0"/>
              <a:t> </a:t>
            </a:r>
            <a:r>
              <a:rPr lang="en-US" altLang="sk-SK" sz="2000" b="1" i="1" dirty="0"/>
              <a:t>…</a:t>
            </a:r>
            <a:r>
              <a:rPr lang="sk-SK" altLang="sk-SK" sz="2000" b="1" i="1" dirty="0"/>
              <a:t> </a:t>
            </a:r>
            <a:r>
              <a:rPr lang="en-US" altLang="sk-SK" sz="2000" b="1" i="1" dirty="0"/>
              <a:t>|C|</a:t>
            </a:r>
            <a:r>
              <a:rPr lang="sk-SK" altLang="sk-SK" sz="2000" dirty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sk-SK" sz="2000" dirty="0"/>
              <a:t>2. </a:t>
            </a:r>
            <a:r>
              <a:rPr lang="sk-SK" altLang="sk-SK" sz="2000" dirty="0"/>
              <a:t>	</a:t>
            </a:r>
            <a:r>
              <a:rPr lang="en-US" altLang="sk-SK" sz="2000" dirty="0"/>
              <a:t>Pre </a:t>
            </a:r>
            <a:r>
              <a:rPr lang="en-US" altLang="sk-SK" sz="2000" b="1" i="1" dirty="0"/>
              <a:t>m</a:t>
            </a:r>
            <a:r>
              <a:rPr lang="sk-SK" altLang="sk-SK" sz="2000" b="1" i="1" dirty="0"/>
              <a:t> </a:t>
            </a:r>
            <a:r>
              <a:rPr lang="en-US" altLang="sk-SK" sz="2000" b="1" i="1" dirty="0"/>
              <a:t>=</a:t>
            </a:r>
            <a:r>
              <a:rPr lang="sk-SK" altLang="sk-SK" sz="2000" b="1" i="1" dirty="0"/>
              <a:t> </a:t>
            </a:r>
            <a:r>
              <a:rPr lang="en-US" altLang="sk-SK" sz="2000" b="1" i="1" dirty="0"/>
              <a:t>1</a:t>
            </a:r>
            <a:r>
              <a:rPr lang="sk-SK" altLang="sk-SK" sz="2000" b="1" i="1" dirty="0"/>
              <a:t> </a:t>
            </a:r>
            <a:r>
              <a:rPr lang="en-US" altLang="sk-SK" sz="2000" b="1" i="1" dirty="0"/>
              <a:t>…</a:t>
            </a:r>
            <a:r>
              <a:rPr lang="sk-SK" altLang="sk-SK" sz="2000" b="1" i="1" dirty="0"/>
              <a:t> </a:t>
            </a:r>
            <a:r>
              <a:rPr lang="en-US" altLang="sk-SK" sz="2000" b="1" i="1" dirty="0"/>
              <a:t>M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sk-SK" altLang="sk-SK" sz="2000" dirty="0"/>
              <a:t>	</a:t>
            </a:r>
            <a:r>
              <a:rPr lang="en-US" altLang="sk-SK" sz="2000" dirty="0"/>
              <a:t>2.1</a:t>
            </a:r>
            <a:r>
              <a:rPr lang="sk-SK" altLang="sk-SK" sz="2000" dirty="0"/>
              <a:t> Generuj partikulárny </a:t>
            </a:r>
            <a:r>
              <a:rPr lang="sk-SK" altLang="sk-SK" sz="2000" dirty="0" err="1"/>
              <a:t>klasifikátor</a:t>
            </a:r>
            <a:r>
              <a:rPr lang="sk-SK" altLang="sk-SK" sz="2000" dirty="0"/>
              <a:t> </a:t>
            </a:r>
            <a:r>
              <a:rPr lang="sk-SK" altLang="sk-SK" sz="2000" b="1" i="1" dirty="0"/>
              <a:t>H</a:t>
            </a:r>
            <a:r>
              <a:rPr lang="sk-SK" altLang="sk-SK" sz="2000" b="1" i="1" baseline="-25000" dirty="0"/>
              <a:t>m</a:t>
            </a:r>
            <a:r>
              <a:rPr lang="sk-SK" altLang="sk-SK" sz="2000" b="1" i="1" dirty="0"/>
              <a:t>: D x C –</a:t>
            </a:r>
            <a:r>
              <a:rPr lang="en-US" altLang="sk-SK" sz="2000" b="1" i="1" dirty="0"/>
              <a:t>&gt;</a:t>
            </a:r>
            <a:r>
              <a:rPr lang="sk-SK" altLang="sk-SK" sz="2000" b="1" i="1" dirty="0"/>
              <a:t> R</a:t>
            </a:r>
            <a:endParaRPr lang="en-US" altLang="sk-SK" sz="2000" b="1" i="1" dirty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sk-SK" altLang="sk-SK" sz="2000" dirty="0"/>
              <a:t>	2.2 Urči parameter </a:t>
            </a:r>
            <a:r>
              <a:rPr lang="el-GR" altLang="sk-SK" sz="2000" b="1" i="1" dirty="0"/>
              <a:t>α</a:t>
            </a:r>
            <a:r>
              <a:rPr lang="sk-SK" altLang="sk-SK" sz="2000" b="1" i="1" baseline="-25000" dirty="0"/>
              <a:t>m</a:t>
            </a:r>
            <a:r>
              <a:rPr lang="sk-SK" altLang="sk-SK" sz="2000" b="1" i="1" dirty="0"/>
              <a:t> € R </a:t>
            </a:r>
            <a:r>
              <a:rPr lang="sk-SK" altLang="sk-SK" sz="2000" dirty="0"/>
              <a:t>(relevantný presnosti PK)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sk-SK" altLang="sk-SK" sz="2000" dirty="0"/>
              <a:t>	2.3 Modifikuj distribúciu váh:</a:t>
            </a:r>
          </a:p>
          <a:p>
            <a:pPr marL="609600" indent="-609600" eaLnBrk="1" hangingPunct="1">
              <a:buFont typeface="Wingdings" pitchFamily="2" charset="2"/>
              <a:buChar char="q"/>
            </a:pPr>
            <a:endParaRPr lang="sk-SK" altLang="sk-SK" sz="2000" dirty="0"/>
          </a:p>
          <a:p>
            <a:pPr marL="609600" indent="-609600" eaLnBrk="1" hangingPunct="1">
              <a:buFont typeface="Wingdings" pitchFamily="2" charset="2"/>
              <a:buChar char="q"/>
            </a:pPr>
            <a:endParaRPr lang="sk-SK" altLang="sk-SK" sz="2000" dirty="0"/>
          </a:p>
          <a:p>
            <a:pPr marL="609600" indent="-609600" eaLnBrk="1" hangingPunct="1">
              <a:buFont typeface="Wingdings" pitchFamily="2" charset="2"/>
              <a:buChar char="q"/>
            </a:pPr>
            <a:endParaRPr lang="sk-SK" altLang="sk-SK" sz="2000" dirty="0"/>
          </a:p>
          <a:p>
            <a:pPr marL="1409700" lvl="2" indent="-609600">
              <a:buNone/>
            </a:pPr>
            <a:r>
              <a:rPr lang="sk-SK" altLang="sk-SK" sz="2000" dirty="0"/>
              <a:t>Kde	</a:t>
            </a:r>
            <a:r>
              <a:rPr lang="sk-SK" altLang="sk-SK" sz="2000" b="1" i="1" dirty="0" err="1"/>
              <a:t>y</a:t>
            </a:r>
            <a:r>
              <a:rPr lang="sk-SK" altLang="sk-SK" sz="2000" b="1" i="1" baseline="-25000" dirty="0" err="1"/>
              <a:t>ij</a:t>
            </a:r>
            <a:r>
              <a:rPr lang="sk-SK" altLang="sk-SK" sz="2000" b="1" i="1" baseline="-25000" dirty="0"/>
              <a:t> </a:t>
            </a:r>
            <a:r>
              <a:rPr lang="sk-SK" altLang="sk-SK" sz="2000" b="1" i="1" dirty="0"/>
              <a:t>= </a:t>
            </a:r>
            <a:r>
              <a:rPr lang="en-US" altLang="sk-SK" sz="2000" b="1" i="1" dirty="0"/>
              <a:t>+1 </a:t>
            </a:r>
            <a:r>
              <a:rPr lang="en-US" altLang="sk-SK" sz="2000" dirty="0" err="1"/>
              <a:t>ak</a:t>
            </a:r>
            <a:r>
              <a:rPr lang="en-US" altLang="sk-SK" sz="2000" dirty="0"/>
              <a:t> </a:t>
            </a:r>
            <a:r>
              <a:rPr lang="en-US" altLang="sk-SK" sz="2000" b="1" i="1" dirty="0"/>
              <a:t>d</a:t>
            </a:r>
            <a:r>
              <a:rPr lang="en-US" altLang="sk-SK" sz="2000" b="1" i="1" baseline="-25000" dirty="0"/>
              <a:t>i</a:t>
            </a:r>
            <a:r>
              <a:rPr lang="en-US" altLang="sk-SK" sz="2000" dirty="0"/>
              <a:t> je z </a:t>
            </a:r>
            <a:r>
              <a:rPr lang="en-US" altLang="sk-SK" sz="2000" b="1" i="1" dirty="0" err="1"/>
              <a:t>c</a:t>
            </a:r>
            <a:r>
              <a:rPr lang="en-US" altLang="sk-SK" sz="2000" b="1" i="1" baseline="-25000" dirty="0" err="1"/>
              <a:t>j</a:t>
            </a:r>
            <a:r>
              <a:rPr lang="sk-SK" altLang="sk-SK" sz="2000" dirty="0"/>
              <a:t>, inak </a:t>
            </a:r>
            <a:r>
              <a:rPr lang="en-US" altLang="sk-SK" sz="2000" b="1" i="1" dirty="0" err="1"/>
              <a:t>y</a:t>
            </a:r>
            <a:r>
              <a:rPr lang="en-US" altLang="sk-SK" sz="2000" b="1" i="1" baseline="-25000" dirty="0" err="1"/>
              <a:t>ij</a:t>
            </a:r>
            <a:r>
              <a:rPr lang="sk-SK" altLang="sk-SK" sz="2000" b="1" i="1" baseline="-25000" dirty="0"/>
              <a:t> </a:t>
            </a:r>
            <a:r>
              <a:rPr lang="en-US" altLang="sk-SK" sz="2000" b="1" i="1" dirty="0"/>
              <a:t>=</a:t>
            </a:r>
            <a:r>
              <a:rPr lang="sk-SK" altLang="sk-SK" sz="2000" b="1" i="1" dirty="0"/>
              <a:t> </a:t>
            </a:r>
            <a:r>
              <a:rPr lang="en-US" altLang="sk-SK" sz="2000" b="1" i="1" dirty="0"/>
              <a:t>-1</a:t>
            </a:r>
            <a:endParaRPr lang="sk-SK" altLang="sk-SK" sz="2000" dirty="0"/>
          </a:p>
          <a:p>
            <a:pPr marL="1409700" lvl="2" indent="-609600">
              <a:buNone/>
            </a:pPr>
            <a:r>
              <a:rPr lang="sk-SK" altLang="sk-SK" sz="2000" dirty="0"/>
              <a:t>	</a:t>
            </a:r>
            <a:r>
              <a:rPr lang="sk-SK" altLang="sk-SK" sz="2000" b="1" i="1" dirty="0" err="1"/>
              <a:t>Z</a:t>
            </a:r>
            <a:r>
              <a:rPr lang="sk-SK" altLang="sk-SK" sz="2000" b="1" i="1" baseline="-25000" dirty="0" err="1"/>
              <a:t>m</a:t>
            </a:r>
            <a:r>
              <a:rPr lang="sk-SK" altLang="sk-SK" sz="2000" dirty="0"/>
              <a:t> je </a:t>
            </a:r>
            <a:r>
              <a:rPr lang="sk-SK" altLang="sk-SK" sz="2000" dirty="0" err="1"/>
              <a:t>normovacia</a:t>
            </a:r>
            <a:r>
              <a:rPr lang="sk-SK" altLang="sk-SK" sz="2000" dirty="0"/>
              <a:t> konštanta, garantujúca: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sk-SK" altLang="sk-SK" sz="2000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sk-SK" altLang="sk-SK" sz="2000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0" lvl="1" indent="0">
              <a:buNone/>
              <a:defRPr/>
            </a:pPr>
            <a:endParaRPr lang="sk-SK" sz="2000" baseline="0" dirty="0">
              <a:sym typeface="Wingdings" pitchFamily="2" charset="2"/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E7157237-05CA-457C-8B71-4109F68D46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1265569"/>
              </p:ext>
            </p:extLst>
          </p:nvPr>
        </p:nvGraphicFramePr>
        <p:xfrm>
          <a:off x="2380235" y="3496221"/>
          <a:ext cx="5227573" cy="9492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Equation 3.0" r:id="rId2" imgW="2527300" imgH="457200" progId="Equation.3">
                  <p:embed/>
                </p:oleObj>
              </mc:Choice>
              <mc:Fallback>
                <p:oleObj name="Microsoft Equation 3.0" r:id="rId2" imgW="2527300" imgH="457200" progId="Equation.3">
                  <p:embed/>
                  <p:pic>
                    <p:nvPicPr>
                      <p:cNvPr id="1946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0235" y="3496221"/>
                        <a:ext cx="5227573" cy="9492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>
            <a:extLst>
              <a:ext uri="{FF2B5EF4-FFF2-40B4-BE49-F238E27FC236}">
                <a16:creationId xmlns:a16="http://schemas.microsoft.com/office/drawing/2014/main" id="{5DE3CB62-3783-42CB-97D9-20EADBF2BE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0546805"/>
              </p:ext>
            </p:extLst>
          </p:nvPr>
        </p:nvGraphicFramePr>
        <p:xfrm>
          <a:off x="4673155" y="5271146"/>
          <a:ext cx="2934653" cy="6705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Equation 3.0" r:id="rId4" imgW="1333500" imgH="304800" progId="Equation.3">
                  <p:embed/>
                </p:oleObj>
              </mc:Choice>
              <mc:Fallback>
                <p:oleObj name="Microsoft Equation 3.0" r:id="rId4" imgW="1333500" imgH="304800" progId="Equation.3">
                  <p:embed/>
                  <p:pic>
                    <p:nvPicPr>
                      <p:cNvPr id="1946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155" y="5271146"/>
                        <a:ext cx="2934653" cy="6705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1439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9228" y="508000"/>
            <a:ext cx="6966857" cy="467629"/>
          </a:xfrm>
        </p:spPr>
        <p:txBody>
          <a:bodyPr anchor="ctr">
            <a:noAutofit/>
          </a:bodyPr>
          <a:lstStyle/>
          <a:p>
            <a:pPr algn="l"/>
            <a:r>
              <a:rPr lang="sk-SK" sz="2400" b="1" dirty="0" err="1"/>
              <a:t>Boosting</a:t>
            </a:r>
            <a:endParaRPr lang="sk-SK" sz="24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356574" y="1062354"/>
            <a:ext cx="8430852" cy="739014"/>
          </a:xfrm>
        </p:spPr>
        <p:txBody>
          <a:bodyPr>
            <a:normAutofit fontScale="92500" lnSpcReduction="20000"/>
          </a:bodyPr>
          <a:lstStyle/>
          <a:p>
            <a:pPr marL="0" indent="-342000" algn="just" eaLnBrk="1" hangingPunct="1">
              <a:buNone/>
            </a:pPr>
            <a:r>
              <a:rPr lang="sk-SK" altLang="sk-SK" sz="1800" dirty="0">
                <a:solidFill>
                  <a:srgbClr val="006666"/>
                </a:solidFill>
              </a:rPr>
              <a:t>Kolekcia Reuters-21578: </a:t>
            </a:r>
            <a:r>
              <a:rPr lang="sk-SK" altLang="sk-SK" sz="1800" dirty="0"/>
              <a:t>rozdiely v presnosti </a:t>
            </a:r>
            <a:r>
              <a:rPr lang="sk-SK" altLang="sk-SK" sz="1800" dirty="0" err="1"/>
              <a:t>boostingu</a:t>
            </a:r>
            <a:r>
              <a:rPr lang="sk-SK" altLang="sk-SK" sz="1800" dirty="0"/>
              <a:t> a </a:t>
            </a:r>
            <a:r>
              <a:rPr lang="sk-SK" altLang="sk-SK" sz="1800" dirty="0" err="1"/>
              <a:t>baseline</a:t>
            </a:r>
            <a:r>
              <a:rPr lang="sk-SK" altLang="sk-SK" sz="1800" dirty="0"/>
              <a:t> metódy (perfektný rozhodovací strom) – kategórie sú usporiadané klesajúco podľa frekvencie ich výskytu.</a:t>
            </a:r>
            <a:r>
              <a:rPr lang="sk-SK" altLang="sk-SK" sz="1800" dirty="0">
                <a:solidFill>
                  <a:srgbClr val="7030A0"/>
                </a:solidFill>
              </a:rPr>
              <a:t> 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endParaRPr lang="sk-SK" sz="2000" baseline="0" dirty="0">
              <a:solidFill>
                <a:srgbClr val="7E0000"/>
              </a:solidFill>
              <a:effectLst/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6019800" y="6583361"/>
            <a:ext cx="3124200" cy="274639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F313804-A8F9-8F4B-8BEB-7240BBF4123A}" type="slidenum">
              <a:rPr lang="en-US" smtClean="0"/>
              <a:pPr>
                <a:spcAft>
                  <a:spcPts val="600"/>
                </a:spcAft>
              </a:pPr>
              <a:t>13</a:t>
            </a:fld>
            <a:endParaRPr lang="en-US"/>
          </a:p>
        </p:txBody>
      </p:sp>
      <p:graphicFrame>
        <p:nvGraphicFramePr>
          <p:cNvPr id="8" name="Objekt 46">
            <a:extLst>
              <a:ext uri="{FF2B5EF4-FFF2-40B4-BE49-F238E27FC236}">
                <a16:creationId xmlns:a16="http://schemas.microsoft.com/office/drawing/2014/main" id="{9DD804DC-BC23-452D-8945-50D3679010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1828369"/>
              </p:ext>
            </p:extLst>
          </p:nvPr>
        </p:nvGraphicFramePr>
        <p:xfrm>
          <a:off x="1280159" y="1957388"/>
          <a:ext cx="6457125" cy="42422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f" r:id="rId2" imgW="4657748" imgH="3017782" progId="Excel.Chart.8">
                  <p:embed/>
                </p:oleObj>
              </mc:Choice>
              <mc:Fallback>
                <p:oleObj name="Graf" r:id="rId2" imgW="4657748" imgH="3017782" progId="Excel.Chart.8">
                  <p:embed/>
                  <p:pic>
                    <p:nvPicPr>
                      <p:cNvPr id="20486" name="Objekt 46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-63"/>
                      <a:stretch>
                        <a:fillRect/>
                      </a:stretch>
                    </p:blipFill>
                    <p:spPr bwMode="auto">
                      <a:xfrm>
                        <a:off x="1280159" y="1957388"/>
                        <a:ext cx="6457125" cy="42422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42780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9228" y="508000"/>
            <a:ext cx="6966857" cy="467629"/>
          </a:xfrm>
        </p:spPr>
        <p:txBody>
          <a:bodyPr anchor="ctr">
            <a:noAutofit/>
          </a:bodyPr>
          <a:lstStyle/>
          <a:p>
            <a:pPr algn="l"/>
            <a:r>
              <a:rPr lang="sk-SK" sz="2400" b="1" dirty="0" err="1"/>
              <a:t>Boosting</a:t>
            </a:r>
            <a:r>
              <a:rPr lang="sk-SK" sz="2400" b="1" dirty="0"/>
              <a:t>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356574" y="1062354"/>
            <a:ext cx="8430852" cy="739014"/>
          </a:xfrm>
        </p:spPr>
        <p:txBody>
          <a:bodyPr>
            <a:normAutofit fontScale="92500" lnSpcReduction="20000"/>
          </a:bodyPr>
          <a:lstStyle/>
          <a:p>
            <a:pPr marL="0" indent="-342000" algn="just" eaLnBrk="1" hangingPunct="1">
              <a:buNone/>
            </a:pPr>
            <a:r>
              <a:rPr lang="sk-SK" altLang="sk-SK" sz="1800" dirty="0">
                <a:solidFill>
                  <a:srgbClr val="006666"/>
                </a:solidFill>
              </a:rPr>
              <a:t>Kolekcia Markíza: </a:t>
            </a:r>
            <a:r>
              <a:rPr lang="sk-SK" altLang="sk-SK" sz="1800" dirty="0"/>
              <a:t>rozdiely v presnosti medzi </a:t>
            </a:r>
            <a:r>
              <a:rPr lang="sk-SK" altLang="sk-SK" sz="1800" dirty="0" err="1"/>
              <a:t>boostingom</a:t>
            </a:r>
            <a:r>
              <a:rPr lang="sk-SK" altLang="sk-SK" sz="1800" dirty="0"/>
              <a:t> a </a:t>
            </a:r>
            <a:r>
              <a:rPr lang="sk-SK" altLang="sk-SK" sz="1800" dirty="0" err="1"/>
              <a:t>baseline</a:t>
            </a:r>
            <a:r>
              <a:rPr lang="sk-SK" altLang="sk-SK" sz="1800" dirty="0"/>
              <a:t> metódou (perfektným rozhodovacím stromom) - kategórie s nízkou frekvenciou výskytu poskytujú málo informácií pre mechanizmus zloženej klasifikácie.</a:t>
            </a:r>
            <a:r>
              <a:rPr lang="sk-SK" altLang="sk-SK" sz="1800" dirty="0">
                <a:solidFill>
                  <a:srgbClr val="7030A0"/>
                </a:solidFill>
              </a:rPr>
              <a:t> 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endParaRPr lang="sk-SK" sz="2000" baseline="0" dirty="0">
              <a:solidFill>
                <a:srgbClr val="7E0000"/>
              </a:solidFill>
              <a:effectLst/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6019800" y="6583361"/>
            <a:ext cx="3124200" cy="274639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F313804-A8F9-8F4B-8BEB-7240BBF4123A}" type="slidenum">
              <a:rPr lang="en-US" smtClean="0"/>
              <a:pPr>
                <a:spcAft>
                  <a:spcPts val="600"/>
                </a:spcAft>
              </a:pPr>
              <a:t>14</a:t>
            </a:fld>
            <a:endParaRPr lang="en-US"/>
          </a:p>
        </p:txBody>
      </p:sp>
      <p:graphicFrame>
        <p:nvGraphicFramePr>
          <p:cNvPr id="6" name="Objekt 47">
            <a:extLst>
              <a:ext uri="{FF2B5EF4-FFF2-40B4-BE49-F238E27FC236}">
                <a16:creationId xmlns:a16="http://schemas.microsoft.com/office/drawing/2014/main" id="{406EBAB1-9DD0-46F7-BEA9-7E107C827A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5066456"/>
              </p:ext>
            </p:extLst>
          </p:nvPr>
        </p:nvGraphicFramePr>
        <p:xfrm>
          <a:off x="1277969" y="1961245"/>
          <a:ext cx="6521863" cy="4327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f" r:id="rId2" imgW="4639458" imgH="2914141" progId="Excel.Chart.8">
                  <p:embed/>
                </p:oleObj>
              </mc:Choice>
              <mc:Fallback>
                <p:oleObj name="Graf" r:id="rId2" imgW="4639458" imgH="2914141" progId="Excel.Chart.8">
                  <p:embed/>
                  <p:pic>
                    <p:nvPicPr>
                      <p:cNvPr id="21512" name="Objekt 47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-21"/>
                      <a:stretch>
                        <a:fillRect/>
                      </a:stretch>
                    </p:blipFill>
                    <p:spPr bwMode="auto">
                      <a:xfrm>
                        <a:off x="1277969" y="1961245"/>
                        <a:ext cx="6521863" cy="43272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91877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9228" y="508000"/>
            <a:ext cx="6966857" cy="467629"/>
          </a:xfrm>
        </p:spPr>
        <p:txBody>
          <a:bodyPr anchor="ctr">
            <a:noAutofit/>
          </a:bodyPr>
          <a:lstStyle/>
          <a:p>
            <a:pPr algn="l"/>
            <a:r>
              <a:rPr lang="sk-SK" sz="2400" b="1" dirty="0" err="1"/>
              <a:t>Boosting</a:t>
            </a:r>
            <a:r>
              <a:rPr lang="sk-SK" sz="2400" b="1" dirty="0"/>
              <a:t>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356574" y="1062354"/>
            <a:ext cx="8430852" cy="739014"/>
          </a:xfrm>
        </p:spPr>
        <p:txBody>
          <a:bodyPr>
            <a:normAutofit/>
          </a:bodyPr>
          <a:lstStyle/>
          <a:p>
            <a:pPr marL="0" indent="-342000" algn="just" eaLnBrk="1" hangingPunct="1">
              <a:buNone/>
            </a:pPr>
            <a:r>
              <a:rPr lang="sk-SK" altLang="sk-SK" sz="1800" dirty="0">
                <a:solidFill>
                  <a:srgbClr val="006666"/>
                </a:solidFill>
              </a:rPr>
              <a:t>Kolekcia Reuters-21578: </a:t>
            </a:r>
            <a:r>
              <a:rPr lang="sk-SK" altLang="sk-SK" sz="1800" dirty="0"/>
              <a:t>závislosť </a:t>
            </a:r>
            <a:r>
              <a:rPr lang="sk-SK" altLang="sk-SK" sz="1800" dirty="0">
                <a:solidFill>
                  <a:srgbClr val="7E0000"/>
                </a:solidFill>
              </a:rPr>
              <a:t>Presnosti</a:t>
            </a:r>
            <a:r>
              <a:rPr lang="sk-SK" altLang="sk-SK" sz="1800" dirty="0"/>
              <a:t> </a:t>
            </a:r>
            <a:r>
              <a:rPr lang="sk-SK" altLang="sk-SK" sz="1800" dirty="0" err="1"/>
              <a:t>boosting</a:t>
            </a:r>
            <a:r>
              <a:rPr lang="sk-SK" altLang="sk-SK" sz="1800" dirty="0"/>
              <a:t> na počte základných </a:t>
            </a:r>
            <a:r>
              <a:rPr lang="sk-SK" altLang="sk-SK" sz="1800" dirty="0" err="1"/>
              <a:t>klasifikátorov</a:t>
            </a:r>
            <a:r>
              <a:rPr lang="sk-SK" altLang="sk-SK" sz="1800" dirty="0"/>
              <a:t> (15 – uspokojivé).</a:t>
            </a:r>
            <a:r>
              <a:rPr lang="sk-SK" altLang="sk-SK" sz="1800" dirty="0">
                <a:solidFill>
                  <a:srgbClr val="7030A0"/>
                </a:solidFill>
              </a:rPr>
              <a:t> 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endParaRPr lang="sk-SK" sz="2000" baseline="0" dirty="0">
              <a:solidFill>
                <a:srgbClr val="7E0000"/>
              </a:solidFill>
              <a:effectLst/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6019800" y="6583361"/>
            <a:ext cx="3124200" cy="274639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F313804-A8F9-8F4B-8BEB-7240BBF4123A}" type="slidenum">
              <a:rPr lang="en-US" smtClean="0"/>
              <a:pPr>
                <a:spcAft>
                  <a:spcPts val="600"/>
                </a:spcAft>
              </a:pPr>
              <a:t>15</a:t>
            </a:fld>
            <a:endParaRPr lang="en-US"/>
          </a:p>
        </p:txBody>
      </p:sp>
      <p:pic>
        <p:nvPicPr>
          <p:cNvPr id="6" name="Picture 8" descr="Obr8">
            <a:extLst>
              <a:ext uri="{FF2B5EF4-FFF2-40B4-BE49-F238E27FC236}">
                <a16:creationId xmlns:a16="http://schemas.microsoft.com/office/drawing/2014/main" id="{26613D20-C755-4A96-9A97-364116638F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293" y="1718690"/>
            <a:ext cx="6983413" cy="4805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1811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9228" y="508000"/>
            <a:ext cx="6966857" cy="467629"/>
          </a:xfrm>
        </p:spPr>
        <p:txBody>
          <a:bodyPr anchor="ctr">
            <a:noAutofit/>
          </a:bodyPr>
          <a:lstStyle/>
          <a:p>
            <a:pPr algn="l"/>
            <a:r>
              <a:rPr lang="sk-SK" sz="2400" b="1" dirty="0" err="1"/>
              <a:t>Boosting</a:t>
            </a:r>
            <a:r>
              <a:rPr lang="sk-SK" sz="2400" b="1" dirty="0"/>
              <a:t>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356574" y="1062354"/>
            <a:ext cx="8430852" cy="739014"/>
          </a:xfrm>
        </p:spPr>
        <p:txBody>
          <a:bodyPr>
            <a:normAutofit/>
          </a:bodyPr>
          <a:lstStyle/>
          <a:p>
            <a:pPr marL="0" indent="-342000" algn="just" eaLnBrk="1" hangingPunct="1">
              <a:buNone/>
            </a:pPr>
            <a:r>
              <a:rPr lang="sk-SK" altLang="sk-SK" sz="1800" dirty="0">
                <a:solidFill>
                  <a:srgbClr val="006666"/>
                </a:solidFill>
              </a:rPr>
              <a:t>Kolekcia Reuters-21578: </a:t>
            </a:r>
            <a:r>
              <a:rPr lang="sk-SK" altLang="sk-SK" sz="1800" dirty="0"/>
              <a:t>závislosť </a:t>
            </a:r>
            <a:r>
              <a:rPr lang="sk-SK" altLang="sk-SK" sz="1800" dirty="0">
                <a:solidFill>
                  <a:srgbClr val="7E0000"/>
                </a:solidFill>
              </a:rPr>
              <a:t>Návratnosti</a:t>
            </a:r>
            <a:r>
              <a:rPr lang="sk-SK" altLang="sk-SK" sz="1800" dirty="0"/>
              <a:t> </a:t>
            </a:r>
            <a:r>
              <a:rPr lang="sk-SK" altLang="sk-SK" sz="1800" dirty="0" err="1"/>
              <a:t>boosting</a:t>
            </a:r>
            <a:r>
              <a:rPr lang="sk-SK" altLang="sk-SK" sz="1800" dirty="0"/>
              <a:t> na počte základných </a:t>
            </a:r>
            <a:r>
              <a:rPr lang="sk-SK" altLang="sk-SK" sz="1800" dirty="0" err="1"/>
              <a:t>klasifikátorov</a:t>
            </a:r>
            <a:r>
              <a:rPr lang="sk-SK" altLang="sk-SK" sz="1800" dirty="0"/>
              <a:t> (10 – uspokojivé).</a:t>
            </a:r>
            <a:r>
              <a:rPr lang="sk-SK" altLang="sk-SK" sz="1800" dirty="0">
                <a:solidFill>
                  <a:srgbClr val="7030A0"/>
                </a:solidFill>
              </a:rPr>
              <a:t> 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endParaRPr lang="sk-SK" sz="2000" baseline="0" dirty="0">
              <a:solidFill>
                <a:srgbClr val="7E0000"/>
              </a:solidFill>
              <a:effectLst/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6019800" y="6583361"/>
            <a:ext cx="3124200" cy="274639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F313804-A8F9-8F4B-8BEB-7240BBF4123A}" type="slidenum">
              <a:rPr lang="en-US" smtClean="0"/>
              <a:pPr>
                <a:spcAft>
                  <a:spcPts val="600"/>
                </a:spcAft>
              </a:pPr>
              <a:t>16</a:t>
            </a:fld>
            <a:endParaRPr lang="en-US"/>
          </a:p>
        </p:txBody>
      </p:sp>
      <p:pic>
        <p:nvPicPr>
          <p:cNvPr id="7" name="Picture 7" descr="Obr9">
            <a:extLst>
              <a:ext uri="{FF2B5EF4-FFF2-40B4-BE49-F238E27FC236}">
                <a16:creationId xmlns:a16="http://schemas.microsoft.com/office/drawing/2014/main" id="{12F4F4D2-58B2-4264-B55A-2101199B2D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771" y="1621154"/>
            <a:ext cx="6551613" cy="491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97383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Zhodnotenie </a:t>
            </a:r>
            <a:r>
              <a:rPr lang="sk-SK" sz="2400" b="1" dirty="0" err="1">
                <a:latin typeface="Arial" pitchFamily="34" charset="0"/>
                <a:cs typeface="Arial" pitchFamily="34" charset="0"/>
              </a:rPr>
              <a:t>Bagging</a:t>
            </a:r>
            <a:r>
              <a:rPr lang="sk-SK" sz="2400" b="1" dirty="0">
                <a:latin typeface="Arial" pitchFamily="34" charset="0"/>
                <a:cs typeface="Arial" pitchFamily="34" charset="0"/>
              </a:rPr>
              <a:t> a </a:t>
            </a:r>
            <a:r>
              <a:rPr lang="sk-SK" sz="2400" b="1" dirty="0" err="1">
                <a:latin typeface="Arial" pitchFamily="34" charset="0"/>
                <a:cs typeface="Arial" pitchFamily="34" charset="0"/>
              </a:rPr>
              <a:t>Boosting</a:t>
            </a:r>
            <a:endParaRPr lang="sk-SK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317000"/>
            <a:ext cx="8483112" cy="3606692"/>
          </a:xfrm>
        </p:spPr>
        <p:txBody>
          <a:bodyPr>
            <a:normAutofit/>
          </a:bodyPr>
          <a:lstStyle/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1800" dirty="0">
                <a:solidFill>
                  <a:srgbClr val="006666"/>
                </a:solidFill>
              </a:rPr>
              <a:t>Zvyšujú presnosť klasifikácie </a:t>
            </a:r>
            <a:r>
              <a:rPr lang="sk-SK" altLang="sk-SK" sz="1800" dirty="0"/>
              <a:t>slabých </a:t>
            </a:r>
            <a:r>
              <a:rPr lang="sk-SK" altLang="sk-SK" sz="1800" dirty="0" err="1"/>
              <a:t>klasifikátorov</a:t>
            </a:r>
            <a:r>
              <a:rPr lang="sk-SK" altLang="sk-SK" sz="1800" dirty="0"/>
              <a:t> (silný </a:t>
            </a:r>
            <a:r>
              <a:rPr lang="sk-SK" altLang="sk-SK" sz="1800" dirty="0" err="1"/>
              <a:t>klasifikátor</a:t>
            </a:r>
            <a:r>
              <a:rPr lang="sk-SK" altLang="sk-SK" sz="1800" dirty="0"/>
              <a:t> sa nepotrebuje radiť)</a:t>
            </a:r>
            <a:endParaRPr lang="en-US" altLang="sk-SK" sz="1800" dirty="0"/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1800" dirty="0">
                <a:solidFill>
                  <a:srgbClr val="006666"/>
                </a:solidFill>
              </a:rPr>
              <a:t>Nevýhodou</a:t>
            </a:r>
            <a:r>
              <a:rPr lang="sk-SK" altLang="sk-SK" sz="1800" dirty="0"/>
              <a:t> je strata jednoduchosti, prehľadnosti, ilustratívnosti a zvýšená výpočtová zložitosť.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1800" dirty="0">
                <a:solidFill>
                  <a:srgbClr val="7E0000"/>
                </a:solidFill>
              </a:rPr>
              <a:t>Dosiahnuté výsledky preferujú </a:t>
            </a:r>
            <a:r>
              <a:rPr lang="sk-SK" altLang="sk-SK" sz="1800" dirty="0" err="1">
                <a:solidFill>
                  <a:srgbClr val="7E0000"/>
                </a:solidFill>
              </a:rPr>
              <a:t>boosting</a:t>
            </a:r>
            <a:r>
              <a:rPr lang="sk-SK" altLang="sk-SK" sz="1800" dirty="0">
                <a:solidFill>
                  <a:srgbClr val="7E0000"/>
                </a:solidFill>
              </a:rPr>
              <a:t> pred </a:t>
            </a:r>
            <a:r>
              <a:rPr lang="sk-SK" altLang="sk-SK" sz="1800" dirty="0" err="1">
                <a:solidFill>
                  <a:srgbClr val="7E0000"/>
                </a:solidFill>
              </a:rPr>
              <a:t>baggingom</a:t>
            </a:r>
            <a:r>
              <a:rPr lang="sk-SK" altLang="sk-SK" sz="1800" dirty="0"/>
              <a:t>.</a:t>
            </a:r>
            <a:endParaRPr lang="en-US" altLang="sk-SK" sz="1800" dirty="0"/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1800" dirty="0">
                <a:solidFill>
                  <a:srgbClr val="7E0000"/>
                </a:solidFill>
              </a:rPr>
              <a:t>Riadenie chybou klasifikácie </a:t>
            </a:r>
            <a:r>
              <a:rPr lang="sk-SK" altLang="sk-SK" sz="1800" dirty="0"/>
              <a:t>pri </a:t>
            </a:r>
            <a:r>
              <a:rPr lang="sk-SK" altLang="sk-SK" sz="1800" dirty="0" err="1"/>
              <a:t>boostingu</a:t>
            </a:r>
            <a:r>
              <a:rPr lang="sk-SK" altLang="sk-SK" sz="1800" dirty="0"/>
              <a:t> nielen spresňuje ale aj zrýchľuje proces učenia.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1800" dirty="0"/>
              <a:t>Slabé </a:t>
            </a:r>
            <a:r>
              <a:rPr lang="sk-SK" altLang="sk-SK" sz="1800" dirty="0" err="1"/>
              <a:t>klasifikátory</a:t>
            </a:r>
            <a:r>
              <a:rPr lang="sk-SK" altLang="sk-SK" sz="1800" dirty="0"/>
              <a:t> boli </a:t>
            </a:r>
          </a:p>
          <a:p>
            <a:pPr marL="0" indent="0" eaLnBrk="1" hangingPunct="1">
              <a:buNone/>
            </a:pPr>
            <a:r>
              <a:rPr lang="sk-SK" altLang="sk-SK" sz="1800" dirty="0"/>
              <a:t>	v experimentoch získané </a:t>
            </a:r>
          </a:p>
          <a:p>
            <a:pPr marL="0" indent="0" eaLnBrk="1" hangingPunct="1">
              <a:buNone/>
            </a:pPr>
            <a:r>
              <a:rPr lang="sk-SK" altLang="sk-SK" sz="1800" dirty="0"/>
              <a:t>	orezaním perfektných </a:t>
            </a:r>
          </a:p>
          <a:p>
            <a:pPr marL="0" indent="0" eaLnBrk="1" hangingPunct="1">
              <a:buNone/>
            </a:pPr>
            <a:r>
              <a:rPr lang="sk-SK" altLang="sk-SK" sz="1800" dirty="0"/>
              <a:t>	binárnych RS.</a:t>
            </a:r>
            <a:endParaRPr lang="sk-SK" sz="18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0" lvl="1" indent="0">
              <a:buNone/>
              <a:defRPr/>
            </a:pPr>
            <a:endParaRPr lang="sk-SK" sz="2000" baseline="0" dirty="0">
              <a:sym typeface="Wingdings" pitchFamily="2" charset="2"/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5" name="Obrázok 4" descr="Obrázok, na ktorom je diagram, rad, snímka obrazovky, kruh&#10;&#10;Automaticky generovaný popis">
            <a:extLst>
              <a:ext uri="{FF2B5EF4-FFF2-40B4-BE49-F238E27FC236}">
                <a16:creationId xmlns:a16="http://schemas.microsoft.com/office/drawing/2014/main" id="{747EAF94-5D6B-CF06-30EA-10A32904C4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336" y="3312623"/>
            <a:ext cx="5580664" cy="2952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8646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Náhodné lesy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108260"/>
            <a:ext cx="8124121" cy="4340589"/>
          </a:xfrm>
        </p:spPr>
        <p:txBody>
          <a:bodyPr>
            <a:normAutofit/>
          </a:bodyPr>
          <a:lstStyle/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altLang="sk-SK" sz="2000" dirty="0" err="1">
                <a:solidFill>
                  <a:srgbClr val="7E0000"/>
                </a:solidFill>
              </a:rPr>
              <a:t>Random</a:t>
            </a:r>
            <a:r>
              <a:rPr lang="sk-SK" altLang="sk-SK" sz="2000" dirty="0">
                <a:solidFill>
                  <a:srgbClr val="7E0000"/>
                </a:solidFill>
              </a:rPr>
              <a:t> </a:t>
            </a:r>
            <a:r>
              <a:rPr lang="sk-SK" altLang="sk-SK" sz="2000" dirty="0" err="1">
                <a:solidFill>
                  <a:srgbClr val="7E0000"/>
                </a:solidFill>
              </a:rPr>
              <a:t>Forests</a:t>
            </a:r>
            <a:r>
              <a:rPr lang="en-US" altLang="sk-SK" sz="2000" dirty="0">
                <a:solidFill>
                  <a:srgbClr val="7E0000"/>
                </a:solidFill>
              </a:rPr>
              <a:t> [</a:t>
            </a:r>
            <a:r>
              <a:rPr lang="sk-SK" altLang="sk-SK" sz="2000" dirty="0" err="1">
                <a:solidFill>
                  <a:srgbClr val="7E0000"/>
                </a:solidFill>
              </a:rPr>
              <a:t>Breiman</a:t>
            </a:r>
            <a:r>
              <a:rPr lang="sk-SK" altLang="sk-SK" sz="2000" dirty="0">
                <a:solidFill>
                  <a:srgbClr val="7E0000"/>
                </a:solidFill>
              </a:rPr>
              <a:t>, 2001</a:t>
            </a:r>
            <a:r>
              <a:rPr lang="en-US" altLang="sk-SK" sz="2000" dirty="0">
                <a:solidFill>
                  <a:srgbClr val="7E0000"/>
                </a:solidFill>
              </a:rPr>
              <a:t>]</a:t>
            </a:r>
            <a:r>
              <a:rPr lang="sk-SK" altLang="sk-SK" sz="2000" dirty="0">
                <a:solidFill>
                  <a:srgbClr val="7E0000"/>
                </a:solidFill>
              </a:rPr>
              <a:t> </a:t>
            </a: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altLang="sk-SK" sz="2000" dirty="0">
                <a:solidFill>
                  <a:srgbClr val="7E0000"/>
                </a:solidFill>
              </a:rPr>
              <a:t>J</a:t>
            </a:r>
            <a:r>
              <a:rPr lang="sk-SK" altLang="sk-SK" sz="2000" dirty="0"/>
              <a:t>e modifikácia </a:t>
            </a:r>
            <a:r>
              <a:rPr lang="sk-SK" altLang="sk-SK" sz="2000" dirty="0" err="1"/>
              <a:t>baggingu</a:t>
            </a:r>
            <a:r>
              <a:rPr lang="sk-SK" altLang="sk-SK" sz="2000" dirty="0"/>
              <a:t> - </a:t>
            </a:r>
            <a:r>
              <a:rPr lang="sk-SK" sz="2000" dirty="0"/>
              <a:t>buduje súbor </a:t>
            </a:r>
            <a:r>
              <a:rPr lang="sk-SK" sz="2000" dirty="0">
                <a:solidFill>
                  <a:srgbClr val="7E0000"/>
                </a:solidFill>
              </a:rPr>
              <a:t>de-korelovaných stromov</a:t>
            </a:r>
            <a:r>
              <a:rPr lang="sk-SK" sz="2000" dirty="0"/>
              <a:t>.</a:t>
            </a:r>
            <a:endParaRPr lang="sk-SK" altLang="sk-SK" sz="2000" dirty="0">
              <a:solidFill>
                <a:srgbClr val="FF6666"/>
              </a:solidFill>
            </a:endParaRP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altLang="sk-SK" sz="2000" dirty="0"/>
              <a:t>Zložený </a:t>
            </a:r>
            <a:r>
              <a:rPr lang="sk-SK" altLang="sk-SK" sz="2000" dirty="0" err="1"/>
              <a:t>klasifikátor</a:t>
            </a:r>
            <a:r>
              <a:rPr lang="sk-SK" altLang="sk-SK" sz="2000" dirty="0"/>
              <a:t> skladá výsledky </a:t>
            </a:r>
            <a:r>
              <a:rPr lang="sk-SK" sz="2000" dirty="0"/>
              <a:t>viacerých rozhodovacích stromov bez orezania.</a:t>
            </a: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altLang="sk-SK" sz="2000" dirty="0"/>
              <a:t>Výsledok je získaný hlasovaním alebo </a:t>
            </a:r>
            <a:r>
              <a:rPr lang="sk-SK" altLang="sk-SK" sz="2000" dirty="0" err="1"/>
              <a:t>spriemerňovaním</a:t>
            </a:r>
            <a:r>
              <a:rPr lang="sk-SK" altLang="sk-SK" sz="2000" dirty="0"/>
              <a:t>.</a:t>
            </a:r>
            <a:endParaRPr lang="en-US" altLang="sk-SK" sz="2000" dirty="0"/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Jednotlivé stromové modely majú byť nezávislé – preto sa používa </a:t>
            </a:r>
            <a:r>
              <a:rPr lang="sk-SK" sz="2000" dirty="0">
                <a:solidFill>
                  <a:srgbClr val="7E0000"/>
                </a:solidFill>
              </a:rPr>
              <a:t>náhodný výber atribútov </a:t>
            </a:r>
            <a:r>
              <a:rPr lang="sk-SK" sz="2000" dirty="0"/>
              <a:t>pre každý strom</a:t>
            </a:r>
            <a:r>
              <a:rPr lang="sk-SK" altLang="sk-SK" sz="2000" dirty="0"/>
              <a:t>.</a:t>
            </a: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dirty="0">
                <a:solidFill>
                  <a:srgbClr val="006666"/>
                </a:solidFill>
              </a:rPr>
              <a:t>Náhodný výber </a:t>
            </a:r>
            <a:r>
              <a:rPr lang="sk-SK" sz="2000" dirty="0" err="1">
                <a:solidFill>
                  <a:srgbClr val="006666"/>
                </a:solidFill>
              </a:rPr>
              <a:t>trénovacej</a:t>
            </a:r>
            <a:r>
              <a:rPr lang="sk-SK" sz="2000" dirty="0">
                <a:solidFill>
                  <a:srgbClr val="006666"/>
                </a:solidFill>
              </a:rPr>
              <a:t> množiny </a:t>
            </a:r>
            <a:r>
              <a:rPr lang="sk-SK" sz="2000" dirty="0"/>
              <a:t>každého stromu umožňuje ho validovať na dátach, ktoré neboli vybraté na jeho trénovanie, čo uľahčuje validáciu.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Keďže sú stromy nezávislé, je možné a výhodné ako aj jednoduché ich generovať  paralelne.</a:t>
            </a:r>
            <a:endParaRPr lang="sk-SK" altLang="sk-SK" sz="2000" dirty="0"/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endParaRPr lang="sk-SK" altLang="sk-SK" sz="2000" dirty="0">
              <a:solidFill>
                <a:srgbClr val="7030A0"/>
              </a:solidFill>
            </a:endParaRPr>
          </a:p>
          <a:p>
            <a:pPr eaLnBrk="1" hangingPunct="1">
              <a:buFont typeface="Courier New" panose="02070309020205020404" pitchFamily="49" charset="0"/>
              <a:buChar char="o"/>
            </a:pPr>
            <a:endParaRPr lang="sk-SK" altLang="sk-SK" sz="2000" baseline="0" dirty="0">
              <a:effectLst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0" lvl="1" indent="0">
              <a:buNone/>
              <a:defRPr/>
            </a:pPr>
            <a:endParaRPr lang="sk-SK" sz="2000" baseline="0" dirty="0">
              <a:sym typeface="Wingdings" pitchFamily="2" charset="2"/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77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Náhodné lesy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137528"/>
            <a:ext cx="8124121" cy="4972500"/>
          </a:xfrm>
        </p:spPr>
        <p:txBody>
          <a:bodyPr>
            <a:normAutofit fontScale="85000" lnSpcReduction="10000"/>
          </a:bodyPr>
          <a:lstStyle/>
          <a:p>
            <a:pPr marL="342000" indent="-342000" eaLnBrk="1" hangingPunct="1">
              <a:lnSpc>
                <a:spcPct val="120000"/>
              </a:lnSpc>
              <a:buFont typeface="Courier New" panose="02070309020205020404" pitchFamily="49" charset="0"/>
              <a:buChar char="o"/>
              <a:defRPr/>
            </a:pPr>
            <a:r>
              <a:rPr lang="sk-SK" sz="2400" dirty="0"/>
              <a:t>Tento prístup je rýchly a buduje modely s vysokou presnosťou - preto sa v posledných rokoch používa veľmi často.</a:t>
            </a:r>
            <a:endParaRPr lang="sk-SK" altLang="sk-SK" sz="2400" dirty="0">
              <a:solidFill>
                <a:srgbClr val="FF6666"/>
              </a:solidFill>
            </a:endParaRPr>
          </a:p>
          <a:p>
            <a:pPr marL="342000" indent="-342000" eaLnBrk="1" hangingPunct="1">
              <a:lnSpc>
                <a:spcPct val="120000"/>
              </a:lnSpc>
              <a:buFont typeface="Courier New" panose="02070309020205020404" pitchFamily="49" charset="0"/>
              <a:buChar char="o"/>
              <a:defRPr/>
            </a:pPr>
            <a:r>
              <a:rPr lang="sk-SK" sz="2400" dirty="0"/>
              <a:t>Potrebuje zadať niektoré parametre:</a:t>
            </a:r>
          </a:p>
          <a:p>
            <a:pPr marL="742050" lvl="2" indent="-342000">
              <a:lnSpc>
                <a:spcPct val="120000"/>
              </a:lnSpc>
              <a:buFont typeface="Courier New" panose="02070309020205020404" pitchFamily="49" charset="0"/>
              <a:buChar char="o"/>
              <a:defRPr/>
            </a:pPr>
            <a:r>
              <a:rPr lang="sk-SK" sz="2000" dirty="0">
                <a:solidFill>
                  <a:srgbClr val="006666"/>
                </a:solidFill>
              </a:rPr>
              <a:t>Počet rozhodovacích stromov </a:t>
            </a:r>
            <a:r>
              <a:rPr lang="sk-SK" sz="2000" dirty="0"/>
              <a:t>v modeli</a:t>
            </a:r>
          </a:p>
          <a:p>
            <a:pPr marL="742050" lvl="2" indent="-342000">
              <a:lnSpc>
                <a:spcPct val="120000"/>
              </a:lnSpc>
              <a:buFont typeface="Courier New" panose="02070309020205020404" pitchFamily="49" charset="0"/>
              <a:buChar char="o"/>
              <a:defRPr/>
            </a:pPr>
            <a:r>
              <a:rPr lang="sk-SK" sz="2000" dirty="0">
                <a:solidFill>
                  <a:srgbClr val="006666"/>
                </a:solidFill>
              </a:rPr>
              <a:t>Počet náhodne zvolených atribútov </a:t>
            </a:r>
            <a:r>
              <a:rPr lang="sk-SK" sz="2000" dirty="0"/>
              <a:t>v každom strome.</a:t>
            </a:r>
            <a:endParaRPr lang="en-US" altLang="sk-SK" sz="2000" dirty="0"/>
          </a:p>
          <a:p>
            <a:pPr marL="342000" indent="-342000" eaLnBrk="1" hangingPunct="1">
              <a:lnSpc>
                <a:spcPct val="120000"/>
              </a:lnSpc>
              <a:buFont typeface="Courier New" panose="02070309020205020404" pitchFamily="49" charset="0"/>
              <a:buChar char="o"/>
              <a:defRPr/>
            </a:pPr>
            <a:r>
              <a:rPr lang="sk-SK" sz="2400" dirty="0"/>
              <a:t>Špecifikom náhodných lesov je, že ako partikulárny </a:t>
            </a:r>
            <a:r>
              <a:rPr lang="sk-SK" sz="2400" dirty="0" err="1"/>
              <a:t>klasifikátor</a:t>
            </a:r>
            <a:r>
              <a:rPr lang="sk-SK" sz="2400" dirty="0"/>
              <a:t> sa používa </a:t>
            </a:r>
            <a:r>
              <a:rPr lang="sk-SK" sz="2400" dirty="0">
                <a:solidFill>
                  <a:srgbClr val="C00000"/>
                </a:solidFill>
              </a:rPr>
              <a:t>výhradne rozhodovací strom</a:t>
            </a:r>
            <a:r>
              <a:rPr lang="sk-SK" altLang="sk-SK" sz="2400" dirty="0"/>
              <a:t>.</a:t>
            </a:r>
          </a:p>
          <a:p>
            <a:pPr marL="342000" indent="-342000" eaLnBrk="1" hangingPunct="1">
              <a:lnSpc>
                <a:spcPct val="120000"/>
              </a:lnSpc>
              <a:buFont typeface="Courier New" panose="02070309020205020404" pitchFamily="49" charset="0"/>
              <a:buChar char="o"/>
              <a:defRPr/>
            </a:pPr>
            <a:r>
              <a:rPr lang="sk-SK" sz="2400" dirty="0"/>
              <a:t>Pri výbere testovacieho atribútu v uzle stromu sa berie do úvahy </a:t>
            </a:r>
            <a:r>
              <a:rPr lang="sk-SK" sz="2400" b="1" i="1" dirty="0"/>
              <a:t>p</a:t>
            </a:r>
            <a:r>
              <a:rPr lang="sk-SK" sz="2400" b="1" dirty="0"/>
              <a:t> </a:t>
            </a:r>
            <a:r>
              <a:rPr lang="sk-SK" sz="2400" dirty="0"/>
              <a:t>atribútov z celkového počtu </a:t>
            </a:r>
            <a:r>
              <a:rPr lang="sk-SK" sz="2400" b="1" i="1" dirty="0"/>
              <a:t>n</a:t>
            </a:r>
            <a:r>
              <a:rPr lang="sk-SK" sz="2400" dirty="0"/>
              <a:t>. </a:t>
            </a:r>
          </a:p>
          <a:p>
            <a:pPr marL="342000" indent="-342000" eaLnBrk="1" hangingPunct="1">
              <a:lnSpc>
                <a:spcPct val="120000"/>
              </a:lnSpc>
              <a:buFont typeface="Courier New" panose="02070309020205020404" pitchFamily="49" charset="0"/>
              <a:buChar char="o"/>
              <a:defRPr/>
            </a:pPr>
            <a:r>
              <a:rPr lang="sk-SK" sz="2400" dirty="0"/>
              <a:t>Ale zvolený je len jeden z </a:t>
            </a:r>
            <a:r>
              <a:rPr lang="sk-SK" sz="2400" b="1" i="1" dirty="0"/>
              <a:t>p</a:t>
            </a:r>
            <a:r>
              <a:rPr lang="sk-SK" sz="2400" dirty="0"/>
              <a:t> atribútov.</a:t>
            </a:r>
          </a:p>
          <a:p>
            <a:pPr marL="342000" indent="-342000" eaLnBrk="1" hangingPunct="1">
              <a:lnSpc>
                <a:spcPct val="120000"/>
              </a:lnSpc>
              <a:buFont typeface="Courier New" panose="02070309020205020404" pitchFamily="49" charset="0"/>
              <a:buChar char="o"/>
              <a:defRPr/>
            </a:pPr>
            <a:r>
              <a:rPr lang="sk-SK" sz="2400" dirty="0"/>
              <a:t>Pri ďalšom uzle (pod-uzle) je znova uvažovaných iba </a:t>
            </a:r>
            <a:r>
              <a:rPr lang="sk-SK" sz="2400" b="1" i="1" dirty="0"/>
              <a:t>p </a:t>
            </a:r>
            <a:r>
              <a:rPr lang="sk-SK" sz="2400" dirty="0"/>
              <a:t>atribútov, ale je to </a:t>
            </a:r>
            <a:r>
              <a:rPr lang="sk-SK" sz="2400" dirty="0">
                <a:solidFill>
                  <a:srgbClr val="006666"/>
                </a:solidFill>
              </a:rPr>
              <a:t>iná podmnožina </a:t>
            </a:r>
            <a:r>
              <a:rPr lang="sk-SK" sz="2400" dirty="0"/>
              <a:t>ako v predchádzajúcom uzle a znova je zvolený jeden atribút.</a:t>
            </a:r>
            <a:endParaRPr lang="sk-SK" altLang="sk-SK" sz="2000" dirty="0"/>
          </a:p>
          <a:p>
            <a:pPr eaLnBrk="1" hangingPunct="1">
              <a:buFont typeface="Courier New" panose="02070309020205020404" pitchFamily="49" charset="0"/>
              <a:buChar char="o"/>
            </a:pPr>
            <a:endParaRPr lang="sk-SK" altLang="sk-SK" sz="2000" baseline="0" dirty="0">
              <a:effectLst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0" lvl="1" indent="0">
              <a:buNone/>
              <a:defRPr/>
            </a:pPr>
            <a:endParaRPr lang="sk-SK" sz="2000" baseline="0" dirty="0">
              <a:sym typeface="Wingdings" pitchFamily="2" charset="2"/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51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Učenie súborom metód 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Zástupný symbol obsahu 2">
            <a:extLst>
              <a:ext uri="{FF2B5EF4-FFF2-40B4-BE49-F238E27FC236}">
                <a16:creationId xmlns:a16="http://schemas.microsoft.com/office/drawing/2014/main" id="{F5A740B2-DEE2-4E4B-877D-39805F5C9E5C}"/>
              </a:ext>
            </a:extLst>
          </p:cNvPr>
          <p:cNvSpPr txBox="1">
            <a:spLocks/>
          </p:cNvSpPr>
          <p:nvPr/>
        </p:nvSpPr>
        <p:spPr>
          <a:xfrm>
            <a:off x="505692" y="1208686"/>
            <a:ext cx="8393723" cy="45236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  <a:defRPr/>
            </a:pPr>
            <a:endParaRPr lang="sk-SK" sz="2000" dirty="0"/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361E236D-8BE7-4397-B724-DF8829291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736" y="1143317"/>
            <a:ext cx="8513064" cy="5304175"/>
          </a:xfrm>
        </p:spPr>
        <p:txBody>
          <a:bodyPr>
            <a:normAutofit/>
          </a:bodyPr>
          <a:lstStyle/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Učenie súborom metód </a:t>
            </a:r>
            <a:r>
              <a:rPr lang="sk-SK" sz="2000" dirty="0"/>
              <a:t>rieši problém slabých </a:t>
            </a:r>
            <a:r>
              <a:rPr lang="sk-SK" sz="2000" dirty="0" err="1"/>
              <a:t>klasifikátorov</a:t>
            </a:r>
            <a:r>
              <a:rPr lang="sk-SK" sz="2000" dirty="0"/>
              <a:t> (dosahujú nízku efektívnosť – Presnosť, Návratnosť, F1, </a:t>
            </a:r>
            <a:r>
              <a:rPr lang="sk-SK" sz="2000" dirty="0" err="1"/>
              <a:t>Acc</a:t>
            </a:r>
            <a:r>
              <a:rPr lang="sk-SK" sz="2000" dirty="0"/>
              <a:t>., ...)</a:t>
            </a:r>
            <a:endParaRPr lang="sk-SK" sz="2000" dirty="0">
              <a:solidFill>
                <a:srgbClr val="FF6666"/>
              </a:solidFill>
            </a:endParaRP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Nízka efektívnosť je často zapríčinená malou alebo nekvalitnou TM.</a:t>
            </a: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Preto sa tento prístup sústreďuje na formovanie rôznych výberov z pôvodnej TM.</a:t>
            </a:r>
            <a:endParaRPr lang="en-US" sz="2000" dirty="0"/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Nad každým výberom sa trénuje, učí </a:t>
            </a:r>
            <a:r>
              <a:rPr lang="sk-SK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slabý - partikulárny </a:t>
            </a:r>
            <a:r>
              <a:rPr lang="sk-SK" sz="20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klasifikátor</a:t>
            </a:r>
            <a:r>
              <a:rPr lang="sk-SK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 </a:t>
            </a: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Výsledok klasifikácie je určený hlasovaním všetkých slabých </a:t>
            </a:r>
            <a:r>
              <a:rPr lang="sk-SK" sz="2000" dirty="0" err="1"/>
              <a:t>klasifikátorov</a:t>
            </a:r>
            <a:r>
              <a:rPr lang="sk-SK" sz="2000" dirty="0"/>
              <a:t>. Preto učenie súborom metód - modelov.</a:t>
            </a: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Pri regresnej úlohe sa výsledok určí ako priemer hodnôt výsledkov všetkých partikulárnych </a:t>
            </a:r>
            <a:r>
              <a:rPr lang="sk-SK" sz="2000" dirty="0" err="1"/>
              <a:t>klasifikátorov</a:t>
            </a:r>
            <a:r>
              <a:rPr lang="sk-SK" sz="2000" dirty="0"/>
              <a:t>.</a:t>
            </a: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Najznámejšie prístupy: </a:t>
            </a:r>
          </a:p>
          <a:p>
            <a:pPr lvl="7">
              <a:buFont typeface="Courier New" panose="02070309020205020404" pitchFamily="49" charset="0"/>
              <a:buChar char="o"/>
              <a:defRPr/>
            </a:pPr>
            <a:r>
              <a:rPr lang="sk-SK" b="1" dirty="0" err="1">
                <a:solidFill>
                  <a:srgbClr val="7E0000"/>
                </a:solidFill>
              </a:rPr>
              <a:t>stacking</a:t>
            </a:r>
            <a:r>
              <a:rPr lang="sk-SK" b="1" dirty="0">
                <a:solidFill>
                  <a:srgbClr val="7E0000"/>
                </a:solidFill>
              </a:rPr>
              <a:t>, </a:t>
            </a:r>
          </a:p>
          <a:p>
            <a:pPr lvl="7">
              <a:buFont typeface="Courier New" panose="02070309020205020404" pitchFamily="49" charset="0"/>
              <a:buChar char="o"/>
              <a:defRPr/>
            </a:pPr>
            <a:r>
              <a:rPr lang="sk-SK" b="1" dirty="0" err="1">
                <a:solidFill>
                  <a:srgbClr val="7E0000"/>
                </a:solidFill>
              </a:rPr>
              <a:t>bagging</a:t>
            </a:r>
            <a:r>
              <a:rPr lang="sk-SK" b="1" dirty="0">
                <a:solidFill>
                  <a:srgbClr val="7E0000"/>
                </a:solidFill>
              </a:rPr>
              <a:t>,</a:t>
            </a:r>
          </a:p>
          <a:p>
            <a:pPr lvl="7">
              <a:buFont typeface="Courier New" panose="02070309020205020404" pitchFamily="49" charset="0"/>
              <a:buChar char="o"/>
              <a:defRPr/>
            </a:pPr>
            <a:r>
              <a:rPr lang="sk-SK" b="1" dirty="0" err="1">
                <a:solidFill>
                  <a:srgbClr val="7E0000"/>
                </a:solidFill>
              </a:rPr>
              <a:t>boosting</a:t>
            </a:r>
            <a:r>
              <a:rPr lang="sk-SK" b="1" dirty="0">
                <a:solidFill>
                  <a:srgbClr val="7E0000"/>
                </a:solidFill>
              </a:rPr>
              <a:t> </a:t>
            </a:r>
          </a:p>
          <a:p>
            <a:pPr lvl="7">
              <a:buFont typeface="Courier New" panose="02070309020205020404" pitchFamily="49" charset="0"/>
              <a:buChar char="o"/>
              <a:defRPr/>
            </a:pPr>
            <a:r>
              <a:rPr lang="sk-SK" b="1" dirty="0">
                <a:solidFill>
                  <a:srgbClr val="7E0000"/>
                </a:solidFill>
              </a:rPr>
              <a:t>náhodné lesy</a:t>
            </a:r>
          </a:p>
        </p:txBody>
      </p:sp>
    </p:spTree>
    <p:extLst>
      <p:ext uri="{BB962C8B-B14F-4D97-AF65-F5344CB8AC3E}">
        <p14:creationId xmlns:p14="http://schemas.microsoft.com/office/powerpoint/2010/main" val="15308218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Náhodné lesy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1" y="1137528"/>
            <a:ext cx="7443216" cy="4972500"/>
          </a:xfrm>
        </p:spPr>
        <p:txBody>
          <a:bodyPr>
            <a:normAutofit/>
          </a:bodyPr>
          <a:lstStyle/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dirty="0"/>
              <a:t>Pri každom delení stromu nie je dovolené uvažovať väčšinu atribútov – </a:t>
            </a:r>
            <a:r>
              <a:rPr lang="sk-SK" altLang="sk-SK" sz="2000" dirty="0" err="1"/>
              <a:t>prediktorov</a:t>
            </a:r>
            <a:r>
              <a:rPr lang="sk-SK" altLang="sk-SK" sz="2000" dirty="0"/>
              <a:t>. Neracionálne? 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dirty="0"/>
              <a:t>Predpokladajme jeden veľmi </a:t>
            </a:r>
            <a:r>
              <a:rPr lang="sk-SK" altLang="sk-SK" sz="2000" dirty="0">
                <a:solidFill>
                  <a:srgbClr val="7E0000"/>
                </a:solidFill>
              </a:rPr>
              <a:t>silný </a:t>
            </a:r>
            <a:r>
              <a:rPr lang="sk-SK" altLang="sk-SK" sz="2000" dirty="0" err="1">
                <a:solidFill>
                  <a:srgbClr val="7E0000"/>
                </a:solidFill>
              </a:rPr>
              <a:t>prediktor</a:t>
            </a:r>
            <a:r>
              <a:rPr lang="sk-SK" altLang="sk-SK" sz="2000" dirty="0">
                <a:solidFill>
                  <a:srgbClr val="7E0000"/>
                </a:solidFill>
              </a:rPr>
              <a:t> </a:t>
            </a:r>
            <a:r>
              <a:rPr lang="sk-SK" altLang="sk-SK" sz="2000" dirty="0"/>
              <a:t>v rámci skupiny mierne silných </a:t>
            </a:r>
            <a:r>
              <a:rPr lang="sk-SK" altLang="sk-SK" sz="2000" dirty="0" err="1"/>
              <a:t>prediktorov</a:t>
            </a:r>
            <a:r>
              <a:rPr lang="sk-SK" altLang="sk-SK" sz="2000" dirty="0"/>
              <a:t>. Potom väčšina partikulárnych stromov ho použije ako testovací atribút. 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dirty="0"/>
              <a:t>Jednotlivé partikulárne stromy by sa dosť podobali - </a:t>
            </a:r>
            <a:r>
              <a:rPr lang="sk-SK" altLang="sk-SK" sz="2000" dirty="0">
                <a:solidFill>
                  <a:srgbClr val="006666"/>
                </a:solidFill>
              </a:rPr>
              <a:t>silná korelácia stromov </a:t>
            </a:r>
            <a:r>
              <a:rPr lang="sk-SK" altLang="sk-SK" sz="2000" dirty="0"/>
              <a:t>(nežiadúce).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sz="2000" dirty="0" err="1">
                <a:solidFill>
                  <a:srgbClr val="009999"/>
                </a:solidFill>
              </a:rPr>
              <a:t>Spriemerňovanie</a:t>
            </a:r>
            <a:r>
              <a:rPr lang="sk-SK" sz="2000" dirty="0">
                <a:solidFill>
                  <a:srgbClr val="009999"/>
                </a:solidFill>
              </a:rPr>
              <a:t> lesa vysoko korelovaných stromov - neprinesie výhodu v porovnaní s použitím jedného stromu</a:t>
            </a:r>
            <a:r>
              <a:rPr lang="sk-SK" sz="2000" dirty="0"/>
              <a:t>.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sz="2000" dirty="0">
                <a:solidFill>
                  <a:srgbClr val="7E0000"/>
                </a:solidFill>
              </a:rPr>
              <a:t>Princíp de-korelácie stromov</a:t>
            </a:r>
            <a:r>
              <a:rPr lang="sk-SK" altLang="sk-SK" sz="2000" dirty="0">
                <a:solidFill>
                  <a:srgbClr val="7E0000"/>
                </a:solidFill>
              </a:rPr>
              <a:t> </a:t>
            </a:r>
            <a:r>
              <a:rPr lang="sk-SK" altLang="sk-SK" sz="2000" dirty="0"/>
              <a:t>- p</a:t>
            </a:r>
            <a:r>
              <a:rPr lang="sk-SK" sz="2000" dirty="0"/>
              <a:t>ravdepodobnosť silného </a:t>
            </a:r>
            <a:r>
              <a:rPr lang="sk-SK" sz="2000" dirty="0" err="1"/>
              <a:t>prediktora</a:t>
            </a:r>
            <a:r>
              <a:rPr lang="sk-SK" sz="2000" dirty="0"/>
              <a:t> bude iba </a:t>
            </a:r>
            <a:r>
              <a:rPr lang="sk-SK" sz="2000" b="1" i="1" dirty="0"/>
              <a:t>(n-p)/n</a:t>
            </a:r>
            <a:r>
              <a:rPr lang="sk-SK" sz="2000" b="1" dirty="0"/>
              <a:t> </a:t>
            </a:r>
            <a:r>
              <a:rPr lang="sk-SK" sz="2000" dirty="0"/>
              <a:t>a teda aj iné </a:t>
            </a:r>
            <a:r>
              <a:rPr lang="sk-SK" sz="2000" dirty="0" err="1"/>
              <a:t>prediktory</a:t>
            </a:r>
            <a:r>
              <a:rPr lang="sk-SK" sz="2000" dirty="0"/>
              <a:t> dostanú viac šance.</a:t>
            </a:r>
            <a:endParaRPr lang="sk-SK" altLang="sk-SK" sz="2000" baseline="0" dirty="0">
              <a:effectLst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0" lvl="1" indent="0">
              <a:buNone/>
              <a:defRPr/>
            </a:pPr>
            <a:endParaRPr lang="sk-SK" sz="2000" baseline="0" dirty="0">
              <a:sym typeface="Wingdings" pitchFamily="2" charset="2"/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785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Náhodné lesy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1" y="1213416"/>
            <a:ext cx="7443216" cy="4431168"/>
          </a:xfrm>
        </p:spPr>
        <p:txBody>
          <a:bodyPr>
            <a:normAutofit/>
          </a:bodyPr>
          <a:lstStyle/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sz="2000" dirty="0"/>
              <a:t>Hlavný rozdiel medzi </a:t>
            </a:r>
            <a:r>
              <a:rPr lang="sk-SK" sz="2000" dirty="0">
                <a:solidFill>
                  <a:srgbClr val="7E0000"/>
                </a:solidFill>
              </a:rPr>
              <a:t>náhodnými lesmi </a:t>
            </a:r>
            <a:r>
              <a:rPr lang="sk-SK" sz="2000" dirty="0"/>
              <a:t>a </a:t>
            </a:r>
            <a:r>
              <a:rPr lang="sk-SK" sz="2000" dirty="0" err="1">
                <a:solidFill>
                  <a:srgbClr val="7E0000"/>
                </a:solidFill>
              </a:rPr>
              <a:t>baggingom</a:t>
            </a:r>
            <a:r>
              <a:rPr lang="sk-SK" sz="2000" dirty="0">
                <a:solidFill>
                  <a:srgbClr val="7E0000"/>
                </a:solidFill>
              </a:rPr>
              <a:t> založeným na generovaní stromov</a:t>
            </a:r>
            <a:r>
              <a:rPr lang="sk-SK" sz="2000" dirty="0">
                <a:solidFill>
                  <a:srgbClr val="006666"/>
                </a:solidFill>
              </a:rPr>
              <a:t> </a:t>
            </a:r>
            <a:r>
              <a:rPr lang="sk-SK" sz="2000" dirty="0"/>
              <a:t>je voľba veľkosti </a:t>
            </a:r>
            <a:r>
              <a:rPr lang="sk-SK" sz="2000" b="1" i="1" dirty="0"/>
              <a:t>p</a:t>
            </a:r>
            <a:r>
              <a:rPr lang="sk-SK" sz="2000" dirty="0"/>
              <a:t> podmnožiny </a:t>
            </a:r>
            <a:r>
              <a:rPr lang="sk-SK" sz="2000" dirty="0" err="1"/>
              <a:t>prediktorov</a:t>
            </a:r>
            <a:r>
              <a:rPr lang="sk-SK" sz="2000" dirty="0"/>
              <a:t>. 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sz="2000" dirty="0"/>
              <a:t>Ak </a:t>
            </a:r>
            <a:r>
              <a:rPr lang="sk-SK" sz="2000" b="1" i="1" dirty="0"/>
              <a:t>p = n</a:t>
            </a:r>
            <a:r>
              <a:rPr lang="sk-SK" sz="2000" dirty="0"/>
              <a:t>, potom náhodný les sa stáva </a:t>
            </a:r>
            <a:r>
              <a:rPr lang="sk-SK" sz="2000" dirty="0" err="1"/>
              <a:t>baggingom</a:t>
            </a:r>
            <a:r>
              <a:rPr lang="sk-SK" sz="2000" dirty="0"/>
              <a:t>. 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sz="2000" dirty="0">
                <a:solidFill>
                  <a:srgbClr val="006666"/>
                </a:solidFill>
              </a:rPr>
              <a:t>Čím menšia hodnota </a:t>
            </a:r>
            <a:r>
              <a:rPr lang="sk-SK" sz="2000" b="1" i="1" dirty="0">
                <a:solidFill>
                  <a:srgbClr val="006666"/>
                </a:solidFill>
              </a:rPr>
              <a:t>m</a:t>
            </a:r>
            <a:r>
              <a:rPr lang="sk-SK" sz="2000" dirty="0">
                <a:solidFill>
                  <a:srgbClr val="006666"/>
                </a:solidFill>
              </a:rPr>
              <a:t>, tým spoľahlivejší náhodný les</a:t>
            </a:r>
            <a:r>
              <a:rPr lang="sk-SK" sz="2000" dirty="0"/>
              <a:t> (hlavne v prípade veľkého množstva korelovaných </a:t>
            </a:r>
            <a:r>
              <a:rPr lang="sk-SK" sz="2000" dirty="0" err="1"/>
              <a:t>prediktorov</a:t>
            </a:r>
            <a:r>
              <a:rPr lang="sk-SK" sz="2000" dirty="0"/>
              <a:t> - atribútov). 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sz="2000" dirty="0"/>
              <a:t>Náhodné lesy je možné jednoduchšie natrénovať a ladiť ako </a:t>
            </a:r>
            <a:r>
              <a:rPr lang="sk-SK" sz="2000" dirty="0" err="1"/>
              <a:t>boosting</a:t>
            </a:r>
            <a:r>
              <a:rPr lang="sk-SK" sz="2000" dirty="0"/>
              <a:t>. 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sz="2000" dirty="0"/>
              <a:t>Populárne - v množstve softvérových balíčkov SU.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sz="2000" dirty="0"/>
              <a:t>Stromy (regresné, klasifikačné) sú notoricky zašumené - presnejšie sa stávajú v procese </a:t>
            </a:r>
            <a:r>
              <a:rPr lang="sk-SK" sz="2000" dirty="0" err="1"/>
              <a:t>spriemerňovania</a:t>
            </a:r>
            <a:r>
              <a:rPr lang="sk-SK" sz="2000" dirty="0"/>
              <a:t> – čo je základ učenia súborom metód. </a:t>
            </a: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0" lvl="1" indent="0">
              <a:buNone/>
              <a:defRPr/>
            </a:pPr>
            <a:endParaRPr lang="sk-SK" sz="2000" baseline="0" dirty="0">
              <a:sym typeface="Wingdings" pitchFamily="2" charset="2"/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38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Náhodné lesy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obsahu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10680"/>
                <a:ext cx="8595360" cy="4001400"/>
              </a:xfrm>
            </p:spPr>
            <p:txBody>
              <a:bodyPr>
                <a:normAutofit/>
              </a:bodyPr>
              <a:lstStyle/>
              <a:p>
                <a:pPr marL="0" indent="0" eaLnBrk="1" hangingPunct="1">
                  <a:buNone/>
                  <a:defRPr/>
                </a:pPr>
                <a:r>
                  <a:rPr lang="sk-SK" sz="2000" i="1" dirty="0">
                    <a:solidFill>
                      <a:schemeClr val="tx1"/>
                    </a:solidFill>
                  </a:rPr>
                  <a:t>Pre </a:t>
                </a:r>
                <a:r>
                  <a:rPr lang="sk-SK" sz="2000" b="1" i="1" dirty="0">
                    <a:solidFill>
                      <a:schemeClr val="tx1"/>
                    </a:solidFill>
                  </a:rPr>
                  <a:t>b = 1 ... B </a:t>
                </a:r>
                <a:r>
                  <a:rPr lang="sk-SK" sz="2000" i="1" dirty="0">
                    <a:solidFill>
                      <a:schemeClr val="tx1"/>
                    </a:solidFill>
                  </a:rPr>
                  <a:t>vykonaj:</a:t>
                </a:r>
              </a:p>
              <a:p>
                <a:pPr marL="0" indent="0" eaLnBrk="1" hangingPunct="1">
                  <a:buNone/>
                  <a:defRPr/>
                </a:pPr>
                <a:r>
                  <a:rPr lang="sk-SK" sz="2000" i="1" dirty="0">
                    <a:solidFill>
                      <a:schemeClr val="tx1"/>
                    </a:solidFill>
                  </a:rPr>
                  <a:t>	a) Z </a:t>
                </a:r>
                <a:r>
                  <a:rPr lang="sk-SK" sz="2000" i="1" dirty="0" err="1">
                    <a:solidFill>
                      <a:schemeClr val="tx1"/>
                    </a:solidFill>
                  </a:rPr>
                  <a:t>trénovacích</a:t>
                </a:r>
                <a:r>
                  <a:rPr lang="sk-SK" sz="2000" i="1" dirty="0">
                    <a:solidFill>
                      <a:schemeClr val="tx1"/>
                    </a:solidFill>
                  </a:rPr>
                  <a:t> dát vyber vzorku </a:t>
                </a:r>
                <a:r>
                  <a:rPr lang="sk-SK" sz="2000" b="1" i="1" dirty="0">
                    <a:solidFill>
                      <a:schemeClr val="tx1"/>
                    </a:solidFill>
                  </a:rPr>
                  <a:t>Z</a:t>
                </a:r>
                <a:r>
                  <a:rPr lang="sk-SK" sz="2000" b="1" i="1" baseline="30000" dirty="0">
                    <a:solidFill>
                      <a:schemeClr val="tx1"/>
                    </a:solidFill>
                  </a:rPr>
                  <a:t>*</a:t>
                </a:r>
                <a:r>
                  <a:rPr lang="sk-SK" sz="2000" i="1" dirty="0">
                    <a:solidFill>
                      <a:schemeClr val="tx1"/>
                    </a:solidFill>
                  </a:rPr>
                  <a:t>, ktorá bude veľkosti </a:t>
                </a:r>
                <a:r>
                  <a:rPr lang="sk-SK" sz="2000" b="1" i="1" dirty="0">
                    <a:solidFill>
                      <a:schemeClr val="tx1"/>
                    </a:solidFill>
                  </a:rPr>
                  <a:t>M</a:t>
                </a:r>
                <a:r>
                  <a:rPr lang="sk-SK" sz="2000" i="1" dirty="0">
                    <a:solidFill>
                      <a:schemeClr val="tx1"/>
                    </a:solidFill>
                  </a:rPr>
                  <a:t>.</a:t>
                </a:r>
              </a:p>
              <a:p>
                <a:pPr marL="0" indent="0" eaLnBrk="1" hangingPunct="1">
                  <a:buNone/>
                  <a:defRPr/>
                </a:pPr>
                <a:r>
                  <a:rPr lang="sk-SK" sz="2000" i="1" dirty="0"/>
                  <a:t>	b) </a:t>
                </a:r>
                <a:r>
                  <a:rPr lang="sk-SK" sz="2000" i="1" dirty="0">
                    <a:solidFill>
                      <a:schemeClr val="tx1"/>
                    </a:solidFill>
                  </a:rPr>
                  <a:t>Na týchto dátach nechaj vyrásť strom náhodného lesa </a:t>
                </a:r>
                <a:r>
                  <a:rPr lang="sk-SK" sz="2000" b="1" i="1" dirty="0" err="1">
                    <a:solidFill>
                      <a:schemeClr val="tx1"/>
                    </a:solidFill>
                  </a:rPr>
                  <a:t>T</a:t>
                </a:r>
                <a:r>
                  <a:rPr lang="sk-SK" sz="2000" b="1" i="1" baseline="-25000" dirty="0" err="1">
                    <a:solidFill>
                      <a:schemeClr val="tx1"/>
                    </a:solidFill>
                  </a:rPr>
                  <a:t>b</a:t>
                </a:r>
                <a:r>
                  <a:rPr lang="sk-SK" sz="2000" i="1" dirty="0">
                    <a:solidFill>
                      <a:schemeClr val="tx1"/>
                    </a:solidFill>
                  </a:rPr>
                  <a:t> tak, že </a:t>
                </a:r>
              </a:p>
              <a:p>
                <a:pPr marL="0" indent="0" eaLnBrk="1" hangingPunct="1">
                  <a:buNone/>
                  <a:defRPr/>
                </a:pPr>
                <a:r>
                  <a:rPr lang="sk-SK" sz="2000" i="1" dirty="0"/>
                  <a:t>		</a:t>
                </a:r>
                <a:r>
                  <a:rPr lang="sk-SK" sz="2000" i="1" dirty="0">
                    <a:solidFill>
                      <a:schemeClr val="tx1"/>
                    </a:solidFill>
                  </a:rPr>
                  <a:t>budú rekurzívne opakované nasledovné kroky:</a:t>
                </a:r>
              </a:p>
              <a:p>
                <a:pPr marL="457200" lvl="1" indent="0" eaLnBrk="1" hangingPunct="1">
                  <a:buNone/>
                  <a:defRPr/>
                </a:pPr>
                <a:r>
                  <a:rPr lang="sk-SK" sz="2000" i="1" dirty="0">
                    <a:solidFill>
                      <a:schemeClr val="tx1"/>
                    </a:solidFill>
                  </a:rPr>
                  <a:t>	1. Náhodne vyber </a:t>
                </a:r>
                <a:r>
                  <a:rPr lang="sk-SK" sz="2000" b="1" i="1" dirty="0">
                    <a:solidFill>
                      <a:schemeClr val="tx1"/>
                    </a:solidFill>
                  </a:rPr>
                  <a:t>p</a:t>
                </a:r>
                <a:r>
                  <a:rPr lang="sk-SK" sz="2000" i="1" dirty="0">
                    <a:solidFill>
                      <a:schemeClr val="tx1"/>
                    </a:solidFill>
                  </a:rPr>
                  <a:t> atribútov z celkového počtu </a:t>
                </a:r>
                <a:r>
                  <a:rPr lang="sk-SK" sz="2000" b="1" i="1" dirty="0">
                    <a:solidFill>
                      <a:schemeClr val="tx1"/>
                    </a:solidFill>
                  </a:rPr>
                  <a:t>n</a:t>
                </a:r>
                <a:r>
                  <a:rPr lang="sk-SK" sz="2000" i="1" dirty="0">
                    <a:solidFill>
                      <a:schemeClr val="tx1"/>
                    </a:solidFill>
                  </a:rPr>
                  <a:t> 	</a:t>
                </a:r>
              </a:p>
              <a:p>
                <a:pPr marL="457200" lvl="1" indent="0" eaLnBrk="1" hangingPunct="1">
                  <a:buNone/>
                  <a:defRPr/>
                </a:pPr>
                <a:r>
                  <a:rPr lang="sk-SK" sz="2000" i="1" dirty="0"/>
                  <a:t>	</a:t>
                </a:r>
                <a:r>
                  <a:rPr lang="sk-SK" sz="2000" i="1" dirty="0">
                    <a:solidFill>
                      <a:schemeClr val="tx1"/>
                    </a:solidFill>
                  </a:rPr>
                  <a:t>2. Vyber najlepší atribút </a:t>
                </a:r>
                <a:r>
                  <a:rPr lang="sk-SK" sz="2000" b="1" i="1" dirty="0">
                    <a:solidFill>
                      <a:schemeClr val="tx1"/>
                    </a:solidFill>
                  </a:rPr>
                  <a:t>A</a:t>
                </a:r>
                <a:r>
                  <a:rPr lang="sk-SK" sz="2000" i="1" dirty="0">
                    <a:solidFill>
                      <a:schemeClr val="tx1"/>
                    </a:solidFill>
                  </a:rPr>
                  <a:t> pre uzol stromu z týchto </a:t>
                </a:r>
                <a:r>
                  <a:rPr lang="sk-SK" sz="2000" b="1" i="1" dirty="0">
                    <a:solidFill>
                      <a:schemeClr val="tx1"/>
                    </a:solidFill>
                  </a:rPr>
                  <a:t>p</a:t>
                </a:r>
                <a:r>
                  <a:rPr lang="sk-SK" sz="2000" i="1" dirty="0">
                    <a:solidFill>
                      <a:schemeClr val="tx1"/>
                    </a:solidFill>
                  </a:rPr>
                  <a:t> atribútov</a:t>
                </a:r>
              </a:p>
              <a:p>
                <a:pPr marL="457200" lvl="1" indent="0" eaLnBrk="1" hangingPunct="1">
                  <a:buNone/>
                  <a:defRPr/>
                </a:pPr>
                <a:r>
                  <a:rPr lang="sk-SK" sz="2000" i="1" dirty="0">
                    <a:solidFill>
                      <a:schemeClr val="tx1"/>
                    </a:solidFill>
                  </a:rPr>
                  <a:t>	3. Rozdeľ uzol stromu do dvoch dcérskych uzlov podľa hodnôt </a:t>
                </a:r>
                <a:r>
                  <a:rPr lang="sk-SK" sz="2000" b="1" i="1" dirty="0">
                    <a:solidFill>
                      <a:schemeClr val="tx1"/>
                    </a:solidFill>
                  </a:rPr>
                  <a:t>A</a:t>
                </a:r>
                <a:endParaRPr lang="en-US" altLang="sk-SK" sz="2000" i="1" dirty="0">
                  <a:solidFill>
                    <a:schemeClr val="tx1"/>
                  </a:solidFill>
                </a:endParaRPr>
              </a:p>
              <a:p>
                <a:pPr marL="0" indent="0" eaLnBrk="1" hangingPunct="1">
                  <a:buNone/>
                  <a:defRPr/>
                </a:pPr>
                <a:r>
                  <a:rPr lang="sk-SK" sz="2000" i="1" dirty="0">
                    <a:solidFill>
                      <a:schemeClr val="tx1"/>
                    </a:solidFill>
                  </a:rPr>
                  <a:t>Výstupom je súbor stromových modelov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sk-SK" sz="2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sk-SK" sz="2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{</m:t>
                        </m:r>
                        <m:sSub>
                          <m:sSubPr>
                            <m:ctrlPr>
                              <a:rPr lang="sk-SK" sz="2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k-SK" sz="2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</m:e>
                          <m:sub>
                            <m:r>
                              <a:rPr lang="sk-SK" sz="2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  <m:r>
                          <a:rPr lang="sk-SK" sz="2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}</m:t>
                        </m:r>
                      </m:e>
                      <m:sub>
                        <m:r>
                          <a:rPr lang="sk-SK" sz="2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sk-SK" sz="2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sup>
                    </m:sSubSup>
                  </m:oMath>
                </a14:m>
                <a:r>
                  <a:rPr lang="sk-SK" sz="2000" i="1" dirty="0">
                    <a:solidFill>
                      <a:schemeClr val="tx1"/>
                    </a:solidFill>
                  </a:rPr>
                  <a:t>. </a:t>
                </a:r>
              </a:p>
              <a:p>
                <a:pPr marL="0" indent="0" eaLnBrk="1" hangingPunct="1">
                  <a:buNone/>
                </a:pPr>
                <a:endParaRPr lang="sk-SK" sz="2000" dirty="0">
                  <a:sym typeface="Wingdings" pitchFamily="2" charset="2"/>
                </a:endParaRPr>
              </a:p>
              <a:p>
                <a:pPr marL="0" indent="0" eaLnBrk="1" hangingPunct="1">
                  <a:buNone/>
                </a:pPr>
                <a:r>
                  <a:rPr lang="sk-SK" sz="2000" dirty="0">
                    <a:sym typeface="Wingdings" pitchFamily="2" charset="2"/>
                  </a:rPr>
                  <a:t>Tento algoritmus buduje binárne stromy.</a:t>
                </a:r>
              </a:p>
              <a:p>
                <a:pPr marL="342900" lvl="1" indent="-342900">
                  <a:buFont typeface="Courier New" panose="02070309020205020404" pitchFamily="49" charset="0"/>
                  <a:buChar char="o"/>
                  <a:defRPr/>
                </a:pPr>
                <a:endParaRPr lang="sk-SK" sz="2000" dirty="0">
                  <a:sym typeface="Wingdings" pitchFamily="2" charset="2"/>
                </a:endParaRPr>
              </a:p>
              <a:p>
                <a:pPr marL="342900" lvl="1" indent="-342900">
                  <a:buFont typeface="Courier New" panose="02070309020205020404" pitchFamily="49" charset="0"/>
                  <a:buChar char="o"/>
                  <a:defRPr/>
                </a:pPr>
                <a:endParaRPr lang="sk-SK" sz="2000" dirty="0">
                  <a:sym typeface="Wingdings" pitchFamily="2" charset="2"/>
                </a:endParaRPr>
              </a:p>
              <a:p>
                <a:pPr marL="0" lvl="1" indent="0">
                  <a:buNone/>
                  <a:defRPr/>
                </a:pPr>
                <a:endParaRPr lang="sk-SK" sz="2000" baseline="0" dirty="0">
                  <a:sym typeface="Wingdings" pitchFamily="2" charset="2"/>
                </a:endParaRPr>
              </a:p>
            </p:txBody>
          </p:sp>
        </mc:Choice>
        <mc:Fallback xmlns="">
          <p:sp>
            <p:nvSpPr>
              <p:cNvPr id="3" name="Zástupný symbol obsah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10680"/>
                <a:ext cx="8595360" cy="4001400"/>
              </a:xfrm>
              <a:blipFill>
                <a:blip r:embed="rId2"/>
                <a:stretch>
                  <a:fillRect l="-709" t="-762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4062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Náhodné lesy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obsahu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13416"/>
                <a:ext cx="8165592" cy="4963648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 eaLnBrk="1" hangingPunct="1">
                  <a:buNone/>
                  <a:defRPr/>
                </a:pPr>
                <a:r>
                  <a:rPr lang="sk-SK" sz="2000" dirty="0">
                    <a:solidFill>
                      <a:srgbClr val="7E0000"/>
                    </a:solidFill>
                  </a:rPr>
                  <a:t>Výsledná predikcia pre nové pozorovanie </a:t>
                </a:r>
                <a:r>
                  <a:rPr lang="sk-SK" sz="2000" b="1" i="1" dirty="0">
                    <a:solidFill>
                      <a:srgbClr val="7E0000"/>
                    </a:solidFill>
                  </a:rPr>
                  <a:t>x</a:t>
                </a:r>
                <a:r>
                  <a:rPr lang="sk-SK" sz="2000" dirty="0">
                    <a:solidFill>
                      <a:srgbClr val="7E0000"/>
                    </a:solidFill>
                  </a:rPr>
                  <a:t>  </a:t>
                </a:r>
              </a:p>
              <a:p>
                <a:pPr eaLnBrk="1" hangingPunct="1">
                  <a:buFont typeface="Courier New" panose="02070309020205020404" pitchFamily="49" charset="0"/>
                  <a:buChar char="o"/>
                  <a:defRPr/>
                </a:pPr>
                <a:r>
                  <a:rPr lang="sk-SK" sz="2000" dirty="0"/>
                  <a:t> </a:t>
                </a:r>
                <a:r>
                  <a:rPr lang="sk-SK" sz="2000" b="1" dirty="0"/>
                  <a:t>Pre regresiu</a:t>
                </a:r>
              </a:p>
              <a:p>
                <a:pPr marL="0" indent="0" eaLnBrk="1" hangingPunct="1">
                  <a:buNone/>
                  <a:defRPr/>
                </a:pPr>
                <a:r>
                  <a:rPr lang="sk-SK" sz="2000" dirty="0"/>
                  <a:t>	Nech </a:t>
                </a:r>
                <a14:m>
                  <m:oMath xmlns:m="http://schemas.openxmlformats.org/officeDocument/2006/math">
                    <m:r>
                      <a:rPr lang="sk-SK" sz="2000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sk-SK" sz="2000" b="0" i="1" baseline="-2500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k-SK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sk-SK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k-SK" sz="2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sk-SK" sz="2000" i="1" dirty="0"/>
                  <a:t> </a:t>
                </a:r>
                <a:r>
                  <a:rPr lang="sk-SK" sz="2000" dirty="0"/>
                  <a:t>je predikcia výslednej hodnoty podľa b-</a:t>
                </a:r>
                <a:r>
                  <a:rPr lang="sk-SK" sz="2000" dirty="0" err="1"/>
                  <a:t>tého</a:t>
                </a:r>
                <a:r>
                  <a:rPr lang="sk-SK" sz="2000" dirty="0"/>
                  <a:t> stromu. 	Potom platí:</a:t>
                </a:r>
                <a:endParaRPr lang="sk-SK" sz="2000" b="1" dirty="0"/>
              </a:p>
              <a:p>
                <a:pPr marL="457200" lvl="1" indent="0">
                  <a:buNone/>
                  <a:defRPr/>
                </a:pPr>
                <a:r>
                  <a:rPr lang="sk-SK" sz="2000" dirty="0"/>
                  <a:t>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sk-SK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acc>
                          <m:accPr>
                            <m:chr m:val="̂"/>
                            <m:ctrlPr>
                              <a:rPr lang="sk-SK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sk-SK" sz="2000">
                                <a:latin typeface="Cambria Math" panose="02040503050406030204" pitchFamily="18" charset="0"/>
                              </a:rPr>
                              <m:t>ʄ</m:t>
                            </m:r>
                          </m:e>
                        </m:acc>
                      </m:e>
                      <m:sub>
                        <m:r>
                          <a:rPr lang="sk-SK" sz="2000">
                            <a:latin typeface="Cambria Math" panose="02040503050406030204" pitchFamily="18" charset="0"/>
                          </a:rPr>
                          <m:t>𝑟𝑓</m:t>
                        </m:r>
                      </m:sub>
                      <m:sup>
                        <m:r>
                          <a:rPr lang="sk-SK" sz="2000">
                            <a:latin typeface="Cambria Math" panose="02040503050406030204" pitchFamily="18" charset="0"/>
                          </a:rPr>
                          <m:t>𝐵</m:t>
                        </m:r>
                      </m:sup>
                    </m:sSubSup>
                    <m:d>
                      <m:dPr>
                        <m:ctrlPr>
                          <a:rPr lang="sk-SK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k-SK" sz="200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k-SK" sz="20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sk-SK" sz="2000" b="1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sk-SK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sk-SK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𝑝𝑟𝑖𝑒𝑚𝑒𝑟</m:t>
                        </m:r>
                        <m:r>
                          <a:rPr lang="sk-SK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{</m:t>
                        </m:r>
                        <m:sSub>
                          <m:sSubPr>
                            <m:ctrlPr>
                              <a:rPr lang="sk-SK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k-SK" sz="20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sk-SK" sz="20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  <m:r>
                          <a:rPr lang="sk-SK" sz="2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}</m:t>
                        </m:r>
                      </m:e>
                      <m:sub>
                        <m:r>
                          <a:rPr lang="sk-SK" sz="2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sk-SK" sz="2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sup>
                    </m:sSubSup>
                  </m:oMath>
                </a14:m>
                <a:r>
                  <a:rPr lang="sk-SK" sz="2000" i="1" dirty="0">
                    <a:solidFill>
                      <a:schemeClr val="tx1"/>
                    </a:solidFill>
                  </a:rPr>
                  <a:t>.</a:t>
                </a:r>
                <a:endParaRPr lang="sk-SK" altLang="sk-SK" sz="2000" u="sng" dirty="0">
                  <a:solidFill>
                    <a:srgbClr val="FF6666"/>
                  </a:solidFill>
                </a:endParaRPr>
              </a:p>
              <a:p>
                <a:pPr eaLnBrk="1" hangingPunct="1">
                  <a:buFont typeface="Courier New" panose="02070309020205020404" pitchFamily="49" charset="0"/>
                  <a:buChar char="o"/>
                  <a:defRPr/>
                </a:pPr>
                <a:endParaRPr lang="sk-SK" sz="2000" u="sng" dirty="0"/>
              </a:p>
              <a:p>
                <a:pPr eaLnBrk="1" hangingPunct="1">
                  <a:buFont typeface="Courier New" panose="02070309020205020404" pitchFamily="49" charset="0"/>
                  <a:buChar char="o"/>
                  <a:defRPr/>
                </a:pPr>
                <a:r>
                  <a:rPr lang="sk-SK" sz="2000" b="1" dirty="0"/>
                  <a:t> Pre klasifikáciu</a:t>
                </a:r>
                <a:r>
                  <a:rPr lang="sk-SK" sz="2000" dirty="0"/>
                  <a:t> </a:t>
                </a:r>
              </a:p>
              <a:p>
                <a:pPr marL="0" indent="0" eaLnBrk="1" hangingPunct="1">
                  <a:buNone/>
                  <a:defRPr/>
                </a:pPr>
                <a:r>
                  <a:rPr lang="sk-SK" sz="2000" dirty="0"/>
                  <a:t>	Nech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sk-SK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sk-SK" sz="20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acc>
                      </m:e>
                      <m:sub>
                        <m:r>
                          <a:rPr lang="sk-SK" sz="20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sk-SK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sk-SK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k-SK" sz="2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sk-SK" sz="2000" dirty="0"/>
                  <a:t> je predikcia triedy podľa b-</a:t>
                </a:r>
                <a:r>
                  <a:rPr lang="sk-SK" sz="2000" dirty="0" err="1"/>
                  <a:t>tého</a:t>
                </a:r>
                <a:r>
                  <a:rPr lang="sk-SK" sz="2000" dirty="0"/>
                  <a:t> stromu. Potom platí</a:t>
                </a:r>
              </a:p>
              <a:p>
                <a:pPr eaLnBrk="1" hangingPunct="1">
                  <a:buFont typeface="Courier New" panose="02070309020205020404" pitchFamily="49" charset="0"/>
                  <a:buChar char="o"/>
                  <a:defRPr/>
                </a:pPr>
                <a:endParaRPr lang="sk-SK" altLang="sk-SK" sz="2000" dirty="0"/>
              </a:p>
              <a:p>
                <a:pPr eaLnBrk="1" hangingPunct="1">
                  <a:buFont typeface="Courier New" panose="02070309020205020404" pitchFamily="49" charset="0"/>
                  <a:buChar char="o"/>
                  <a:defRPr/>
                </a:pPr>
                <a:endParaRPr lang="sk-SK" altLang="sk-SK" sz="2000" dirty="0"/>
              </a:p>
              <a:p>
                <a:pPr marL="0" indent="0" eaLnBrk="1" hangingPunct="1">
                  <a:buNone/>
                  <a:defRPr/>
                </a:pPr>
                <a:endParaRPr lang="sk-SK" sz="2000" dirty="0">
                  <a:solidFill>
                    <a:srgbClr val="CC6600"/>
                  </a:solidFill>
                </a:endParaRPr>
              </a:p>
              <a:p>
                <a:pPr marL="0" indent="0" eaLnBrk="1" hangingPunct="1">
                  <a:buNone/>
                  <a:defRPr/>
                </a:pPr>
                <a:r>
                  <a:rPr lang="sk-SK" sz="2000" dirty="0">
                    <a:solidFill>
                      <a:srgbClr val="CC6600"/>
                    </a:solidFill>
                  </a:rPr>
                  <a:t> </a:t>
                </a:r>
              </a:p>
              <a:p>
                <a:pPr eaLnBrk="1" hangingPunct="1">
                  <a:buFont typeface="Courier New" panose="02070309020205020404" pitchFamily="49" charset="0"/>
                  <a:buChar char="o"/>
                  <a:defRPr/>
                </a:pPr>
                <a:r>
                  <a:rPr lang="sk-SK" sz="2000" dirty="0"/>
                  <a:t>Náhodné lesy vyžadujú veľmi málo ladenia. </a:t>
                </a:r>
              </a:p>
              <a:p>
                <a:pPr eaLnBrk="1" hangingPunct="1">
                  <a:buFont typeface="Courier New" panose="02070309020205020404" pitchFamily="49" charset="0"/>
                  <a:buChar char="o"/>
                  <a:defRPr/>
                </a:pPr>
                <a:r>
                  <a:rPr lang="sk-SK" sz="2000" dirty="0"/>
                  <a:t> Dosahujú iba 4,88% klasifikačnej chyby (</a:t>
                </a:r>
                <a:r>
                  <a:rPr lang="sk-SK" sz="2000" dirty="0" err="1"/>
                  <a:t>bagging</a:t>
                </a:r>
                <a:r>
                  <a:rPr lang="sk-SK" sz="2000" dirty="0"/>
                  <a:t> 5,4%).</a:t>
                </a:r>
              </a:p>
              <a:p>
                <a:pPr eaLnBrk="1" hangingPunct="1">
                  <a:buFont typeface="Courier New" panose="02070309020205020404" pitchFamily="49" charset="0"/>
                  <a:buChar char="o"/>
                  <a:defRPr/>
                </a:pPr>
                <a:r>
                  <a:rPr lang="sk-SK" sz="2000" dirty="0"/>
                  <a:t> Nemôžu byť preučené. </a:t>
                </a:r>
                <a:endParaRPr lang="en-US" altLang="sk-SK" sz="2000" dirty="0"/>
              </a:p>
              <a:p>
                <a:pPr eaLnBrk="1" hangingPunct="1">
                  <a:buFont typeface="Courier New" panose="02070309020205020404" pitchFamily="49" charset="0"/>
                  <a:buChar char="o"/>
                </a:pPr>
                <a:endParaRPr lang="sk-SK" sz="2000" dirty="0">
                  <a:sym typeface="Wingdings" pitchFamily="2" charset="2"/>
                </a:endParaRPr>
              </a:p>
              <a:p>
                <a:pPr marL="342900" lvl="1" indent="-342900">
                  <a:buFont typeface="Courier New" panose="02070309020205020404" pitchFamily="49" charset="0"/>
                  <a:buChar char="o"/>
                  <a:defRPr/>
                </a:pPr>
                <a:endParaRPr lang="sk-SK" sz="2000" dirty="0">
                  <a:sym typeface="Wingdings" pitchFamily="2" charset="2"/>
                </a:endParaRPr>
              </a:p>
              <a:p>
                <a:pPr marL="342900" lvl="1" indent="-342900">
                  <a:buFont typeface="Courier New" panose="02070309020205020404" pitchFamily="49" charset="0"/>
                  <a:buChar char="o"/>
                  <a:defRPr/>
                </a:pPr>
                <a:endParaRPr lang="sk-SK" sz="2000" dirty="0">
                  <a:sym typeface="Wingdings" pitchFamily="2" charset="2"/>
                </a:endParaRPr>
              </a:p>
              <a:p>
                <a:pPr marL="342900" lvl="1" indent="-342900">
                  <a:buFont typeface="Courier New" panose="02070309020205020404" pitchFamily="49" charset="0"/>
                  <a:buChar char="o"/>
                  <a:defRPr/>
                </a:pPr>
                <a:endParaRPr lang="sk-SK" sz="2000" dirty="0">
                  <a:sym typeface="Wingdings" pitchFamily="2" charset="2"/>
                </a:endParaRPr>
              </a:p>
              <a:p>
                <a:pPr marL="0" lvl="1" indent="0">
                  <a:buNone/>
                  <a:defRPr/>
                </a:pPr>
                <a:endParaRPr lang="sk-SK" sz="2000" baseline="0" dirty="0">
                  <a:sym typeface="Wingdings" pitchFamily="2" charset="2"/>
                </a:endParaRPr>
              </a:p>
            </p:txBody>
          </p:sp>
        </mc:Choice>
        <mc:Fallback xmlns="">
          <p:sp>
            <p:nvSpPr>
              <p:cNvPr id="3" name="Zástupný symbol obsah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13416"/>
                <a:ext cx="8165592" cy="4963648"/>
              </a:xfrm>
              <a:blipFill>
                <a:blip r:embed="rId2"/>
                <a:stretch>
                  <a:fillRect l="-672" t="-1229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23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Zástupný symbol obsahu 1">
                <a:extLst>
                  <a:ext uri="{FF2B5EF4-FFF2-40B4-BE49-F238E27FC236}">
                    <a16:creationId xmlns:a16="http://schemas.microsoft.com/office/drawing/2014/main" id="{9D31FF8E-E7D7-474D-BDAA-3BC9AA86FDF8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832315285"/>
                  </p:ext>
                </p:extLst>
              </p:nvPr>
            </p:nvGraphicFramePr>
            <p:xfrm>
              <a:off x="4414296" y="2331038"/>
              <a:ext cx="4208496" cy="861423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91377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29472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861423">
                    <a:tc>
                      <a:txBody>
                        <a:bodyPr/>
                        <a:lstStyle/>
                        <a:p>
                          <a:pPr marL="226695" marR="36195" algn="ctr">
                            <a:spcBef>
                              <a:spcPts val="300"/>
                            </a:spcBef>
                            <a:spcAft>
                              <a:spcPts val="3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sk-SK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sk-SK" sz="18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sk-SK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ʄ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sk-SK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𝑟𝑓</m:t>
                                    </m:r>
                                  </m:sub>
                                  <m:sup>
                                    <m:r>
                                      <a:rPr lang="sk-SK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sup>
                                </m:sSubSup>
                                <m:d>
                                  <m:dPr>
                                    <m:ctrlPr>
                                      <a:rPr lang="sk-SK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sk-SK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sk-SK" sz="18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sk-SK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k-SK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sk-SK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den>
                                </m:f>
                                <m:nary>
                                  <m:naryPr>
                                    <m:chr m:val="∑"/>
                                    <m:limLoc m:val="subSup"/>
                                    <m:ctrlPr>
                                      <a:rPr lang="sk-SK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sk-SK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  <m:r>
                                      <a:rPr lang="sk-SK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=1</m:t>
                                    </m:r>
                                  </m:sub>
                                  <m:sup>
                                    <m:r>
                                      <a:rPr lang="sk-SK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sup>
                                  <m:e>
                                    <m:sSub>
                                      <m:sSubPr>
                                        <m:ctrlPr>
                                          <a:rPr lang="sk-SK" sz="18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k-SK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sk-SK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</m:sub>
                                    </m:sSub>
                                    <m:r>
                                      <a:rPr lang="sk-SK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sk-SK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sk-SK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nary>
                              </m:oMath>
                            </m:oMathPara>
                          </a14:m>
                          <a:endParaRPr lang="sk-SK" sz="1800" dirty="0">
                            <a:effectLst/>
                            <a:latin typeface="Arial"/>
                            <a:ea typeface="Times New Roman"/>
                            <a:cs typeface="Times New Roman"/>
                          </a:endParaRPr>
                        </a:p>
                      </a:txBody>
                      <a:tcPr marL="44450" marR="44450" marT="0" marB="0"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226695" marR="36195" indent="431800" algn="r" hangingPunct="0">
                            <a:lnSpc>
                              <a:spcPts val="1200"/>
                            </a:lnSpc>
                            <a:spcBef>
                              <a:spcPts val="300"/>
                            </a:spcBef>
                            <a:spcAft>
                              <a:spcPts val="300"/>
                            </a:spcAft>
                            <a:tabLst>
                              <a:tab pos="2088515" algn="ctr"/>
                              <a:tab pos="4392295" algn="r"/>
                            </a:tabLst>
                          </a:pPr>
                          <a:endParaRPr lang="sk-SK" sz="100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44450" marR="44450" marT="0" marB="0"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Zástupný symbol obsahu 1">
                <a:extLst>
                  <a:ext uri="{FF2B5EF4-FFF2-40B4-BE49-F238E27FC236}">
                    <a16:creationId xmlns:a16="http://schemas.microsoft.com/office/drawing/2014/main" id="{9D31FF8E-E7D7-474D-BDAA-3BC9AA86FDF8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832315285"/>
                  </p:ext>
                </p:extLst>
              </p:nvPr>
            </p:nvGraphicFramePr>
            <p:xfrm>
              <a:off x="4414296" y="2331038"/>
              <a:ext cx="4208496" cy="861423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91377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29472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861423">
                    <a:tc>
                      <a:txBody>
                        <a:bodyPr/>
                        <a:lstStyle/>
                        <a:p>
                          <a:endParaRPr lang="sk-SK"/>
                        </a:p>
                      </a:txBody>
                      <a:tcPr marL="44450" marR="44450" marT="0" marB="0">
                        <a:blipFill>
                          <a:blip r:embed="rId3"/>
                          <a:stretch>
                            <a:fillRect l="-209" t="-704" r="-44979" b="-14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226695" marR="36195" indent="431800" algn="r" hangingPunct="0">
                            <a:lnSpc>
                              <a:spcPts val="1200"/>
                            </a:lnSpc>
                            <a:spcBef>
                              <a:spcPts val="300"/>
                            </a:spcBef>
                            <a:spcAft>
                              <a:spcPts val="300"/>
                            </a:spcAft>
                            <a:tabLst>
                              <a:tab pos="2088515" algn="ctr"/>
                              <a:tab pos="4392295" algn="r"/>
                            </a:tabLst>
                          </a:pPr>
                          <a:endParaRPr lang="sk-SK" sz="100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44450" marR="44450" marT="0" marB="0"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uľka 5">
                <a:extLst>
                  <a:ext uri="{FF2B5EF4-FFF2-40B4-BE49-F238E27FC236}">
                    <a16:creationId xmlns:a16="http://schemas.microsoft.com/office/drawing/2014/main" id="{E16ED386-B835-4D99-9620-4324C8654F8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56927219"/>
                  </p:ext>
                </p:extLst>
              </p:nvPr>
            </p:nvGraphicFramePr>
            <p:xfrm>
              <a:off x="1016743" y="3845495"/>
              <a:ext cx="5501801" cy="694944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405440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44739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694944">
                    <a:tc>
                      <a:txBody>
                        <a:bodyPr/>
                        <a:lstStyle/>
                        <a:p>
                          <a:pPr marL="226695" marR="36195" algn="ctr">
                            <a:spcBef>
                              <a:spcPts val="300"/>
                            </a:spcBef>
                            <a:spcAft>
                              <a:spcPts val="300"/>
                            </a:spcAft>
                          </a:pP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sk-SK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sk-SK" sz="18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sk-SK" sz="18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sk-SK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  <m:t>𝑟𝑓</m:t>
                                  </m:r>
                                </m:sub>
                                <m:sup>
                                  <m:r>
                                    <a:rPr lang="sk-SK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p>
                              </m:sSubSup>
                              <m:d>
                                <m:dPr>
                                  <m:ctrlPr>
                                    <a:rPr lang="sk-SK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k-SK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sk-SK" sz="1800" i="1">
                                  <a:effectLst/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sk-SK" sz="1800" i="1">
                                  <a:effectLst/>
                                  <a:latin typeface="Cambria Math" panose="02040503050406030204" pitchFamily="18" charset="0"/>
                                </a:rPr>
                                <m:t>𝑚𝑎𝑗𝑜𝑟𝑖𝑡𝑛</m:t>
                              </m:r>
                              <m:r>
                                <a:rPr lang="sk-SK" sz="1800" i="1">
                                  <a:effectLst/>
                                  <a:latin typeface="Cambria Math" panose="02040503050406030204" pitchFamily="18" charset="0"/>
                                </a:rPr>
                                <m:t>ý </m:t>
                              </m:r>
                              <m:r>
                                <a:rPr lang="sk-SK" sz="1800" i="1">
                                  <a:effectLst/>
                                  <a:latin typeface="Cambria Math" panose="02040503050406030204" pitchFamily="18" charset="0"/>
                                </a:rPr>
                                <m:t>h𝑙𝑎𝑠</m:t>
                              </m:r>
                              <m:r>
                                <a:rPr lang="sk-SK" sz="1800" i="1">
                                  <a:effectLst/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Sup>
                                <m:sSubSupPr>
                                  <m:ctrlPr>
                                    <a:rPr lang="sk-SK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sk-SK" sz="18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sk-SK" sz="1800" i="1">
                                              <a:effectLst/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lang="sk-SK" sz="1800" i="1">
                                                  <a:effectLst/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sk-SK" sz="1800" i="1">
                                                  <a:effectLst/>
                                                  <a:latin typeface="Cambria Math" panose="02040503050406030204" pitchFamily="18" charset="0"/>
                                                </a:rPr>
                                                <m:t>𝐶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a:rPr lang="sk-SK" sz="1800" i="1">
                                              <a:effectLst/>
                                              <a:latin typeface="Cambria Math" panose="02040503050406030204" pitchFamily="18" charset="0"/>
                                            </a:rPr>
                                            <m:t>𝑏</m:t>
                                          </m:r>
                                        </m:sub>
                                      </m:sSub>
                                      <m:r>
                                        <a:rPr lang="sk-SK" sz="18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sk-SK" sz="18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sk-SK" sz="18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  <m:sub>
                                  <m:r>
                                    <a:rPr lang="sk-SK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sk-SK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p>
                              </m:sSubSup>
                            </m:oMath>
                          </a14:m>
                          <a:r>
                            <a:rPr lang="sk-SK" sz="1200" i="1" dirty="0">
                              <a:effectLst/>
                            </a:rPr>
                            <a:t>.</a:t>
                          </a:r>
                          <a:endParaRPr lang="sk-SK" sz="1200" i="1" dirty="0">
                            <a:effectLst/>
                            <a:latin typeface="Arial"/>
                            <a:ea typeface="Times New Roman"/>
                            <a:cs typeface="Times New Roman"/>
                          </a:endParaRPr>
                        </a:p>
                      </a:txBody>
                      <a:tcPr marL="44450" marR="44450" marT="0" marB="0"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226695" marR="36195" indent="431800" algn="r" hangingPunct="0">
                            <a:lnSpc>
                              <a:spcPts val="1200"/>
                            </a:lnSpc>
                            <a:spcBef>
                              <a:spcPts val="300"/>
                            </a:spcBef>
                            <a:spcAft>
                              <a:spcPts val="300"/>
                            </a:spcAft>
                            <a:tabLst>
                              <a:tab pos="2088515" algn="ctr"/>
                              <a:tab pos="4392295" algn="r"/>
                            </a:tabLst>
                          </a:pPr>
                          <a:endParaRPr lang="sk-SK" sz="100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44450" marR="44450" marT="0" marB="0"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uľka 5">
                <a:extLst>
                  <a:ext uri="{FF2B5EF4-FFF2-40B4-BE49-F238E27FC236}">
                    <a16:creationId xmlns:a16="http://schemas.microsoft.com/office/drawing/2014/main" id="{E16ED386-B835-4D99-9620-4324C8654F8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56927219"/>
                  </p:ext>
                </p:extLst>
              </p:nvPr>
            </p:nvGraphicFramePr>
            <p:xfrm>
              <a:off x="1016743" y="3845495"/>
              <a:ext cx="5501801" cy="694944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405440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44739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694944">
                    <a:tc>
                      <a:txBody>
                        <a:bodyPr/>
                        <a:lstStyle/>
                        <a:p>
                          <a:endParaRPr lang="sk-SK"/>
                        </a:p>
                      </a:txBody>
                      <a:tcPr marL="44450" marR="44450" marT="0" marB="0">
                        <a:blipFill>
                          <a:blip r:embed="rId4"/>
                          <a:stretch>
                            <a:fillRect l="-150" t="-870" r="-36036" b="-17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226695" marR="36195" indent="431800" algn="r" hangingPunct="0">
                            <a:lnSpc>
                              <a:spcPts val="1200"/>
                            </a:lnSpc>
                            <a:spcBef>
                              <a:spcPts val="300"/>
                            </a:spcBef>
                            <a:spcAft>
                              <a:spcPts val="300"/>
                            </a:spcAft>
                            <a:tabLst>
                              <a:tab pos="2088515" algn="ctr"/>
                              <a:tab pos="4392295" algn="r"/>
                            </a:tabLst>
                          </a:pPr>
                          <a:endParaRPr lang="sk-SK" sz="100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44450" marR="44450" marT="0" marB="0"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C624A87B-EE55-4FF0-A157-AC1AC72B4F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1987462"/>
              </p:ext>
            </p:extLst>
          </p:nvPr>
        </p:nvGraphicFramePr>
        <p:xfrm>
          <a:off x="4793876" y="4307573"/>
          <a:ext cx="3533002" cy="7322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Equation 3.0" r:id="rId5" imgW="2197100" imgH="457200" progId="Equation.3">
                  <p:embed/>
                </p:oleObj>
              </mc:Choice>
              <mc:Fallback>
                <p:oleObj name="Microsoft Equation 3.0" r:id="rId5" imgW="2197100" imgH="457200" progId="Equation.3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AB63CB35-764B-4F7A-83B1-1F45124396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3876" y="4307573"/>
                        <a:ext cx="3533002" cy="7322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8236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4183"/>
            <a:ext cx="7772400" cy="1261918"/>
          </a:xfrm>
        </p:spPr>
        <p:txBody>
          <a:bodyPr>
            <a:normAutofit/>
          </a:bodyPr>
          <a:lstStyle/>
          <a:p>
            <a:r>
              <a:rPr lang="sk-SK" sz="4000" dirty="0">
                <a:latin typeface="Arial"/>
                <a:cs typeface="Arial"/>
              </a:rPr>
              <a:t>Ďakujem za pozornosť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2673" y="3439390"/>
            <a:ext cx="7772399" cy="914401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k-SK" altLang="sk-SK" sz="1800" dirty="0"/>
              <a:t>Prednášajúci: Kristína Machová</a:t>
            </a:r>
          </a:p>
          <a:p>
            <a:pPr algn="ctr" eaLnBrk="1" hangingPunct="1"/>
            <a:r>
              <a:rPr lang="sk-SK" altLang="sk-SK" sz="1800" dirty="0"/>
              <a:t>http://people.tuke.sk/kristina.machova/prezentacieSU/</a:t>
            </a:r>
            <a:endParaRPr lang="sk-SK" altLang="sk-SK" sz="1800" dirty="0"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2107055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 err="1">
                <a:latin typeface="Arial" pitchFamily="34" charset="0"/>
                <a:cs typeface="Arial" pitchFamily="34" charset="0"/>
              </a:rPr>
              <a:t>Stacking</a:t>
            </a:r>
            <a:r>
              <a:rPr lang="sk-SK" sz="24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Zástupný symbol obsahu 2">
            <a:extLst>
              <a:ext uri="{FF2B5EF4-FFF2-40B4-BE49-F238E27FC236}">
                <a16:creationId xmlns:a16="http://schemas.microsoft.com/office/drawing/2014/main" id="{F5A740B2-DEE2-4E4B-877D-39805F5C9E5C}"/>
              </a:ext>
            </a:extLst>
          </p:cNvPr>
          <p:cNvSpPr txBox="1">
            <a:spLocks/>
          </p:cNvSpPr>
          <p:nvPr/>
        </p:nvSpPr>
        <p:spPr>
          <a:xfrm>
            <a:off x="505693" y="1208686"/>
            <a:ext cx="6910092" cy="369249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dirty="0" err="1">
                <a:solidFill>
                  <a:srgbClr val="7E0000"/>
                </a:solidFill>
              </a:rPr>
              <a:t>Stacked</a:t>
            </a:r>
            <a:r>
              <a:rPr lang="sk-SK" altLang="sk-SK" sz="2000" dirty="0">
                <a:solidFill>
                  <a:srgbClr val="7E0000"/>
                </a:solidFill>
              </a:rPr>
              <a:t> </a:t>
            </a:r>
            <a:r>
              <a:rPr lang="sk-SK" altLang="sk-SK" sz="2000" dirty="0" err="1">
                <a:solidFill>
                  <a:srgbClr val="7E0000"/>
                </a:solidFill>
              </a:rPr>
              <a:t>Generalization</a:t>
            </a:r>
            <a:r>
              <a:rPr lang="en-US" altLang="sk-SK" sz="2000" dirty="0">
                <a:solidFill>
                  <a:srgbClr val="7E0000"/>
                </a:solidFill>
              </a:rPr>
              <a:t> [</a:t>
            </a:r>
            <a:r>
              <a:rPr lang="sk-SK" altLang="sk-SK" sz="2000" dirty="0" err="1">
                <a:solidFill>
                  <a:srgbClr val="7E0000"/>
                </a:solidFill>
              </a:rPr>
              <a:t>Witten</a:t>
            </a:r>
            <a:r>
              <a:rPr lang="sk-SK" altLang="sk-SK" sz="2000" dirty="0">
                <a:solidFill>
                  <a:srgbClr val="7E0000"/>
                </a:solidFill>
              </a:rPr>
              <a:t>, Frank, </a:t>
            </a:r>
            <a:r>
              <a:rPr lang="sk-SK" altLang="sk-SK" sz="2000" dirty="0" err="1">
                <a:solidFill>
                  <a:srgbClr val="7E0000"/>
                </a:solidFill>
              </a:rPr>
              <a:t>Hall</a:t>
            </a:r>
            <a:r>
              <a:rPr lang="sk-SK" altLang="sk-SK" sz="2000" dirty="0">
                <a:solidFill>
                  <a:srgbClr val="7E0000"/>
                </a:solidFill>
              </a:rPr>
              <a:t>, 2011</a:t>
            </a:r>
            <a:r>
              <a:rPr lang="en-US" altLang="sk-SK" sz="2000" dirty="0">
                <a:solidFill>
                  <a:srgbClr val="7E0000"/>
                </a:solidFill>
              </a:rPr>
              <a:t>]</a:t>
            </a:r>
            <a:r>
              <a:rPr lang="sk-SK" altLang="sk-SK" sz="2000" dirty="0">
                <a:solidFill>
                  <a:srgbClr val="FF0000"/>
                </a:solidFill>
              </a:rPr>
              <a:t> 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dirty="0" err="1"/>
              <a:t>Stacking</a:t>
            </a:r>
            <a:r>
              <a:rPr lang="sk-SK" altLang="sk-SK" sz="2000" dirty="0"/>
              <a:t> - stohovanie, ukladanie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dirty="0"/>
              <a:t>Je najstaršou z prístupov k učeniu súborom metód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dirty="0"/>
              <a:t>Kombinuje modely natrénované viacerými rozdielnymi metódami strojového učenia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dirty="0"/>
              <a:t>Predstavuje najzložitejšie a najnáročnejšie učenie súborom, tak na trénovanie ako aj na formovanie výsledného rozhodnutia.</a:t>
            </a:r>
            <a:endParaRPr lang="en-US" altLang="sk-SK" sz="2000" dirty="0"/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dirty="0"/>
              <a:t>Nevyužíva metódu hlasovania ani </a:t>
            </a:r>
            <a:r>
              <a:rPr lang="sk-SK" altLang="sk-SK" sz="2000" dirty="0" err="1"/>
              <a:t>váhovania</a:t>
            </a:r>
            <a:r>
              <a:rPr lang="sk-SK" altLang="sk-SK" sz="2000" dirty="0"/>
              <a:t> (</a:t>
            </a:r>
            <a:r>
              <a:rPr lang="sk-SK" altLang="sk-SK" sz="2000" dirty="0" err="1"/>
              <a:t>bagging</a:t>
            </a:r>
            <a:r>
              <a:rPr lang="sk-SK" altLang="sk-SK" sz="2000" dirty="0"/>
              <a:t> a </a:t>
            </a:r>
            <a:r>
              <a:rPr lang="sk-SK" altLang="sk-SK" sz="2000" dirty="0" err="1"/>
              <a:t>boosting</a:t>
            </a:r>
            <a:r>
              <a:rPr lang="sk-SK" altLang="sk-SK" sz="2000" dirty="0"/>
              <a:t>), ale takzvaný </a:t>
            </a:r>
            <a:r>
              <a:rPr lang="sk-SK" altLang="sk-SK" sz="2000" dirty="0">
                <a:solidFill>
                  <a:srgbClr val="006666"/>
                </a:solidFill>
              </a:rPr>
              <a:t>koncept </a:t>
            </a:r>
            <a:r>
              <a:rPr lang="sk-SK" altLang="sk-SK" sz="2000" dirty="0" err="1">
                <a:solidFill>
                  <a:srgbClr val="006666"/>
                </a:solidFill>
              </a:rPr>
              <a:t>meta</a:t>
            </a:r>
            <a:r>
              <a:rPr lang="sk-SK" altLang="sk-SK" sz="2000" dirty="0">
                <a:solidFill>
                  <a:srgbClr val="006666"/>
                </a:solidFill>
              </a:rPr>
              <a:t>-učenia</a:t>
            </a:r>
            <a:r>
              <a:rPr lang="sk-SK" altLang="sk-SK" sz="2000" dirty="0"/>
              <a:t>. </a:t>
            </a:r>
          </a:p>
          <a:p>
            <a:pPr marL="0" indent="0">
              <a:buNone/>
              <a:defRPr/>
            </a:pPr>
            <a:r>
              <a:rPr lang="sk-SK" sz="2000" baseline="0" dirty="0">
                <a:effectLst/>
              </a:rPr>
              <a:t>  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3605514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 err="1">
                <a:latin typeface="Arial" pitchFamily="34" charset="0"/>
                <a:cs typeface="Arial" pitchFamily="34" charset="0"/>
              </a:rPr>
              <a:t>Stacking</a:t>
            </a:r>
            <a:r>
              <a:rPr lang="sk-SK" sz="24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Zástupný symbol obsahu 2">
            <a:extLst>
              <a:ext uri="{FF2B5EF4-FFF2-40B4-BE49-F238E27FC236}">
                <a16:creationId xmlns:a16="http://schemas.microsoft.com/office/drawing/2014/main" id="{F5A740B2-DEE2-4E4B-877D-39805F5C9E5C}"/>
              </a:ext>
            </a:extLst>
          </p:cNvPr>
          <p:cNvSpPr txBox="1">
            <a:spLocks/>
          </p:cNvSpPr>
          <p:nvPr/>
        </p:nvSpPr>
        <p:spPr>
          <a:xfrm>
            <a:off x="457200" y="1375610"/>
            <a:ext cx="7604013" cy="41067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sk-SK" altLang="sk-SK" sz="2400" dirty="0"/>
              <a:t>Proces učenia pozostáva z dvoch častí:</a:t>
            </a:r>
          </a:p>
          <a:p>
            <a:pPr marL="0" indent="0" eaLnBrk="1" hangingPunct="1">
              <a:buNone/>
              <a:defRPr/>
            </a:pPr>
            <a:r>
              <a:rPr lang="sk-SK" altLang="sk-SK" sz="2400" dirty="0"/>
              <a:t>1. Trénovanie </a:t>
            </a:r>
            <a:r>
              <a:rPr lang="sk-SK" altLang="sk-SK" sz="2400" dirty="0">
                <a:solidFill>
                  <a:srgbClr val="006666"/>
                </a:solidFill>
              </a:rPr>
              <a:t>partikulárnych </a:t>
            </a:r>
            <a:r>
              <a:rPr lang="sk-SK" altLang="sk-SK" sz="2400" dirty="0" err="1">
                <a:solidFill>
                  <a:srgbClr val="006666"/>
                </a:solidFill>
              </a:rPr>
              <a:t>klasifikátorov</a:t>
            </a:r>
            <a:r>
              <a:rPr lang="sk-SK" altLang="sk-SK" sz="2400" dirty="0">
                <a:solidFill>
                  <a:srgbClr val="006666"/>
                </a:solidFill>
              </a:rPr>
              <a:t> PK</a:t>
            </a:r>
          </a:p>
          <a:p>
            <a:pPr lvl="1"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PK sa natrénujú na tej istej </a:t>
            </a:r>
            <a:r>
              <a:rPr lang="sk-SK" sz="2000" dirty="0" err="1"/>
              <a:t>trénovacej</a:t>
            </a:r>
            <a:r>
              <a:rPr lang="sk-SK" sz="2000" dirty="0"/>
              <a:t> množine, pričom pre každý model sa použije iná metóda strojového učenia</a:t>
            </a:r>
          </a:p>
          <a:p>
            <a:pPr lvl="1"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modely budú mať špecifickú štruktúru, silné a slabé stránky</a:t>
            </a:r>
            <a:endParaRPr lang="en-US" altLang="sk-SK" sz="2000" dirty="0"/>
          </a:p>
          <a:p>
            <a:pPr marL="0" indent="0" eaLnBrk="1" hangingPunct="1">
              <a:buNone/>
              <a:defRPr/>
            </a:pPr>
            <a:r>
              <a:rPr lang="sk-SK" sz="2400" dirty="0"/>
              <a:t>2. Trénovanie </a:t>
            </a:r>
            <a:r>
              <a:rPr lang="sk-SK" sz="2400" dirty="0" err="1">
                <a:solidFill>
                  <a:schemeClr val="tx2"/>
                </a:solidFill>
              </a:rPr>
              <a:t>meta-klasifikátora</a:t>
            </a:r>
            <a:r>
              <a:rPr lang="sk-SK" sz="2400" dirty="0">
                <a:solidFill>
                  <a:schemeClr val="tx2"/>
                </a:solidFill>
              </a:rPr>
              <a:t> MK</a:t>
            </a:r>
          </a:p>
          <a:p>
            <a:pPr lvl="1"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zohľadní výsledky PK ako aj ich presnosť</a:t>
            </a:r>
          </a:p>
          <a:p>
            <a:pPr lvl="1"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výsledkom bude znalosť MK o tom, ktoré partikulárne </a:t>
            </a:r>
            <a:r>
              <a:rPr lang="sk-SK" sz="2000" dirty="0" err="1"/>
              <a:t>klasifikátory</a:t>
            </a:r>
            <a:r>
              <a:rPr lang="sk-SK" sz="2000" dirty="0"/>
              <a:t> dávajú relevantné odpovede a v akých špecifických prípadoch v rámci predikcie alebo klasifikácie</a:t>
            </a:r>
            <a:r>
              <a:rPr lang="sk-SK" altLang="sk-SK" sz="2000" dirty="0"/>
              <a:t>. </a:t>
            </a:r>
          </a:p>
          <a:p>
            <a:pPr marL="0" indent="0">
              <a:buNone/>
              <a:defRPr/>
            </a:pPr>
            <a:endParaRPr lang="sk-SK" sz="2000" baseline="0" dirty="0">
              <a:effectLst/>
            </a:endParaRPr>
          </a:p>
          <a:p>
            <a:pPr>
              <a:buFont typeface="Courier New" panose="02070309020205020404" pitchFamily="49" charset="0"/>
              <a:buChar char="o"/>
              <a:defRPr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4205311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 err="1">
                <a:latin typeface="Arial" pitchFamily="34" charset="0"/>
                <a:cs typeface="Arial" pitchFamily="34" charset="0"/>
              </a:rPr>
              <a:t>Stacking</a:t>
            </a:r>
            <a:r>
              <a:rPr lang="sk-SK" sz="24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Zástupný symbol obsahu 2">
            <a:extLst>
              <a:ext uri="{FF2B5EF4-FFF2-40B4-BE49-F238E27FC236}">
                <a16:creationId xmlns:a16="http://schemas.microsoft.com/office/drawing/2014/main" id="{F5A740B2-DEE2-4E4B-877D-39805F5C9E5C}"/>
              </a:ext>
            </a:extLst>
          </p:cNvPr>
          <p:cNvSpPr txBox="1">
            <a:spLocks/>
          </p:cNvSpPr>
          <p:nvPr/>
        </p:nvSpPr>
        <p:spPr>
          <a:xfrm>
            <a:off x="457200" y="1211018"/>
            <a:ext cx="7604013" cy="50069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400" dirty="0"/>
              <a:t>Proces tohto učenia súborom je možné reprezentovať pomocou stromu:</a:t>
            </a:r>
          </a:p>
          <a:p>
            <a:pPr marL="0" indent="0" eaLnBrk="1" hangingPunct="1">
              <a:buNone/>
            </a:pPr>
            <a:r>
              <a:rPr lang="sk-SK" altLang="sk-SK" sz="2400" dirty="0"/>
              <a:t>	</a:t>
            </a:r>
            <a:r>
              <a:rPr lang="sk-SK" altLang="sk-SK" sz="2000" dirty="0"/>
              <a:t>1. úroveň PK </a:t>
            </a:r>
          </a:p>
          <a:p>
            <a:pPr marL="0" indent="0" eaLnBrk="1" hangingPunct="1">
              <a:buNone/>
            </a:pPr>
            <a:r>
              <a:rPr lang="sk-SK" altLang="sk-SK" sz="2000" dirty="0"/>
              <a:t>	2. úroveň MK</a:t>
            </a:r>
          </a:p>
          <a:p>
            <a:pPr marL="0" indent="0" eaLnBrk="1" hangingPunct="1">
              <a:buNone/>
            </a:pPr>
            <a:endParaRPr lang="sk-SK" altLang="sk-SK" sz="2000" dirty="0"/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400" dirty="0"/>
              <a:t>Tá istá </a:t>
            </a:r>
            <a:r>
              <a:rPr lang="sk-SK" altLang="sk-SK" sz="2400" dirty="0" err="1"/>
              <a:t>trénovacia</a:t>
            </a:r>
            <a:r>
              <a:rPr lang="sk-SK" altLang="sk-SK" sz="2400" dirty="0"/>
              <a:t> množina na trénovanie PK aj MK by viedla k preučeniu.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400" dirty="0"/>
              <a:t>Riešenie – dáta sa rozdelia na dve časti:</a:t>
            </a:r>
          </a:p>
          <a:p>
            <a:pPr marL="457200" lvl="1" indent="0" eaLnBrk="1" hangingPunct="1">
              <a:buNone/>
            </a:pPr>
            <a:r>
              <a:rPr lang="sk-SK" altLang="sk-SK" sz="2000" dirty="0"/>
              <a:t>Prvá na trénovanie PK a testovanie MK</a:t>
            </a:r>
          </a:p>
          <a:p>
            <a:pPr marL="457200" lvl="1" indent="0" eaLnBrk="1" hangingPunct="1">
              <a:buNone/>
            </a:pPr>
            <a:r>
              <a:rPr lang="sk-SK" altLang="sk-SK" sz="2000" dirty="0"/>
              <a:t>Druhá na trénovanie MK a testovanie PK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400" dirty="0"/>
              <a:t>Všetky modely sú tak trénované a testované na nezávislých dátach.</a:t>
            </a:r>
          </a:p>
          <a:p>
            <a:pPr marL="0" indent="0" eaLnBrk="1" hangingPunct="1">
              <a:buNone/>
              <a:defRPr/>
            </a:pPr>
            <a:endParaRPr lang="sk-SK" altLang="sk-SK" sz="2000" dirty="0"/>
          </a:p>
          <a:p>
            <a:pPr marL="0" indent="0">
              <a:buNone/>
              <a:defRPr/>
            </a:pPr>
            <a:endParaRPr lang="sk-SK" sz="2000" baseline="0" dirty="0">
              <a:effectLst/>
            </a:endParaRPr>
          </a:p>
          <a:p>
            <a:pPr>
              <a:buFont typeface="Courier New" panose="02070309020205020404" pitchFamily="49" charset="0"/>
              <a:buChar char="o"/>
              <a:defRPr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1051497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9228" y="508000"/>
            <a:ext cx="6966857" cy="467629"/>
          </a:xfrm>
        </p:spPr>
        <p:txBody>
          <a:bodyPr anchor="ctr">
            <a:noAutofit/>
          </a:bodyPr>
          <a:lstStyle/>
          <a:p>
            <a:pPr algn="l"/>
            <a:r>
              <a:rPr lang="sk-SK" sz="2400" b="1" dirty="0" err="1"/>
              <a:t>Bagging</a:t>
            </a:r>
            <a:r>
              <a:rPr lang="sk-SK" sz="2400" b="1" dirty="0"/>
              <a:t>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356574" y="1169607"/>
            <a:ext cx="8430852" cy="4944866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Courier New" panose="02070309020205020404" pitchFamily="49" charset="0"/>
              <a:buChar char="o"/>
            </a:pPr>
            <a:r>
              <a:rPr lang="en-US" altLang="sk-SK" sz="2200" dirty="0">
                <a:solidFill>
                  <a:srgbClr val="7E0000"/>
                </a:solidFill>
              </a:rPr>
              <a:t>B</a:t>
            </a:r>
            <a:r>
              <a:rPr lang="en-US" altLang="sk-SK" sz="2200" dirty="0"/>
              <a:t>ootstrap</a:t>
            </a:r>
            <a:r>
              <a:rPr lang="en-US" altLang="sk-SK" sz="2200" dirty="0">
                <a:solidFill>
                  <a:srgbClr val="FF6666"/>
                </a:solidFill>
              </a:rPr>
              <a:t> </a:t>
            </a:r>
            <a:r>
              <a:rPr lang="en-US" altLang="sk-SK" sz="2200" dirty="0" err="1">
                <a:solidFill>
                  <a:srgbClr val="7E0000"/>
                </a:solidFill>
              </a:rPr>
              <a:t>AGG</a:t>
            </a:r>
            <a:r>
              <a:rPr lang="en-US" altLang="sk-SK" sz="2200" dirty="0" err="1"/>
              <a:t>reat</a:t>
            </a:r>
            <a:r>
              <a:rPr lang="en-US" altLang="sk-SK" sz="2200" dirty="0" err="1">
                <a:solidFill>
                  <a:srgbClr val="7E0000"/>
                </a:solidFill>
              </a:rPr>
              <a:t>ING</a:t>
            </a:r>
            <a:r>
              <a:rPr lang="en-US" altLang="sk-SK" sz="2200" dirty="0">
                <a:solidFill>
                  <a:srgbClr val="FF6666"/>
                </a:solidFill>
              </a:rPr>
              <a:t> </a:t>
            </a:r>
            <a:r>
              <a:rPr lang="en-US" altLang="sk-SK" sz="2200" dirty="0">
                <a:solidFill>
                  <a:srgbClr val="7E0000"/>
                </a:solidFill>
              </a:rPr>
              <a:t>[</a:t>
            </a:r>
            <a:r>
              <a:rPr lang="sk-SK" altLang="sk-SK" sz="2200" dirty="0" err="1">
                <a:solidFill>
                  <a:srgbClr val="7E0000"/>
                </a:solidFill>
              </a:rPr>
              <a:t>Breiman</a:t>
            </a:r>
            <a:r>
              <a:rPr lang="sk-SK" altLang="sk-SK" sz="2200" dirty="0">
                <a:solidFill>
                  <a:srgbClr val="7E0000"/>
                </a:solidFill>
              </a:rPr>
              <a:t>, 1994</a:t>
            </a:r>
            <a:r>
              <a:rPr lang="en-US" altLang="sk-SK" sz="2200" dirty="0">
                <a:solidFill>
                  <a:srgbClr val="7E0000"/>
                </a:solidFill>
              </a:rPr>
              <a:t>]</a:t>
            </a:r>
            <a:endParaRPr lang="sk-SK" altLang="sk-SK" sz="2200" dirty="0">
              <a:solidFill>
                <a:srgbClr val="7E0000"/>
              </a:solidFill>
            </a:endParaRP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200" dirty="0" err="1"/>
              <a:t>Bootstrap</a:t>
            </a:r>
            <a:r>
              <a:rPr lang="sk-SK" altLang="sk-SK" sz="2200" dirty="0"/>
              <a:t> – </a:t>
            </a:r>
            <a:r>
              <a:rPr lang="sk-SK" altLang="sk-SK" sz="2200" dirty="0" err="1"/>
              <a:t>samozavádzanie</a:t>
            </a:r>
            <a:r>
              <a:rPr lang="sk-SK" altLang="sk-SK" sz="2200" dirty="0"/>
              <a:t>, </a:t>
            </a:r>
            <a:r>
              <a:rPr lang="sk-SK" altLang="sk-SK" sz="2200" dirty="0" err="1"/>
              <a:t>Aggregating</a:t>
            </a:r>
            <a:r>
              <a:rPr lang="sk-SK" altLang="sk-SK" sz="2200" dirty="0"/>
              <a:t> - zoskupovanie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200" dirty="0"/>
              <a:t>Formuje </a:t>
            </a:r>
            <a:r>
              <a:rPr lang="sk-SK" altLang="sk-SK" sz="2200" b="1" i="1" dirty="0"/>
              <a:t>m = 1 ... </a:t>
            </a:r>
            <a:r>
              <a:rPr lang="en-US" altLang="sk-SK" sz="2200" b="1" i="1" dirty="0"/>
              <a:t>M </a:t>
            </a:r>
            <a:r>
              <a:rPr lang="sk-SK" altLang="sk-SK" sz="2200" dirty="0"/>
              <a:t>rôznych výberov z pôvodnej TM</a:t>
            </a:r>
            <a:endParaRPr lang="en-US" altLang="sk-SK" sz="2200" dirty="0"/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200" dirty="0"/>
              <a:t>Nad každým výberom trénuje slabý - partikulárny </a:t>
            </a:r>
            <a:r>
              <a:rPr lang="sk-SK" altLang="sk-SK" sz="2200" dirty="0" err="1"/>
              <a:t>klasifikátor</a:t>
            </a:r>
            <a:r>
              <a:rPr lang="sk-SK" altLang="sk-SK" sz="2200" dirty="0"/>
              <a:t> </a:t>
            </a:r>
          </a:p>
          <a:p>
            <a:pPr marL="0" indent="0" eaLnBrk="1" hangingPunct="1">
              <a:buNone/>
            </a:pPr>
            <a:r>
              <a:rPr lang="sk-SK" altLang="sk-SK" sz="2200" dirty="0"/>
              <a:t>	</a:t>
            </a:r>
            <a:r>
              <a:rPr lang="sk-SK" altLang="sk-SK" sz="2200" b="1" i="1" dirty="0"/>
              <a:t>H</a:t>
            </a:r>
            <a:r>
              <a:rPr lang="sk-SK" altLang="sk-SK" sz="2200" b="1" i="1" baseline="-25000" dirty="0"/>
              <a:t>m </a:t>
            </a:r>
            <a:r>
              <a:rPr lang="sk-SK" altLang="sk-SK" sz="2200" b="1" i="1" dirty="0"/>
              <a:t>–</a:t>
            </a:r>
            <a:r>
              <a:rPr lang="en-US" altLang="sk-SK" sz="2200" b="1" i="1" dirty="0"/>
              <a:t>&gt; {-1,1}</a:t>
            </a:r>
            <a:r>
              <a:rPr lang="sk-SK" altLang="sk-SK" sz="2200" b="1" i="1" dirty="0"/>
              <a:t> </a:t>
            </a:r>
            <a:r>
              <a:rPr lang="sk-SK" altLang="sk-SK" sz="2200" dirty="0"/>
              <a:t>zvoleným algoritmom SU </a:t>
            </a:r>
          </a:p>
          <a:p>
            <a:pPr marL="0" indent="0" eaLnBrk="1" hangingPunct="1">
              <a:buNone/>
            </a:pPr>
            <a:r>
              <a:rPr lang="sk-SK" altLang="sk-SK" sz="2200" dirty="0"/>
              <a:t>	</a:t>
            </a:r>
            <a:r>
              <a:rPr lang="sk-SK" altLang="sk-SK" sz="1900" b="1" dirty="0"/>
              <a:t>1</a:t>
            </a:r>
            <a:r>
              <a:rPr lang="sk-SK" altLang="sk-SK" sz="1900" dirty="0"/>
              <a:t> ak príklad </a:t>
            </a:r>
            <a:r>
              <a:rPr lang="sk-SK" altLang="sk-SK" sz="1900" b="1" i="1" dirty="0"/>
              <a:t>d</a:t>
            </a:r>
            <a:r>
              <a:rPr lang="sk-SK" altLang="sk-SK" sz="1900" dirty="0"/>
              <a:t> z dátovej množiny </a:t>
            </a:r>
            <a:r>
              <a:rPr lang="sk-SK" altLang="sk-SK" sz="1900" b="1" i="1" dirty="0"/>
              <a:t>D</a:t>
            </a:r>
            <a:r>
              <a:rPr lang="sk-SK" altLang="sk-SK" sz="1900" dirty="0"/>
              <a:t> je klasifikovaný do triedy z </a:t>
            </a:r>
            <a:r>
              <a:rPr lang="sk-SK" altLang="sk-SK" sz="1900" b="1" i="1" dirty="0"/>
              <a:t>C</a:t>
            </a:r>
          </a:p>
          <a:p>
            <a:pPr marL="0" indent="0" eaLnBrk="1" hangingPunct="1">
              <a:buNone/>
            </a:pPr>
            <a:r>
              <a:rPr lang="sk-SK" altLang="sk-SK" sz="1900" dirty="0"/>
              <a:t>	-</a:t>
            </a:r>
            <a:r>
              <a:rPr lang="sk-SK" altLang="sk-SK" sz="1900" b="1" dirty="0"/>
              <a:t>1</a:t>
            </a:r>
            <a:r>
              <a:rPr lang="sk-SK" altLang="sk-SK" sz="1900" dirty="0"/>
              <a:t> ak príklad </a:t>
            </a:r>
            <a:r>
              <a:rPr lang="sk-SK" altLang="sk-SK" sz="1900" b="1" i="1" dirty="0"/>
              <a:t>d</a:t>
            </a:r>
            <a:r>
              <a:rPr lang="sk-SK" altLang="sk-SK" sz="1900" dirty="0"/>
              <a:t> z dátovej množiny </a:t>
            </a:r>
            <a:r>
              <a:rPr lang="sk-SK" altLang="sk-SK" sz="1900" b="1" i="1" dirty="0"/>
              <a:t>D</a:t>
            </a:r>
            <a:r>
              <a:rPr lang="sk-SK" altLang="sk-SK" sz="1900" dirty="0"/>
              <a:t> nie je klasifikovaný do triedy z </a:t>
            </a:r>
            <a:r>
              <a:rPr lang="sk-SK" altLang="sk-SK" sz="1900" b="1" i="1" dirty="0"/>
              <a:t>C</a:t>
            </a:r>
            <a:endParaRPr lang="en-US" altLang="sk-SK" sz="1900" dirty="0"/>
          </a:p>
          <a:p>
            <a:pPr eaLnBrk="1" hangingPunct="1">
              <a:buFont typeface="Courier New" panose="02070309020205020404" pitchFamily="49" charset="0"/>
              <a:buChar char="o"/>
            </a:pPr>
            <a:endParaRPr lang="sk-SK" altLang="sk-SK" sz="2200" dirty="0"/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200" dirty="0"/>
              <a:t>Zvolený algoritmus sa aplikuje nad každým výberom (nemení sa)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200" dirty="0"/>
              <a:t>Výsledok zloženej (agregovanej) klasifikácie je určený </a:t>
            </a:r>
            <a:r>
              <a:rPr lang="sk-SK" altLang="sk-SK" sz="2200" dirty="0">
                <a:solidFill>
                  <a:srgbClr val="7E0000"/>
                </a:solidFill>
              </a:rPr>
              <a:t>hlasovaním </a:t>
            </a:r>
            <a:r>
              <a:rPr lang="sk-SK" altLang="sk-SK" sz="2200" dirty="0"/>
              <a:t>všetkých slabých </a:t>
            </a:r>
            <a:r>
              <a:rPr lang="sk-SK" altLang="sk-SK" sz="2200" dirty="0" err="1"/>
              <a:t>klasifikátorov</a:t>
            </a:r>
            <a:r>
              <a:rPr lang="sk-SK" altLang="sk-SK" sz="2200" dirty="0"/>
              <a:t> podľa vzorca 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endParaRPr lang="sk-SK" altLang="sk-SK" sz="2200" dirty="0"/>
          </a:p>
          <a:p>
            <a:pPr eaLnBrk="1" hangingPunct="1">
              <a:buFont typeface="Courier New" panose="02070309020205020404" pitchFamily="49" charset="0"/>
              <a:buChar char="o"/>
            </a:pPr>
            <a:endParaRPr lang="sk-SK" altLang="sk-SK" sz="2200" dirty="0"/>
          </a:p>
          <a:p>
            <a:pPr eaLnBrk="1" hangingPunct="1">
              <a:buFont typeface="Courier New" panose="02070309020205020404" pitchFamily="49" charset="0"/>
              <a:buChar char="o"/>
            </a:pPr>
            <a:endParaRPr lang="sk-SK" altLang="sk-SK" sz="2200" dirty="0"/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el-GR" altLang="sk-SK" sz="2200" b="1" i="1" dirty="0">
                <a:cs typeface="Arial" charset="0"/>
              </a:rPr>
              <a:t>α</a:t>
            </a:r>
            <a:r>
              <a:rPr lang="sk-SK" altLang="sk-SK" sz="2200" b="1" i="1" baseline="-25000" dirty="0">
                <a:cs typeface="Arial" charset="0"/>
              </a:rPr>
              <a:t>m</a:t>
            </a:r>
            <a:r>
              <a:rPr lang="sk-SK" altLang="sk-SK" sz="2200" b="1" i="1" dirty="0">
                <a:cs typeface="Arial" charset="0"/>
              </a:rPr>
              <a:t> </a:t>
            </a:r>
            <a:r>
              <a:rPr lang="sk-SK" altLang="sk-SK" sz="2200" dirty="0">
                <a:cs typeface="Arial" charset="0"/>
              </a:rPr>
              <a:t>posilňuje vplyv presnejších </a:t>
            </a:r>
            <a:r>
              <a:rPr lang="sk-SK" altLang="sk-SK" sz="2200" dirty="0" err="1">
                <a:cs typeface="Arial" charset="0"/>
              </a:rPr>
              <a:t>klasifikátorov</a:t>
            </a:r>
            <a:r>
              <a:rPr lang="sk-SK" altLang="sk-SK" sz="2200" dirty="0">
                <a:cs typeface="Arial" charset="0"/>
              </a:rPr>
              <a:t> na výslednú predikciu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k-SK" altLang="sk-SK" sz="2200" dirty="0"/>
              <a:t>Výsledok agregovanej regresie je určený </a:t>
            </a:r>
            <a:r>
              <a:rPr lang="sk-SK" altLang="sk-SK" sz="2200" dirty="0" err="1">
                <a:solidFill>
                  <a:srgbClr val="7E0000"/>
                </a:solidFill>
              </a:rPr>
              <a:t>spriemerňovaním</a:t>
            </a:r>
            <a:endParaRPr lang="sk-SK" altLang="sk-SK" sz="2200" dirty="0">
              <a:solidFill>
                <a:srgbClr val="7E0000"/>
              </a:solidFill>
            </a:endParaRPr>
          </a:p>
          <a:p>
            <a:pPr marL="0" indent="0" eaLnBrk="1" hangingPunct="1">
              <a:buNone/>
            </a:pPr>
            <a:endParaRPr lang="sk-SK" altLang="sk-SK" sz="2000" dirty="0">
              <a:solidFill>
                <a:srgbClr val="7030A0"/>
              </a:solidFill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6019800" y="6583361"/>
            <a:ext cx="3124200" cy="274639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F313804-A8F9-8F4B-8BEB-7240BBF4123A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AB63CB35-764B-4F7A-83B1-1F45124396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9678738"/>
              </p:ext>
            </p:extLst>
          </p:nvPr>
        </p:nvGraphicFramePr>
        <p:xfrm>
          <a:off x="3976752" y="4326764"/>
          <a:ext cx="3941563" cy="816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Equation 3.0" r:id="rId2" imgW="2197100" imgH="457200" progId="Equation.3">
                  <p:embed/>
                </p:oleObj>
              </mc:Choice>
              <mc:Fallback>
                <p:oleObj name="Microsoft Equation 3.0" r:id="rId2" imgW="2197100" imgH="457200" progId="Equation.3">
                  <p:embed/>
                  <p:pic>
                    <p:nvPicPr>
                      <p:cNvPr id="1229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6752" y="4326764"/>
                        <a:ext cx="3941563" cy="8169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3321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9228" y="508000"/>
            <a:ext cx="6966857" cy="467629"/>
          </a:xfrm>
        </p:spPr>
        <p:txBody>
          <a:bodyPr anchor="ctr">
            <a:noAutofit/>
          </a:bodyPr>
          <a:lstStyle/>
          <a:p>
            <a:pPr algn="l"/>
            <a:r>
              <a:rPr lang="sk-SK" sz="2400" b="1"/>
              <a:t>Bagging </a:t>
            </a:r>
            <a:endParaRPr lang="sk-SK" sz="2400" b="1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6019800" y="6583361"/>
            <a:ext cx="3124200" cy="274639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F313804-A8F9-8F4B-8BEB-7240BBF4123A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  <p:pic>
        <p:nvPicPr>
          <p:cNvPr id="8" name="Obrázok 39" descr="Obr1a">
            <a:extLst>
              <a:ext uri="{FF2B5EF4-FFF2-40B4-BE49-F238E27FC236}">
                <a16:creationId xmlns:a16="http://schemas.microsoft.com/office/drawing/2014/main" id="{9EA05B6D-59BE-4620-AB06-11006FDC21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196975"/>
            <a:ext cx="6913562" cy="483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070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9228" y="508000"/>
            <a:ext cx="6966857" cy="467629"/>
          </a:xfrm>
        </p:spPr>
        <p:txBody>
          <a:bodyPr anchor="ctr">
            <a:noAutofit/>
          </a:bodyPr>
          <a:lstStyle/>
          <a:p>
            <a:pPr algn="l"/>
            <a:r>
              <a:rPr lang="sk-SK" sz="2400" b="1" dirty="0" err="1"/>
              <a:t>Bagging</a:t>
            </a:r>
            <a:r>
              <a:rPr lang="sk-SK" sz="2400" b="1" dirty="0"/>
              <a:t> stratégie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356574" y="1169607"/>
            <a:ext cx="8430852" cy="3118929"/>
          </a:xfrm>
        </p:spPr>
        <p:txBody>
          <a:bodyPr>
            <a:normAutofit/>
          </a:bodyPr>
          <a:lstStyle/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dirty="0" err="1">
                <a:solidFill>
                  <a:srgbClr val="006666"/>
                </a:solidFill>
              </a:rPr>
              <a:t>Disjunktné</a:t>
            </a:r>
            <a:r>
              <a:rPr lang="sk-SK" altLang="sk-SK" sz="2000" dirty="0">
                <a:solidFill>
                  <a:srgbClr val="006666"/>
                </a:solidFill>
              </a:rPr>
              <a:t> partície (</a:t>
            </a:r>
            <a:r>
              <a:rPr lang="sk-SK" altLang="sk-SK" sz="2000" dirty="0" err="1">
                <a:solidFill>
                  <a:srgbClr val="006666"/>
                </a:solidFill>
              </a:rPr>
              <a:t>disjoint</a:t>
            </a:r>
            <a:r>
              <a:rPr lang="sk-SK" altLang="sk-SK" sz="2000" dirty="0">
                <a:solidFill>
                  <a:srgbClr val="006666"/>
                </a:solidFill>
              </a:rPr>
              <a:t> </a:t>
            </a:r>
            <a:r>
              <a:rPr lang="sk-SK" altLang="sk-SK" sz="2000" dirty="0" err="1">
                <a:solidFill>
                  <a:srgbClr val="006666"/>
                </a:solidFill>
              </a:rPr>
              <a:t>partitions</a:t>
            </a:r>
            <a:r>
              <a:rPr lang="sk-SK" altLang="sk-SK" sz="2000" dirty="0">
                <a:solidFill>
                  <a:srgbClr val="006666"/>
                </a:solidFill>
              </a:rPr>
              <a:t>) </a:t>
            </a:r>
            <a:r>
              <a:rPr lang="sk-SK" altLang="sk-SK" sz="2000" dirty="0"/>
              <a:t>– každý príklad iba raz, každá podmnožina tvorí 1/</a:t>
            </a:r>
            <a:r>
              <a:rPr lang="en-US" altLang="sk-SK" sz="2000" dirty="0"/>
              <a:t>M </a:t>
            </a:r>
            <a:r>
              <a:rPr lang="sk-SK" altLang="sk-SK" sz="2000" dirty="0"/>
              <a:t>časť pôvodnej množiny, ich zjednotenie tvorí pôvodnú množinu.</a:t>
            </a:r>
            <a:endParaRPr lang="en-US" altLang="sk-SK" sz="2000" dirty="0"/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dirty="0">
                <a:solidFill>
                  <a:srgbClr val="006666"/>
                </a:solidFill>
              </a:rPr>
              <a:t>Malé vrecia (</a:t>
            </a:r>
            <a:r>
              <a:rPr lang="sk-SK" altLang="sk-SK" sz="2000" dirty="0" err="1">
                <a:solidFill>
                  <a:srgbClr val="006666"/>
                </a:solidFill>
              </a:rPr>
              <a:t>small</a:t>
            </a:r>
            <a:r>
              <a:rPr lang="sk-SK" altLang="sk-SK" sz="2000" dirty="0">
                <a:solidFill>
                  <a:srgbClr val="006666"/>
                </a:solidFill>
              </a:rPr>
              <a:t> </a:t>
            </a:r>
            <a:r>
              <a:rPr lang="sk-SK" altLang="sk-SK" sz="2000" dirty="0" err="1">
                <a:solidFill>
                  <a:srgbClr val="006666"/>
                </a:solidFill>
              </a:rPr>
              <a:t>bags</a:t>
            </a:r>
            <a:r>
              <a:rPr lang="sk-SK" altLang="sk-SK" sz="2000" dirty="0">
                <a:solidFill>
                  <a:srgbClr val="006666"/>
                </a:solidFill>
              </a:rPr>
              <a:t>) </a:t>
            </a:r>
            <a:r>
              <a:rPr lang="sk-SK" altLang="sk-SK" sz="2000" dirty="0"/>
              <a:t>– náhodný výber s možnosťou opakovania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k-SK" altLang="sk-SK" sz="2000" dirty="0">
                <a:solidFill>
                  <a:srgbClr val="006666"/>
                </a:solidFill>
              </a:rPr>
              <a:t>Malé vrecia bez opakovania (no </a:t>
            </a:r>
            <a:r>
              <a:rPr lang="sk-SK" altLang="sk-SK" sz="2000" dirty="0" err="1">
                <a:solidFill>
                  <a:srgbClr val="006666"/>
                </a:solidFill>
              </a:rPr>
              <a:t>replication</a:t>
            </a:r>
            <a:r>
              <a:rPr lang="sk-SK" altLang="sk-SK" sz="2000" dirty="0">
                <a:solidFill>
                  <a:srgbClr val="006666"/>
                </a:solidFill>
              </a:rPr>
              <a:t> </a:t>
            </a:r>
            <a:r>
              <a:rPr lang="sk-SK" altLang="sk-SK" sz="2000" dirty="0" err="1">
                <a:solidFill>
                  <a:srgbClr val="006666"/>
                </a:solidFill>
              </a:rPr>
              <a:t>small</a:t>
            </a:r>
            <a:r>
              <a:rPr lang="sk-SK" altLang="sk-SK" sz="2000" dirty="0">
                <a:solidFill>
                  <a:srgbClr val="006666"/>
                </a:solidFill>
              </a:rPr>
              <a:t> </a:t>
            </a:r>
            <a:r>
              <a:rPr lang="sk-SK" altLang="sk-SK" sz="2000" dirty="0" err="1">
                <a:solidFill>
                  <a:srgbClr val="006666"/>
                </a:solidFill>
              </a:rPr>
              <a:t>bags</a:t>
            </a:r>
            <a:r>
              <a:rPr lang="sk-SK" altLang="sk-SK" sz="2000" dirty="0">
                <a:solidFill>
                  <a:srgbClr val="006666"/>
                </a:solidFill>
              </a:rPr>
              <a:t>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k-SK" altLang="sk-SK" sz="2000" dirty="0" err="1">
                <a:solidFill>
                  <a:srgbClr val="006666"/>
                </a:solidFill>
              </a:rPr>
              <a:t>Disjunktné</a:t>
            </a:r>
            <a:r>
              <a:rPr lang="sk-SK" altLang="sk-SK" sz="2000" dirty="0">
                <a:solidFill>
                  <a:srgbClr val="006666"/>
                </a:solidFill>
              </a:rPr>
              <a:t> vrecia (</a:t>
            </a:r>
            <a:r>
              <a:rPr lang="sk-SK" altLang="sk-SK" sz="2000" dirty="0" err="1">
                <a:solidFill>
                  <a:srgbClr val="006666"/>
                </a:solidFill>
              </a:rPr>
              <a:t>disjoint</a:t>
            </a:r>
            <a:r>
              <a:rPr lang="sk-SK" altLang="sk-SK" sz="2000" dirty="0">
                <a:solidFill>
                  <a:srgbClr val="006666"/>
                </a:solidFill>
              </a:rPr>
              <a:t> </a:t>
            </a:r>
            <a:r>
              <a:rPr lang="sk-SK" altLang="sk-SK" sz="2000" dirty="0" err="1">
                <a:solidFill>
                  <a:srgbClr val="006666"/>
                </a:solidFill>
              </a:rPr>
              <a:t>bags</a:t>
            </a:r>
            <a:r>
              <a:rPr lang="sk-SK" altLang="sk-SK" sz="2000" dirty="0">
                <a:solidFill>
                  <a:srgbClr val="006666"/>
                </a:solidFill>
              </a:rPr>
              <a:t>) </a:t>
            </a:r>
            <a:r>
              <a:rPr lang="sk-SK" altLang="sk-SK" sz="2000" dirty="0"/>
              <a:t>– na začiatku každá podmnožina tvorí 1/</a:t>
            </a:r>
            <a:r>
              <a:rPr lang="en-US" altLang="sk-SK" sz="2000" dirty="0"/>
              <a:t>M </a:t>
            </a:r>
            <a:r>
              <a:rPr lang="sk-SK" altLang="sk-SK" sz="2000" dirty="0"/>
              <a:t>časť pôvodnej množiny, potom sa v každej podmnožine zopakuje aspoň jeden náhodne zvolený prvok, počet replikácií musí byť v každej podmnožine rovnaký</a:t>
            </a:r>
            <a:endParaRPr lang="en-US" altLang="sk-SK" sz="2000" dirty="0"/>
          </a:p>
          <a:p>
            <a:pPr eaLnBrk="1" hangingPunct="1">
              <a:buFont typeface="Wingdings" pitchFamily="2" charset="2"/>
              <a:buChar char="q"/>
            </a:pPr>
            <a:endParaRPr lang="sk-SK" altLang="sk-SK" sz="2000" dirty="0">
              <a:solidFill>
                <a:srgbClr val="009999"/>
              </a:solidFill>
            </a:endParaRPr>
          </a:p>
          <a:p>
            <a:pPr>
              <a:buFont typeface="Courier New" panose="02070309020205020404" pitchFamily="49" charset="0"/>
              <a:buChar char="o"/>
              <a:defRPr/>
            </a:pPr>
            <a:endParaRPr lang="sk-SK" sz="2000" baseline="0" dirty="0">
              <a:solidFill>
                <a:srgbClr val="7E0000"/>
              </a:solidFill>
              <a:effectLst/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6019800" y="6583361"/>
            <a:ext cx="3124200" cy="274639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F313804-A8F9-8F4B-8BEB-7240BBF4123A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  <p:graphicFrame>
        <p:nvGraphicFramePr>
          <p:cNvPr id="6" name="Group 312">
            <a:extLst>
              <a:ext uri="{FF2B5EF4-FFF2-40B4-BE49-F238E27FC236}">
                <a16:creationId xmlns:a16="http://schemas.microsoft.com/office/drawing/2014/main" id="{9CB4AF0E-CA86-4194-8CA1-36C5F78DE4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7275050"/>
              </p:ext>
            </p:extLst>
          </p:nvPr>
        </p:nvGraphicFramePr>
        <p:xfrm>
          <a:off x="611188" y="4482514"/>
          <a:ext cx="7886700" cy="1800226"/>
        </p:xfrm>
        <a:graphic>
          <a:graphicData uri="http://schemas.openxmlformats.org/drawingml/2006/table">
            <a:tbl>
              <a:tblPr/>
              <a:tblGrid>
                <a:gridCol w="2443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6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81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6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2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" algn="l"/>
                        </a:tabLst>
                      </a:pPr>
                      <a:r>
                        <a:rPr kumimoji="0" lang="sk-S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k-S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Pôvodná množina</a:t>
                      </a:r>
                      <a:endParaRPr kumimoji="0" 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" algn="l"/>
                        </a:tabLst>
                      </a:pPr>
                      <a:r>
                        <a:rPr kumimoji="0" lang="sk-SK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k-SK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 B C D E F G H I J K L M N O P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" algn="l"/>
                        </a:tabLst>
                      </a:pPr>
                      <a:r>
                        <a:rPr kumimoji="0" lang="sk-SK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Disjunktné partície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0" marT="0" marB="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" algn="l"/>
                        </a:tabLst>
                      </a:pP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 B C D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" algn="l"/>
                        </a:tabLst>
                      </a:pP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 F G H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" algn="l"/>
                        </a:tabLst>
                      </a:pP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 J K L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" algn="l"/>
                        </a:tabLst>
                      </a:pP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 N O P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" algn="l"/>
                        </a:tabLst>
                      </a:pPr>
                      <a:r>
                        <a:rPr kumimoji="0" lang="sk-SK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k-SK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Malé vrecia (MV)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" algn="l"/>
                        </a:tabLst>
                      </a:pP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 C H L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" algn="l"/>
                        </a:tabLst>
                      </a:pP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 P L P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" algn="l"/>
                        </a:tabLst>
                      </a:pP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 I O H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" algn="l"/>
                        </a:tabLst>
                      </a:pP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K C F K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" algn="l"/>
                        </a:tabLst>
                      </a:pPr>
                      <a:r>
                        <a:rPr kumimoji="0" lang="sk-SK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k-SK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MV bez opakovania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" algn="l"/>
                        </a:tabLst>
                      </a:pP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 C H L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" algn="l"/>
                        </a:tabLst>
                      </a:pPr>
                      <a:r>
                        <a:rPr kumimoji="0" lang="sk-S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k-S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O P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</a:t>
                      </a:r>
                      <a:r>
                        <a:rPr kumimoji="0" lang="sk-S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N</a:t>
                      </a:r>
                      <a:endParaRPr kumimoji="0" 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" algn="l"/>
                        </a:tabLst>
                      </a:pPr>
                      <a:r>
                        <a:rPr kumimoji="0" lang="sk-S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k-S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 I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J</a:t>
                      </a:r>
                      <a:r>
                        <a:rPr kumimoji="0" lang="sk-S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</a:t>
                      </a:r>
                      <a:endParaRPr kumimoji="0" 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" algn="l"/>
                        </a:tabLst>
                      </a:pPr>
                      <a:r>
                        <a:rPr kumimoji="0" lang="sk-S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k-S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K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</a:t>
                      </a:r>
                      <a:r>
                        <a:rPr kumimoji="0" lang="sk-S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F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</a:t>
                      </a:r>
                      <a:endParaRPr kumimoji="0" 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1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" algn="l"/>
                        </a:tabLst>
                      </a:pPr>
                      <a:r>
                        <a:rPr kumimoji="0" lang="sk-SK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k-SK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Disjunktné vrecia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" algn="l"/>
                        </a:tabLst>
                      </a:pP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 B C D C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" algn="l"/>
                        </a:tabLst>
                      </a:pP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 F G H E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" algn="l"/>
                        </a:tabLst>
                      </a:pP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k-S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 J K L J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" algn="l"/>
                        </a:tabLst>
                      </a:pPr>
                      <a:r>
                        <a:rPr kumimoji="0" lang="sk-S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k-S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 N O P O</a:t>
                      </a:r>
                      <a:endParaRPr kumimoji="0" 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1944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9228" y="508000"/>
            <a:ext cx="6966857" cy="467629"/>
          </a:xfrm>
        </p:spPr>
        <p:txBody>
          <a:bodyPr anchor="ctr">
            <a:noAutofit/>
          </a:bodyPr>
          <a:lstStyle/>
          <a:p>
            <a:pPr algn="l"/>
            <a:r>
              <a:rPr lang="sk-SK" sz="2400" b="1" dirty="0" err="1"/>
              <a:t>Bagging</a:t>
            </a:r>
            <a:r>
              <a:rPr lang="sk-SK" sz="2400" b="1" dirty="0"/>
              <a:t>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356574" y="1169607"/>
            <a:ext cx="8430852" cy="723201"/>
          </a:xfrm>
        </p:spPr>
        <p:txBody>
          <a:bodyPr>
            <a:normAutofit/>
          </a:bodyPr>
          <a:lstStyle/>
          <a:p>
            <a:pPr marL="0" indent="-342000" algn="just" eaLnBrk="1" hangingPunct="1">
              <a:buNone/>
            </a:pPr>
            <a:r>
              <a:rPr lang="sk-SK" altLang="sk-SK" sz="1800" dirty="0">
                <a:solidFill>
                  <a:srgbClr val="006666"/>
                </a:solidFill>
              </a:rPr>
              <a:t>Kolekcia Reuters-21578: </a:t>
            </a:r>
            <a:r>
              <a:rPr lang="sk-SK" altLang="sk-SK" sz="1800" dirty="0"/>
              <a:t>674 kategórií, 24242 </a:t>
            </a:r>
            <a:r>
              <a:rPr lang="sk-SK" altLang="sk-SK" sz="1800" dirty="0" err="1"/>
              <a:t>termov</a:t>
            </a:r>
            <a:r>
              <a:rPr lang="sk-SK" altLang="sk-SK" sz="1800" dirty="0"/>
              <a:t> v angličtine. Po </a:t>
            </a:r>
            <a:r>
              <a:rPr lang="sk-SK" altLang="sk-SK" sz="1800" dirty="0" err="1"/>
              <a:t>lematizácii</a:t>
            </a:r>
            <a:r>
              <a:rPr lang="sk-SK" altLang="sk-SK" sz="1800" dirty="0"/>
              <a:t> a odstránení neplnovýznamových slov (stop </a:t>
            </a:r>
            <a:r>
              <a:rPr lang="sk-SK" altLang="sk-SK" sz="1800" dirty="0" err="1"/>
              <a:t>words</a:t>
            </a:r>
            <a:r>
              <a:rPr lang="sk-SK" altLang="sk-SK" sz="1800" dirty="0"/>
              <a:t>) ostalo 19864 </a:t>
            </a:r>
            <a:r>
              <a:rPr lang="sk-SK" altLang="sk-SK" sz="1800" dirty="0" err="1"/>
              <a:t>termov</a:t>
            </a:r>
            <a:r>
              <a:rPr lang="sk-SK" altLang="sk-SK" sz="1800" dirty="0"/>
              <a:t>.</a:t>
            </a:r>
            <a:r>
              <a:rPr lang="sk-SK" altLang="sk-SK" sz="1800" dirty="0">
                <a:solidFill>
                  <a:srgbClr val="7030A0"/>
                </a:solidFill>
              </a:rPr>
              <a:t> 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endParaRPr lang="sk-SK" sz="2000" baseline="0" dirty="0">
              <a:solidFill>
                <a:srgbClr val="7E0000"/>
              </a:solidFill>
              <a:effectLst/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6019800" y="6583361"/>
            <a:ext cx="3124200" cy="274639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F313804-A8F9-8F4B-8BEB-7240BBF4123A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  <p:pic>
        <p:nvPicPr>
          <p:cNvPr id="6" name="Picture 41" descr="Obr4">
            <a:extLst>
              <a:ext uri="{FF2B5EF4-FFF2-40B4-BE49-F238E27FC236}">
                <a16:creationId xmlns:a16="http://schemas.microsoft.com/office/drawing/2014/main" id="{3F793172-21C2-46E4-8FE7-DBCD6519D1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178" y="1758948"/>
            <a:ext cx="6769100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9862183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solidFill>
            <a:schemeClr val="tx1"/>
          </a:solidFill>
        </a:ln>
      </a:spPr>
      <a:bodyPr rtlCol="0" anchor="ctr"/>
      <a:lstStyle>
        <a:defPPr algn="ctr">
          <a:defRPr dirty="0"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>
        <a:ln>
          <a:headEnd type="arrow"/>
          <a:tailEnd type="arrow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10F63F6-13B3-524F-B3CC-0934E54702EB}" vid="{1E97BBC5-A21D-794C-A0AA-D9BFD86C73E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01definicia SU</Template>
  <TotalTime>2230</TotalTime>
  <Words>1683</Words>
  <Application>Microsoft Office PowerPoint</Application>
  <PresentationFormat>Prezentácia na obrazovke (4:3)</PresentationFormat>
  <Paragraphs>265</Paragraphs>
  <Slides>24</Slides>
  <Notes>0</Notes>
  <HiddenSlides>0</HiddenSlides>
  <MMClips>0</MMClips>
  <ScaleCrop>false</ScaleCrop>
  <HeadingPairs>
    <vt:vector size="8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snímok</vt:lpstr>
      </vt:variant>
      <vt:variant>
        <vt:i4>24</vt:i4>
      </vt:variant>
    </vt:vector>
  </HeadingPairs>
  <TitlesOfParts>
    <vt:vector size="33" baseType="lpstr">
      <vt:lpstr>Arial</vt:lpstr>
      <vt:lpstr>Calibri</vt:lpstr>
      <vt:lpstr>Cambria Math</vt:lpstr>
      <vt:lpstr>Courier New</vt:lpstr>
      <vt:lpstr>Times New Roman</vt:lpstr>
      <vt:lpstr>Wingdings</vt:lpstr>
      <vt:lpstr>Motív Office</vt:lpstr>
      <vt:lpstr>Microsoft Equation 3.0</vt:lpstr>
      <vt:lpstr>Graf</vt:lpstr>
      <vt:lpstr>Učenie súborom metód </vt:lpstr>
      <vt:lpstr>Učenie súborom metód </vt:lpstr>
      <vt:lpstr>Stacking </vt:lpstr>
      <vt:lpstr>Stacking </vt:lpstr>
      <vt:lpstr>Stacking </vt:lpstr>
      <vt:lpstr>Bagging </vt:lpstr>
      <vt:lpstr>Bagging </vt:lpstr>
      <vt:lpstr>Bagging stratégie </vt:lpstr>
      <vt:lpstr>Bagging </vt:lpstr>
      <vt:lpstr>Bagging </vt:lpstr>
      <vt:lpstr>Boosting</vt:lpstr>
      <vt:lpstr>Boosting</vt:lpstr>
      <vt:lpstr>Boosting</vt:lpstr>
      <vt:lpstr>Boosting </vt:lpstr>
      <vt:lpstr>Boosting </vt:lpstr>
      <vt:lpstr>Boosting </vt:lpstr>
      <vt:lpstr>Zhodnotenie Bagging a Boosting</vt:lpstr>
      <vt:lpstr>Náhodné lesy</vt:lpstr>
      <vt:lpstr>Náhodné lesy</vt:lpstr>
      <vt:lpstr>Náhodné lesy</vt:lpstr>
      <vt:lpstr>Náhodné lesy</vt:lpstr>
      <vt:lpstr>Náhodné lesy</vt:lpstr>
      <vt:lpstr>Náhodné lesy</vt:lpstr>
      <vt:lpstr>Ďakujem za pozornosť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Definícia strojového učenia</dc:title>
  <dc:creator>Kristína Machová</dc:creator>
  <cp:lastModifiedBy>Kristina Machova</cp:lastModifiedBy>
  <cp:revision>213</cp:revision>
  <cp:lastPrinted>2018-02-04T19:03:19Z</cp:lastPrinted>
  <dcterms:created xsi:type="dcterms:W3CDTF">2021-02-12T15:36:07Z</dcterms:created>
  <dcterms:modified xsi:type="dcterms:W3CDTF">2025-04-09T08:36:23Z</dcterms:modified>
</cp:coreProperties>
</file>