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42" r:id="rId3"/>
    <p:sldId id="366" r:id="rId4"/>
    <p:sldId id="368" r:id="rId5"/>
    <p:sldId id="348" r:id="rId6"/>
    <p:sldId id="377" r:id="rId7"/>
    <p:sldId id="287" r:id="rId8"/>
    <p:sldId id="390" r:id="rId9"/>
    <p:sldId id="391" r:id="rId10"/>
    <p:sldId id="376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9" r:id="rId20"/>
    <p:sldId id="386" r:id="rId21"/>
    <p:sldId id="387" r:id="rId22"/>
    <p:sldId id="388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36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" initials="B" lastIdx="9" clrIdx="0"/>
  <p:cmAuthor id="1" name="Kristína Machová" initials="KM" lastIdx="1" clrIdx="1">
    <p:extLst>
      <p:ext uri="{19B8F6BF-5375-455C-9EA6-DF929625EA0E}">
        <p15:presenceInfo xmlns:p15="http://schemas.microsoft.com/office/powerpoint/2012/main" userId="Kristína Mach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7E0000"/>
    <a:srgbClr val="898989"/>
    <a:srgbClr val="DA0000"/>
    <a:srgbClr val="7E76A2"/>
    <a:srgbClr val="485E82"/>
    <a:srgbClr val="666699"/>
    <a:srgbClr val="009999"/>
    <a:srgbClr val="657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5" autoAdjust="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1080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23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CA96-0433-9043-89F7-C2A1DD8B9D4D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4C875-7223-3B4B-9A00-CE25F9D3D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0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F0DD3-AB97-0044-ACDE-9EFDFC7037C1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8B0E-B866-0647-8F46-14B58D91F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D41A-EA9A-2E4A-932A-2F6E31F3C93A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2D51-8DD9-AB4E-928A-AC013F0C41AA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5CA-D134-B046-9CE7-B939D928CFD6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3291-3A3F-0A43-85F6-9F250C1CE26C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Kristína Machová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4F9-AE6F-F646-B99C-496C416A59BD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CB12-D96D-F141-81CF-2F039013AFF8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0C61-FFDC-8049-8348-5F40CBFB969F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D615-E4B2-FE4C-B1A9-91517AACF9B9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5F5-D6A6-C647-AB2D-F3FCDCBA8D45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9D50-26A2-E44C-BFD0-D2A2C5EA2E26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3E6D-8E3D-8A48-8F5F-EF3746047C5D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7" y="6583361"/>
            <a:ext cx="4572001" cy="274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600" noProof="0"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" y="6583361"/>
            <a:ext cx="3124199" cy="2754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A23D5A2-7C96-0443-ABF7-6B33D3214715}" type="datetime1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3361"/>
            <a:ext cx="28956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583361"/>
            <a:ext cx="31242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4571999" cy="508001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Rozhodovacie stromy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1998" y="-1"/>
            <a:ext cx="4572001" cy="50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noProof="0" dirty="0">
                <a:latin typeface="Arial"/>
                <a:cs typeface="Arial"/>
              </a:rPr>
              <a:t>Strojového učenie, KKUI TU Košice</a:t>
            </a:r>
            <a:endParaRPr lang="sk-SK" sz="1600" noProof="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k-SK" sz="1600" noProof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Rozhodovacie stromy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Predmet: Strojové učenie</a:t>
            </a:r>
          </a:p>
          <a:p>
            <a:pPr algn="ctr" eaLnBrk="1" hangingPunct="1"/>
            <a:r>
              <a:rPr lang="sk-SK" altLang="sk-SK" sz="1800" dirty="0"/>
              <a:t>Prednášajúci: Kristína Machová</a:t>
            </a:r>
            <a:endParaRPr lang="sk-SK" altLang="sk-SK" sz="1800" dirty="0">
              <a:hlinkClick r:id="rId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Indukcia rozhodovacích stromov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20825"/>
            <a:ext cx="8229600" cy="4890726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k-SK" altLang="en-US" sz="2000" baseline="0" dirty="0"/>
              <a:t>Najznámejšie algoritmy, ktoré generujú na výstupe </a:t>
            </a:r>
            <a:r>
              <a:rPr lang="sk-SK" altLang="en-US" sz="2000" b="1" baseline="0" dirty="0"/>
              <a:t>model</a:t>
            </a:r>
            <a:r>
              <a:rPr lang="sk-SK" altLang="en-US" sz="2000" baseline="0" dirty="0"/>
              <a:t> vo forme Rozhodovacieho Stromu (RS) sú nasledovné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1800" b="1" dirty="0">
                <a:solidFill>
                  <a:srgbClr val="7E0000"/>
                </a:solidFill>
              </a:rPr>
              <a:t>ID3</a:t>
            </a:r>
            <a:r>
              <a:rPr lang="sk-SK" altLang="en-US" sz="1800" dirty="0"/>
              <a:t> (</a:t>
            </a:r>
            <a:r>
              <a:rPr lang="sk-SK" altLang="en-US" sz="1800" dirty="0" err="1"/>
              <a:t>Inductive</a:t>
            </a:r>
            <a:r>
              <a:rPr lang="sk-SK" altLang="en-US" sz="1800" dirty="0"/>
              <a:t> </a:t>
            </a:r>
            <a:r>
              <a:rPr lang="sk-SK" altLang="en-US" sz="1800" dirty="0" err="1"/>
              <a:t>Dichotomizer</a:t>
            </a:r>
            <a:r>
              <a:rPr lang="sk-SK" altLang="en-US" sz="1800" dirty="0"/>
              <a:t> 3) – neinkrementálny, </a:t>
            </a:r>
            <a:r>
              <a:rPr lang="sk-SK" altLang="en-US" sz="1800" b="1" i="1" dirty="0">
                <a:solidFill>
                  <a:srgbClr val="006666"/>
                </a:solidFill>
              </a:rPr>
              <a:t>klasifikačný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1800" b="1" dirty="0"/>
              <a:t>ID5R</a:t>
            </a:r>
            <a:r>
              <a:rPr lang="sk-SK" altLang="en-US" sz="1800" dirty="0"/>
              <a:t> (</a:t>
            </a:r>
            <a:r>
              <a:rPr lang="sk-SK" altLang="en-US" sz="1800" dirty="0" err="1"/>
              <a:t>Inductive</a:t>
            </a:r>
            <a:r>
              <a:rPr lang="sk-SK" altLang="en-US" sz="1800" dirty="0"/>
              <a:t> </a:t>
            </a:r>
            <a:r>
              <a:rPr lang="sk-SK" altLang="en-US" sz="1800" dirty="0" err="1"/>
              <a:t>Dichotomizer</a:t>
            </a:r>
            <a:r>
              <a:rPr lang="sk-SK" altLang="en-US" sz="1800" dirty="0"/>
              <a:t> 5 </a:t>
            </a:r>
            <a:r>
              <a:rPr lang="sk-SK" altLang="en-US" sz="1800" dirty="0" err="1"/>
              <a:t>Recursive</a:t>
            </a:r>
            <a:r>
              <a:rPr lang="sk-SK" altLang="en-US" sz="1800" dirty="0"/>
              <a:t>) – inkrementálny, </a:t>
            </a:r>
            <a:r>
              <a:rPr lang="sk-SK" altLang="en-US" sz="1800" b="1" i="1" dirty="0">
                <a:solidFill>
                  <a:srgbClr val="006666"/>
                </a:solidFill>
              </a:rPr>
              <a:t>klasifikačný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1800" b="1" dirty="0">
                <a:solidFill>
                  <a:srgbClr val="7E0000"/>
                </a:solidFill>
              </a:rPr>
              <a:t>C4.5</a:t>
            </a:r>
            <a:r>
              <a:rPr lang="sk-SK" altLang="en-US" sz="1800" dirty="0"/>
              <a:t> – neinkrementálny, </a:t>
            </a:r>
            <a:r>
              <a:rPr lang="sk-SK" altLang="en-US" sz="1800" b="1" i="1" dirty="0">
                <a:solidFill>
                  <a:srgbClr val="006666"/>
                </a:solidFill>
              </a:rPr>
              <a:t>klasifikačný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1800" b="1" dirty="0"/>
              <a:t>CART</a:t>
            </a:r>
            <a:r>
              <a:rPr lang="sk-SK" altLang="en-US" sz="1800" dirty="0"/>
              <a:t> – neinkrementálny, </a:t>
            </a:r>
            <a:r>
              <a:rPr lang="sk-SK" altLang="en-US" sz="1800" b="1" i="1" dirty="0">
                <a:solidFill>
                  <a:srgbClr val="006666"/>
                </a:solidFill>
              </a:rPr>
              <a:t>regresný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k-SK" altLang="en-US" sz="2000" b="1" dirty="0">
                <a:solidFill>
                  <a:srgbClr val="006666"/>
                </a:solidFill>
              </a:rPr>
              <a:t>Zhodnotenie algoritmov na generovanie RS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1800" dirty="0"/>
              <a:t>Jednoduché na interpretáciu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1800" dirty="0"/>
              <a:t>Dokážu pracovať s mixážou tak </a:t>
            </a:r>
            <a:r>
              <a:rPr lang="sk-SK" altLang="en-US" sz="1800" b="1" dirty="0">
                <a:solidFill>
                  <a:srgbClr val="7E0000"/>
                </a:solidFill>
              </a:rPr>
              <a:t>numerických</a:t>
            </a:r>
            <a:r>
              <a:rPr lang="sk-SK" altLang="en-US" sz="1800" dirty="0"/>
              <a:t> ako aj </a:t>
            </a:r>
            <a:r>
              <a:rPr lang="sk-SK" altLang="en-US" sz="1800" b="1" dirty="0">
                <a:solidFill>
                  <a:srgbClr val="7E0000"/>
                </a:solidFill>
              </a:rPr>
              <a:t>kategorických dát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1800" dirty="0"/>
              <a:t>Z hľadiska výstupu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1800" dirty="0"/>
              <a:t>Z hľadiska hodnôt atribútov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1800" dirty="0"/>
              <a:t>Používateľ špecifikuje parametre stromu (max hĺbka stromu = počtu atribútov)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1800" dirty="0"/>
              <a:t>Nájdenie optimálneho (minimálneho) RS môže byť „</a:t>
            </a:r>
            <a:r>
              <a:rPr lang="sk-SK" altLang="en-US" sz="1800" dirty="0" err="1"/>
              <a:t>np</a:t>
            </a:r>
            <a:r>
              <a:rPr lang="sk-SK" altLang="en-US" sz="1800" dirty="0"/>
              <a:t>- </a:t>
            </a:r>
            <a:r>
              <a:rPr lang="sk-SK" altLang="en-US" sz="1800" dirty="0" err="1"/>
              <a:t>complete</a:t>
            </a:r>
            <a:r>
              <a:rPr lang="sk-SK" altLang="en-US" sz="1800" dirty="0"/>
              <a:t>“ problém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sk-SK" altLang="en-US" sz="1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sk-SK" altLang="en-US" sz="20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sk-SK" altLang="en-US" sz="2000" baseline="0" dirty="0"/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sk-SK" altLang="en-US" sz="2000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7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Algoritmus ID3 – kategorické dáta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8016" y="1111642"/>
            <a:ext cx="8229600" cy="1878446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1800" baseline="0" dirty="0" err="1"/>
              <a:t>Ross</a:t>
            </a:r>
            <a:r>
              <a:rPr lang="sk-SK" altLang="en-US" sz="1800" baseline="0" dirty="0"/>
              <a:t> </a:t>
            </a:r>
            <a:r>
              <a:rPr lang="sk-SK" altLang="en-US" sz="1800" baseline="0" dirty="0" err="1"/>
              <a:t>Quinlan</a:t>
            </a:r>
            <a:r>
              <a:rPr lang="sk-SK" altLang="en-US" sz="1800" baseline="0" dirty="0"/>
              <a:t>, 1979, j</a:t>
            </a:r>
            <a:r>
              <a:rPr lang="sk-SK" altLang="sk-SK" sz="1800" baseline="0" dirty="0"/>
              <a:t>e </a:t>
            </a:r>
            <a:r>
              <a:rPr lang="sk-SK" altLang="sk-SK" sz="1800" b="1" baseline="0" dirty="0"/>
              <a:t>neinkrementálny</a:t>
            </a:r>
            <a:r>
              <a:rPr lang="sk-SK" altLang="sk-SK" sz="1800" baseline="0" dirty="0"/>
              <a:t> algoritmus 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1800" dirty="0"/>
              <a:t>Generuje </a:t>
            </a:r>
            <a:r>
              <a:rPr lang="sk-SK" altLang="sk-SK" sz="1800" b="1" dirty="0">
                <a:solidFill>
                  <a:srgbClr val="006666"/>
                </a:solidFill>
              </a:rPr>
              <a:t>klasifikačný model </a:t>
            </a:r>
            <a:r>
              <a:rPr lang="sk-SK" altLang="sk-SK" sz="1800" dirty="0"/>
              <a:t>- uskutočňuje </a:t>
            </a:r>
            <a:r>
              <a:rPr lang="sk-SK" altLang="sk-SK" sz="1800" b="1" dirty="0">
                <a:solidFill>
                  <a:srgbClr val="006666"/>
                </a:solidFill>
              </a:rPr>
              <a:t>perfektnú klasifikáciu</a:t>
            </a:r>
            <a:r>
              <a:rPr lang="sk-SK" altLang="sk-SK" sz="1800" dirty="0"/>
              <a:t>, lebo algoritmus používa </a:t>
            </a:r>
            <a:r>
              <a:rPr lang="en-US" altLang="sk-SK" sz="1800" baseline="0" dirty="0"/>
              <a:t>U</a:t>
            </a:r>
            <a:r>
              <a:rPr lang="sk-SK" altLang="sk-SK" sz="1800" baseline="0" dirty="0"/>
              <a:t>K, kým</a:t>
            </a:r>
            <a:r>
              <a:rPr lang="en-US" altLang="sk-SK" sz="1800" baseline="0" dirty="0"/>
              <a:t> </a:t>
            </a:r>
            <a:r>
              <a:rPr lang="sk-SK" altLang="sk-SK" sz="1800" baseline="0" dirty="0"/>
              <a:t>pod-priestory neobsahujú iba TP jednej triedy 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1800" baseline="0" dirty="0"/>
              <a:t>Generuje model v tvare </a:t>
            </a:r>
            <a:r>
              <a:rPr lang="sk-SK" altLang="sk-SK" sz="1800" baseline="0" dirty="0">
                <a:solidFill>
                  <a:srgbClr val="7E0000"/>
                </a:solidFill>
              </a:rPr>
              <a:t>minimálneho stromu</a:t>
            </a:r>
            <a:r>
              <a:rPr lang="sk-SK" altLang="sk-SK" sz="1800" baseline="0" dirty="0"/>
              <a:t>, lebo vyberá TA pomocou </a:t>
            </a:r>
            <a:r>
              <a:rPr lang="sk-SK" altLang="sk-SK" sz="1800" b="1" baseline="0" dirty="0" err="1">
                <a:solidFill>
                  <a:srgbClr val="7E0000"/>
                </a:solidFill>
              </a:rPr>
              <a:t>Shannonovej</a:t>
            </a:r>
            <a:r>
              <a:rPr lang="sk-SK" altLang="sk-SK" sz="1800" b="1" baseline="0" dirty="0">
                <a:solidFill>
                  <a:srgbClr val="7E0000"/>
                </a:solidFill>
              </a:rPr>
              <a:t> teórie informácie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1800" dirty="0"/>
              <a:t>Základom je výpočet </a:t>
            </a:r>
            <a:r>
              <a:rPr lang="sk-SK" altLang="en-US" sz="1800" b="1" dirty="0" err="1"/>
              <a:t>entrópie</a:t>
            </a:r>
            <a:r>
              <a:rPr lang="sk-SK" altLang="en-US" sz="1800" dirty="0"/>
              <a:t>, teda </a:t>
            </a:r>
            <a:r>
              <a:rPr lang="sk-SK" altLang="en-US" sz="1800" b="1" dirty="0"/>
              <a:t>neurčitosti priestoru príkladov </a:t>
            </a:r>
            <a:r>
              <a:rPr lang="sk-SK" altLang="en-US" sz="1800" dirty="0"/>
              <a:t>– vzorec pre dve triedy:									</a:t>
            </a:r>
            <a:r>
              <a:rPr lang="sk-SK" altLang="en-US" sz="1800" b="1" dirty="0"/>
              <a:t>H(S) </a:t>
            </a:r>
            <a:r>
              <a:rPr lang="el-GR" altLang="en-US" sz="1800" b="1" dirty="0"/>
              <a:t>ͼ</a:t>
            </a:r>
            <a:r>
              <a:rPr lang="sk-SK" altLang="en-US" sz="1800" b="1" dirty="0"/>
              <a:t> &lt;0,1&gt;</a:t>
            </a:r>
            <a:endParaRPr lang="sk-SK" altLang="en-US" sz="1800" b="1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EF11E8-7174-4B67-B5EE-74EC1626AC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124961"/>
              </p:ext>
            </p:extLst>
          </p:nvPr>
        </p:nvGraphicFramePr>
        <p:xfrm>
          <a:off x="2330869" y="2886879"/>
          <a:ext cx="3427216" cy="760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2057400" imgH="457200" progId="Equation.3">
                  <p:embed/>
                </p:oleObj>
              </mc:Choice>
              <mc:Fallback>
                <p:oleObj name="Rovnica" r:id="rId2" imgW="2057400" imgH="45720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EF11E8-7174-4B67-B5EE-74EC1626AC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869" y="2886879"/>
                        <a:ext cx="3427216" cy="760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Skupina 29">
            <a:extLst>
              <a:ext uri="{FF2B5EF4-FFF2-40B4-BE49-F238E27FC236}">
                <a16:creationId xmlns:a16="http://schemas.microsoft.com/office/drawing/2014/main" id="{3B882AC7-6D36-433E-A418-900905455EC4}"/>
              </a:ext>
            </a:extLst>
          </p:cNvPr>
          <p:cNvGrpSpPr/>
          <p:nvPr/>
        </p:nvGrpSpPr>
        <p:grpSpPr>
          <a:xfrm>
            <a:off x="626817" y="3739052"/>
            <a:ext cx="3349023" cy="1161288"/>
            <a:chOff x="576072" y="3429000"/>
            <a:chExt cx="3349023" cy="1161288"/>
          </a:xfrm>
        </p:grpSpPr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30A754E3-F0D6-400A-908A-C1BFCAB0FD16}"/>
                </a:ext>
              </a:extLst>
            </p:cNvPr>
            <p:cNvSpPr/>
            <p:nvPr/>
          </p:nvSpPr>
          <p:spPr>
            <a:xfrm>
              <a:off x="576072" y="3429000"/>
              <a:ext cx="3081528" cy="116128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9" name="Vývojový diagram: magnetický disk 8">
              <a:extLst>
                <a:ext uri="{FF2B5EF4-FFF2-40B4-BE49-F238E27FC236}">
                  <a16:creationId xmlns:a16="http://schemas.microsoft.com/office/drawing/2014/main" id="{5B3EDFAA-40FF-427F-8029-CA862A556F54}"/>
                </a:ext>
              </a:extLst>
            </p:cNvPr>
            <p:cNvSpPr/>
            <p:nvPr/>
          </p:nvSpPr>
          <p:spPr>
            <a:xfrm>
              <a:off x="985107" y="3719823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0" name="Vývojový diagram: magnetický disk 9">
              <a:extLst>
                <a:ext uri="{FF2B5EF4-FFF2-40B4-BE49-F238E27FC236}">
                  <a16:creationId xmlns:a16="http://schemas.microsoft.com/office/drawing/2014/main" id="{20BA51B2-504E-4205-9B41-DFF3CD22224A}"/>
                </a:ext>
              </a:extLst>
            </p:cNvPr>
            <p:cNvSpPr/>
            <p:nvPr/>
          </p:nvSpPr>
          <p:spPr>
            <a:xfrm>
              <a:off x="1510330" y="3748278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1" name="Vývojový diagram: magnetický disk 10">
              <a:extLst>
                <a:ext uri="{FF2B5EF4-FFF2-40B4-BE49-F238E27FC236}">
                  <a16:creationId xmlns:a16="http://schemas.microsoft.com/office/drawing/2014/main" id="{DBD2DCD1-02D8-451A-B92E-AEEC8247528A}"/>
                </a:ext>
              </a:extLst>
            </p:cNvPr>
            <p:cNvSpPr/>
            <p:nvPr/>
          </p:nvSpPr>
          <p:spPr>
            <a:xfrm>
              <a:off x="2529980" y="3737349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2" name="Vývojový diagram: magnetický disk 11">
              <a:extLst>
                <a:ext uri="{FF2B5EF4-FFF2-40B4-BE49-F238E27FC236}">
                  <a16:creationId xmlns:a16="http://schemas.microsoft.com/office/drawing/2014/main" id="{AD969224-57C4-4F52-A01E-6E49F549BA95}"/>
                </a:ext>
              </a:extLst>
            </p:cNvPr>
            <p:cNvSpPr/>
            <p:nvPr/>
          </p:nvSpPr>
          <p:spPr>
            <a:xfrm>
              <a:off x="2020155" y="3748278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3" name="Vývojový diagram: magnetický disk 12">
              <a:extLst>
                <a:ext uri="{FF2B5EF4-FFF2-40B4-BE49-F238E27FC236}">
                  <a16:creationId xmlns:a16="http://schemas.microsoft.com/office/drawing/2014/main" id="{941B785E-789E-434D-B934-F067CB50A58D}"/>
                </a:ext>
              </a:extLst>
            </p:cNvPr>
            <p:cNvSpPr/>
            <p:nvPr/>
          </p:nvSpPr>
          <p:spPr>
            <a:xfrm>
              <a:off x="1248185" y="4091769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4" name="Vývojový diagram: magnetický disk 13">
              <a:extLst>
                <a:ext uri="{FF2B5EF4-FFF2-40B4-BE49-F238E27FC236}">
                  <a16:creationId xmlns:a16="http://schemas.microsoft.com/office/drawing/2014/main" id="{0CB22873-9E8D-4D13-A8C0-72D6C3DA9F9B}"/>
                </a:ext>
              </a:extLst>
            </p:cNvPr>
            <p:cNvSpPr/>
            <p:nvPr/>
          </p:nvSpPr>
          <p:spPr>
            <a:xfrm>
              <a:off x="1805906" y="4104894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5" name="Vývojový diagram: magnetický disk 14">
              <a:extLst>
                <a:ext uri="{FF2B5EF4-FFF2-40B4-BE49-F238E27FC236}">
                  <a16:creationId xmlns:a16="http://schemas.microsoft.com/office/drawing/2014/main" id="{DABA5396-7E51-4F8B-9AB9-1BCDEF9E11CF}"/>
                </a:ext>
              </a:extLst>
            </p:cNvPr>
            <p:cNvSpPr/>
            <p:nvPr/>
          </p:nvSpPr>
          <p:spPr>
            <a:xfrm>
              <a:off x="2317509" y="4096170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6" name="Vývojový diagram: magnetický disk 15">
              <a:extLst>
                <a:ext uri="{FF2B5EF4-FFF2-40B4-BE49-F238E27FC236}">
                  <a16:creationId xmlns:a16="http://schemas.microsoft.com/office/drawing/2014/main" id="{6992187E-33CE-4803-A5D9-067FB39CCD03}"/>
                </a:ext>
              </a:extLst>
            </p:cNvPr>
            <p:cNvSpPr/>
            <p:nvPr/>
          </p:nvSpPr>
          <p:spPr>
            <a:xfrm>
              <a:off x="2821622" y="4091769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27" name="BlokTextu 26">
              <a:extLst>
                <a:ext uri="{FF2B5EF4-FFF2-40B4-BE49-F238E27FC236}">
                  <a16:creationId xmlns:a16="http://schemas.microsoft.com/office/drawing/2014/main" id="{0F4DF575-EBA5-4322-A7BF-BF260CB5A4D9}"/>
                </a:ext>
              </a:extLst>
            </p:cNvPr>
            <p:cNvSpPr txBox="1"/>
            <p:nvPr/>
          </p:nvSpPr>
          <p:spPr>
            <a:xfrm>
              <a:off x="3491963" y="4096170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b="1" dirty="0"/>
                <a:t>S1</a:t>
              </a:r>
            </a:p>
          </p:txBody>
        </p:sp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44A9B173-6327-4283-800D-8225FAF002DA}"/>
              </a:ext>
            </a:extLst>
          </p:cNvPr>
          <p:cNvGrpSpPr/>
          <p:nvPr/>
        </p:nvGrpSpPr>
        <p:grpSpPr>
          <a:xfrm>
            <a:off x="4742649" y="3695016"/>
            <a:ext cx="3361410" cy="1228344"/>
            <a:chOff x="4779264" y="3361944"/>
            <a:chExt cx="3361410" cy="1228344"/>
          </a:xfrm>
        </p:grpSpPr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E83D96D6-1B3B-43DA-87F1-B848FF578B4B}"/>
                </a:ext>
              </a:extLst>
            </p:cNvPr>
            <p:cNvSpPr/>
            <p:nvPr/>
          </p:nvSpPr>
          <p:spPr>
            <a:xfrm>
              <a:off x="4779264" y="3361944"/>
              <a:ext cx="3081528" cy="12283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7" name="Vývojový diagram: magnetický disk 16">
              <a:extLst>
                <a:ext uri="{FF2B5EF4-FFF2-40B4-BE49-F238E27FC236}">
                  <a16:creationId xmlns:a16="http://schemas.microsoft.com/office/drawing/2014/main" id="{74BAE3E4-2B5A-41B5-9AFD-B97EED6CF23D}"/>
                </a:ext>
              </a:extLst>
            </p:cNvPr>
            <p:cNvSpPr/>
            <p:nvPr/>
          </p:nvSpPr>
          <p:spPr>
            <a:xfrm>
              <a:off x="5922030" y="4091769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8" name="Vývojový diagram: magnetický disk 17">
              <a:extLst>
                <a:ext uri="{FF2B5EF4-FFF2-40B4-BE49-F238E27FC236}">
                  <a16:creationId xmlns:a16="http://schemas.microsoft.com/office/drawing/2014/main" id="{5CFB2552-285B-4D21-AD15-1727752DA97C}"/>
                </a:ext>
              </a:extLst>
            </p:cNvPr>
            <p:cNvSpPr/>
            <p:nvPr/>
          </p:nvSpPr>
          <p:spPr>
            <a:xfrm>
              <a:off x="5694610" y="3748278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9" name="Vývojový diagram: magnetický disk 18">
              <a:extLst>
                <a:ext uri="{FF2B5EF4-FFF2-40B4-BE49-F238E27FC236}">
                  <a16:creationId xmlns:a16="http://schemas.microsoft.com/office/drawing/2014/main" id="{621A87A6-E453-4767-8528-D2C800AA2C98}"/>
                </a:ext>
              </a:extLst>
            </p:cNvPr>
            <p:cNvSpPr/>
            <p:nvPr/>
          </p:nvSpPr>
          <p:spPr>
            <a:xfrm>
              <a:off x="5457119" y="4077120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20" name="Vývojový diagram: magnetický disk 19">
              <a:extLst>
                <a:ext uri="{FF2B5EF4-FFF2-40B4-BE49-F238E27FC236}">
                  <a16:creationId xmlns:a16="http://schemas.microsoft.com/office/drawing/2014/main" id="{B212B533-33FC-4D04-956C-1BB54B1A1650}"/>
                </a:ext>
              </a:extLst>
            </p:cNvPr>
            <p:cNvSpPr/>
            <p:nvPr/>
          </p:nvSpPr>
          <p:spPr>
            <a:xfrm>
              <a:off x="5218623" y="3758690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21" name="Hviezda: 6-cípa 20">
              <a:extLst>
                <a:ext uri="{FF2B5EF4-FFF2-40B4-BE49-F238E27FC236}">
                  <a16:creationId xmlns:a16="http://schemas.microsoft.com/office/drawing/2014/main" id="{4AF2A31C-D980-4030-85B9-051CC5DEAB53}"/>
                </a:ext>
              </a:extLst>
            </p:cNvPr>
            <p:cNvSpPr/>
            <p:nvPr/>
          </p:nvSpPr>
          <p:spPr>
            <a:xfrm>
              <a:off x="6637603" y="3757262"/>
              <a:ext cx="214249" cy="229362"/>
            </a:xfrm>
            <a:prstGeom prst="star6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22" name="Hviezda: 6-cípa 21">
              <a:extLst>
                <a:ext uri="{FF2B5EF4-FFF2-40B4-BE49-F238E27FC236}">
                  <a16:creationId xmlns:a16="http://schemas.microsoft.com/office/drawing/2014/main" id="{1328E880-03DA-4FAE-B3FB-31548AD38ABE}"/>
                </a:ext>
              </a:extLst>
            </p:cNvPr>
            <p:cNvSpPr/>
            <p:nvPr/>
          </p:nvSpPr>
          <p:spPr>
            <a:xfrm>
              <a:off x="7052821" y="3744969"/>
              <a:ext cx="214249" cy="229362"/>
            </a:xfrm>
            <a:prstGeom prst="star6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23" name="Hviezda: 6-cípa 22">
              <a:extLst>
                <a:ext uri="{FF2B5EF4-FFF2-40B4-BE49-F238E27FC236}">
                  <a16:creationId xmlns:a16="http://schemas.microsoft.com/office/drawing/2014/main" id="{AFAC6C55-6C4D-4CEF-9484-D54AAEF36A3A}"/>
                </a:ext>
              </a:extLst>
            </p:cNvPr>
            <p:cNvSpPr/>
            <p:nvPr/>
          </p:nvSpPr>
          <p:spPr>
            <a:xfrm>
              <a:off x="6423354" y="4059384"/>
              <a:ext cx="214249" cy="229362"/>
            </a:xfrm>
            <a:prstGeom prst="star6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24" name="Hviezda: 6-cípa 23">
              <a:extLst>
                <a:ext uri="{FF2B5EF4-FFF2-40B4-BE49-F238E27FC236}">
                  <a16:creationId xmlns:a16="http://schemas.microsoft.com/office/drawing/2014/main" id="{44D6D068-BD22-4FB3-8681-B64552C6ECB9}"/>
                </a:ext>
              </a:extLst>
            </p:cNvPr>
            <p:cNvSpPr/>
            <p:nvPr/>
          </p:nvSpPr>
          <p:spPr>
            <a:xfrm>
              <a:off x="6902773" y="4052947"/>
              <a:ext cx="214249" cy="229362"/>
            </a:xfrm>
            <a:prstGeom prst="star6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28" name="BlokTextu 27">
              <a:extLst>
                <a:ext uri="{FF2B5EF4-FFF2-40B4-BE49-F238E27FC236}">
                  <a16:creationId xmlns:a16="http://schemas.microsoft.com/office/drawing/2014/main" id="{965046A4-864F-4E66-B13D-74FF57606483}"/>
                </a:ext>
              </a:extLst>
            </p:cNvPr>
            <p:cNvSpPr txBox="1"/>
            <p:nvPr/>
          </p:nvSpPr>
          <p:spPr>
            <a:xfrm>
              <a:off x="7707542" y="4088691"/>
              <a:ext cx="4331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b="1" dirty="0"/>
                <a:t>S2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lokTextu 28">
                <a:extLst>
                  <a:ext uri="{FF2B5EF4-FFF2-40B4-BE49-F238E27FC236}">
                    <a16:creationId xmlns:a16="http://schemas.microsoft.com/office/drawing/2014/main" id="{DF4E2412-CC42-4E0C-AE36-74820B163957}"/>
                  </a:ext>
                </a:extLst>
              </p:cNvPr>
              <p:cNvSpPr txBox="1"/>
              <p:nvPr/>
            </p:nvSpPr>
            <p:spPr>
              <a:xfrm>
                <a:off x="338607" y="5084387"/>
                <a:ext cx="3282696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sk-SK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func>
                            <m:func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sk-S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k-SK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sk-S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sk-S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k-S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sk-SK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29" name="BlokTextu 28">
                <a:extLst>
                  <a:ext uri="{FF2B5EF4-FFF2-40B4-BE49-F238E27FC236}">
                    <a16:creationId xmlns:a16="http://schemas.microsoft.com/office/drawing/2014/main" id="{DF4E2412-CC42-4E0C-AE36-74820B163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07" y="5084387"/>
                <a:ext cx="3282696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BlokTextu 31">
                <a:extLst>
                  <a:ext uri="{FF2B5EF4-FFF2-40B4-BE49-F238E27FC236}">
                    <a16:creationId xmlns:a16="http://schemas.microsoft.com/office/drawing/2014/main" id="{C02E3D27-A938-4DCE-9E46-D312E8754E3B}"/>
                  </a:ext>
                </a:extLst>
              </p:cNvPr>
              <p:cNvSpPr txBox="1"/>
              <p:nvPr/>
            </p:nvSpPr>
            <p:spPr>
              <a:xfrm>
                <a:off x="345706" y="5838269"/>
                <a:ext cx="2901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sk-SK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1−0=</m:t>
                          </m:r>
                          <m:r>
                            <a:rPr lang="sk-SK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func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32" name="BlokTextu 31">
                <a:extLst>
                  <a:ext uri="{FF2B5EF4-FFF2-40B4-BE49-F238E27FC236}">
                    <a16:creationId xmlns:a16="http://schemas.microsoft.com/office/drawing/2014/main" id="{C02E3D27-A938-4DCE-9E46-D312E8754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06" y="5838269"/>
                <a:ext cx="2901948" cy="276999"/>
              </a:xfrm>
              <a:prstGeom prst="rect">
                <a:avLst/>
              </a:prstGeom>
              <a:blipFill>
                <a:blip r:embed="rId5"/>
                <a:stretch>
                  <a:fillRect l="-1681" t="-4444" r="-1681" b="-3555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BlokTextu 32">
                <a:extLst>
                  <a:ext uri="{FF2B5EF4-FFF2-40B4-BE49-F238E27FC236}">
                    <a16:creationId xmlns:a16="http://schemas.microsoft.com/office/drawing/2014/main" id="{DFBE537A-ECAC-4059-81C8-96D69570F2B8}"/>
                  </a:ext>
                </a:extLst>
              </p:cNvPr>
              <p:cNvSpPr txBox="1"/>
              <p:nvPr/>
            </p:nvSpPr>
            <p:spPr>
              <a:xfrm>
                <a:off x="4255425" y="5117075"/>
                <a:ext cx="3306867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sk-SK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k-SK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sk-SK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sk-S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func>
                            <m:funcPr>
                              <m:ctrlPr>
                                <a:rPr lang="sk-SK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sk-S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k-SK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sk-S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sk-S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k-S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sk-SK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33" name="BlokTextu 32">
                <a:extLst>
                  <a:ext uri="{FF2B5EF4-FFF2-40B4-BE49-F238E27FC236}">
                    <a16:creationId xmlns:a16="http://schemas.microsoft.com/office/drawing/2014/main" id="{DFBE537A-ECAC-4059-81C8-96D69570F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25" y="5117075"/>
                <a:ext cx="3306867" cy="5193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lokTextu 33">
                <a:extLst>
                  <a:ext uri="{FF2B5EF4-FFF2-40B4-BE49-F238E27FC236}">
                    <a16:creationId xmlns:a16="http://schemas.microsoft.com/office/drawing/2014/main" id="{CC9B46CA-24D7-42E9-BCEE-9809CFAC8847}"/>
                  </a:ext>
                </a:extLst>
              </p:cNvPr>
              <p:cNvSpPr txBox="1"/>
              <p:nvPr/>
            </p:nvSpPr>
            <p:spPr>
              <a:xfrm>
                <a:off x="4242816" y="5754164"/>
                <a:ext cx="455547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sk-S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k-SK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sk-SK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sk-SK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k-SK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sk-S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k-SK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sk-SK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sk-SK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sk-SK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34" name="BlokTextu 33">
                <a:extLst>
                  <a:ext uri="{FF2B5EF4-FFF2-40B4-BE49-F238E27FC236}">
                    <a16:creationId xmlns:a16="http://schemas.microsoft.com/office/drawing/2014/main" id="{CC9B46CA-24D7-42E9-BCEE-9809CFAC8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816" y="5754164"/>
                <a:ext cx="4555478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56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Algoritmus ID3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8016" y="1111642"/>
            <a:ext cx="8400164" cy="909182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1800" b="1" baseline="0" dirty="0" err="1">
                <a:solidFill>
                  <a:srgbClr val="7E0000"/>
                </a:solidFill>
              </a:rPr>
              <a:t>Shannonová</a:t>
            </a:r>
            <a:r>
              <a:rPr lang="sk-SK" altLang="sk-SK" sz="1800" b="1" baseline="0" dirty="0">
                <a:solidFill>
                  <a:srgbClr val="7E0000"/>
                </a:solidFill>
              </a:rPr>
              <a:t> teória informácie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en-US" sz="1800" dirty="0"/>
              <a:t>Výpočet </a:t>
            </a:r>
            <a:r>
              <a:rPr lang="sk-SK" altLang="en-US" sz="1800" b="1" dirty="0"/>
              <a:t>zmeny </a:t>
            </a:r>
            <a:r>
              <a:rPr lang="sk-SK" altLang="en-US" sz="1800" b="1" dirty="0" err="1"/>
              <a:t>entrópie</a:t>
            </a:r>
            <a:r>
              <a:rPr lang="sk-SK" altLang="en-US" sz="1800" dirty="0"/>
              <a:t>, po rozdelení priestoru príkladov podľa hodnôt TA, kde H je počet hodnôt atribútu – </a:t>
            </a:r>
            <a:r>
              <a:rPr lang="sk-SK" altLang="en-US" sz="1800" b="1" dirty="0">
                <a:solidFill>
                  <a:srgbClr val="006666"/>
                </a:solidFill>
              </a:rPr>
              <a:t>H(S,A) je </a:t>
            </a:r>
            <a:r>
              <a:rPr lang="sk-SK" altLang="en-US" sz="1800" b="1" dirty="0" err="1">
                <a:solidFill>
                  <a:srgbClr val="006666"/>
                </a:solidFill>
              </a:rPr>
              <a:t>váhovaná</a:t>
            </a:r>
            <a:r>
              <a:rPr lang="sk-SK" altLang="en-US" sz="1800" b="1" dirty="0">
                <a:solidFill>
                  <a:srgbClr val="006666"/>
                </a:solidFill>
              </a:rPr>
              <a:t> </a:t>
            </a:r>
            <a:r>
              <a:rPr lang="sk-SK" altLang="en-US" sz="1800" b="1" dirty="0" err="1">
                <a:solidFill>
                  <a:srgbClr val="006666"/>
                </a:solidFill>
              </a:rPr>
              <a:t>entrópia</a:t>
            </a:r>
            <a:r>
              <a:rPr lang="sk-SK" altLang="en-US" sz="1800" b="1" dirty="0">
                <a:solidFill>
                  <a:srgbClr val="006666"/>
                </a:solidFill>
              </a:rPr>
              <a:t> dcérskych uzlov</a:t>
            </a:r>
            <a:r>
              <a:rPr lang="sk-SK" altLang="en-US" sz="1800" dirty="0"/>
              <a:t>								</a:t>
            </a:r>
            <a:endParaRPr lang="sk-SK" altLang="en-US" sz="1800" b="1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lokTextu 33">
                <a:extLst>
                  <a:ext uri="{FF2B5EF4-FFF2-40B4-BE49-F238E27FC236}">
                    <a16:creationId xmlns:a16="http://schemas.microsoft.com/office/drawing/2014/main" id="{CC9B46CA-24D7-42E9-BCEE-9809CFAC8847}"/>
                  </a:ext>
                </a:extLst>
              </p:cNvPr>
              <p:cNvSpPr txBox="1"/>
              <p:nvPr/>
            </p:nvSpPr>
            <p:spPr>
              <a:xfrm>
                <a:off x="4033631" y="2965875"/>
                <a:ext cx="9962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1" i="1" smtClean="0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sk-SK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sk-SK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k-SK" b="1" dirty="0"/>
              </a:p>
            </p:txBody>
          </p:sp>
        </mc:Choice>
        <mc:Fallback xmlns="">
          <p:sp>
            <p:nvSpPr>
              <p:cNvPr id="34" name="BlokTextu 33">
                <a:extLst>
                  <a:ext uri="{FF2B5EF4-FFF2-40B4-BE49-F238E27FC236}">
                    <a16:creationId xmlns:a16="http://schemas.microsoft.com/office/drawing/2014/main" id="{CC9B46CA-24D7-42E9-BCEE-9809CFAC8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631" y="2965875"/>
                <a:ext cx="996298" cy="276999"/>
              </a:xfrm>
              <a:prstGeom prst="rect">
                <a:avLst/>
              </a:prstGeom>
              <a:blipFill>
                <a:blip r:embed="rId2"/>
                <a:stretch>
                  <a:fillRect l="-5521" r="-5521" b="-666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BlokTextu 4">
                <a:extLst>
                  <a:ext uri="{FF2B5EF4-FFF2-40B4-BE49-F238E27FC236}">
                    <a16:creationId xmlns:a16="http://schemas.microsoft.com/office/drawing/2014/main" id="{378FCC75-626D-4765-8696-B9CD420F378A}"/>
                  </a:ext>
                </a:extLst>
              </p:cNvPr>
              <p:cNvSpPr txBox="1"/>
              <p:nvPr/>
            </p:nvSpPr>
            <p:spPr>
              <a:xfrm>
                <a:off x="2027198" y="2021286"/>
                <a:ext cx="2740865" cy="3246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sk-SK" sz="20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H(S,A)=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k-SK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p>
                      <m:e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sk-SK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sk-SK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sk-SK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sk-SK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k-SK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sk-SK" sz="20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BlokTextu 4">
                <a:extLst>
                  <a:ext uri="{FF2B5EF4-FFF2-40B4-BE49-F238E27FC236}">
                    <a16:creationId xmlns:a16="http://schemas.microsoft.com/office/drawing/2014/main" id="{378FCC75-626D-4765-8696-B9CD420F3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198" y="2021286"/>
                <a:ext cx="2740865" cy="324641"/>
              </a:xfrm>
              <a:prstGeom prst="rect">
                <a:avLst/>
              </a:prstGeom>
              <a:blipFill>
                <a:blip r:embed="rId3"/>
                <a:stretch>
                  <a:fillRect l="-5791" t="-162264" r="-223" b="-24150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Skupina 58">
            <a:extLst>
              <a:ext uri="{FF2B5EF4-FFF2-40B4-BE49-F238E27FC236}">
                <a16:creationId xmlns:a16="http://schemas.microsoft.com/office/drawing/2014/main" id="{3209343C-E106-4AAB-8A36-823D441BB209}"/>
              </a:ext>
            </a:extLst>
          </p:cNvPr>
          <p:cNvGrpSpPr/>
          <p:nvPr/>
        </p:nvGrpSpPr>
        <p:grpSpPr>
          <a:xfrm>
            <a:off x="469353" y="2535263"/>
            <a:ext cx="3234772" cy="1228344"/>
            <a:chOff x="4779264" y="3361944"/>
            <a:chExt cx="3234772" cy="1228344"/>
          </a:xfrm>
        </p:grpSpPr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1194C879-98AB-48F3-87AE-9B0CA85FBB05}"/>
                </a:ext>
              </a:extLst>
            </p:cNvPr>
            <p:cNvSpPr/>
            <p:nvPr/>
          </p:nvSpPr>
          <p:spPr>
            <a:xfrm>
              <a:off x="4779264" y="3361944"/>
              <a:ext cx="3081528" cy="12283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61" name="Vývojový diagram: magnetický disk 60">
              <a:extLst>
                <a:ext uri="{FF2B5EF4-FFF2-40B4-BE49-F238E27FC236}">
                  <a16:creationId xmlns:a16="http://schemas.microsoft.com/office/drawing/2014/main" id="{37C71F4D-E83C-4368-B4D3-A570B6E174AE}"/>
                </a:ext>
              </a:extLst>
            </p:cNvPr>
            <p:cNvSpPr/>
            <p:nvPr/>
          </p:nvSpPr>
          <p:spPr>
            <a:xfrm>
              <a:off x="5922030" y="4091769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62" name="Vývojový diagram: magnetický disk 61">
              <a:extLst>
                <a:ext uri="{FF2B5EF4-FFF2-40B4-BE49-F238E27FC236}">
                  <a16:creationId xmlns:a16="http://schemas.microsoft.com/office/drawing/2014/main" id="{580CC609-0155-4CED-80DF-0686C1B37AD7}"/>
                </a:ext>
              </a:extLst>
            </p:cNvPr>
            <p:cNvSpPr/>
            <p:nvPr/>
          </p:nvSpPr>
          <p:spPr>
            <a:xfrm>
              <a:off x="5694610" y="3748278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63" name="Vývojový diagram: magnetický disk 62">
              <a:extLst>
                <a:ext uri="{FF2B5EF4-FFF2-40B4-BE49-F238E27FC236}">
                  <a16:creationId xmlns:a16="http://schemas.microsoft.com/office/drawing/2014/main" id="{26B59CB5-74C2-49ED-A4AE-DE1186A4B591}"/>
                </a:ext>
              </a:extLst>
            </p:cNvPr>
            <p:cNvSpPr/>
            <p:nvPr/>
          </p:nvSpPr>
          <p:spPr>
            <a:xfrm>
              <a:off x="5457119" y="4077120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64" name="Vývojový diagram: magnetický disk 63">
              <a:extLst>
                <a:ext uri="{FF2B5EF4-FFF2-40B4-BE49-F238E27FC236}">
                  <a16:creationId xmlns:a16="http://schemas.microsoft.com/office/drawing/2014/main" id="{DB2774CD-8FC2-4F6D-AA3F-ABC38476F12F}"/>
                </a:ext>
              </a:extLst>
            </p:cNvPr>
            <p:cNvSpPr/>
            <p:nvPr/>
          </p:nvSpPr>
          <p:spPr>
            <a:xfrm>
              <a:off x="5218623" y="3758690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65" name="Hviezda: 6-cípa 64">
              <a:extLst>
                <a:ext uri="{FF2B5EF4-FFF2-40B4-BE49-F238E27FC236}">
                  <a16:creationId xmlns:a16="http://schemas.microsoft.com/office/drawing/2014/main" id="{18AFE283-4366-4E1D-B06A-CB73CDB609AE}"/>
                </a:ext>
              </a:extLst>
            </p:cNvPr>
            <p:cNvSpPr/>
            <p:nvPr/>
          </p:nvSpPr>
          <p:spPr>
            <a:xfrm>
              <a:off x="6637603" y="3757262"/>
              <a:ext cx="214249" cy="229362"/>
            </a:xfrm>
            <a:prstGeom prst="star6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66" name="Hviezda: 6-cípa 65">
              <a:extLst>
                <a:ext uri="{FF2B5EF4-FFF2-40B4-BE49-F238E27FC236}">
                  <a16:creationId xmlns:a16="http://schemas.microsoft.com/office/drawing/2014/main" id="{6986CFD7-5865-4A1F-B57B-997FA67C6131}"/>
                </a:ext>
              </a:extLst>
            </p:cNvPr>
            <p:cNvSpPr/>
            <p:nvPr/>
          </p:nvSpPr>
          <p:spPr>
            <a:xfrm>
              <a:off x="7052821" y="3744969"/>
              <a:ext cx="214249" cy="229362"/>
            </a:xfrm>
            <a:prstGeom prst="star6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67" name="Hviezda: 6-cípa 66">
              <a:extLst>
                <a:ext uri="{FF2B5EF4-FFF2-40B4-BE49-F238E27FC236}">
                  <a16:creationId xmlns:a16="http://schemas.microsoft.com/office/drawing/2014/main" id="{6AD2AD6D-E615-42D2-B514-B3BEDC2B7FE9}"/>
                </a:ext>
              </a:extLst>
            </p:cNvPr>
            <p:cNvSpPr/>
            <p:nvPr/>
          </p:nvSpPr>
          <p:spPr>
            <a:xfrm>
              <a:off x="6423354" y="4059384"/>
              <a:ext cx="214249" cy="229362"/>
            </a:xfrm>
            <a:prstGeom prst="star6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68" name="Hviezda: 6-cípa 67">
              <a:extLst>
                <a:ext uri="{FF2B5EF4-FFF2-40B4-BE49-F238E27FC236}">
                  <a16:creationId xmlns:a16="http://schemas.microsoft.com/office/drawing/2014/main" id="{47AB6AB0-E315-49B1-93F0-39CAE4F3B95C}"/>
                </a:ext>
              </a:extLst>
            </p:cNvPr>
            <p:cNvSpPr/>
            <p:nvPr/>
          </p:nvSpPr>
          <p:spPr>
            <a:xfrm>
              <a:off x="6902773" y="4052947"/>
              <a:ext cx="214249" cy="229362"/>
            </a:xfrm>
            <a:prstGeom prst="star6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69" name="BlokTextu 68">
              <a:extLst>
                <a:ext uri="{FF2B5EF4-FFF2-40B4-BE49-F238E27FC236}">
                  <a16:creationId xmlns:a16="http://schemas.microsoft.com/office/drawing/2014/main" id="{6F6DFD61-A3AC-4F68-8240-9C0D80E02D87}"/>
                </a:ext>
              </a:extLst>
            </p:cNvPr>
            <p:cNvSpPr txBox="1"/>
            <p:nvPr/>
          </p:nvSpPr>
          <p:spPr>
            <a:xfrm>
              <a:off x="7707542" y="4088691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b="1" dirty="0"/>
                <a:t>S</a:t>
              </a:r>
            </a:p>
          </p:txBody>
        </p:sp>
      </p:grpSp>
      <p:grpSp>
        <p:nvGrpSpPr>
          <p:cNvPr id="78" name="Skupina 77">
            <a:extLst>
              <a:ext uri="{FF2B5EF4-FFF2-40B4-BE49-F238E27FC236}">
                <a16:creationId xmlns:a16="http://schemas.microsoft.com/office/drawing/2014/main" id="{F0BA3BE9-B217-48D3-A7F5-2A2181D497DB}"/>
              </a:ext>
            </a:extLst>
          </p:cNvPr>
          <p:cNvGrpSpPr/>
          <p:nvPr/>
        </p:nvGrpSpPr>
        <p:grpSpPr>
          <a:xfrm>
            <a:off x="258034" y="3744292"/>
            <a:ext cx="3292844" cy="2061471"/>
            <a:chOff x="258034" y="3744292"/>
            <a:chExt cx="3292844" cy="2061471"/>
          </a:xfrm>
        </p:grpSpPr>
        <p:sp>
          <p:nvSpPr>
            <p:cNvPr id="48" name="Vývojový diagram: magnetický disk 47">
              <a:extLst>
                <a:ext uri="{FF2B5EF4-FFF2-40B4-BE49-F238E27FC236}">
                  <a16:creationId xmlns:a16="http://schemas.microsoft.com/office/drawing/2014/main" id="{7F0C5012-C1A3-4D59-9C91-D308A07EF02A}"/>
                </a:ext>
              </a:extLst>
            </p:cNvPr>
            <p:cNvSpPr/>
            <p:nvPr/>
          </p:nvSpPr>
          <p:spPr>
            <a:xfrm>
              <a:off x="1283390" y="5056208"/>
              <a:ext cx="216613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49" name="Vývojový diagram: magnetický disk 48">
              <a:extLst>
                <a:ext uri="{FF2B5EF4-FFF2-40B4-BE49-F238E27FC236}">
                  <a16:creationId xmlns:a16="http://schemas.microsoft.com/office/drawing/2014/main" id="{CDF2382E-39EE-4DF3-950A-06600BB8212D}"/>
                </a:ext>
              </a:extLst>
            </p:cNvPr>
            <p:cNvSpPr/>
            <p:nvPr/>
          </p:nvSpPr>
          <p:spPr>
            <a:xfrm>
              <a:off x="1053461" y="4712717"/>
              <a:ext cx="216613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50" name="Vývojový diagram: magnetický disk 49">
              <a:extLst>
                <a:ext uri="{FF2B5EF4-FFF2-40B4-BE49-F238E27FC236}">
                  <a16:creationId xmlns:a16="http://schemas.microsoft.com/office/drawing/2014/main" id="{81DC5C4C-C190-420D-9DAB-84E89CBBD92C}"/>
                </a:ext>
              </a:extLst>
            </p:cNvPr>
            <p:cNvSpPr/>
            <p:nvPr/>
          </p:nvSpPr>
          <p:spPr>
            <a:xfrm>
              <a:off x="813350" y="5041559"/>
              <a:ext cx="216613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51" name="Vývojový diagram: magnetický disk 50">
              <a:extLst>
                <a:ext uri="{FF2B5EF4-FFF2-40B4-BE49-F238E27FC236}">
                  <a16:creationId xmlns:a16="http://schemas.microsoft.com/office/drawing/2014/main" id="{6BD012C4-2093-4ED8-9020-B572B37D37DC}"/>
                </a:ext>
              </a:extLst>
            </p:cNvPr>
            <p:cNvSpPr/>
            <p:nvPr/>
          </p:nvSpPr>
          <p:spPr>
            <a:xfrm>
              <a:off x="572222" y="4723129"/>
              <a:ext cx="216613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56" name="BlokTextu 55">
              <a:extLst>
                <a:ext uri="{FF2B5EF4-FFF2-40B4-BE49-F238E27FC236}">
                  <a16:creationId xmlns:a16="http://schemas.microsoft.com/office/drawing/2014/main" id="{C324ED71-D93A-4CFB-8397-25BFDB8A879C}"/>
                </a:ext>
              </a:extLst>
            </p:cNvPr>
            <p:cNvSpPr txBox="1"/>
            <p:nvPr/>
          </p:nvSpPr>
          <p:spPr>
            <a:xfrm>
              <a:off x="299383" y="4371815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b="1" dirty="0"/>
                <a:t>S1</a:t>
              </a:r>
            </a:p>
          </p:txBody>
        </p:sp>
        <p:grpSp>
          <p:nvGrpSpPr>
            <p:cNvPr id="77" name="Skupina 76">
              <a:extLst>
                <a:ext uri="{FF2B5EF4-FFF2-40B4-BE49-F238E27FC236}">
                  <a16:creationId xmlns:a16="http://schemas.microsoft.com/office/drawing/2014/main" id="{694E1182-2E83-4829-B673-F42D3D8221AB}"/>
                </a:ext>
              </a:extLst>
            </p:cNvPr>
            <p:cNvGrpSpPr/>
            <p:nvPr/>
          </p:nvGrpSpPr>
          <p:grpSpPr>
            <a:xfrm>
              <a:off x="258034" y="3744292"/>
              <a:ext cx="3292844" cy="2061471"/>
              <a:chOff x="258034" y="3744292"/>
              <a:chExt cx="3292844" cy="2061471"/>
            </a:xfrm>
          </p:grpSpPr>
          <p:grpSp>
            <p:nvGrpSpPr>
              <p:cNvPr id="25" name="Skupina 24">
                <a:extLst>
                  <a:ext uri="{FF2B5EF4-FFF2-40B4-BE49-F238E27FC236}">
                    <a16:creationId xmlns:a16="http://schemas.microsoft.com/office/drawing/2014/main" id="{429923AD-1D28-4489-9C40-B5293A5FE09B}"/>
                  </a:ext>
                </a:extLst>
              </p:cNvPr>
              <p:cNvGrpSpPr/>
              <p:nvPr/>
            </p:nvGrpSpPr>
            <p:grpSpPr>
              <a:xfrm>
                <a:off x="1928123" y="4447551"/>
                <a:ext cx="1622755" cy="1006654"/>
                <a:chOff x="3117340" y="4321236"/>
                <a:chExt cx="1622755" cy="1006654"/>
              </a:xfrm>
            </p:grpSpPr>
            <p:sp>
              <p:nvSpPr>
                <p:cNvPr id="8" name="Ovál 7">
                  <a:extLst>
                    <a:ext uri="{FF2B5EF4-FFF2-40B4-BE49-F238E27FC236}">
                      <a16:creationId xmlns:a16="http://schemas.microsoft.com/office/drawing/2014/main" id="{E83D96D6-1B3B-43DA-87F1-B848FF578B4B}"/>
                    </a:ext>
                  </a:extLst>
                </p:cNvPr>
                <p:cNvSpPr/>
                <p:nvPr/>
              </p:nvSpPr>
              <p:spPr>
                <a:xfrm>
                  <a:off x="3283111" y="4447551"/>
                  <a:ext cx="1456984" cy="88033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21" name="Hviezda: 6-cípa 20">
                  <a:extLst>
                    <a:ext uri="{FF2B5EF4-FFF2-40B4-BE49-F238E27FC236}">
                      <a16:creationId xmlns:a16="http://schemas.microsoft.com/office/drawing/2014/main" id="{4AF2A31C-D980-4030-85B9-051CC5DEAB53}"/>
                    </a:ext>
                  </a:extLst>
                </p:cNvPr>
                <p:cNvSpPr/>
                <p:nvPr/>
              </p:nvSpPr>
              <p:spPr>
                <a:xfrm>
                  <a:off x="3804342" y="4620214"/>
                  <a:ext cx="201738" cy="229362"/>
                </a:xfrm>
                <a:prstGeom prst="star6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22" name="Hviezda: 6-cípa 21">
                  <a:extLst>
                    <a:ext uri="{FF2B5EF4-FFF2-40B4-BE49-F238E27FC236}">
                      <a16:creationId xmlns:a16="http://schemas.microsoft.com/office/drawing/2014/main" id="{1328E880-03DA-4FAE-B3FB-31548AD38ABE}"/>
                    </a:ext>
                  </a:extLst>
                </p:cNvPr>
                <p:cNvSpPr/>
                <p:nvPr/>
              </p:nvSpPr>
              <p:spPr>
                <a:xfrm>
                  <a:off x="4219560" y="4607921"/>
                  <a:ext cx="201738" cy="229362"/>
                </a:xfrm>
                <a:prstGeom prst="star6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23" name="Hviezda: 6-cípa 22">
                  <a:extLst>
                    <a:ext uri="{FF2B5EF4-FFF2-40B4-BE49-F238E27FC236}">
                      <a16:creationId xmlns:a16="http://schemas.microsoft.com/office/drawing/2014/main" id="{AFAC6C55-6C4D-4CEF-9484-D54AAEF36A3A}"/>
                    </a:ext>
                  </a:extLst>
                </p:cNvPr>
                <p:cNvSpPr/>
                <p:nvPr/>
              </p:nvSpPr>
              <p:spPr>
                <a:xfrm>
                  <a:off x="3590093" y="4922336"/>
                  <a:ext cx="201738" cy="229362"/>
                </a:xfrm>
                <a:prstGeom prst="star6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24" name="Hviezda: 6-cípa 23">
                  <a:extLst>
                    <a:ext uri="{FF2B5EF4-FFF2-40B4-BE49-F238E27FC236}">
                      <a16:creationId xmlns:a16="http://schemas.microsoft.com/office/drawing/2014/main" id="{44D6D068-BD22-4FB3-8681-B64552C6ECB9}"/>
                    </a:ext>
                  </a:extLst>
                </p:cNvPr>
                <p:cNvSpPr/>
                <p:nvPr/>
              </p:nvSpPr>
              <p:spPr>
                <a:xfrm>
                  <a:off x="4069512" y="4915899"/>
                  <a:ext cx="201738" cy="229362"/>
                </a:xfrm>
                <a:prstGeom prst="star6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28" name="BlokTextu 27">
                  <a:extLst>
                    <a:ext uri="{FF2B5EF4-FFF2-40B4-BE49-F238E27FC236}">
                      <a16:creationId xmlns:a16="http://schemas.microsoft.com/office/drawing/2014/main" id="{965046A4-864F-4E66-B13D-74FF57606483}"/>
                    </a:ext>
                  </a:extLst>
                </p:cNvPr>
                <p:cNvSpPr txBox="1"/>
                <p:nvPr/>
              </p:nvSpPr>
              <p:spPr>
                <a:xfrm>
                  <a:off x="3117340" y="4321236"/>
                  <a:ext cx="4878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sz="2000" b="1" dirty="0"/>
                    <a:t>S2</a:t>
                  </a:r>
                </a:p>
              </p:txBody>
            </p:sp>
          </p:grpSp>
          <p:sp>
            <p:nvSpPr>
              <p:cNvPr id="47" name="Ovál 46">
                <a:extLst>
                  <a:ext uri="{FF2B5EF4-FFF2-40B4-BE49-F238E27FC236}">
                    <a16:creationId xmlns:a16="http://schemas.microsoft.com/office/drawing/2014/main" id="{1A22FA77-2B5D-438F-B6A4-3571179E81B0}"/>
                  </a:ext>
                </a:extLst>
              </p:cNvPr>
              <p:cNvSpPr/>
              <p:nvPr/>
            </p:nvSpPr>
            <p:spPr>
              <a:xfrm>
                <a:off x="316953" y="4572900"/>
                <a:ext cx="1456983" cy="88033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BlokTextu 56">
                    <a:extLst>
                      <a:ext uri="{FF2B5EF4-FFF2-40B4-BE49-F238E27FC236}">
                        <a16:creationId xmlns:a16="http://schemas.microsoft.com/office/drawing/2014/main" id="{D6E402DF-5C8E-4D75-9D7F-C6A34488CD13}"/>
                      </a:ext>
                    </a:extLst>
                  </p:cNvPr>
                  <p:cNvSpPr txBox="1"/>
                  <p:nvPr/>
                </p:nvSpPr>
                <p:spPr>
                  <a:xfrm>
                    <a:off x="1997055" y="5528764"/>
                    <a:ext cx="113415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sk-SK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d>
                            <m:dPr>
                              <m:ctrlPr>
                                <a:rPr lang="sk-SK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sk-SK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sk-SK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k-SK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sk-SK" b="1" dirty="0"/>
                  </a:p>
                </p:txBody>
              </p:sp>
            </mc:Choice>
            <mc:Fallback xmlns="">
              <p:sp>
                <p:nvSpPr>
                  <p:cNvPr id="57" name="BlokTextu 56">
                    <a:extLst>
                      <a:ext uri="{FF2B5EF4-FFF2-40B4-BE49-F238E27FC236}">
                        <a16:creationId xmlns:a16="http://schemas.microsoft.com/office/drawing/2014/main" id="{D6E402DF-5C8E-4D75-9D7F-C6A34488CD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7055" y="5528764"/>
                    <a:ext cx="1134157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839" r="-4301" b="-6667"/>
                    </a:stretch>
                  </a:blipFill>
                </p:spPr>
                <p:txBody>
                  <a:bodyPr/>
                  <a:lstStyle/>
                  <a:p>
                    <a:r>
                      <a:rPr lang="sk-S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BlokTextu 57">
                    <a:extLst>
                      <a:ext uri="{FF2B5EF4-FFF2-40B4-BE49-F238E27FC236}">
                        <a16:creationId xmlns:a16="http://schemas.microsoft.com/office/drawing/2014/main" id="{284B63B1-0F45-4E60-ABDB-D6E4AA040472}"/>
                      </a:ext>
                    </a:extLst>
                  </p:cNvPr>
                  <p:cNvSpPr txBox="1"/>
                  <p:nvPr/>
                </p:nvSpPr>
                <p:spPr>
                  <a:xfrm>
                    <a:off x="258034" y="5528593"/>
                    <a:ext cx="9962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sk-SK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sk-SK" b="1" dirty="0"/>
                      <a:t>0</a:t>
                    </a:r>
                  </a:p>
                </p:txBody>
              </p:sp>
            </mc:Choice>
            <mc:Fallback xmlns="">
              <p:sp>
                <p:nvSpPr>
                  <p:cNvPr id="58" name="BlokTextu 57">
                    <a:extLst>
                      <a:ext uri="{FF2B5EF4-FFF2-40B4-BE49-F238E27FC236}">
                        <a16:creationId xmlns:a16="http://schemas.microsoft.com/office/drawing/2014/main" id="{284B63B1-0F45-4E60-ABDB-D6E4AA0404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034" y="5528593"/>
                    <a:ext cx="996298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927" t="-28889" r="-13415" b="-51111"/>
                    </a:stretch>
                  </a:blipFill>
                </p:spPr>
                <p:txBody>
                  <a:bodyPr/>
                  <a:lstStyle/>
                  <a:p>
                    <a:r>
                      <a:rPr lang="sk-S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BlokTextu 25">
                <a:extLst>
                  <a:ext uri="{FF2B5EF4-FFF2-40B4-BE49-F238E27FC236}">
                    <a16:creationId xmlns:a16="http://schemas.microsoft.com/office/drawing/2014/main" id="{4038F320-7190-4EE6-892D-F4D25FDA6ED7}"/>
                  </a:ext>
                </a:extLst>
              </p:cNvPr>
              <p:cNvSpPr txBox="1"/>
              <p:nvPr/>
            </p:nvSpPr>
            <p:spPr>
              <a:xfrm>
                <a:off x="1773936" y="3744292"/>
                <a:ext cx="487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b="1" dirty="0">
                    <a:solidFill>
                      <a:srgbClr val="7E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A1</a:t>
                </a:r>
              </a:p>
            </p:txBody>
          </p:sp>
          <p:cxnSp>
            <p:nvCxnSpPr>
              <p:cNvPr id="71" name="Rovná spojnica 70">
                <a:extLst>
                  <a:ext uri="{FF2B5EF4-FFF2-40B4-BE49-F238E27FC236}">
                    <a16:creationId xmlns:a16="http://schemas.microsoft.com/office/drawing/2014/main" id="{58F5A2E9-66CE-45CC-BAE0-7064665EF4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1768" y="4020808"/>
                <a:ext cx="777939" cy="55305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Rovná spojnica 73">
                <a:extLst>
                  <a:ext uri="{FF2B5EF4-FFF2-40B4-BE49-F238E27FC236}">
                    <a16:creationId xmlns:a16="http://schemas.microsoft.com/office/drawing/2014/main" id="{F3564744-80D1-4BBE-938B-F84BF8FADAF2}"/>
                  </a:ext>
                </a:extLst>
              </p:cNvPr>
              <p:cNvCxnSpPr>
                <a:endCxn id="8" idx="0"/>
              </p:cNvCxnSpPr>
              <p:nvPr/>
            </p:nvCxnSpPr>
            <p:spPr>
              <a:xfrm>
                <a:off x="1939707" y="4020808"/>
                <a:ext cx="882679" cy="55305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BlokTextu 74">
                <a:extLst>
                  <a:ext uri="{FF2B5EF4-FFF2-40B4-BE49-F238E27FC236}">
                    <a16:creationId xmlns:a16="http://schemas.microsoft.com/office/drawing/2014/main" id="{2F9BC3CF-82A3-4BAA-B9A1-8D55897EC9BB}"/>
                  </a:ext>
                </a:extLst>
              </p:cNvPr>
              <p:cNvSpPr txBox="1"/>
              <p:nvPr/>
            </p:nvSpPr>
            <p:spPr>
              <a:xfrm>
                <a:off x="1045444" y="4056199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/>
                  <a:t>h11</a:t>
                </a:r>
              </a:p>
            </p:txBody>
          </p:sp>
          <p:sp>
            <p:nvSpPr>
              <p:cNvPr id="76" name="BlokTextu 75">
                <a:extLst>
                  <a:ext uri="{FF2B5EF4-FFF2-40B4-BE49-F238E27FC236}">
                    <a16:creationId xmlns:a16="http://schemas.microsoft.com/office/drawing/2014/main" id="{497FFF11-FEC7-4E72-9C8C-0DED7A4D013A}"/>
                  </a:ext>
                </a:extLst>
              </p:cNvPr>
              <p:cNvSpPr txBox="1"/>
              <p:nvPr/>
            </p:nvSpPr>
            <p:spPr>
              <a:xfrm>
                <a:off x="2400876" y="4088767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/>
                  <a:t>h12</a:t>
                </a:r>
              </a:p>
            </p:txBody>
          </p:sp>
        </p:grp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89538708-3B03-4007-BAD0-EB108AE1B822}"/>
              </a:ext>
            </a:extLst>
          </p:cNvPr>
          <p:cNvGrpSpPr/>
          <p:nvPr/>
        </p:nvGrpSpPr>
        <p:grpSpPr>
          <a:xfrm>
            <a:off x="5502889" y="2459694"/>
            <a:ext cx="3251495" cy="3263897"/>
            <a:chOff x="5502889" y="2459694"/>
            <a:chExt cx="3251495" cy="3263897"/>
          </a:xfrm>
        </p:grpSpPr>
        <p:grpSp>
          <p:nvGrpSpPr>
            <p:cNvPr id="35" name="Skupina 34">
              <a:extLst>
                <a:ext uri="{FF2B5EF4-FFF2-40B4-BE49-F238E27FC236}">
                  <a16:creationId xmlns:a16="http://schemas.microsoft.com/office/drawing/2014/main" id="{2F22A1F5-FE8F-4E0C-AB7B-2A7326D3E547}"/>
                </a:ext>
              </a:extLst>
            </p:cNvPr>
            <p:cNvGrpSpPr/>
            <p:nvPr/>
          </p:nvGrpSpPr>
          <p:grpSpPr>
            <a:xfrm>
              <a:off x="5519612" y="2459694"/>
              <a:ext cx="3234772" cy="1228344"/>
              <a:chOff x="4779264" y="3361944"/>
              <a:chExt cx="3234772" cy="1228344"/>
            </a:xfrm>
          </p:grpSpPr>
          <p:sp>
            <p:nvSpPr>
              <p:cNvPr id="36" name="Ovál 35">
                <a:extLst>
                  <a:ext uri="{FF2B5EF4-FFF2-40B4-BE49-F238E27FC236}">
                    <a16:creationId xmlns:a16="http://schemas.microsoft.com/office/drawing/2014/main" id="{BD58C5E8-E836-4C0A-A793-D9C83B088B98}"/>
                  </a:ext>
                </a:extLst>
              </p:cNvPr>
              <p:cNvSpPr/>
              <p:nvPr/>
            </p:nvSpPr>
            <p:spPr>
              <a:xfrm>
                <a:off x="4779264" y="3361944"/>
                <a:ext cx="3081528" cy="12283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37" name="Vývojový diagram: magnetický disk 36">
                <a:extLst>
                  <a:ext uri="{FF2B5EF4-FFF2-40B4-BE49-F238E27FC236}">
                    <a16:creationId xmlns:a16="http://schemas.microsoft.com/office/drawing/2014/main" id="{EA779338-5805-498F-90D4-4E196A74C19D}"/>
                  </a:ext>
                </a:extLst>
              </p:cNvPr>
              <p:cNvSpPr/>
              <p:nvPr/>
            </p:nvSpPr>
            <p:spPr>
              <a:xfrm>
                <a:off x="5922030" y="4091769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38" name="Vývojový diagram: magnetický disk 37">
                <a:extLst>
                  <a:ext uri="{FF2B5EF4-FFF2-40B4-BE49-F238E27FC236}">
                    <a16:creationId xmlns:a16="http://schemas.microsoft.com/office/drawing/2014/main" id="{96B58BFB-E8BF-42E1-8672-29CC3D87EBCE}"/>
                  </a:ext>
                </a:extLst>
              </p:cNvPr>
              <p:cNvSpPr/>
              <p:nvPr/>
            </p:nvSpPr>
            <p:spPr>
              <a:xfrm>
                <a:off x="5694610" y="3748278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39" name="Vývojový diagram: magnetický disk 38">
                <a:extLst>
                  <a:ext uri="{FF2B5EF4-FFF2-40B4-BE49-F238E27FC236}">
                    <a16:creationId xmlns:a16="http://schemas.microsoft.com/office/drawing/2014/main" id="{0CF81671-60BD-44D5-B7C0-B6D4BF36995F}"/>
                  </a:ext>
                </a:extLst>
              </p:cNvPr>
              <p:cNvSpPr/>
              <p:nvPr/>
            </p:nvSpPr>
            <p:spPr>
              <a:xfrm>
                <a:off x="5457119" y="4077120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40" name="Vývojový diagram: magnetický disk 39">
                <a:extLst>
                  <a:ext uri="{FF2B5EF4-FFF2-40B4-BE49-F238E27FC236}">
                    <a16:creationId xmlns:a16="http://schemas.microsoft.com/office/drawing/2014/main" id="{8956A828-D1A1-4BEB-8897-22185490AB43}"/>
                  </a:ext>
                </a:extLst>
              </p:cNvPr>
              <p:cNvSpPr/>
              <p:nvPr/>
            </p:nvSpPr>
            <p:spPr>
              <a:xfrm>
                <a:off x="5218623" y="3758690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41" name="Hviezda: 6-cípa 40">
                <a:extLst>
                  <a:ext uri="{FF2B5EF4-FFF2-40B4-BE49-F238E27FC236}">
                    <a16:creationId xmlns:a16="http://schemas.microsoft.com/office/drawing/2014/main" id="{65A2577C-7D43-4D7D-BC82-F2D43B2ED9E3}"/>
                  </a:ext>
                </a:extLst>
              </p:cNvPr>
              <p:cNvSpPr/>
              <p:nvPr/>
            </p:nvSpPr>
            <p:spPr>
              <a:xfrm>
                <a:off x="6637603" y="3757262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42" name="Hviezda: 6-cípa 41">
                <a:extLst>
                  <a:ext uri="{FF2B5EF4-FFF2-40B4-BE49-F238E27FC236}">
                    <a16:creationId xmlns:a16="http://schemas.microsoft.com/office/drawing/2014/main" id="{5C48587E-92AE-46CC-AA21-8A6EF22E578A}"/>
                  </a:ext>
                </a:extLst>
              </p:cNvPr>
              <p:cNvSpPr/>
              <p:nvPr/>
            </p:nvSpPr>
            <p:spPr>
              <a:xfrm>
                <a:off x="7052821" y="3744969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43" name="Hviezda: 6-cípa 42">
                <a:extLst>
                  <a:ext uri="{FF2B5EF4-FFF2-40B4-BE49-F238E27FC236}">
                    <a16:creationId xmlns:a16="http://schemas.microsoft.com/office/drawing/2014/main" id="{7CEF043A-5E15-423D-A2A0-66E185F44804}"/>
                  </a:ext>
                </a:extLst>
              </p:cNvPr>
              <p:cNvSpPr/>
              <p:nvPr/>
            </p:nvSpPr>
            <p:spPr>
              <a:xfrm>
                <a:off x="6423354" y="4059384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44" name="Hviezda: 6-cípa 43">
                <a:extLst>
                  <a:ext uri="{FF2B5EF4-FFF2-40B4-BE49-F238E27FC236}">
                    <a16:creationId xmlns:a16="http://schemas.microsoft.com/office/drawing/2014/main" id="{4B2677CA-0993-40A7-AD89-67575A79B62B}"/>
                  </a:ext>
                </a:extLst>
              </p:cNvPr>
              <p:cNvSpPr/>
              <p:nvPr/>
            </p:nvSpPr>
            <p:spPr>
              <a:xfrm>
                <a:off x="6902773" y="4052947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45" name="BlokTextu 44">
                <a:extLst>
                  <a:ext uri="{FF2B5EF4-FFF2-40B4-BE49-F238E27FC236}">
                    <a16:creationId xmlns:a16="http://schemas.microsoft.com/office/drawing/2014/main" id="{27520E53-3131-4EE8-B79B-A117792E089A}"/>
                  </a:ext>
                </a:extLst>
              </p:cNvPr>
              <p:cNvSpPr txBox="1"/>
              <p:nvPr/>
            </p:nvSpPr>
            <p:spPr>
              <a:xfrm>
                <a:off x="7707542" y="4088691"/>
                <a:ext cx="3064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2000" b="1" dirty="0"/>
                  <a:t>S</a:t>
                </a:r>
              </a:p>
            </p:txBody>
          </p:sp>
        </p:grpSp>
        <p:grpSp>
          <p:nvGrpSpPr>
            <p:cNvPr id="79" name="Skupina 78">
              <a:extLst>
                <a:ext uri="{FF2B5EF4-FFF2-40B4-BE49-F238E27FC236}">
                  <a16:creationId xmlns:a16="http://schemas.microsoft.com/office/drawing/2014/main" id="{51D68AED-60DB-4B5E-B190-CE674EFAFC8A}"/>
                </a:ext>
              </a:extLst>
            </p:cNvPr>
            <p:cNvGrpSpPr/>
            <p:nvPr/>
          </p:nvGrpSpPr>
          <p:grpSpPr>
            <a:xfrm>
              <a:off x="5502889" y="3662120"/>
              <a:ext cx="3251495" cy="2061471"/>
              <a:chOff x="299383" y="3744292"/>
              <a:chExt cx="3251495" cy="2061471"/>
            </a:xfrm>
          </p:grpSpPr>
          <p:sp>
            <p:nvSpPr>
              <p:cNvPr id="80" name="Vývojový diagram: magnetický disk 79">
                <a:extLst>
                  <a:ext uri="{FF2B5EF4-FFF2-40B4-BE49-F238E27FC236}">
                    <a16:creationId xmlns:a16="http://schemas.microsoft.com/office/drawing/2014/main" id="{0EAC57BF-B018-41FC-891A-4FA3EED0ADFF}"/>
                  </a:ext>
                </a:extLst>
              </p:cNvPr>
              <p:cNvSpPr/>
              <p:nvPr/>
            </p:nvSpPr>
            <p:spPr>
              <a:xfrm>
                <a:off x="2526623" y="4758025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81" name="Vývojový diagram: magnetický disk 80">
                <a:extLst>
                  <a:ext uri="{FF2B5EF4-FFF2-40B4-BE49-F238E27FC236}">
                    <a16:creationId xmlns:a16="http://schemas.microsoft.com/office/drawing/2014/main" id="{C6B8CBB1-BCB4-4F40-8596-2A68A6B12CCD}"/>
                  </a:ext>
                </a:extLst>
              </p:cNvPr>
              <p:cNvSpPr/>
              <p:nvPr/>
            </p:nvSpPr>
            <p:spPr>
              <a:xfrm>
                <a:off x="2395397" y="5056084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82" name="Vývojový diagram: magnetický disk 81">
                <a:extLst>
                  <a:ext uri="{FF2B5EF4-FFF2-40B4-BE49-F238E27FC236}">
                    <a16:creationId xmlns:a16="http://schemas.microsoft.com/office/drawing/2014/main" id="{1640FC25-261F-43F1-B596-B7E531BE0063}"/>
                  </a:ext>
                </a:extLst>
              </p:cNvPr>
              <p:cNvSpPr/>
              <p:nvPr/>
            </p:nvSpPr>
            <p:spPr>
              <a:xfrm>
                <a:off x="813350" y="5041559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83" name="Vývojový diagram: magnetický disk 82">
                <a:extLst>
                  <a:ext uri="{FF2B5EF4-FFF2-40B4-BE49-F238E27FC236}">
                    <a16:creationId xmlns:a16="http://schemas.microsoft.com/office/drawing/2014/main" id="{AA9BA4B9-B9EC-4180-9685-131B04D68499}"/>
                  </a:ext>
                </a:extLst>
              </p:cNvPr>
              <p:cNvSpPr/>
              <p:nvPr/>
            </p:nvSpPr>
            <p:spPr>
              <a:xfrm>
                <a:off x="572222" y="4723129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84" name="BlokTextu 83">
                <a:extLst>
                  <a:ext uri="{FF2B5EF4-FFF2-40B4-BE49-F238E27FC236}">
                    <a16:creationId xmlns:a16="http://schemas.microsoft.com/office/drawing/2014/main" id="{A1E71A06-DDEE-4F97-835A-8B0CE205134B}"/>
                  </a:ext>
                </a:extLst>
              </p:cNvPr>
              <p:cNvSpPr txBox="1"/>
              <p:nvPr/>
            </p:nvSpPr>
            <p:spPr>
              <a:xfrm>
                <a:off x="299383" y="4371815"/>
                <a:ext cx="4363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2000" b="1" dirty="0"/>
                  <a:t>S3</a:t>
                </a:r>
              </a:p>
            </p:txBody>
          </p:sp>
          <p:grpSp>
            <p:nvGrpSpPr>
              <p:cNvPr id="85" name="Skupina 84">
                <a:extLst>
                  <a:ext uri="{FF2B5EF4-FFF2-40B4-BE49-F238E27FC236}">
                    <a16:creationId xmlns:a16="http://schemas.microsoft.com/office/drawing/2014/main" id="{44F40BA4-348C-4E81-8510-55BFEF3B0577}"/>
                  </a:ext>
                </a:extLst>
              </p:cNvPr>
              <p:cNvGrpSpPr/>
              <p:nvPr/>
            </p:nvGrpSpPr>
            <p:grpSpPr>
              <a:xfrm>
                <a:off x="316953" y="3744292"/>
                <a:ext cx="3233925" cy="2061471"/>
                <a:chOff x="316953" y="3744292"/>
                <a:chExt cx="3233925" cy="2061471"/>
              </a:xfrm>
            </p:grpSpPr>
            <p:grpSp>
              <p:nvGrpSpPr>
                <p:cNvPr id="86" name="Skupina 85">
                  <a:extLst>
                    <a:ext uri="{FF2B5EF4-FFF2-40B4-BE49-F238E27FC236}">
                      <a16:creationId xmlns:a16="http://schemas.microsoft.com/office/drawing/2014/main" id="{DA23B097-2D95-4881-AB3B-E31699F6FFB3}"/>
                    </a:ext>
                  </a:extLst>
                </p:cNvPr>
                <p:cNvGrpSpPr/>
                <p:nvPr/>
              </p:nvGrpSpPr>
              <p:grpSpPr>
                <a:xfrm>
                  <a:off x="1044104" y="4447551"/>
                  <a:ext cx="2506774" cy="1006654"/>
                  <a:chOff x="2233321" y="4321236"/>
                  <a:chExt cx="2506774" cy="1006654"/>
                </a:xfrm>
              </p:grpSpPr>
              <p:sp>
                <p:nvSpPr>
                  <p:cNvPr id="95" name="Ovál 94">
                    <a:extLst>
                      <a:ext uri="{FF2B5EF4-FFF2-40B4-BE49-F238E27FC236}">
                        <a16:creationId xmlns:a16="http://schemas.microsoft.com/office/drawing/2014/main" id="{6A9B0F6A-E960-4601-92E4-CB9DDBB8E602}"/>
                      </a:ext>
                    </a:extLst>
                  </p:cNvPr>
                  <p:cNvSpPr/>
                  <p:nvPr/>
                </p:nvSpPr>
                <p:spPr>
                  <a:xfrm>
                    <a:off x="3283111" y="4447551"/>
                    <a:ext cx="1456984" cy="880339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96" name="Hviezda: 6-cípa 95">
                    <a:extLst>
                      <a:ext uri="{FF2B5EF4-FFF2-40B4-BE49-F238E27FC236}">
                        <a16:creationId xmlns:a16="http://schemas.microsoft.com/office/drawing/2014/main" id="{5694D266-1D82-4C1B-B568-F71CB5B5ED55}"/>
                      </a:ext>
                    </a:extLst>
                  </p:cNvPr>
                  <p:cNvSpPr/>
                  <p:nvPr/>
                </p:nvSpPr>
                <p:spPr>
                  <a:xfrm>
                    <a:off x="2233321" y="4574156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97" name="Hviezda: 6-cípa 96">
                    <a:extLst>
                      <a:ext uri="{FF2B5EF4-FFF2-40B4-BE49-F238E27FC236}">
                        <a16:creationId xmlns:a16="http://schemas.microsoft.com/office/drawing/2014/main" id="{A9B0060C-8314-47D6-B551-65B703A8F4AD}"/>
                      </a:ext>
                    </a:extLst>
                  </p:cNvPr>
                  <p:cNvSpPr/>
                  <p:nvPr/>
                </p:nvSpPr>
                <p:spPr>
                  <a:xfrm>
                    <a:off x="4219560" y="4607921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98" name="Hviezda: 6-cípa 97">
                    <a:extLst>
                      <a:ext uri="{FF2B5EF4-FFF2-40B4-BE49-F238E27FC236}">
                        <a16:creationId xmlns:a16="http://schemas.microsoft.com/office/drawing/2014/main" id="{B289108F-DB7F-4F07-8E68-1C8D21625B8B}"/>
                      </a:ext>
                    </a:extLst>
                  </p:cNvPr>
                  <p:cNvSpPr/>
                  <p:nvPr/>
                </p:nvSpPr>
                <p:spPr>
                  <a:xfrm>
                    <a:off x="2485011" y="4877358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99" name="Hviezda: 6-cípa 98">
                    <a:extLst>
                      <a:ext uri="{FF2B5EF4-FFF2-40B4-BE49-F238E27FC236}">
                        <a16:creationId xmlns:a16="http://schemas.microsoft.com/office/drawing/2014/main" id="{9FCD35F3-BC8C-47BA-B731-87F6E2DA5ED0}"/>
                      </a:ext>
                    </a:extLst>
                  </p:cNvPr>
                  <p:cNvSpPr/>
                  <p:nvPr/>
                </p:nvSpPr>
                <p:spPr>
                  <a:xfrm>
                    <a:off x="4069512" y="4915899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00" name="BlokTextu 99">
                    <a:extLst>
                      <a:ext uri="{FF2B5EF4-FFF2-40B4-BE49-F238E27FC236}">
                        <a16:creationId xmlns:a16="http://schemas.microsoft.com/office/drawing/2014/main" id="{1DA34A1E-54F4-4C28-BC8F-21E7A3016F0D}"/>
                      </a:ext>
                    </a:extLst>
                  </p:cNvPr>
                  <p:cNvSpPr txBox="1"/>
                  <p:nvPr/>
                </p:nvSpPr>
                <p:spPr>
                  <a:xfrm>
                    <a:off x="3117340" y="4321236"/>
                    <a:ext cx="48786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k-SK" sz="2000" b="1" dirty="0"/>
                      <a:t>S4</a:t>
                    </a:r>
                  </a:p>
                </p:txBody>
              </p:sp>
            </p:grpSp>
            <p:sp>
              <p:nvSpPr>
                <p:cNvPr id="87" name="Ovál 86">
                  <a:extLst>
                    <a:ext uri="{FF2B5EF4-FFF2-40B4-BE49-F238E27FC236}">
                      <a16:creationId xmlns:a16="http://schemas.microsoft.com/office/drawing/2014/main" id="{AD3DE2D7-B769-4933-B2F0-F881D23FBEA7}"/>
                    </a:ext>
                  </a:extLst>
                </p:cNvPr>
                <p:cNvSpPr/>
                <p:nvPr/>
              </p:nvSpPr>
              <p:spPr>
                <a:xfrm>
                  <a:off x="316953" y="4572900"/>
                  <a:ext cx="1456983" cy="88033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BlokTextu 87">
                      <a:extLst>
                        <a:ext uri="{FF2B5EF4-FFF2-40B4-BE49-F238E27FC236}">
                          <a16:creationId xmlns:a16="http://schemas.microsoft.com/office/drawing/2014/main" id="{CED06560-C5E1-4AB5-9E25-3FCDFD1BD8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4580" y="5528764"/>
                      <a:ext cx="99629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sk-SK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d>
                            <m:dPr>
                              <m:ctrlPr>
                                <a:rPr lang="sk-SK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sk-SK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sk-SK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a14:m>
                      <a:r>
                        <a:rPr lang="sk-SK" b="1" dirty="0"/>
                        <a:t>1</a:t>
                      </a:r>
                    </a:p>
                  </p:txBody>
                </p:sp>
              </mc:Choice>
              <mc:Fallback xmlns="">
                <p:sp>
                  <p:nvSpPr>
                    <p:cNvPr id="88" name="BlokTextu 87">
                      <a:extLst>
                        <a:ext uri="{FF2B5EF4-FFF2-40B4-BE49-F238E27FC236}">
                          <a16:creationId xmlns:a16="http://schemas.microsoft.com/office/drawing/2014/main" id="{CED06560-C5E1-4AB5-9E25-3FCDFD1BD83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54580" y="5528764"/>
                      <a:ext cx="996298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8589" t="-28261" r="-13497" b="-5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k-SK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BlokTextu 88">
                      <a:extLst>
                        <a:ext uri="{FF2B5EF4-FFF2-40B4-BE49-F238E27FC236}">
                          <a16:creationId xmlns:a16="http://schemas.microsoft.com/office/drawing/2014/main" id="{499B9640-9063-483A-A616-53F786CA78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5265" y="5528593"/>
                      <a:ext cx="113415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  <m:d>
                              <m:dPr>
                                <m:ctrlPr>
                                  <a:rPr lang="sk-SK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sk-SK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sk-SK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oMath>
                        </m:oMathPara>
                      </a14:m>
                      <a:endParaRPr lang="sk-SK" b="1" dirty="0"/>
                    </a:p>
                  </p:txBody>
                </p:sp>
              </mc:Choice>
              <mc:Fallback xmlns="">
                <p:sp>
                  <p:nvSpPr>
                    <p:cNvPr id="89" name="BlokTextu 88">
                      <a:extLst>
                        <a:ext uri="{FF2B5EF4-FFF2-40B4-BE49-F238E27FC236}">
                          <a16:creationId xmlns:a16="http://schemas.microsoft.com/office/drawing/2014/main" id="{499B9640-9063-483A-A616-53F786CA78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265" y="5528593"/>
                      <a:ext cx="1134157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4301" r="-4839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k-SK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0" name="BlokTextu 89">
                  <a:extLst>
                    <a:ext uri="{FF2B5EF4-FFF2-40B4-BE49-F238E27FC236}">
                      <a16:creationId xmlns:a16="http://schemas.microsoft.com/office/drawing/2014/main" id="{1AC163E6-86EC-4359-AF75-BBCDE14A4E8C}"/>
                    </a:ext>
                  </a:extLst>
                </p:cNvPr>
                <p:cNvSpPr txBox="1"/>
                <p:nvPr/>
              </p:nvSpPr>
              <p:spPr>
                <a:xfrm>
                  <a:off x="1773936" y="3744292"/>
                  <a:ext cx="4878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b="1" dirty="0">
                      <a:solidFill>
                        <a:srgbClr val="00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A2</a:t>
                  </a:r>
                </a:p>
              </p:txBody>
            </p:sp>
            <p:cxnSp>
              <p:nvCxnSpPr>
                <p:cNvPr id="91" name="Rovná spojnica 90">
                  <a:extLst>
                    <a:ext uri="{FF2B5EF4-FFF2-40B4-BE49-F238E27FC236}">
                      <a16:creationId xmlns:a16="http://schemas.microsoft.com/office/drawing/2014/main" id="{33E47CCD-9FB6-4A0F-97AD-3093DA5557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61768" y="4020808"/>
                  <a:ext cx="777939" cy="5530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Rovná spojnica 91">
                  <a:extLst>
                    <a:ext uri="{FF2B5EF4-FFF2-40B4-BE49-F238E27FC236}">
                      <a16:creationId xmlns:a16="http://schemas.microsoft.com/office/drawing/2014/main" id="{7B8DDA07-D05F-4473-B4A2-B205804F6FFF}"/>
                    </a:ext>
                  </a:extLst>
                </p:cNvPr>
                <p:cNvCxnSpPr>
                  <a:endCxn id="95" idx="0"/>
                </p:cNvCxnSpPr>
                <p:nvPr/>
              </p:nvCxnSpPr>
              <p:spPr>
                <a:xfrm>
                  <a:off x="1939707" y="4020808"/>
                  <a:ext cx="882679" cy="5530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BlokTextu 92">
                  <a:extLst>
                    <a:ext uri="{FF2B5EF4-FFF2-40B4-BE49-F238E27FC236}">
                      <a16:creationId xmlns:a16="http://schemas.microsoft.com/office/drawing/2014/main" id="{1008606F-3568-4568-9C04-7AF0D26AC5E4}"/>
                    </a:ext>
                  </a:extLst>
                </p:cNvPr>
                <p:cNvSpPr txBox="1"/>
                <p:nvPr/>
              </p:nvSpPr>
              <p:spPr>
                <a:xfrm>
                  <a:off x="1045444" y="4056199"/>
                  <a:ext cx="5405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k-SK" dirty="0"/>
                    <a:t>h21</a:t>
                  </a:r>
                </a:p>
              </p:txBody>
            </p:sp>
            <p:sp>
              <p:nvSpPr>
                <p:cNvPr id="94" name="BlokTextu 93">
                  <a:extLst>
                    <a:ext uri="{FF2B5EF4-FFF2-40B4-BE49-F238E27FC236}">
                      <a16:creationId xmlns:a16="http://schemas.microsoft.com/office/drawing/2014/main" id="{5C9543E9-27C8-47AE-B92A-A10056D0B06E}"/>
                    </a:ext>
                  </a:extLst>
                </p:cNvPr>
                <p:cNvSpPr txBox="1"/>
                <p:nvPr/>
              </p:nvSpPr>
              <p:spPr>
                <a:xfrm>
                  <a:off x="2400876" y="4088767"/>
                  <a:ext cx="5405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k-SK" dirty="0"/>
                    <a:t>h22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BlokTextu 100">
                <a:extLst>
                  <a:ext uri="{FF2B5EF4-FFF2-40B4-BE49-F238E27FC236}">
                    <a16:creationId xmlns:a16="http://schemas.microsoft.com/office/drawing/2014/main" id="{089A5087-1A6E-46A3-83EB-94478ACAA722}"/>
                  </a:ext>
                </a:extLst>
              </p:cNvPr>
              <p:cNvSpPr txBox="1"/>
              <p:nvPr/>
            </p:nvSpPr>
            <p:spPr>
              <a:xfrm>
                <a:off x="371605" y="5880151"/>
                <a:ext cx="3026026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sk-SK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</m:t>
                          </m:r>
                          <m:r>
                            <a:rPr lang="sk-S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k-S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𝐀𝟏</m:t>
                          </m:r>
                        </m:e>
                      </m:d>
                      <m:r>
                        <a:rPr lang="sk-SK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k-S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sk-SK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sk-SK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sk-SK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sk-SK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k-S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sk-SK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sk-SK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sk-SK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1" name="BlokTextu 100">
                <a:extLst>
                  <a:ext uri="{FF2B5EF4-FFF2-40B4-BE49-F238E27FC236}">
                    <a16:creationId xmlns:a16="http://schemas.microsoft.com/office/drawing/2014/main" id="{089A5087-1A6E-46A3-83EB-94478ACAA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05" y="5880151"/>
                <a:ext cx="3026026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BlokTextu 101">
                <a:extLst>
                  <a:ext uri="{FF2B5EF4-FFF2-40B4-BE49-F238E27FC236}">
                    <a16:creationId xmlns:a16="http://schemas.microsoft.com/office/drawing/2014/main" id="{8BB4AEDB-1261-4F5F-AB35-35688939AC36}"/>
                  </a:ext>
                </a:extLst>
              </p:cNvPr>
              <p:cNvSpPr txBox="1"/>
              <p:nvPr/>
            </p:nvSpPr>
            <p:spPr>
              <a:xfrm>
                <a:off x="5413248" y="5893372"/>
                <a:ext cx="3301827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k-SK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k-S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sk-SK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sk-SK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sk-SK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sk-SK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k-SK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sk-SK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sk-SK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sk-SK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k-SK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sk-SK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</m:t>
                          </m:r>
                          <m:r>
                            <a:rPr lang="sk-S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k-SK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𝐀𝟐</m:t>
                          </m:r>
                        </m:e>
                      </m:d>
                    </m:oMath>
                  </m:oMathPara>
                </a14:m>
                <a:endParaRPr lang="sk-SK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BlokTextu 101">
                <a:extLst>
                  <a:ext uri="{FF2B5EF4-FFF2-40B4-BE49-F238E27FC236}">
                    <a16:creationId xmlns:a16="http://schemas.microsoft.com/office/drawing/2014/main" id="{8BB4AEDB-1261-4F5F-AB35-35688939A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248" y="5893372"/>
                <a:ext cx="3301827" cy="518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BlokTextu 103">
                <a:extLst>
                  <a:ext uri="{FF2B5EF4-FFF2-40B4-BE49-F238E27FC236}">
                    <a16:creationId xmlns:a16="http://schemas.microsoft.com/office/drawing/2014/main" id="{02A0A5B8-C5CD-44CA-8C2C-68FA6C41D113}"/>
                  </a:ext>
                </a:extLst>
              </p:cNvPr>
              <p:cNvSpPr txBox="1"/>
              <p:nvPr/>
            </p:nvSpPr>
            <p:spPr>
              <a:xfrm>
                <a:off x="5036817" y="2060876"/>
                <a:ext cx="27011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𝐼𝐺</m:t>
                      </m:r>
                      <m:d>
                        <m:dPr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sk-SK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sk-SK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k-SK" sz="2000" dirty="0"/>
              </a:p>
            </p:txBody>
          </p:sp>
        </mc:Choice>
        <mc:Fallback xmlns="">
          <p:sp>
            <p:nvSpPr>
              <p:cNvPr id="104" name="BlokTextu 103">
                <a:extLst>
                  <a:ext uri="{FF2B5EF4-FFF2-40B4-BE49-F238E27FC236}">
                    <a16:creationId xmlns:a16="http://schemas.microsoft.com/office/drawing/2014/main" id="{02A0A5B8-C5CD-44CA-8C2C-68FA6C41D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817" y="2060876"/>
                <a:ext cx="2701124" cy="307777"/>
              </a:xfrm>
              <a:prstGeom prst="rect">
                <a:avLst/>
              </a:prstGeom>
              <a:blipFill>
                <a:blip r:embed="rId10"/>
                <a:stretch>
                  <a:fillRect l="-1580" t="-1961" r="-2935" b="-3333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pojnica: zalomená 105">
            <a:extLst>
              <a:ext uri="{FF2B5EF4-FFF2-40B4-BE49-F238E27FC236}">
                <a16:creationId xmlns:a16="http://schemas.microsoft.com/office/drawing/2014/main" id="{2BDD702C-6AB6-461B-856A-FE6A03846098}"/>
              </a:ext>
            </a:extLst>
          </p:cNvPr>
          <p:cNvCxnSpPr>
            <a:endCxn id="101" idx="3"/>
          </p:cNvCxnSpPr>
          <p:nvPr/>
        </p:nvCxnSpPr>
        <p:spPr>
          <a:xfrm rot="5400000">
            <a:off x="2337322" y="4325398"/>
            <a:ext cx="2874365" cy="753745"/>
          </a:xfrm>
          <a:prstGeom prst="bentConnector2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BlokTextu 106">
                <a:extLst>
                  <a:ext uri="{FF2B5EF4-FFF2-40B4-BE49-F238E27FC236}">
                    <a16:creationId xmlns:a16="http://schemas.microsoft.com/office/drawing/2014/main" id="{17C21C7E-13F0-418F-9D03-FFF11B14A694}"/>
                  </a:ext>
                </a:extLst>
              </p:cNvPr>
              <p:cNvSpPr txBox="1"/>
              <p:nvPr/>
            </p:nvSpPr>
            <p:spPr>
              <a:xfrm>
                <a:off x="2968571" y="3811067"/>
                <a:ext cx="11646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sk-SK" b="1" dirty="0">
                    <a:solidFill>
                      <a:srgbClr val="7E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k-SK" b="1" i="1" smtClean="0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b="1" i="1" smtClean="0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sk-SK" b="1" i="1" smtClean="0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sk-SK" b="1" i="1" smtClean="0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b="1" i="1" smtClean="0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sk-SK" b="1" dirty="0">
                  <a:solidFill>
                    <a:srgbClr val="7E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7" name="BlokTextu 106">
                <a:extLst>
                  <a:ext uri="{FF2B5EF4-FFF2-40B4-BE49-F238E27FC236}">
                    <a16:creationId xmlns:a16="http://schemas.microsoft.com/office/drawing/2014/main" id="{17C21C7E-13F0-418F-9D03-FFF11B14A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571" y="3811067"/>
                <a:ext cx="1164614" cy="276999"/>
              </a:xfrm>
              <a:prstGeom prst="rect">
                <a:avLst/>
              </a:prstGeom>
              <a:blipFill>
                <a:blip r:embed="rId11"/>
                <a:stretch>
                  <a:fillRect l="-12565" t="-28261" r="-6806" b="-5000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pojnica: zalomená 110">
            <a:extLst>
              <a:ext uri="{FF2B5EF4-FFF2-40B4-BE49-F238E27FC236}">
                <a16:creationId xmlns:a16="http://schemas.microsoft.com/office/drawing/2014/main" id="{186D52FC-6E03-4103-8171-24E03A545287}"/>
              </a:ext>
            </a:extLst>
          </p:cNvPr>
          <p:cNvCxnSpPr>
            <a:cxnSpLocks/>
          </p:cNvCxnSpPr>
          <p:nvPr/>
        </p:nvCxnSpPr>
        <p:spPr>
          <a:xfrm rot="10800000">
            <a:off x="4816682" y="3290978"/>
            <a:ext cx="730282" cy="2861696"/>
          </a:xfrm>
          <a:prstGeom prst="bentConnector2">
            <a:avLst/>
          </a:prstGeom>
          <a:ln w="28575">
            <a:solidFill>
              <a:srgbClr val="006666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BlokTextu 112">
                <a:extLst>
                  <a:ext uri="{FF2B5EF4-FFF2-40B4-BE49-F238E27FC236}">
                    <a16:creationId xmlns:a16="http://schemas.microsoft.com/office/drawing/2014/main" id="{78FB21CE-68B6-4D0F-A8DF-122A70A01C4E}"/>
                  </a:ext>
                </a:extLst>
              </p:cNvPr>
              <p:cNvSpPr txBox="1"/>
              <p:nvPr/>
            </p:nvSpPr>
            <p:spPr>
              <a:xfrm>
                <a:off x="4867060" y="3852316"/>
                <a:ext cx="11646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sk-SK" b="1" dirty="0">
                    <a:solidFill>
                      <a:srgbClr val="0066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k-SK" b="1" i="1" smtClean="0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b="1" i="1" smtClean="0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sk-SK" b="1" i="1" smtClean="0">
                            <a:solidFill>
                              <a:srgbClr val="00666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sk-SK" b="1" i="1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b="1" i="1" smtClean="0">
                        <a:solidFill>
                          <a:srgbClr val="006666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sk-SK" b="1" dirty="0">
                  <a:solidFill>
                    <a:srgbClr val="7E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3" name="BlokTextu 112">
                <a:extLst>
                  <a:ext uri="{FF2B5EF4-FFF2-40B4-BE49-F238E27FC236}">
                    <a16:creationId xmlns:a16="http://schemas.microsoft.com/office/drawing/2014/main" id="{78FB21CE-68B6-4D0F-A8DF-122A70A01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060" y="3852316"/>
                <a:ext cx="1164614" cy="276999"/>
              </a:xfrm>
              <a:prstGeom prst="rect">
                <a:avLst/>
              </a:prstGeom>
              <a:blipFill>
                <a:blip r:embed="rId12"/>
                <a:stretch>
                  <a:fillRect l="-12042" t="-28889" r="-7330" b="-5111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995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Algoritmus ID3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8016" y="1111642"/>
            <a:ext cx="8714232" cy="5389742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1800" dirty="0"/>
              <a:t>Naučený model uskutočňuje </a:t>
            </a:r>
            <a:r>
              <a:rPr lang="sk-SK" altLang="sk-SK" sz="1800" b="1" dirty="0">
                <a:solidFill>
                  <a:srgbClr val="006666"/>
                </a:solidFill>
              </a:rPr>
              <a:t>perfektnú klasifikáciu</a:t>
            </a:r>
            <a:r>
              <a:rPr lang="sk-SK" altLang="sk-SK" sz="1800" dirty="0"/>
              <a:t>, preto nie je odolný voči zašumeným údajom </a:t>
            </a:r>
            <a:endParaRPr lang="sk-SK" altLang="sk-SK" sz="1800" baseline="0" dirty="0"/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1800" baseline="0" dirty="0"/>
              <a:t>Algoritmus generuje model v tvare </a:t>
            </a:r>
            <a:r>
              <a:rPr lang="sk-SK" altLang="sk-SK" sz="1800" b="1" baseline="0" dirty="0">
                <a:solidFill>
                  <a:srgbClr val="7E0000"/>
                </a:solidFill>
              </a:rPr>
              <a:t>minimálneho stromu</a:t>
            </a:r>
            <a:r>
              <a:rPr lang="sk-SK" altLang="sk-SK" sz="1800" baseline="0" dirty="0"/>
              <a:t>, za predpokladu splnenia nasledovných podmienok: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1800" baseline="0" dirty="0"/>
              <a:t>Podmienky </a:t>
            </a:r>
            <a:r>
              <a:rPr lang="sk-SK" altLang="sk-SK" sz="1800" b="1" baseline="0" dirty="0"/>
              <a:t>neprotirečivosti</a:t>
            </a:r>
            <a:r>
              <a:rPr lang="sk-SK" altLang="sk-SK" sz="1800" baseline="0" dirty="0"/>
              <a:t> resp. </a:t>
            </a:r>
            <a:r>
              <a:rPr lang="sk-SK" altLang="sk-SK" sz="1800" baseline="0" dirty="0" err="1"/>
              <a:t>nekontradikčnosti</a:t>
            </a:r>
            <a:r>
              <a:rPr lang="sk-SK" altLang="sk-SK" sz="1800" baseline="0" dirty="0"/>
              <a:t> TP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sk-SK" sz="1800" baseline="0" dirty="0"/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sk-SK" sz="1800" dirty="0"/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sk-SK" sz="1800" baseline="0" dirty="0"/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en-US" sz="1800" dirty="0"/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en-US" sz="1800" dirty="0"/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1800" dirty="0"/>
              <a:t>Podmienky </a:t>
            </a:r>
            <a:r>
              <a:rPr lang="sk-SK" altLang="en-US" sz="1800" b="1" dirty="0" err="1"/>
              <a:t>ne-redundantnosti</a:t>
            </a:r>
            <a:r>
              <a:rPr lang="sk-SK" altLang="en-US" sz="1800" b="1" dirty="0"/>
              <a:t> TP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sk-SK" altLang="en-US" sz="1800" dirty="0"/>
              <a:t>	Zmena počtu príkladov vedie ku zmene </a:t>
            </a:r>
            <a:r>
              <a:rPr lang="sk-SK" altLang="en-US" sz="1800" dirty="0" err="1"/>
              <a:t>entrópie</a:t>
            </a:r>
            <a:r>
              <a:rPr lang="sk-SK" altLang="en-US" sz="1800" dirty="0"/>
              <a:t> – viackrát ten istý TP</a:t>
            </a:r>
          </a:p>
          <a:p>
            <a:pPr marL="457200" lvl="1" indent="0">
              <a:spcBef>
                <a:spcPct val="0"/>
              </a:spcBef>
              <a:buNone/>
            </a:pPr>
            <a:endParaRPr lang="sk-SK" altLang="en-US" sz="1800" dirty="0"/>
          </a:p>
          <a:p>
            <a:pPr marL="457200" lvl="1" indent="0">
              <a:spcBef>
                <a:spcPct val="0"/>
              </a:spcBef>
              <a:buNone/>
            </a:pPr>
            <a:endParaRPr lang="sk-SK" altLang="en-US" sz="1800" dirty="0"/>
          </a:p>
          <a:p>
            <a:pPr marL="457200" lvl="1" indent="0">
              <a:spcBef>
                <a:spcPct val="0"/>
              </a:spcBef>
              <a:buNone/>
            </a:pPr>
            <a:endParaRPr lang="sk-SK" altLang="en-US" sz="1800" dirty="0"/>
          </a:p>
          <a:p>
            <a:pPr marL="457200" lvl="1" indent="0">
              <a:spcBef>
                <a:spcPct val="0"/>
              </a:spcBef>
              <a:buNone/>
            </a:pPr>
            <a:endParaRPr lang="sk-SK" altLang="en-US" sz="1800" dirty="0"/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en-US" sz="1800" baseline="0" dirty="0"/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1800" baseline="0" dirty="0"/>
              <a:t>Podmienky </a:t>
            </a:r>
            <a:r>
              <a:rPr lang="sk-SK" altLang="en-US" sz="1800" b="1" baseline="0" dirty="0"/>
              <a:t>vzájomne nezávislosti atribútov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sk-SK" altLang="en-US" sz="1800" dirty="0"/>
              <a:t>	Sú VLASY a OČI nezávislé atribúty?</a:t>
            </a:r>
            <a:endParaRPr lang="sk-SK" altLang="en-US" sz="1800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25" name="Tabuľka 25">
            <a:extLst>
              <a:ext uri="{FF2B5EF4-FFF2-40B4-BE49-F238E27FC236}">
                <a16:creationId xmlns:a16="http://schemas.microsoft.com/office/drawing/2014/main" id="{713D805B-04EF-4AAB-90D6-B126A6E5D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97866"/>
              </p:ext>
            </p:extLst>
          </p:nvPr>
        </p:nvGraphicFramePr>
        <p:xfrm>
          <a:off x="2109216" y="2600604"/>
          <a:ext cx="6511227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843">
                  <a:extLst>
                    <a:ext uri="{9D8B030D-6E8A-4147-A177-3AD203B41FA5}">
                      <a16:colId xmlns:a16="http://schemas.microsoft.com/office/drawing/2014/main" val="161256382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720409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1398527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16252750"/>
                    </a:ext>
                  </a:extLst>
                </a:gridCol>
                <a:gridCol w="1700784">
                  <a:extLst>
                    <a:ext uri="{9D8B030D-6E8A-4147-A177-3AD203B41FA5}">
                      <a16:colId xmlns:a16="http://schemas.microsoft.com/office/drawing/2014/main" val="3920987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POČASIE</a:t>
                      </a:r>
                    </a:p>
                  </a:txBody>
                  <a:tcPr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TEPLOTA</a:t>
                      </a:r>
                    </a:p>
                  </a:txBody>
                  <a:tcPr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VLHKOSŤ</a:t>
                      </a:r>
                    </a:p>
                  </a:txBody>
                  <a:tcPr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VIETOR</a:t>
                      </a:r>
                    </a:p>
                  </a:txBody>
                  <a:tcPr>
                    <a:solidFill>
                      <a:srgbClr val="8989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ROZHODNUTIE</a:t>
                      </a:r>
                    </a:p>
                  </a:txBody>
                  <a:tcPr>
                    <a:solidFill>
                      <a:srgbClr val="898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958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slnečné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Hrá sa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2563"/>
                  </a:ext>
                </a:extLst>
              </a:tr>
              <a:tr h="139192"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slnečné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Nehrá sa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407004"/>
                  </a:ext>
                </a:extLst>
              </a:tr>
            </a:tbl>
          </a:graphicData>
        </a:graphic>
      </p:graphicFrame>
      <p:grpSp>
        <p:nvGrpSpPr>
          <p:cNvPr id="35" name="Skupina 34">
            <a:extLst>
              <a:ext uri="{FF2B5EF4-FFF2-40B4-BE49-F238E27FC236}">
                <a16:creationId xmlns:a16="http://schemas.microsoft.com/office/drawing/2014/main" id="{E2DE9D3A-26E2-40E8-AB06-E9EE37D4FA4C}"/>
              </a:ext>
            </a:extLst>
          </p:cNvPr>
          <p:cNvGrpSpPr/>
          <p:nvPr/>
        </p:nvGrpSpPr>
        <p:grpSpPr>
          <a:xfrm>
            <a:off x="957072" y="4552559"/>
            <a:ext cx="3653551" cy="1076960"/>
            <a:chOff x="4779264" y="3361944"/>
            <a:chExt cx="3866821" cy="1228344"/>
          </a:xfrm>
        </p:grpSpPr>
        <p:sp>
          <p:nvSpPr>
            <p:cNvPr id="36" name="Ovál 35">
              <a:extLst>
                <a:ext uri="{FF2B5EF4-FFF2-40B4-BE49-F238E27FC236}">
                  <a16:creationId xmlns:a16="http://schemas.microsoft.com/office/drawing/2014/main" id="{F55F163F-6F11-4FEE-B34C-70F85F6E01DD}"/>
                </a:ext>
              </a:extLst>
            </p:cNvPr>
            <p:cNvSpPr/>
            <p:nvPr/>
          </p:nvSpPr>
          <p:spPr>
            <a:xfrm>
              <a:off x="4779264" y="3361944"/>
              <a:ext cx="3081528" cy="12283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37" name="Vývojový diagram: magnetický disk 36">
              <a:extLst>
                <a:ext uri="{FF2B5EF4-FFF2-40B4-BE49-F238E27FC236}">
                  <a16:creationId xmlns:a16="http://schemas.microsoft.com/office/drawing/2014/main" id="{3466E461-E99D-427F-8DB0-945876EEF383}"/>
                </a:ext>
              </a:extLst>
            </p:cNvPr>
            <p:cNvSpPr/>
            <p:nvPr/>
          </p:nvSpPr>
          <p:spPr>
            <a:xfrm>
              <a:off x="5922030" y="4091769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38" name="Vývojový diagram: magnetický disk 37">
              <a:extLst>
                <a:ext uri="{FF2B5EF4-FFF2-40B4-BE49-F238E27FC236}">
                  <a16:creationId xmlns:a16="http://schemas.microsoft.com/office/drawing/2014/main" id="{CA10F2E3-9EBB-4E3B-8D2C-A4DE3D48153E}"/>
                </a:ext>
              </a:extLst>
            </p:cNvPr>
            <p:cNvSpPr/>
            <p:nvPr/>
          </p:nvSpPr>
          <p:spPr>
            <a:xfrm>
              <a:off x="5694610" y="3748278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39" name="Vývojový diagram: magnetický disk 38">
              <a:extLst>
                <a:ext uri="{FF2B5EF4-FFF2-40B4-BE49-F238E27FC236}">
                  <a16:creationId xmlns:a16="http://schemas.microsoft.com/office/drawing/2014/main" id="{19D2A2FC-9FAE-49F9-90E9-33D7C1D05AEA}"/>
                </a:ext>
              </a:extLst>
            </p:cNvPr>
            <p:cNvSpPr/>
            <p:nvPr/>
          </p:nvSpPr>
          <p:spPr>
            <a:xfrm>
              <a:off x="5457119" y="4077120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40" name="Vývojový diagram: magnetický disk 39">
              <a:extLst>
                <a:ext uri="{FF2B5EF4-FFF2-40B4-BE49-F238E27FC236}">
                  <a16:creationId xmlns:a16="http://schemas.microsoft.com/office/drawing/2014/main" id="{5201A0AF-FD73-4FD5-B87C-F55EAD65777A}"/>
                </a:ext>
              </a:extLst>
            </p:cNvPr>
            <p:cNvSpPr/>
            <p:nvPr/>
          </p:nvSpPr>
          <p:spPr>
            <a:xfrm>
              <a:off x="5218623" y="3758690"/>
              <a:ext cx="214249" cy="16459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41" name="Hviezda: 6-cípa 40">
              <a:extLst>
                <a:ext uri="{FF2B5EF4-FFF2-40B4-BE49-F238E27FC236}">
                  <a16:creationId xmlns:a16="http://schemas.microsoft.com/office/drawing/2014/main" id="{B7BBC3CA-9FD8-46D8-8BDD-C5ACAF61993B}"/>
                </a:ext>
              </a:extLst>
            </p:cNvPr>
            <p:cNvSpPr/>
            <p:nvPr/>
          </p:nvSpPr>
          <p:spPr>
            <a:xfrm>
              <a:off x="6637603" y="3757262"/>
              <a:ext cx="214249" cy="229362"/>
            </a:xfrm>
            <a:prstGeom prst="star6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42" name="Hviezda: 6-cípa 41">
              <a:extLst>
                <a:ext uri="{FF2B5EF4-FFF2-40B4-BE49-F238E27FC236}">
                  <a16:creationId xmlns:a16="http://schemas.microsoft.com/office/drawing/2014/main" id="{8633FF75-C9B8-404C-9EBD-D43128B583AC}"/>
                </a:ext>
              </a:extLst>
            </p:cNvPr>
            <p:cNvSpPr/>
            <p:nvPr/>
          </p:nvSpPr>
          <p:spPr>
            <a:xfrm>
              <a:off x="7052821" y="3744969"/>
              <a:ext cx="214249" cy="229362"/>
            </a:xfrm>
            <a:prstGeom prst="star6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43" name="Hviezda: 6-cípa 42">
              <a:extLst>
                <a:ext uri="{FF2B5EF4-FFF2-40B4-BE49-F238E27FC236}">
                  <a16:creationId xmlns:a16="http://schemas.microsoft.com/office/drawing/2014/main" id="{369E0B50-110F-4C4E-888C-9DB5F24AF3E7}"/>
                </a:ext>
              </a:extLst>
            </p:cNvPr>
            <p:cNvSpPr/>
            <p:nvPr/>
          </p:nvSpPr>
          <p:spPr>
            <a:xfrm>
              <a:off x="6423354" y="4059384"/>
              <a:ext cx="214249" cy="229362"/>
            </a:xfrm>
            <a:prstGeom prst="star6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44" name="Hviezda: 6-cípa 43">
              <a:extLst>
                <a:ext uri="{FF2B5EF4-FFF2-40B4-BE49-F238E27FC236}">
                  <a16:creationId xmlns:a16="http://schemas.microsoft.com/office/drawing/2014/main" id="{0A050C21-57C1-4F16-AA25-5E8E799549C8}"/>
                </a:ext>
              </a:extLst>
            </p:cNvPr>
            <p:cNvSpPr/>
            <p:nvPr/>
          </p:nvSpPr>
          <p:spPr>
            <a:xfrm>
              <a:off x="6902773" y="4052947"/>
              <a:ext cx="214249" cy="229362"/>
            </a:xfrm>
            <a:prstGeom prst="star6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45" name="BlokTextu 44">
              <a:extLst>
                <a:ext uri="{FF2B5EF4-FFF2-40B4-BE49-F238E27FC236}">
                  <a16:creationId xmlns:a16="http://schemas.microsoft.com/office/drawing/2014/main" id="{E3B81564-6413-4A45-BB51-4854F65165E3}"/>
                </a:ext>
              </a:extLst>
            </p:cNvPr>
            <p:cNvSpPr txBox="1"/>
            <p:nvPr/>
          </p:nvSpPr>
          <p:spPr>
            <a:xfrm>
              <a:off x="7707540" y="4088691"/>
              <a:ext cx="938545" cy="456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000" b="1" dirty="0"/>
                <a:t>H(S)=1</a:t>
              </a:r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0728AB87-E960-4C37-9A47-ACE7F3911C5F}"/>
              </a:ext>
            </a:extLst>
          </p:cNvPr>
          <p:cNvGrpSpPr/>
          <p:nvPr/>
        </p:nvGrpSpPr>
        <p:grpSpPr>
          <a:xfrm>
            <a:off x="4630786" y="4550994"/>
            <a:ext cx="3978963" cy="1076960"/>
            <a:chOff x="5093369" y="4550994"/>
            <a:chExt cx="3978963" cy="1076960"/>
          </a:xfrm>
        </p:grpSpPr>
        <p:grpSp>
          <p:nvGrpSpPr>
            <p:cNvPr id="46" name="Skupina 45">
              <a:extLst>
                <a:ext uri="{FF2B5EF4-FFF2-40B4-BE49-F238E27FC236}">
                  <a16:creationId xmlns:a16="http://schemas.microsoft.com/office/drawing/2014/main" id="{63D4F262-7786-47B7-BBC7-3F8CE63F9BC6}"/>
                </a:ext>
              </a:extLst>
            </p:cNvPr>
            <p:cNvGrpSpPr/>
            <p:nvPr/>
          </p:nvGrpSpPr>
          <p:grpSpPr>
            <a:xfrm>
              <a:off x="5093369" y="4550994"/>
              <a:ext cx="3978963" cy="1076960"/>
              <a:chOff x="4779264" y="3361944"/>
              <a:chExt cx="4211228" cy="1228344"/>
            </a:xfrm>
          </p:grpSpPr>
          <p:sp>
            <p:nvSpPr>
              <p:cNvPr id="47" name="Ovál 46">
                <a:extLst>
                  <a:ext uri="{FF2B5EF4-FFF2-40B4-BE49-F238E27FC236}">
                    <a16:creationId xmlns:a16="http://schemas.microsoft.com/office/drawing/2014/main" id="{2C39EBE9-B164-4F70-8EBF-76010D71487A}"/>
                  </a:ext>
                </a:extLst>
              </p:cNvPr>
              <p:cNvSpPr/>
              <p:nvPr/>
            </p:nvSpPr>
            <p:spPr>
              <a:xfrm>
                <a:off x="4779264" y="3361944"/>
                <a:ext cx="3081528" cy="12283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48" name="Vývojový diagram: magnetický disk 47">
                <a:extLst>
                  <a:ext uri="{FF2B5EF4-FFF2-40B4-BE49-F238E27FC236}">
                    <a16:creationId xmlns:a16="http://schemas.microsoft.com/office/drawing/2014/main" id="{6FFF2837-3F3F-4B60-8379-B31D2C60BE73}"/>
                  </a:ext>
                </a:extLst>
              </p:cNvPr>
              <p:cNvSpPr/>
              <p:nvPr/>
            </p:nvSpPr>
            <p:spPr>
              <a:xfrm>
                <a:off x="5922030" y="4091769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49" name="Vývojový diagram: magnetický disk 48">
                <a:extLst>
                  <a:ext uri="{FF2B5EF4-FFF2-40B4-BE49-F238E27FC236}">
                    <a16:creationId xmlns:a16="http://schemas.microsoft.com/office/drawing/2014/main" id="{86FDE079-3171-4F4E-8896-F6AB9213B467}"/>
                  </a:ext>
                </a:extLst>
              </p:cNvPr>
              <p:cNvSpPr/>
              <p:nvPr/>
            </p:nvSpPr>
            <p:spPr>
              <a:xfrm>
                <a:off x="5694610" y="3748278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50" name="Vývojový diagram: magnetický disk 49">
                <a:extLst>
                  <a:ext uri="{FF2B5EF4-FFF2-40B4-BE49-F238E27FC236}">
                    <a16:creationId xmlns:a16="http://schemas.microsoft.com/office/drawing/2014/main" id="{24FD37F2-DF0F-4A24-9DC5-1B9F9F42B3B6}"/>
                  </a:ext>
                </a:extLst>
              </p:cNvPr>
              <p:cNvSpPr/>
              <p:nvPr/>
            </p:nvSpPr>
            <p:spPr>
              <a:xfrm>
                <a:off x="5457119" y="4077120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51" name="Vývojový diagram: magnetický disk 50">
                <a:extLst>
                  <a:ext uri="{FF2B5EF4-FFF2-40B4-BE49-F238E27FC236}">
                    <a16:creationId xmlns:a16="http://schemas.microsoft.com/office/drawing/2014/main" id="{48F70ECB-5FDB-41F8-96DF-B22C8E2B8AF2}"/>
                  </a:ext>
                </a:extLst>
              </p:cNvPr>
              <p:cNvSpPr/>
              <p:nvPr/>
            </p:nvSpPr>
            <p:spPr>
              <a:xfrm>
                <a:off x="5218623" y="3758690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52" name="Hviezda: 6-cípa 51">
                <a:extLst>
                  <a:ext uri="{FF2B5EF4-FFF2-40B4-BE49-F238E27FC236}">
                    <a16:creationId xmlns:a16="http://schemas.microsoft.com/office/drawing/2014/main" id="{6DD859B7-C600-46FA-874F-907C5B8BD494}"/>
                  </a:ext>
                </a:extLst>
              </p:cNvPr>
              <p:cNvSpPr/>
              <p:nvPr/>
            </p:nvSpPr>
            <p:spPr>
              <a:xfrm>
                <a:off x="6637603" y="3757262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53" name="Hviezda: 6-cípa 52">
                <a:extLst>
                  <a:ext uri="{FF2B5EF4-FFF2-40B4-BE49-F238E27FC236}">
                    <a16:creationId xmlns:a16="http://schemas.microsoft.com/office/drawing/2014/main" id="{13A98927-0727-4767-9254-D5BBF7CE3777}"/>
                  </a:ext>
                </a:extLst>
              </p:cNvPr>
              <p:cNvSpPr/>
              <p:nvPr/>
            </p:nvSpPr>
            <p:spPr>
              <a:xfrm>
                <a:off x="7052821" y="3744969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54" name="Hviezda: 6-cípa 53">
                <a:extLst>
                  <a:ext uri="{FF2B5EF4-FFF2-40B4-BE49-F238E27FC236}">
                    <a16:creationId xmlns:a16="http://schemas.microsoft.com/office/drawing/2014/main" id="{9015605C-D9A1-4C29-9BC3-68A9F7CAE350}"/>
                  </a:ext>
                </a:extLst>
              </p:cNvPr>
              <p:cNvSpPr/>
              <p:nvPr/>
            </p:nvSpPr>
            <p:spPr>
              <a:xfrm>
                <a:off x="6423354" y="4059384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55" name="Hviezda: 6-cípa 54">
                <a:extLst>
                  <a:ext uri="{FF2B5EF4-FFF2-40B4-BE49-F238E27FC236}">
                    <a16:creationId xmlns:a16="http://schemas.microsoft.com/office/drawing/2014/main" id="{8215DD7F-287E-471E-87A8-8B35759129F2}"/>
                  </a:ext>
                </a:extLst>
              </p:cNvPr>
              <p:cNvSpPr/>
              <p:nvPr/>
            </p:nvSpPr>
            <p:spPr>
              <a:xfrm>
                <a:off x="6902773" y="4052947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56" name="BlokTextu 55">
                <a:extLst>
                  <a:ext uri="{FF2B5EF4-FFF2-40B4-BE49-F238E27FC236}">
                    <a16:creationId xmlns:a16="http://schemas.microsoft.com/office/drawing/2014/main" id="{A45DCE3B-CE41-4ECE-8D5C-D5F2FDA27D3A}"/>
                  </a:ext>
                </a:extLst>
              </p:cNvPr>
              <p:cNvSpPr txBox="1"/>
              <p:nvPr/>
            </p:nvSpPr>
            <p:spPr>
              <a:xfrm>
                <a:off x="7707541" y="4088691"/>
                <a:ext cx="1282951" cy="456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2000" b="1" dirty="0"/>
                  <a:t>H(S)=0,97</a:t>
                </a:r>
              </a:p>
            </p:txBody>
          </p:sp>
        </p:grpSp>
        <p:sp>
          <p:nvSpPr>
            <p:cNvPr id="57" name="Hviezda: 6-cípa 56">
              <a:extLst>
                <a:ext uri="{FF2B5EF4-FFF2-40B4-BE49-F238E27FC236}">
                  <a16:creationId xmlns:a16="http://schemas.microsoft.com/office/drawing/2014/main" id="{4A737C5F-D79E-4A92-8471-A59E8F676F4C}"/>
                </a:ext>
              </a:extLst>
            </p:cNvPr>
            <p:cNvSpPr/>
            <p:nvPr/>
          </p:nvSpPr>
          <p:spPr>
            <a:xfrm>
              <a:off x="6468779" y="4886391"/>
              <a:ext cx="202432" cy="201095"/>
            </a:xfrm>
            <a:prstGeom prst="star6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E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rgbClr val="7E0000"/>
                </a:solidFill>
              </a:endParaRPr>
            </a:p>
          </p:txBody>
        </p:sp>
        <p:sp>
          <p:nvSpPr>
            <p:cNvPr id="58" name="Hviezda: 6-cípa 57">
              <a:extLst>
                <a:ext uri="{FF2B5EF4-FFF2-40B4-BE49-F238E27FC236}">
                  <a16:creationId xmlns:a16="http://schemas.microsoft.com/office/drawing/2014/main" id="{281C56C4-6933-419E-9CC0-10252CDD44B0}"/>
                </a:ext>
              </a:extLst>
            </p:cNvPr>
            <p:cNvSpPr/>
            <p:nvPr/>
          </p:nvSpPr>
          <p:spPr>
            <a:xfrm>
              <a:off x="7489683" y="5135651"/>
              <a:ext cx="202432" cy="201095"/>
            </a:xfrm>
            <a:prstGeom prst="star6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E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</p:grpSp>
    </p:spTree>
    <p:extLst>
      <p:ext uri="{BB962C8B-B14F-4D97-AF65-F5344CB8AC3E}">
        <p14:creationId xmlns:p14="http://schemas.microsoft.com/office/powerpoint/2010/main" val="1553109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Algoritmus ID5R - kategorické dáta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8016" y="992719"/>
            <a:ext cx="8714232" cy="298487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 err="1"/>
              <a:t>Inductive</a:t>
            </a:r>
            <a:r>
              <a:rPr lang="sk-SK" altLang="sk-SK" sz="2000" baseline="0" dirty="0"/>
              <a:t> </a:t>
            </a:r>
            <a:r>
              <a:rPr lang="sk-SK" altLang="sk-SK" sz="2000" baseline="0" dirty="0" err="1"/>
              <a:t>Dichotomizer</a:t>
            </a:r>
            <a:r>
              <a:rPr lang="sk-SK" altLang="sk-SK" sz="2000" baseline="0" dirty="0"/>
              <a:t> 5 </a:t>
            </a:r>
            <a:r>
              <a:rPr lang="sk-SK" altLang="sk-SK" sz="2000" baseline="0" dirty="0" err="1"/>
              <a:t>Recursive</a:t>
            </a:r>
            <a:endParaRPr lang="sk-SK" altLang="sk-SK" sz="2000" baseline="0" dirty="0"/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Je </a:t>
            </a:r>
            <a:r>
              <a:rPr lang="sk-SK" altLang="sk-SK" sz="2000" b="1" baseline="0" dirty="0"/>
              <a:t>inkrementálny</a:t>
            </a:r>
            <a:r>
              <a:rPr lang="sk-SK" altLang="sk-SK" sz="2000" baseline="0" dirty="0"/>
              <a:t> algoritmus, ktorý generuje </a:t>
            </a:r>
            <a:r>
              <a:rPr lang="sk-SK" altLang="sk-SK" sz="2000" b="1" baseline="0" dirty="0">
                <a:solidFill>
                  <a:srgbClr val="006666"/>
                </a:solidFill>
              </a:rPr>
              <a:t>klasifikačný model 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Je modifikáciou ID3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Po každom novom príklade aktualizuje model - </a:t>
            </a:r>
            <a:r>
              <a:rPr lang="sk-SK" altLang="sk-SK" sz="2000" baseline="0" dirty="0">
                <a:solidFill>
                  <a:srgbClr val="7E0000"/>
                </a:solidFill>
              </a:rPr>
              <a:t>modifikuje existujúci strom</a:t>
            </a:r>
            <a:r>
              <a:rPr lang="sk-SK" altLang="sk-SK" sz="2000" baseline="0" dirty="0"/>
              <a:t> - negeneruje celý RS odznova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solidFill>
                  <a:srgbClr val="006666"/>
                </a:solidFill>
              </a:rPr>
              <a:t>Maximalizuje informačný zisk </a:t>
            </a:r>
            <a:r>
              <a:rPr lang="sk-SK" altLang="sk-SK" sz="2000" baseline="0" dirty="0"/>
              <a:t>ako ID3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V každom uzle RS uchováva všetky informácie počtoch TP – potrebné</a:t>
            </a:r>
            <a:r>
              <a:rPr lang="sk-SK" altLang="sk-SK" sz="2000" dirty="0"/>
              <a:t> </a:t>
            </a:r>
            <a:r>
              <a:rPr lang="sk-SK" altLang="sk-SK" sz="2000" baseline="0" dirty="0"/>
              <a:t>na overenie vhodnosti TA po zmene pomerov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Po zmene TA </a:t>
            </a:r>
            <a:r>
              <a:rPr lang="sk-SK" altLang="sk-SK" sz="2000" b="1" baseline="0" dirty="0"/>
              <a:t>reštrukturalizuje celý pod-strom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6C3DD59-6A8C-4957-AD10-77D12807FB16}"/>
              </a:ext>
            </a:extLst>
          </p:cNvPr>
          <p:cNvGrpSpPr/>
          <p:nvPr/>
        </p:nvGrpSpPr>
        <p:grpSpPr>
          <a:xfrm>
            <a:off x="725490" y="3898233"/>
            <a:ext cx="2415061" cy="2707523"/>
            <a:chOff x="914595" y="3880992"/>
            <a:chExt cx="2415061" cy="2707523"/>
          </a:xfrm>
        </p:grpSpPr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91FCFC1E-958D-484E-96FC-BC0C351FD19F}"/>
                </a:ext>
              </a:extLst>
            </p:cNvPr>
            <p:cNvGrpSpPr/>
            <p:nvPr/>
          </p:nvGrpSpPr>
          <p:grpSpPr>
            <a:xfrm>
              <a:off x="914595" y="3880992"/>
              <a:ext cx="2266027" cy="2707523"/>
              <a:chOff x="3816292" y="1336524"/>
              <a:chExt cx="2266027" cy="2365073"/>
            </a:xfrm>
          </p:grpSpPr>
          <p:cxnSp>
            <p:nvCxnSpPr>
              <p:cNvPr id="32" name="Rovná spojnica 31">
                <a:extLst>
                  <a:ext uri="{FF2B5EF4-FFF2-40B4-BE49-F238E27FC236}">
                    <a16:creationId xmlns:a16="http://schemas.microsoft.com/office/drawing/2014/main" id="{9E18B92E-570A-411C-BB42-2DFAA57E95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17115" y="2944719"/>
                <a:ext cx="282446" cy="36925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>
                <a:extLst>
                  <a:ext uri="{FF2B5EF4-FFF2-40B4-BE49-F238E27FC236}">
                    <a16:creationId xmlns:a16="http://schemas.microsoft.com/office/drawing/2014/main" id="{10B57C7E-7F1C-480C-8ED2-F601BAB6AAD7}"/>
                  </a:ext>
                </a:extLst>
              </p:cNvPr>
              <p:cNvGrpSpPr/>
              <p:nvPr/>
            </p:nvGrpSpPr>
            <p:grpSpPr>
              <a:xfrm>
                <a:off x="3816292" y="1336524"/>
                <a:ext cx="2266027" cy="2365073"/>
                <a:chOff x="5852572" y="3243489"/>
                <a:chExt cx="2266027" cy="2365073"/>
              </a:xfrm>
            </p:grpSpPr>
            <p:grpSp>
              <p:nvGrpSpPr>
                <p:cNvPr id="34" name="Skupina 33">
                  <a:extLst>
                    <a:ext uri="{FF2B5EF4-FFF2-40B4-BE49-F238E27FC236}">
                      <a16:creationId xmlns:a16="http://schemas.microsoft.com/office/drawing/2014/main" id="{2DEAE6AE-6A57-4660-9B91-925B6A340772}"/>
                    </a:ext>
                  </a:extLst>
                </p:cNvPr>
                <p:cNvGrpSpPr/>
                <p:nvPr/>
              </p:nvGrpSpPr>
              <p:grpSpPr>
                <a:xfrm>
                  <a:off x="6043450" y="3553274"/>
                  <a:ext cx="1669753" cy="1658360"/>
                  <a:chOff x="6043450" y="3553274"/>
                  <a:chExt cx="1669753" cy="1658360"/>
                </a:xfrm>
              </p:grpSpPr>
              <p:cxnSp>
                <p:nvCxnSpPr>
                  <p:cNvPr id="78" name="Rovná spojnica 77">
                    <a:extLst>
                      <a:ext uri="{FF2B5EF4-FFF2-40B4-BE49-F238E27FC236}">
                        <a16:creationId xmlns:a16="http://schemas.microsoft.com/office/drawing/2014/main" id="{FA645650-6EA6-4FC4-9E10-D48133FDA1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043450" y="3553274"/>
                    <a:ext cx="217366" cy="35884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Rovná spojnica 78">
                    <a:extLst>
                      <a:ext uri="{FF2B5EF4-FFF2-40B4-BE49-F238E27FC236}">
                        <a16:creationId xmlns:a16="http://schemas.microsoft.com/office/drawing/2014/main" id="{2021945D-91A1-46BA-9360-F40899BFDA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585877" y="4191297"/>
                    <a:ext cx="217366" cy="35884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Rovná spojnica 80">
                    <a:extLst>
                      <a:ext uri="{FF2B5EF4-FFF2-40B4-BE49-F238E27FC236}">
                        <a16:creationId xmlns:a16="http://schemas.microsoft.com/office/drawing/2014/main" id="{8694E0D1-8249-42D3-9639-1B385FE4A3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79908" y="3558515"/>
                    <a:ext cx="396551" cy="36815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Rovná spojnica 81">
                    <a:extLst>
                      <a:ext uri="{FF2B5EF4-FFF2-40B4-BE49-F238E27FC236}">
                        <a16:creationId xmlns:a16="http://schemas.microsoft.com/office/drawing/2014/main" id="{44A9E669-A759-4453-8226-67C748ECA7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28114" y="4181372"/>
                    <a:ext cx="396551" cy="36815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Rovná spojnica 82">
                    <a:extLst>
                      <a:ext uri="{FF2B5EF4-FFF2-40B4-BE49-F238E27FC236}">
                        <a16:creationId xmlns:a16="http://schemas.microsoft.com/office/drawing/2014/main" id="{F8AD9462-CEE5-4727-A2DC-E6A083B14D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16652" y="4843479"/>
                    <a:ext cx="396551" cy="36815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" name="Skupina 58">
                  <a:extLst>
                    <a:ext uri="{FF2B5EF4-FFF2-40B4-BE49-F238E27FC236}">
                      <a16:creationId xmlns:a16="http://schemas.microsoft.com/office/drawing/2014/main" id="{480B155C-A346-479B-A194-4919EA616A88}"/>
                    </a:ext>
                  </a:extLst>
                </p:cNvPr>
                <p:cNvGrpSpPr/>
                <p:nvPr/>
              </p:nvGrpSpPr>
              <p:grpSpPr>
                <a:xfrm>
                  <a:off x="5852572" y="3243489"/>
                  <a:ext cx="2266027" cy="2365073"/>
                  <a:chOff x="5826082" y="3221650"/>
                  <a:chExt cx="2266027" cy="2365073"/>
                </a:xfrm>
              </p:grpSpPr>
              <p:sp>
                <p:nvSpPr>
                  <p:cNvPr id="60" name="BlokTextu 59">
                    <a:extLst>
                      <a:ext uri="{FF2B5EF4-FFF2-40B4-BE49-F238E27FC236}">
                        <a16:creationId xmlns:a16="http://schemas.microsoft.com/office/drawing/2014/main" id="{455CC45E-5D4E-45EB-BC3C-B68ECB21327A}"/>
                      </a:ext>
                    </a:extLst>
                  </p:cNvPr>
                  <p:cNvSpPr txBox="1"/>
                  <p:nvPr/>
                </p:nvSpPr>
                <p:spPr>
                  <a:xfrm>
                    <a:off x="6890075" y="4757735"/>
                    <a:ext cx="2952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k-SK" sz="1800" dirty="0">
                        <a:solidFill>
                          <a:srgbClr val="7E0000"/>
                        </a:solidFill>
                      </a:rPr>
                      <a:t>a</a:t>
                    </a:r>
                    <a:endParaRPr lang="sk-SK" dirty="0"/>
                  </a:p>
                </p:txBody>
              </p:sp>
              <p:sp>
                <p:nvSpPr>
                  <p:cNvPr id="61" name="BlokTextu 60">
                    <a:extLst>
                      <a:ext uri="{FF2B5EF4-FFF2-40B4-BE49-F238E27FC236}">
                        <a16:creationId xmlns:a16="http://schemas.microsoft.com/office/drawing/2014/main" id="{0C215B87-DA44-4C64-98D3-BD5CC0EF1772}"/>
                      </a:ext>
                    </a:extLst>
                  </p:cNvPr>
                  <p:cNvSpPr txBox="1"/>
                  <p:nvPr/>
                </p:nvSpPr>
                <p:spPr>
                  <a:xfrm>
                    <a:off x="7499915" y="4795740"/>
                    <a:ext cx="3064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6666"/>
                        </a:solidFill>
                      </a:rPr>
                      <a:t>n</a:t>
                    </a:r>
                    <a:endParaRPr lang="sk-SK" dirty="0">
                      <a:solidFill>
                        <a:srgbClr val="006666"/>
                      </a:solidFill>
                    </a:endParaRPr>
                  </a:p>
                </p:txBody>
              </p:sp>
              <p:sp>
                <p:nvSpPr>
                  <p:cNvPr id="62" name="BlokTextu 61">
                    <a:extLst>
                      <a:ext uri="{FF2B5EF4-FFF2-40B4-BE49-F238E27FC236}">
                        <a16:creationId xmlns:a16="http://schemas.microsoft.com/office/drawing/2014/main" id="{5C16CA8F-3267-4FB3-8F0D-54A6EE8CC884}"/>
                      </a:ext>
                    </a:extLst>
                  </p:cNvPr>
                  <p:cNvSpPr txBox="1"/>
                  <p:nvPr/>
                </p:nvSpPr>
                <p:spPr>
                  <a:xfrm>
                    <a:off x="6427139" y="4102018"/>
                    <a:ext cx="295274" cy="3226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k-SK" dirty="0">
                        <a:solidFill>
                          <a:srgbClr val="7E0000"/>
                        </a:solidFill>
                      </a:rPr>
                      <a:t>a</a:t>
                    </a:r>
                  </a:p>
                </p:txBody>
              </p:sp>
              <p:grpSp>
                <p:nvGrpSpPr>
                  <p:cNvPr id="63" name="Skupina 62">
                    <a:extLst>
                      <a:ext uri="{FF2B5EF4-FFF2-40B4-BE49-F238E27FC236}">
                        <a16:creationId xmlns:a16="http://schemas.microsoft.com/office/drawing/2014/main" id="{807F605F-142E-412F-BA92-8D206FA8FC16}"/>
                      </a:ext>
                    </a:extLst>
                  </p:cNvPr>
                  <p:cNvGrpSpPr/>
                  <p:nvPr/>
                </p:nvGrpSpPr>
                <p:grpSpPr>
                  <a:xfrm>
                    <a:off x="5826082" y="3221650"/>
                    <a:ext cx="2266027" cy="2365073"/>
                    <a:chOff x="5826082" y="3221650"/>
                    <a:chExt cx="2266027" cy="2365073"/>
                  </a:xfrm>
                </p:grpSpPr>
                <p:sp>
                  <p:nvSpPr>
                    <p:cNvPr id="64" name="BlokTextu 63">
                      <a:extLst>
                        <a:ext uri="{FF2B5EF4-FFF2-40B4-BE49-F238E27FC236}">
                          <a16:creationId xmlns:a16="http://schemas.microsoft.com/office/drawing/2014/main" id="{92CDE153-3DFD-46E1-AC8C-F5EBB8C1FE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43449" y="3221650"/>
                      <a:ext cx="4347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A1</a:t>
                      </a:r>
                      <a:endParaRPr lang="sk-SK" dirty="0"/>
                    </a:p>
                  </p:txBody>
                </p:sp>
                <p:sp>
                  <p:nvSpPr>
                    <p:cNvPr id="65" name="BlokTextu 64">
                      <a:extLst>
                        <a:ext uri="{FF2B5EF4-FFF2-40B4-BE49-F238E27FC236}">
                          <a16:creationId xmlns:a16="http://schemas.microsoft.com/office/drawing/2014/main" id="{6C0FE654-5896-4675-A157-27B60BC295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65165" y="3866918"/>
                      <a:ext cx="4347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A2</a:t>
                      </a:r>
                      <a:endParaRPr lang="sk-SK" dirty="0"/>
                    </a:p>
                  </p:txBody>
                </p:sp>
                <p:sp>
                  <p:nvSpPr>
                    <p:cNvPr id="66" name="BlokTextu 65">
                      <a:extLst>
                        <a:ext uri="{FF2B5EF4-FFF2-40B4-BE49-F238E27FC236}">
                          <a16:creationId xmlns:a16="http://schemas.microsoft.com/office/drawing/2014/main" id="{DBC8CEC4-2718-424B-9D76-F1DDE345B41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47166" y="4511837"/>
                      <a:ext cx="4347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A3</a:t>
                      </a:r>
                      <a:endParaRPr lang="sk-SK" dirty="0"/>
                    </a:p>
                  </p:txBody>
                </p:sp>
                <p:sp>
                  <p:nvSpPr>
                    <p:cNvPr id="67" name="BlokTextu 66">
                      <a:extLst>
                        <a:ext uri="{FF2B5EF4-FFF2-40B4-BE49-F238E27FC236}">
                          <a16:creationId xmlns:a16="http://schemas.microsoft.com/office/drawing/2014/main" id="{0D6E559E-0D38-436B-849F-1A11562E32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78213" y="5213767"/>
                      <a:ext cx="413896" cy="32261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k-SK" dirty="0"/>
                        <a:t>T1</a:t>
                      </a:r>
                    </a:p>
                  </p:txBody>
                </p:sp>
                <p:sp>
                  <p:nvSpPr>
                    <p:cNvPr id="68" name="BlokTextu 67">
                      <a:extLst>
                        <a:ext uri="{FF2B5EF4-FFF2-40B4-BE49-F238E27FC236}">
                          <a16:creationId xmlns:a16="http://schemas.microsoft.com/office/drawing/2014/main" id="{F858D472-1F5C-45D6-922C-27686615C0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26082" y="3851043"/>
                      <a:ext cx="4347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T1</a:t>
                      </a:r>
                      <a:endParaRPr lang="sk-SK" dirty="0"/>
                    </a:p>
                  </p:txBody>
                </p:sp>
                <p:sp>
                  <p:nvSpPr>
                    <p:cNvPr id="69" name="BlokTextu 68">
                      <a:extLst>
                        <a:ext uri="{FF2B5EF4-FFF2-40B4-BE49-F238E27FC236}">
                          <a16:creationId xmlns:a16="http://schemas.microsoft.com/office/drawing/2014/main" id="{F9F25662-1E69-436F-B467-C4F1A0DB7C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05673" y="4480436"/>
                      <a:ext cx="4347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T2</a:t>
                      </a:r>
                      <a:endParaRPr lang="sk-SK" dirty="0"/>
                    </a:p>
                  </p:txBody>
                </p:sp>
                <p:sp>
                  <p:nvSpPr>
                    <p:cNvPr id="70" name="BlokTextu 69">
                      <a:extLst>
                        <a:ext uri="{FF2B5EF4-FFF2-40B4-BE49-F238E27FC236}">
                          <a16:creationId xmlns:a16="http://schemas.microsoft.com/office/drawing/2014/main" id="{721B3982-909D-4F75-9A8D-CB6A0B2932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09538" y="5217391"/>
                      <a:ext cx="4347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T2</a:t>
                      </a:r>
                      <a:endParaRPr lang="sk-SK" dirty="0"/>
                    </a:p>
                  </p:txBody>
                </p:sp>
                <p:sp>
                  <p:nvSpPr>
                    <p:cNvPr id="73" name="BlokTextu 72">
                      <a:extLst>
                        <a:ext uri="{FF2B5EF4-FFF2-40B4-BE49-F238E27FC236}">
                          <a16:creationId xmlns:a16="http://schemas.microsoft.com/office/drawing/2014/main" id="{71393A43-FC3A-4AEA-8B1E-5924709664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2163" y="3488156"/>
                      <a:ext cx="2952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k-SK" sz="1800" dirty="0">
                          <a:solidFill>
                            <a:srgbClr val="7E0000"/>
                          </a:solidFill>
                        </a:rPr>
                        <a:t>a</a:t>
                      </a:r>
                      <a:endParaRPr lang="sk-SK" dirty="0"/>
                    </a:p>
                  </p:txBody>
                </p:sp>
                <p:sp>
                  <p:nvSpPr>
                    <p:cNvPr id="75" name="BlokTextu 74">
                      <a:extLst>
                        <a:ext uri="{FF2B5EF4-FFF2-40B4-BE49-F238E27FC236}">
                          <a16:creationId xmlns:a16="http://schemas.microsoft.com/office/drawing/2014/main" id="{2E578633-A314-4D41-A099-1B7545B6DD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58039" y="4219217"/>
                      <a:ext cx="306494" cy="32261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k-SK" sz="1800" dirty="0">
                          <a:solidFill>
                            <a:srgbClr val="006666"/>
                          </a:solidFill>
                        </a:rPr>
                        <a:t>n</a:t>
                      </a:r>
                      <a:endParaRPr lang="sk-SK" dirty="0">
                        <a:solidFill>
                          <a:srgbClr val="006666"/>
                        </a:solidFill>
                      </a:endParaRPr>
                    </a:p>
                  </p:txBody>
                </p:sp>
                <p:sp>
                  <p:nvSpPr>
                    <p:cNvPr id="77" name="BlokTextu 76">
                      <a:extLst>
                        <a:ext uri="{FF2B5EF4-FFF2-40B4-BE49-F238E27FC236}">
                          <a16:creationId xmlns:a16="http://schemas.microsoft.com/office/drawing/2014/main" id="{77043A64-5441-4705-8265-2549CB9EAC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78183" y="3504986"/>
                      <a:ext cx="30649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rgbClr val="006666"/>
                          </a:solidFill>
                        </a:rPr>
                        <a:t>n</a:t>
                      </a:r>
                      <a:endParaRPr lang="sk-SK" dirty="0">
                        <a:solidFill>
                          <a:srgbClr val="006666"/>
                        </a:solidFill>
                      </a:endParaRPr>
                    </a:p>
                  </p:txBody>
                </p:sp>
              </p:grpSp>
            </p:grpSp>
          </p:grpSp>
        </p:grpSp>
        <p:cxnSp>
          <p:nvCxnSpPr>
            <p:cNvPr id="85" name="Rovná spojnica 84">
              <a:extLst>
                <a:ext uri="{FF2B5EF4-FFF2-40B4-BE49-F238E27FC236}">
                  <a16:creationId xmlns:a16="http://schemas.microsoft.com/office/drawing/2014/main" id="{BF6D6168-3F45-4664-990F-2C96377216A6}"/>
                </a:ext>
              </a:extLst>
            </p:cNvPr>
            <p:cNvCxnSpPr>
              <a:cxnSpLocks/>
            </p:cNvCxnSpPr>
            <p:nvPr/>
          </p:nvCxnSpPr>
          <p:spPr>
            <a:xfrm>
              <a:off x="1900486" y="4980169"/>
              <a:ext cx="1083607" cy="25354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BlokTextu 85">
              <a:extLst>
                <a:ext uri="{FF2B5EF4-FFF2-40B4-BE49-F238E27FC236}">
                  <a16:creationId xmlns:a16="http://schemas.microsoft.com/office/drawing/2014/main" id="{3DFCE5BF-5144-49DC-BACC-40F3E43AE2FE}"/>
                </a:ext>
              </a:extLst>
            </p:cNvPr>
            <p:cNvSpPr txBox="1"/>
            <p:nvPr/>
          </p:nvSpPr>
          <p:spPr>
            <a:xfrm>
              <a:off x="2894922" y="5201635"/>
              <a:ext cx="434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T1</a:t>
              </a:r>
            </a:p>
          </p:txBody>
        </p:sp>
        <p:sp>
          <p:nvSpPr>
            <p:cNvPr id="88" name="BlokTextu 87">
              <a:extLst>
                <a:ext uri="{FF2B5EF4-FFF2-40B4-BE49-F238E27FC236}">
                  <a16:creationId xmlns:a16="http://schemas.microsoft.com/office/drawing/2014/main" id="{B0E317C7-2314-4A52-BB45-A8AB6AEE2100}"/>
                </a:ext>
              </a:extLst>
            </p:cNvPr>
            <p:cNvSpPr txBox="1"/>
            <p:nvPr/>
          </p:nvSpPr>
          <p:spPr>
            <a:xfrm>
              <a:off x="2587581" y="4883251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tx2"/>
                  </a:solidFill>
                </a:rPr>
                <a:t>m</a:t>
              </a:r>
            </a:p>
          </p:txBody>
        </p:sp>
      </p:grpSp>
      <p:grpSp>
        <p:nvGrpSpPr>
          <p:cNvPr id="89" name="Skupina 88">
            <a:extLst>
              <a:ext uri="{FF2B5EF4-FFF2-40B4-BE49-F238E27FC236}">
                <a16:creationId xmlns:a16="http://schemas.microsoft.com/office/drawing/2014/main" id="{BB4B171F-FB1D-4018-AF03-D384F7C4394D}"/>
              </a:ext>
            </a:extLst>
          </p:cNvPr>
          <p:cNvGrpSpPr/>
          <p:nvPr/>
        </p:nvGrpSpPr>
        <p:grpSpPr>
          <a:xfrm>
            <a:off x="4437308" y="3865114"/>
            <a:ext cx="2910673" cy="2707523"/>
            <a:chOff x="914595" y="3880992"/>
            <a:chExt cx="2910673" cy="2707523"/>
          </a:xfrm>
        </p:grpSpPr>
        <p:grpSp>
          <p:nvGrpSpPr>
            <p:cNvPr id="90" name="Skupina 89">
              <a:extLst>
                <a:ext uri="{FF2B5EF4-FFF2-40B4-BE49-F238E27FC236}">
                  <a16:creationId xmlns:a16="http://schemas.microsoft.com/office/drawing/2014/main" id="{3E863F08-8B62-4942-A013-A767A9367436}"/>
                </a:ext>
              </a:extLst>
            </p:cNvPr>
            <p:cNvGrpSpPr/>
            <p:nvPr/>
          </p:nvGrpSpPr>
          <p:grpSpPr>
            <a:xfrm>
              <a:off x="914595" y="3880992"/>
              <a:ext cx="2266027" cy="2707523"/>
              <a:chOff x="3816292" y="1336524"/>
              <a:chExt cx="2266027" cy="2365073"/>
            </a:xfrm>
          </p:grpSpPr>
          <p:cxnSp>
            <p:nvCxnSpPr>
              <p:cNvPr id="94" name="Rovná spojnica 93">
                <a:extLst>
                  <a:ext uri="{FF2B5EF4-FFF2-40B4-BE49-F238E27FC236}">
                    <a16:creationId xmlns:a16="http://schemas.microsoft.com/office/drawing/2014/main" id="{651F4818-51BE-426C-A3C2-0377AD109D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17115" y="2944719"/>
                <a:ext cx="282446" cy="369258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Skupina 94">
                <a:extLst>
                  <a:ext uri="{FF2B5EF4-FFF2-40B4-BE49-F238E27FC236}">
                    <a16:creationId xmlns:a16="http://schemas.microsoft.com/office/drawing/2014/main" id="{491B5FB4-BEE3-4A43-9AE7-2A6640569253}"/>
                  </a:ext>
                </a:extLst>
              </p:cNvPr>
              <p:cNvGrpSpPr/>
              <p:nvPr/>
            </p:nvGrpSpPr>
            <p:grpSpPr>
              <a:xfrm>
                <a:off x="3816292" y="1336524"/>
                <a:ext cx="2266027" cy="2365073"/>
                <a:chOff x="5852572" y="3243489"/>
                <a:chExt cx="2266027" cy="2365073"/>
              </a:xfrm>
            </p:grpSpPr>
            <p:grpSp>
              <p:nvGrpSpPr>
                <p:cNvPr id="96" name="Skupina 95">
                  <a:extLst>
                    <a:ext uri="{FF2B5EF4-FFF2-40B4-BE49-F238E27FC236}">
                      <a16:creationId xmlns:a16="http://schemas.microsoft.com/office/drawing/2014/main" id="{6BAEEA7D-B042-4688-8D18-3F4376CECCBD}"/>
                    </a:ext>
                  </a:extLst>
                </p:cNvPr>
                <p:cNvGrpSpPr/>
                <p:nvPr/>
              </p:nvGrpSpPr>
              <p:grpSpPr>
                <a:xfrm>
                  <a:off x="6043450" y="3553274"/>
                  <a:ext cx="1669753" cy="1658360"/>
                  <a:chOff x="6043450" y="3553274"/>
                  <a:chExt cx="1669753" cy="1658360"/>
                </a:xfrm>
              </p:grpSpPr>
              <p:cxnSp>
                <p:nvCxnSpPr>
                  <p:cNvPr id="112" name="Rovná spojnica 111">
                    <a:extLst>
                      <a:ext uri="{FF2B5EF4-FFF2-40B4-BE49-F238E27FC236}">
                        <a16:creationId xmlns:a16="http://schemas.microsoft.com/office/drawing/2014/main" id="{9424FDC0-A3E6-4D3B-B299-6E24BF716F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043450" y="3553274"/>
                    <a:ext cx="217366" cy="35884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Rovná spojnica 112">
                    <a:extLst>
                      <a:ext uri="{FF2B5EF4-FFF2-40B4-BE49-F238E27FC236}">
                        <a16:creationId xmlns:a16="http://schemas.microsoft.com/office/drawing/2014/main" id="{116702AD-A1C9-42C7-BF9E-66387DEE17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585877" y="4191297"/>
                    <a:ext cx="217366" cy="35884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Rovná spojnica 113">
                    <a:extLst>
                      <a:ext uri="{FF2B5EF4-FFF2-40B4-BE49-F238E27FC236}">
                        <a16:creationId xmlns:a16="http://schemas.microsoft.com/office/drawing/2014/main" id="{FFFA603C-C944-4491-A452-1862F16B10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79908" y="3558515"/>
                    <a:ext cx="396551" cy="36815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Rovná spojnica 114">
                    <a:extLst>
                      <a:ext uri="{FF2B5EF4-FFF2-40B4-BE49-F238E27FC236}">
                        <a16:creationId xmlns:a16="http://schemas.microsoft.com/office/drawing/2014/main" id="{AD6C9104-2A01-43B7-880A-57C5A5B2D7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28114" y="4181372"/>
                    <a:ext cx="396551" cy="36815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Rovná spojnica 115">
                    <a:extLst>
                      <a:ext uri="{FF2B5EF4-FFF2-40B4-BE49-F238E27FC236}">
                        <a16:creationId xmlns:a16="http://schemas.microsoft.com/office/drawing/2014/main" id="{AFECC5D5-0A10-4036-A409-ECDB35ADCF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16652" y="4843479"/>
                    <a:ext cx="396551" cy="36815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" name="Skupina 96">
                  <a:extLst>
                    <a:ext uri="{FF2B5EF4-FFF2-40B4-BE49-F238E27FC236}">
                      <a16:creationId xmlns:a16="http://schemas.microsoft.com/office/drawing/2014/main" id="{C9171615-4500-403F-AA33-A713864F57C2}"/>
                    </a:ext>
                  </a:extLst>
                </p:cNvPr>
                <p:cNvGrpSpPr/>
                <p:nvPr/>
              </p:nvGrpSpPr>
              <p:grpSpPr>
                <a:xfrm>
                  <a:off x="5852572" y="3243489"/>
                  <a:ext cx="2266027" cy="2365073"/>
                  <a:chOff x="5826082" y="3221650"/>
                  <a:chExt cx="2266027" cy="2365073"/>
                </a:xfrm>
              </p:grpSpPr>
              <p:sp>
                <p:nvSpPr>
                  <p:cNvPr id="98" name="BlokTextu 97">
                    <a:extLst>
                      <a:ext uri="{FF2B5EF4-FFF2-40B4-BE49-F238E27FC236}">
                        <a16:creationId xmlns:a16="http://schemas.microsoft.com/office/drawing/2014/main" id="{00F5283C-B1DA-4BA2-8ADF-44981C9A8426}"/>
                      </a:ext>
                    </a:extLst>
                  </p:cNvPr>
                  <p:cNvSpPr txBox="1"/>
                  <p:nvPr/>
                </p:nvSpPr>
                <p:spPr>
                  <a:xfrm>
                    <a:off x="6890075" y="4757735"/>
                    <a:ext cx="2952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k-SK" sz="1800" dirty="0">
                        <a:solidFill>
                          <a:srgbClr val="7E0000"/>
                        </a:solidFill>
                      </a:rPr>
                      <a:t>a</a:t>
                    </a:r>
                    <a:endParaRPr lang="sk-SK" dirty="0"/>
                  </a:p>
                </p:txBody>
              </p:sp>
              <p:sp>
                <p:nvSpPr>
                  <p:cNvPr id="99" name="BlokTextu 98">
                    <a:extLst>
                      <a:ext uri="{FF2B5EF4-FFF2-40B4-BE49-F238E27FC236}">
                        <a16:creationId xmlns:a16="http://schemas.microsoft.com/office/drawing/2014/main" id="{1A4538BC-8FE1-4CD4-B563-BF5CA75A3678}"/>
                      </a:ext>
                    </a:extLst>
                  </p:cNvPr>
                  <p:cNvSpPr txBox="1"/>
                  <p:nvPr/>
                </p:nvSpPr>
                <p:spPr>
                  <a:xfrm>
                    <a:off x="7561586" y="4908456"/>
                    <a:ext cx="3064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6666"/>
                        </a:solidFill>
                      </a:rPr>
                      <a:t>n</a:t>
                    </a:r>
                    <a:endParaRPr lang="sk-SK" dirty="0">
                      <a:solidFill>
                        <a:srgbClr val="006666"/>
                      </a:solidFill>
                    </a:endParaRPr>
                  </a:p>
                </p:txBody>
              </p:sp>
              <p:sp>
                <p:nvSpPr>
                  <p:cNvPr id="100" name="BlokTextu 99">
                    <a:extLst>
                      <a:ext uri="{FF2B5EF4-FFF2-40B4-BE49-F238E27FC236}">
                        <a16:creationId xmlns:a16="http://schemas.microsoft.com/office/drawing/2014/main" id="{F34AB9D8-4C86-4074-A8CA-6FC582B66586}"/>
                      </a:ext>
                    </a:extLst>
                  </p:cNvPr>
                  <p:cNvSpPr txBox="1"/>
                  <p:nvPr/>
                </p:nvSpPr>
                <p:spPr>
                  <a:xfrm>
                    <a:off x="6427139" y="4102018"/>
                    <a:ext cx="295274" cy="3226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k-SK" dirty="0">
                        <a:solidFill>
                          <a:srgbClr val="7E0000"/>
                        </a:solidFill>
                      </a:rPr>
                      <a:t>a</a:t>
                    </a:r>
                  </a:p>
                </p:txBody>
              </p:sp>
              <p:grpSp>
                <p:nvGrpSpPr>
                  <p:cNvPr id="101" name="Skupina 100">
                    <a:extLst>
                      <a:ext uri="{FF2B5EF4-FFF2-40B4-BE49-F238E27FC236}">
                        <a16:creationId xmlns:a16="http://schemas.microsoft.com/office/drawing/2014/main" id="{AF032F4D-BAB5-4BEF-B94C-981435184ACA}"/>
                      </a:ext>
                    </a:extLst>
                  </p:cNvPr>
                  <p:cNvGrpSpPr/>
                  <p:nvPr/>
                </p:nvGrpSpPr>
                <p:grpSpPr>
                  <a:xfrm>
                    <a:off x="5826082" y="3221650"/>
                    <a:ext cx="2266027" cy="2365073"/>
                    <a:chOff x="5826082" y="3221650"/>
                    <a:chExt cx="2266027" cy="2365073"/>
                  </a:xfrm>
                </p:grpSpPr>
                <p:sp>
                  <p:nvSpPr>
                    <p:cNvPr id="102" name="BlokTextu 101">
                      <a:extLst>
                        <a:ext uri="{FF2B5EF4-FFF2-40B4-BE49-F238E27FC236}">
                          <a16:creationId xmlns:a16="http://schemas.microsoft.com/office/drawing/2014/main" id="{43DA9936-6AFD-4BF3-ADC5-2A36423A6B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43449" y="3221650"/>
                      <a:ext cx="4347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A1</a:t>
                      </a:r>
                      <a:endParaRPr lang="sk-SK" dirty="0"/>
                    </a:p>
                  </p:txBody>
                </p:sp>
                <p:sp>
                  <p:nvSpPr>
                    <p:cNvPr id="103" name="BlokTextu 102">
                      <a:extLst>
                        <a:ext uri="{FF2B5EF4-FFF2-40B4-BE49-F238E27FC236}">
                          <a16:creationId xmlns:a16="http://schemas.microsoft.com/office/drawing/2014/main" id="{506E0778-E31C-4FC4-83C6-F7E114A92B3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65165" y="3866918"/>
                      <a:ext cx="434734" cy="32261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A</a:t>
                      </a:r>
                      <a:r>
                        <a:rPr lang="sk-SK" dirty="0"/>
                        <a:t>3</a:t>
                      </a:r>
                    </a:p>
                  </p:txBody>
                </p:sp>
                <p:sp>
                  <p:nvSpPr>
                    <p:cNvPr id="104" name="BlokTextu 103">
                      <a:extLst>
                        <a:ext uri="{FF2B5EF4-FFF2-40B4-BE49-F238E27FC236}">
                          <a16:creationId xmlns:a16="http://schemas.microsoft.com/office/drawing/2014/main" id="{CB651CA8-129B-4D16-BBA4-116840BD40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47166" y="4511837"/>
                      <a:ext cx="434734" cy="32261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/>
                        <a:t>A</a:t>
                      </a:r>
                      <a:r>
                        <a:rPr lang="sk-SK" dirty="0"/>
                        <a:t>2</a:t>
                      </a:r>
                    </a:p>
                  </p:txBody>
                </p:sp>
                <p:sp>
                  <p:nvSpPr>
                    <p:cNvPr id="105" name="BlokTextu 104">
                      <a:extLst>
                        <a:ext uri="{FF2B5EF4-FFF2-40B4-BE49-F238E27FC236}">
                          <a16:creationId xmlns:a16="http://schemas.microsoft.com/office/drawing/2014/main" id="{7A13D8B9-504C-4FDA-A7D4-81D4AA2778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78213" y="5213767"/>
                      <a:ext cx="413896" cy="32261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k-SK" dirty="0"/>
                        <a:t>T1</a:t>
                      </a:r>
                    </a:p>
                  </p:txBody>
                </p:sp>
                <p:sp>
                  <p:nvSpPr>
                    <p:cNvPr id="106" name="BlokTextu 105">
                      <a:extLst>
                        <a:ext uri="{FF2B5EF4-FFF2-40B4-BE49-F238E27FC236}">
                          <a16:creationId xmlns:a16="http://schemas.microsoft.com/office/drawing/2014/main" id="{3ED3D261-2B24-4516-BA9F-8074458066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26082" y="3851043"/>
                      <a:ext cx="4347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T1</a:t>
                      </a:r>
                      <a:endParaRPr lang="sk-SK" dirty="0"/>
                    </a:p>
                  </p:txBody>
                </p:sp>
                <p:sp>
                  <p:nvSpPr>
                    <p:cNvPr id="107" name="BlokTextu 106">
                      <a:extLst>
                        <a:ext uri="{FF2B5EF4-FFF2-40B4-BE49-F238E27FC236}">
                          <a16:creationId xmlns:a16="http://schemas.microsoft.com/office/drawing/2014/main" id="{69EAE4A0-984A-47BF-A77C-8B95CC0BA0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05673" y="4480436"/>
                      <a:ext cx="4347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T2</a:t>
                      </a:r>
                      <a:endParaRPr lang="sk-SK" dirty="0"/>
                    </a:p>
                  </p:txBody>
                </p:sp>
                <p:sp>
                  <p:nvSpPr>
                    <p:cNvPr id="108" name="BlokTextu 107">
                      <a:extLst>
                        <a:ext uri="{FF2B5EF4-FFF2-40B4-BE49-F238E27FC236}">
                          <a16:creationId xmlns:a16="http://schemas.microsoft.com/office/drawing/2014/main" id="{2BCB4B74-C3E9-44ED-8CDD-A542AB4E5C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09538" y="5217391"/>
                      <a:ext cx="4347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T2</a:t>
                      </a:r>
                      <a:endParaRPr lang="sk-SK" dirty="0"/>
                    </a:p>
                  </p:txBody>
                </p:sp>
                <p:sp>
                  <p:nvSpPr>
                    <p:cNvPr id="109" name="BlokTextu 108">
                      <a:extLst>
                        <a:ext uri="{FF2B5EF4-FFF2-40B4-BE49-F238E27FC236}">
                          <a16:creationId xmlns:a16="http://schemas.microsoft.com/office/drawing/2014/main" id="{7AC78DE8-91F7-4279-A5F9-C51A4446A9C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72163" y="3488156"/>
                      <a:ext cx="2952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k-SK" sz="1800" dirty="0">
                          <a:solidFill>
                            <a:srgbClr val="7E0000"/>
                          </a:solidFill>
                        </a:rPr>
                        <a:t>a</a:t>
                      </a:r>
                      <a:endParaRPr lang="sk-SK" dirty="0"/>
                    </a:p>
                  </p:txBody>
                </p:sp>
                <p:sp>
                  <p:nvSpPr>
                    <p:cNvPr id="110" name="BlokTextu 109">
                      <a:extLst>
                        <a:ext uri="{FF2B5EF4-FFF2-40B4-BE49-F238E27FC236}">
                          <a16:creationId xmlns:a16="http://schemas.microsoft.com/office/drawing/2014/main" id="{9CA23E87-1C1E-48EC-B511-70A3C246A1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58039" y="4219217"/>
                      <a:ext cx="306494" cy="32261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k-SK" sz="1800" dirty="0">
                          <a:solidFill>
                            <a:srgbClr val="006666"/>
                          </a:solidFill>
                        </a:rPr>
                        <a:t>n</a:t>
                      </a:r>
                      <a:endParaRPr lang="sk-SK" dirty="0">
                        <a:solidFill>
                          <a:srgbClr val="006666"/>
                        </a:solidFill>
                      </a:endParaRPr>
                    </a:p>
                  </p:txBody>
                </p:sp>
                <p:sp>
                  <p:nvSpPr>
                    <p:cNvPr id="111" name="BlokTextu 110">
                      <a:extLst>
                        <a:ext uri="{FF2B5EF4-FFF2-40B4-BE49-F238E27FC236}">
                          <a16:creationId xmlns:a16="http://schemas.microsoft.com/office/drawing/2014/main" id="{BCA706F0-2898-488B-8D12-6FE66766AC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78183" y="3504986"/>
                      <a:ext cx="30649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rgbClr val="006666"/>
                          </a:solidFill>
                        </a:rPr>
                        <a:t>n</a:t>
                      </a:r>
                      <a:endParaRPr lang="sk-SK" dirty="0">
                        <a:solidFill>
                          <a:srgbClr val="006666"/>
                        </a:solidFill>
                      </a:endParaRPr>
                    </a:p>
                  </p:txBody>
                </p:sp>
              </p:grpSp>
            </p:grpSp>
          </p:grpSp>
        </p:grpSp>
        <p:cxnSp>
          <p:nvCxnSpPr>
            <p:cNvPr id="91" name="Rovná spojnica 90">
              <a:extLst>
                <a:ext uri="{FF2B5EF4-FFF2-40B4-BE49-F238E27FC236}">
                  <a16:creationId xmlns:a16="http://schemas.microsoft.com/office/drawing/2014/main" id="{B73F1964-A2AD-4628-B53C-A8D997778835}"/>
                </a:ext>
              </a:extLst>
            </p:cNvPr>
            <p:cNvCxnSpPr>
              <a:cxnSpLocks/>
            </p:cNvCxnSpPr>
            <p:nvPr/>
          </p:nvCxnSpPr>
          <p:spPr>
            <a:xfrm>
              <a:off x="2378675" y="5739492"/>
              <a:ext cx="1083607" cy="25354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BlokTextu 91">
              <a:extLst>
                <a:ext uri="{FF2B5EF4-FFF2-40B4-BE49-F238E27FC236}">
                  <a16:creationId xmlns:a16="http://schemas.microsoft.com/office/drawing/2014/main" id="{BC41DFBF-3E69-43AA-9C82-AC74A9FAE85F}"/>
                </a:ext>
              </a:extLst>
            </p:cNvPr>
            <p:cNvSpPr txBox="1"/>
            <p:nvPr/>
          </p:nvSpPr>
          <p:spPr>
            <a:xfrm>
              <a:off x="3390534" y="6019872"/>
              <a:ext cx="434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/>
                <a:t>T1</a:t>
              </a:r>
            </a:p>
          </p:txBody>
        </p:sp>
        <p:sp>
          <p:nvSpPr>
            <p:cNvPr id="93" name="BlokTextu 92">
              <a:extLst>
                <a:ext uri="{FF2B5EF4-FFF2-40B4-BE49-F238E27FC236}">
                  <a16:creationId xmlns:a16="http://schemas.microsoft.com/office/drawing/2014/main" id="{D8E1D42A-1975-4692-948A-806760FA458C}"/>
                </a:ext>
              </a:extLst>
            </p:cNvPr>
            <p:cNvSpPr txBox="1"/>
            <p:nvPr/>
          </p:nvSpPr>
          <p:spPr>
            <a:xfrm>
              <a:off x="3044954" y="5596134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>
                  <a:solidFill>
                    <a:schemeClr val="tx2"/>
                  </a:solidFill>
                </a:rPr>
                <a:t>m</a:t>
              </a:r>
            </a:p>
          </p:txBody>
        </p:sp>
      </p:grpSp>
      <p:sp>
        <p:nvSpPr>
          <p:cNvPr id="8" name="Obdĺžnik 7">
            <a:extLst>
              <a:ext uri="{FF2B5EF4-FFF2-40B4-BE49-F238E27FC236}">
                <a16:creationId xmlns:a16="http://schemas.microsoft.com/office/drawing/2014/main" id="{C849B872-DD06-4BAB-A376-B9C796E3C43E}"/>
              </a:ext>
            </a:extLst>
          </p:cNvPr>
          <p:cNvSpPr/>
          <p:nvPr/>
        </p:nvSpPr>
        <p:spPr>
          <a:xfrm>
            <a:off x="4846355" y="4603813"/>
            <a:ext cx="2483337" cy="1911199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25008FA-3265-4694-A367-B205E8D1B71C}"/>
              </a:ext>
            </a:extLst>
          </p:cNvPr>
          <p:cNvSpPr txBox="1"/>
          <p:nvPr/>
        </p:nvSpPr>
        <p:spPr>
          <a:xfrm>
            <a:off x="6258459" y="4000885"/>
            <a:ext cx="17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7E0000"/>
                </a:solidFill>
              </a:rPr>
              <a:t>Re-</a:t>
            </a:r>
            <a:r>
              <a:rPr lang="sk-SK" dirty="0" err="1">
                <a:solidFill>
                  <a:srgbClr val="7E0000"/>
                </a:solidFill>
              </a:rPr>
              <a:t>štrukturovaný</a:t>
            </a:r>
            <a:endParaRPr lang="sk-SK" dirty="0">
              <a:solidFill>
                <a:srgbClr val="7E0000"/>
              </a:solidFill>
            </a:endParaRPr>
          </a:p>
          <a:p>
            <a:r>
              <a:rPr lang="sk-SK" dirty="0">
                <a:solidFill>
                  <a:srgbClr val="7E0000"/>
                </a:solidFill>
              </a:rPr>
              <a:t>pod-strom</a:t>
            </a:r>
          </a:p>
        </p:txBody>
      </p:sp>
    </p:spTree>
    <p:extLst>
      <p:ext uri="{BB962C8B-B14F-4D97-AF65-F5344CB8AC3E}">
        <p14:creationId xmlns:p14="http://schemas.microsoft.com/office/powerpoint/2010/main" val="2799780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Algoritmus C4.5 – kategorické dáta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8016" y="992718"/>
            <a:ext cx="9015984" cy="5357281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2000" baseline="0" dirty="0" err="1"/>
              <a:t>Ross</a:t>
            </a:r>
            <a:r>
              <a:rPr lang="sk-SK" altLang="en-US" sz="2000" baseline="0" dirty="0"/>
              <a:t> </a:t>
            </a:r>
            <a:r>
              <a:rPr lang="sk-SK" altLang="en-US" sz="2000" baseline="0" dirty="0" err="1"/>
              <a:t>Quinlan</a:t>
            </a:r>
            <a:r>
              <a:rPr lang="sk-SK" altLang="en-US" sz="2000" baseline="0" dirty="0"/>
              <a:t>, 1993, </a:t>
            </a:r>
            <a:r>
              <a:rPr lang="sk-SK" altLang="sk-SK" sz="2000" b="1" baseline="0" dirty="0"/>
              <a:t>neinkrementálny</a:t>
            </a:r>
            <a:r>
              <a:rPr lang="sk-SK" altLang="sk-SK" sz="2000" baseline="0" dirty="0"/>
              <a:t> </a:t>
            </a:r>
            <a:r>
              <a:rPr lang="sk-SK" altLang="sk-SK" sz="2000" baseline="0" dirty="0" err="1"/>
              <a:t>alg</a:t>
            </a:r>
            <a:r>
              <a:rPr lang="sk-SK" altLang="sk-SK" sz="2000" baseline="0" dirty="0"/>
              <a:t>., generuje </a:t>
            </a:r>
            <a:r>
              <a:rPr lang="sk-SK" altLang="sk-SK" sz="2000" b="1" baseline="0" dirty="0">
                <a:solidFill>
                  <a:srgbClr val="006666"/>
                </a:solidFill>
              </a:rPr>
              <a:t>klasifikačný model 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Je modifikáciou ID3 v nasledovnom: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dirty="0"/>
              <a:t>umožňuje spracovať numerické, reálne atribúty – </a:t>
            </a:r>
            <a:r>
              <a:rPr lang="sk-SK" altLang="sk-SK" sz="2000" b="1" dirty="0">
                <a:solidFill>
                  <a:srgbClr val="7E0000"/>
                </a:solidFill>
              </a:rPr>
              <a:t>spojité atribúty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dirty="0"/>
              <a:t>n</a:t>
            </a:r>
            <a:r>
              <a:rPr lang="sk-SK" altLang="sk-SK" sz="2000" baseline="0" dirty="0"/>
              <a:t>ominálne atribúty označuje ako </a:t>
            </a:r>
            <a:r>
              <a:rPr lang="sk-SK" altLang="sk-SK" sz="2000" b="1" baseline="0" dirty="0"/>
              <a:t>diskrétne atribúty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dirty="0"/>
              <a:t>zavádza </a:t>
            </a:r>
            <a:r>
              <a:rPr lang="sk-SK" altLang="sk-SK" sz="2000" b="1" dirty="0">
                <a:solidFill>
                  <a:srgbClr val="7E0000"/>
                </a:solidFill>
              </a:rPr>
              <a:t>pomerové kritérium zisku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dirty="0"/>
              <a:t>d</a:t>
            </a:r>
            <a:r>
              <a:rPr lang="sk-SK" altLang="sk-SK" sz="2000" baseline="0" dirty="0"/>
              <a:t>okáže sp</a:t>
            </a:r>
            <a:r>
              <a:rPr lang="sk-SK" altLang="sk-SK" sz="2000" dirty="0"/>
              <a:t>racovať dáta s neznámymi chýbajúcimi hodnotami atribútov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dirty="0"/>
              <a:t>ID3 uprednostňuje výber testovacích atribútov s väčším počtom hodnôt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08EE73A7-3FCF-47BA-98E7-7EF4707991FA}"/>
              </a:ext>
            </a:extLst>
          </p:cNvPr>
          <p:cNvGrpSpPr/>
          <p:nvPr/>
        </p:nvGrpSpPr>
        <p:grpSpPr>
          <a:xfrm>
            <a:off x="139546" y="3493008"/>
            <a:ext cx="3223800" cy="3038429"/>
            <a:chOff x="5290997" y="2459694"/>
            <a:chExt cx="3766973" cy="3286514"/>
          </a:xfrm>
        </p:grpSpPr>
        <p:grpSp>
          <p:nvGrpSpPr>
            <p:cNvPr id="74" name="Skupina 73">
              <a:extLst>
                <a:ext uri="{FF2B5EF4-FFF2-40B4-BE49-F238E27FC236}">
                  <a16:creationId xmlns:a16="http://schemas.microsoft.com/office/drawing/2014/main" id="{EAEDFF4C-2B69-49E4-8F95-13774858201F}"/>
                </a:ext>
              </a:extLst>
            </p:cNvPr>
            <p:cNvGrpSpPr/>
            <p:nvPr/>
          </p:nvGrpSpPr>
          <p:grpSpPr>
            <a:xfrm>
              <a:off x="5290997" y="2459694"/>
              <a:ext cx="3310143" cy="1228344"/>
              <a:chOff x="4550649" y="3361944"/>
              <a:chExt cx="3310143" cy="1228344"/>
            </a:xfrm>
          </p:grpSpPr>
          <p:sp>
            <p:nvSpPr>
              <p:cNvPr id="135" name="Ovál 134">
                <a:extLst>
                  <a:ext uri="{FF2B5EF4-FFF2-40B4-BE49-F238E27FC236}">
                    <a16:creationId xmlns:a16="http://schemas.microsoft.com/office/drawing/2014/main" id="{C8521C55-F8A5-4585-B434-6DFE782C708E}"/>
                  </a:ext>
                </a:extLst>
              </p:cNvPr>
              <p:cNvSpPr/>
              <p:nvPr/>
            </p:nvSpPr>
            <p:spPr>
              <a:xfrm>
                <a:off x="4779264" y="3361944"/>
                <a:ext cx="3081528" cy="12283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36" name="Vývojový diagram: magnetický disk 135">
                <a:extLst>
                  <a:ext uri="{FF2B5EF4-FFF2-40B4-BE49-F238E27FC236}">
                    <a16:creationId xmlns:a16="http://schemas.microsoft.com/office/drawing/2014/main" id="{D79F3EBB-97F2-4BF5-9DCC-68D42BCDCC56}"/>
                  </a:ext>
                </a:extLst>
              </p:cNvPr>
              <p:cNvSpPr/>
              <p:nvPr/>
            </p:nvSpPr>
            <p:spPr>
              <a:xfrm>
                <a:off x="5922030" y="4091769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37" name="Vývojový diagram: magnetický disk 136">
                <a:extLst>
                  <a:ext uri="{FF2B5EF4-FFF2-40B4-BE49-F238E27FC236}">
                    <a16:creationId xmlns:a16="http://schemas.microsoft.com/office/drawing/2014/main" id="{29CD26C9-D8C3-48BA-BE42-997D0DB7B887}"/>
                  </a:ext>
                </a:extLst>
              </p:cNvPr>
              <p:cNvSpPr/>
              <p:nvPr/>
            </p:nvSpPr>
            <p:spPr>
              <a:xfrm>
                <a:off x="5694610" y="3748278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38" name="Vývojový diagram: magnetický disk 137">
                <a:extLst>
                  <a:ext uri="{FF2B5EF4-FFF2-40B4-BE49-F238E27FC236}">
                    <a16:creationId xmlns:a16="http://schemas.microsoft.com/office/drawing/2014/main" id="{7FB8B9CF-6F6D-4C08-B846-C8539FCB24C5}"/>
                  </a:ext>
                </a:extLst>
              </p:cNvPr>
              <p:cNvSpPr/>
              <p:nvPr/>
            </p:nvSpPr>
            <p:spPr>
              <a:xfrm>
                <a:off x="5457119" y="4077120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39" name="Vývojový diagram: magnetický disk 138">
                <a:extLst>
                  <a:ext uri="{FF2B5EF4-FFF2-40B4-BE49-F238E27FC236}">
                    <a16:creationId xmlns:a16="http://schemas.microsoft.com/office/drawing/2014/main" id="{88426718-5490-4E76-9FCA-7B3623D02EDA}"/>
                  </a:ext>
                </a:extLst>
              </p:cNvPr>
              <p:cNvSpPr/>
              <p:nvPr/>
            </p:nvSpPr>
            <p:spPr>
              <a:xfrm>
                <a:off x="5218623" y="3758690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40" name="Hviezda: 6-cípa 139">
                <a:extLst>
                  <a:ext uri="{FF2B5EF4-FFF2-40B4-BE49-F238E27FC236}">
                    <a16:creationId xmlns:a16="http://schemas.microsoft.com/office/drawing/2014/main" id="{0641194A-B5C9-4CFE-AE38-718E345F93E6}"/>
                  </a:ext>
                </a:extLst>
              </p:cNvPr>
              <p:cNvSpPr/>
              <p:nvPr/>
            </p:nvSpPr>
            <p:spPr>
              <a:xfrm>
                <a:off x="6637603" y="3757262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41" name="Hviezda: 6-cípa 140">
                <a:extLst>
                  <a:ext uri="{FF2B5EF4-FFF2-40B4-BE49-F238E27FC236}">
                    <a16:creationId xmlns:a16="http://schemas.microsoft.com/office/drawing/2014/main" id="{607952E2-3EE3-4EA5-8563-FE57B53D0D9D}"/>
                  </a:ext>
                </a:extLst>
              </p:cNvPr>
              <p:cNvSpPr/>
              <p:nvPr/>
            </p:nvSpPr>
            <p:spPr>
              <a:xfrm>
                <a:off x="7052821" y="3744969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42" name="Hviezda: 6-cípa 141">
                <a:extLst>
                  <a:ext uri="{FF2B5EF4-FFF2-40B4-BE49-F238E27FC236}">
                    <a16:creationId xmlns:a16="http://schemas.microsoft.com/office/drawing/2014/main" id="{8D60E0D0-59CF-4BED-9C1A-968D6721156D}"/>
                  </a:ext>
                </a:extLst>
              </p:cNvPr>
              <p:cNvSpPr/>
              <p:nvPr/>
            </p:nvSpPr>
            <p:spPr>
              <a:xfrm>
                <a:off x="6423354" y="4059384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43" name="Hviezda: 6-cípa 142">
                <a:extLst>
                  <a:ext uri="{FF2B5EF4-FFF2-40B4-BE49-F238E27FC236}">
                    <a16:creationId xmlns:a16="http://schemas.microsoft.com/office/drawing/2014/main" id="{C7CCFD73-DB0D-43DF-A955-A431656F319A}"/>
                  </a:ext>
                </a:extLst>
              </p:cNvPr>
              <p:cNvSpPr/>
              <p:nvPr/>
            </p:nvSpPr>
            <p:spPr>
              <a:xfrm>
                <a:off x="6902773" y="4052947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44" name="BlokTextu 143">
                <a:extLst>
                  <a:ext uri="{FF2B5EF4-FFF2-40B4-BE49-F238E27FC236}">
                    <a16:creationId xmlns:a16="http://schemas.microsoft.com/office/drawing/2014/main" id="{F0728678-BA6D-4BC3-9F4F-EB46918466DA}"/>
                  </a:ext>
                </a:extLst>
              </p:cNvPr>
              <p:cNvSpPr txBox="1"/>
              <p:nvPr/>
            </p:nvSpPr>
            <p:spPr>
              <a:xfrm>
                <a:off x="4550649" y="3438029"/>
                <a:ext cx="306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2000" b="1" dirty="0"/>
                  <a:t>S</a:t>
                </a:r>
              </a:p>
            </p:txBody>
          </p:sp>
        </p:grpSp>
        <p:grpSp>
          <p:nvGrpSpPr>
            <p:cNvPr id="76" name="Skupina 75">
              <a:extLst>
                <a:ext uri="{FF2B5EF4-FFF2-40B4-BE49-F238E27FC236}">
                  <a16:creationId xmlns:a16="http://schemas.microsoft.com/office/drawing/2014/main" id="{CFFE026D-EBEA-4CBB-91DD-EB7DB11E28CC}"/>
                </a:ext>
              </a:extLst>
            </p:cNvPr>
            <p:cNvGrpSpPr/>
            <p:nvPr/>
          </p:nvGrpSpPr>
          <p:grpSpPr>
            <a:xfrm>
              <a:off x="5428915" y="3643107"/>
              <a:ext cx="3629055" cy="2103101"/>
              <a:chOff x="225409" y="3725279"/>
              <a:chExt cx="3629055" cy="2103101"/>
            </a:xfrm>
          </p:grpSpPr>
          <p:sp>
            <p:nvSpPr>
              <p:cNvPr id="80" name="Vývojový diagram: magnetický disk 79">
                <a:extLst>
                  <a:ext uri="{FF2B5EF4-FFF2-40B4-BE49-F238E27FC236}">
                    <a16:creationId xmlns:a16="http://schemas.microsoft.com/office/drawing/2014/main" id="{5B6B9AF2-6727-48A8-BF67-635C0CF6AFA1}"/>
                  </a:ext>
                </a:extLst>
              </p:cNvPr>
              <p:cNvSpPr/>
              <p:nvPr/>
            </p:nvSpPr>
            <p:spPr>
              <a:xfrm>
                <a:off x="2526623" y="4758025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84" name="Vývojový diagram: magnetický disk 83">
                <a:extLst>
                  <a:ext uri="{FF2B5EF4-FFF2-40B4-BE49-F238E27FC236}">
                    <a16:creationId xmlns:a16="http://schemas.microsoft.com/office/drawing/2014/main" id="{DFD9BC89-035A-472B-A23E-4B9E1387E808}"/>
                  </a:ext>
                </a:extLst>
              </p:cNvPr>
              <p:cNvSpPr/>
              <p:nvPr/>
            </p:nvSpPr>
            <p:spPr>
              <a:xfrm>
                <a:off x="2395397" y="5056084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87" name="Vývojový diagram: magnetický disk 86">
                <a:extLst>
                  <a:ext uri="{FF2B5EF4-FFF2-40B4-BE49-F238E27FC236}">
                    <a16:creationId xmlns:a16="http://schemas.microsoft.com/office/drawing/2014/main" id="{6A34766D-F3C1-46D9-9436-26FDBBE2C3FA}"/>
                  </a:ext>
                </a:extLst>
              </p:cNvPr>
              <p:cNvSpPr/>
              <p:nvPr/>
            </p:nvSpPr>
            <p:spPr>
              <a:xfrm>
                <a:off x="813350" y="5041559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17" name="Vývojový diagram: magnetický disk 116">
                <a:extLst>
                  <a:ext uri="{FF2B5EF4-FFF2-40B4-BE49-F238E27FC236}">
                    <a16:creationId xmlns:a16="http://schemas.microsoft.com/office/drawing/2014/main" id="{081D611B-E9EC-4A83-8707-38761C97D60B}"/>
                  </a:ext>
                </a:extLst>
              </p:cNvPr>
              <p:cNvSpPr/>
              <p:nvPr/>
            </p:nvSpPr>
            <p:spPr>
              <a:xfrm>
                <a:off x="572222" y="4723129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18" name="BlokTextu 117">
                <a:extLst>
                  <a:ext uri="{FF2B5EF4-FFF2-40B4-BE49-F238E27FC236}">
                    <a16:creationId xmlns:a16="http://schemas.microsoft.com/office/drawing/2014/main" id="{B078C88D-00C2-4BC5-B1C9-079A1672A48E}"/>
                  </a:ext>
                </a:extLst>
              </p:cNvPr>
              <p:cNvSpPr txBox="1"/>
              <p:nvPr/>
            </p:nvSpPr>
            <p:spPr>
              <a:xfrm>
                <a:off x="225409" y="4330870"/>
                <a:ext cx="509856" cy="432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2000" b="1" dirty="0"/>
                  <a:t>S1</a:t>
                </a:r>
              </a:p>
            </p:txBody>
          </p:sp>
          <p:grpSp>
            <p:nvGrpSpPr>
              <p:cNvPr id="119" name="Skupina 118">
                <a:extLst>
                  <a:ext uri="{FF2B5EF4-FFF2-40B4-BE49-F238E27FC236}">
                    <a16:creationId xmlns:a16="http://schemas.microsoft.com/office/drawing/2014/main" id="{F429D802-FDA8-48E5-BED2-757DC82C649E}"/>
                  </a:ext>
                </a:extLst>
              </p:cNvPr>
              <p:cNvGrpSpPr/>
              <p:nvPr/>
            </p:nvGrpSpPr>
            <p:grpSpPr>
              <a:xfrm>
                <a:off x="316953" y="3725279"/>
                <a:ext cx="3537511" cy="2103101"/>
                <a:chOff x="316953" y="3725279"/>
                <a:chExt cx="3537511" cy="2103101"/>
              </a:xfrm>
            </p:grpSpPr>
            <p:grpSp>
              <p:nvGrpSpPr>
                <p:cNvPr id="120" name="Skupina 119">
                  <a:extLst>
                    <a:ext uri="{FF2B5EF4-FFF2-40B4-BE49-F238E27FC236}">
                      <a16:creationId xmlns:a16="http://schemas.microsoft.com/office/drawing/2014/main" id="{59F14834-42E0-4E94-9329-BFBD054441E8}"/>
                    </a:ext>
                  </a:extLst>
                </p:cNvPr>
                <p:cNvGrpSpPr/>
                <p:nvPr/>
              </p:nvGrpSpPr>
              <p:grpSpPr>
                <a:xfrm>
                  <a:off x="1044104" y="4357583"/>
                  <a:ext cx="2810360" cy="1096622"/>
                  <a:chOff x="2233321" y="4231268"/>
                  <a:chExt cx="2810360" cy="1096622"/>
                </a:xfrm>
              </p:grpSpPr>
              <p:sp>
                <p:nvSpPr>
                  <p:cNvPr id="129" name="Ovál 128">
                    <a:extLst>
                      <a:ext uri="{FF2B5EF4-FFF2-40B4-BE49-F238E27FC236}">
                        <a16:creationId xmlns:a16="http://schemas.microsoft.com/office/drawing/2014/main" id="{38185B51-E5A3-4243-9048-860289BC030B}"/>
                      </a:ext>
                    </a:extLst>
                  </p:cNvPr>
                  <p:cNvSpPr/>
                  <p:nvPr/>
                </p:nvSpPr>
                <p:spPr>
                  <a:xfrm>
                    <a:off x="3283111" y="4447551"/>
                    <a:ext cx="1456984" cy="880339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30" name="Hviezda: 6-cípa 129">
                    <a:extLst>
                      <a:ext uri="{FF2B5EF4-FFF2-40B4-BE49-F238E27FC236}">
                        <a16:creationId xmlns:a16="http://schemas.microsoft.com/office/drawing/2014/main" id="{C1B3138B-2FB0-4DF7-84AD-969E2A4CD2B5}"/>
                      </a:ext>
                    </a:extLst>
                  </p:cNvPr>
                  <p:cNvSpPr/>
                  <p:nvPr/>
                </p:nvSpPr>
                <p:spPr>
                  <a:xfrm>
                    <a:off x="2233321" y="4574156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31" name="Hviezda: 6-cípa 130">
                    <a:extLst>
                      <a:ext uri="{FF2B5EF4-FFF2-40B4-BE49-F238E27FC236}">
                        <a16:creationId xmlns:a16="http://schemas.microsoft.com/office/drawing/2014/main" id="{E9E6B768-4D44-4612-8D79-3D7EB4AD5359}"/>
                      </a:ext>
                    </a:extLst>
                  </p:cNvPr>
                  <p:cNvSpPr/>
                  <p:nvPr/>
                </p:nvSpPr>
                <p:spPr>
                  <a:xfrm>
                    <a:off x="4219560" y="4607921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32" name="Hviezda: 6-cípa 131">
                    <a:extLst>
                      <a:ext uri="{FF2B5EF4-FFF2-40B4-BE49-F238E27FC236}">
                        <a16:creationId xmlns:a16="http://schemas.microsoft.com/office/drawing/2014/main" id="{5552B3EB-DA68-4BF8-BA69-BA7E10B68E43}"/>
                      </a:ext>
                    </a:extLst>
                  </p:cNvPr>
                  <p:cNvSpPr/>
                  <p:nvPr/>
                </p:nvSpPr>
                <p:spPr>
                  <a:xfrm>
                    <a:off x="2485011" y="4877358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33" name="Hviezda: 6-cípa 132">
                    <a:extLst>
                      <a:ext uri="{FF2B5EF4-FFF2-40B4-BE49-F238E27FC236}">
                        <a16:creationId xmlns:a16="http://schemas.microsoft.com/office/drawing/2014/main" id="{362738DB-331A-441F-A65C-CC6BD0E4D515}"/>
                      </a:ext>
                    </a:extLst>
                  </p:cNvPr>
                  <p:cNvSpPr/>
                  <p:nvPr/>
                </p:nvSpPr>
                <p:spPr>
                  <a:xfrm>
                    <a:off x="4069512" y="4915899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34" name="BlokTextu 133">
                    <a:extLst>
                      <a:ext uri="{FF2B5EF4-FFF2-40B4-BE49-F238E27FC236}">
                        <a16:creationId xmlns:a16="http://schemas.microsoft.com/office/drawing/2014/main" id="{DF94F487-6C76-4595-B34C-FEC3E7A33D29}"/>
                      </a:ext>
                    </a:extLst>
                  </p:cNvPr>
                  <p:cNvSpPr txBox="1"/>
                  <p:nvPr/>
                </p:nvSpPr>
                <p:spPr>
                  <a:xfrm>
                    <a:off x="4382141" y="4231268"/>
                    <a:ext cx="661540" cy="4327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k-SK" sz="2000" b="1" dirty="0"/>
                      <a:t>S2</a:t>
                    </a:r>
                  </a:p>
                </p:txBody>
              </p:sp>
            </p:grpSp>
            <p:sp>
              <p:nvSpPr>
                <p:cNvPr id="121" name="Ovál 120">
                  <a:extLst>
                    <a:ext uri="{FF2B5EF4-FFF2-40B4-BE49-F238E27FC236}">
                      <a16:creationId xmlns:a16="http://schemas.microsoft.com/office/drawing/2014/main" id="{15D90E3E-6070-497E-A568-F2BEC187B8B7}"/>
                    </a:ext>
                  </a:extLst>
                </p:cNvPr>
                <p:cNvSpPr/>
                <p:nvPr/>
              </p:nvSpPr>
              <p:spPr>
                <a:xfrm>
                  <a:off x="316953" y="4572900"/>
                  <a:ext cx="1456983" cy="88033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2" name="BlokTextu 121">
                      <a:extLst>
                        <a:ext uri="{FF2B5EF4-FFF2-40B4-BE49-F238E27FC236}">
                          <a16:creationId xmlns:a16="http://schemas.microsoft.com/office/drawing/2014/main" id="{BE4837DF-E95F-4004-8276-21B6EB9DFE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54580" y="5528764"/>
                      <a:ext cx="1164163" cy="29961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sk-SK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d>
                            <m:dPr>
                              <m:ctrlPr>
                                <a:rPr lang="sk-SK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sk-SK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sk-SK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a14:m>
                      <a:r>
                        <a:rPr lang="sk-SK" b="1" dirty="0"/>
                        <a:t>1</a:t>
                      </a:r>
                    </a:p>
                  </p:txBody>
                </p:sp>
              </mc:Choice>
              <mc:Fallback xmlns="">
                <p:sp>
                  <p:nvSpPr>
                    <p:cNvPr id="122" name="BlokTextu 121">
                      <a:extLst>
                        <a:ext uri="{FF2B5EF4-FFF2-40B4-BE49-F238E27FC236}">
                          <a16:creationId xmlns:a16="http://schemas.microsoft.com/office/drawing/2014/main" id="{BE4837DF-E95F-4004-8276-21B6EB9DFE1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54580" y="5528764"/>
                      <a:ext cx="1164163" cy="299616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7927" t="-28889" r="-13415" b="-5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k-SK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3" name="BlokTextu 122">
                      <a:extLst>
                        <a:ext uri="{FF2B5EF4-FFF2-40B4-BE49-F238E27FC236}">
                          <a16:creationId xmlns:a16="http://schemas.microsoft.com/office/drawing/2014/main" id="{A01BFF89-BC2D-405C-B8D4-143F8C727A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5265" y="5528593"/>
                      <a:ext cx="1325249" cy="29961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  <m:d>
                              <m:dPr>
                                <m:ctrlPr>
                                  <a:rPr lang="sk-SK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sk-SK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sk-SK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oMath>
                        </m:oMathPara>
                      </a14:m>
                      <a:endParaRPr lang="sk-SK" b="1" dirty="0"/>
                    </a:p>
                  </p:txBody>
                </p:sp>
              </mc:Choice>
              <mc:Fallback xmlns="">
                <p:sp>
                  <p:nvSpPr>
                    <p:cNvPr id="123" name="BlokTextu 122">
                      <a:extLst>
                        <a:ext uri="{FF2B5EF4-FFF2-40B4-BE49-F238E27FC236}">
                          <a16:creationId xmlns:a16="http://schemas.microsoft.com/office/drawing/2014/main" id="{A01BFF89-BC2D-405C-B8D4-143F8C727AD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265" y="5528593"/>
                      <a:ext cx="1325249" cy="29961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839" r="-4301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k-SK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4" name="BlokTextu 123">
                  <a:extLst>
                    <a:ext uri="{FF2B5EF4-FFF2-40B4-BE49-F238E27FC236}">
                      <a16:creationId xmlns:a16="http://schemas.microsoft.com/office/drawing/2014/main" id="{17F3A6BE-6968-40B7-B1A0-C8D16AC08C54}"/>
                    </a:ext>
                  </a:extLst>
                </p:cNvPr>
                <p:cNvSpPr txBox="1"/>
                <p:nvPr/>
              </p:nvSpPr>
              <p:spPr>
                <a:xfrm>
                  <a:off x="1687522" y="3725279"/>
                  <a:ext cx="665679" cy="399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b="1" dirty="0">
                      <a:solidFill>
                        <a:srgbClr val="00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A1</a:t>
                  </a:r>
                </a:p>
              </p:txBody>
            </p:sp>
            <p:cxnSp>
              <p:nvCxnSpPr>
                <p:cNvPr id="125" name="Rovná spojnica 124">
                  <a:extLst>
                    <a:ext uri="{FF2B5EF4-FFF2-40B4-BE49-F238E27FC236}">
                      <a16:creationId xmlns:a16="http://schemas.microsoft.com/office/drawing/2014/main" id="{AF83835A-DC26-4B87-9345-83616A174F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61768" y="4020808"/>
                  <a:ext cx="777939" cy="5530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ovná spojnica 125">
                  <a:extLst>
                    <a:ext uri="{FF2B5EF4-FFF2-40B4-BE49-F238E27FC236}">
                      <a16:creationId xmlns:a16="http://schemas.microsoft.com/office/drawing/2014/main" id="{3F098C82-EE1D-449B-B982-B7538EC6E5F7}"/>
                    </a:ext>
                  </a:extLst>
                </p:cNvPr>
                <p:cNvCxnSpPr>
                  <a:endCxn id="129" idx="0"/>
                </p:cNvCxnSpPr>
                <p:nvPr/>
              </p:nvCxnSpPr>
              <p:spPr>
                <a:xfrm>
                  <a:off x="1939707" y="4020808"/>
                  <a:ext cx="882679" cy="5530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5" name="Skupina 144">
            <a:extLst>
              <a:ext uri="{FF2B5EF4-FFF2-40B4-BE49-F238E27FC236}">
                <a16:creationId xmlns:a16="http://schemas.microsoft.com/office/drawing/2014/main" id="{747469F0-5CB2-4BF0-9FCF-A852FC213DC6}"/>
              </a:ext>
            </a:extLst>
          </p:cNvPr>
          <p:cNvGrpSpPr/>
          <p:nvPr/>
        </p:nvGrpSpPr>
        <p:grpSpPr>
          <a:xfrm>
            <a:off x="986829" y="3475289"/>
            <a:ext cx="7181159" cy="2857443"/>
            <a:chOff x="757261" y="2428692"/>
            <a:chExt cx="8391102" cy="3090750"/>
          </a:xfrm>
        </p:grpSpPr>
        <p:grpSp>
          <p:nvGrpSpPr>
            <p:cNvPr id="146" name="Skupina 145">
              <a:extLst>
                <a:ext uri="{FF2B5EF4-FFF2-40B4-BE49-F238E27FC236}">
                  <a16:creationId xmlns:a16="http://schemas.microsoft.com/office/drawing/2014/main" id="{5AD56D58-DB05-4E1D-A433-6F8B38892BEF}"/>
                </a:ext>
              </a:extLst>
            </p:cNvPr>
            <p:cNvGrpSpPr/>
            <p:nvPr/>
          </p:nvGrpSpPr>
          <p:grpSpPr>
            <a:xfrm>
              <a:off x="5519612" y="2428692"/>
              <a:ext cx="3163224" cy="1259346"/>
              <a:chOff x="4779264" y="3330942"/>
              <a:chExt cx="3163224" cy="1259346"/>
            </a:xfrm>
          </p:grpSpPr>
          <p:sp>
            <p:nvSpPr>
              <p:cNvPr id="169" name="Ovál 168">
                <a:extLst>
                  <a:ext uri="{FF2B5EF4-FFF2-40B4-BE49-F238E27FC236}">
                    <a16:creationId xmlns:a16="http://schemas.microsoft.com/office/drawing/2014/main" id="{C6B9918B-AF14-457B-BFC8-8B2C62E90B03}"/>
                  </a:ext>
                </a:extLst>
              </p:cNvPr>
              <p:cNvSpPr/>
              <p:nvPr/>
            </p:nvSpPr>
            <p:spPr>
              <a:xfrm>
                <a:off x="4779264" y="3361944"/>
                <a:ext cx="3081528" cy="12283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0" name="Vývojový diagram: magnetický disk 169">
                <a:extLst>
                  <a:ext uri="{FF2B5EF4-FFF2-40B4-BE49-F238E27FC236}">
                    <a16:creationId xmlns:a16="http://schemas.microsoft.com/office/drawing/2014/main" id="{2110A87E-93B5-4E53-922A-0E55A420F8AD}"/>
                  </a:ext>
                </a:extLst>
              </p:cNvPr>
              <p:cNvSpPr/>
              <p:nvPr/>
            </p:nvSpPr>
            <p:spPr>
              <a:xfrm>
                <a:off x="5922030" y="4091769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1" name="Vývojový diagram: magnetický disk 170">
                <a:extLst>
                  <a:ext uri="{FF2B5EF4-FFF2-40B4-BE49-F238E27FC236}">
                    <a16:creationId xmlns:a16="http://schemas.microsoft.com/office/drawing/2014/main" id="{C29A262C-0AED-464F-A711-BEDDA483E1C0}"/>
                  </a:ext>
                </a:extLst>
              </p:cNvPr>
              <p:cNvSpPr/>
              <p:nvPr/>
            </p:nvSpPr>
            <p:spPr>
              <a:xfrm>
                <a:off x="5694610" y="3748278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2" name="Vývojový diagram: magnetický disk 171">
                <a:extLst>
                  <a:ext uri="{FF2B5EF4-FFF2-40B4-BE49-F238E27FC236}">
                    <a16:creationId xmlns:a16="http://schemas.microsoft.com/office/drawing/2014/main" id="{BDDF87B9-92F1-4183-8BC8-DF1A52931736}"/>
                  </a:ext>
                </a:extLst>
              </p:cNvPr>
              <p:cNvSpPr/>
              <p:nvPr/>
            </p:nvSpPr>
            <p:spPr>
              <a:xfrm>
                <a:off x="5457119" y="4077120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3" name="Vývojový diagram: magnetický disk 172">
                <a:extLst>
                  <a:ext uri="{FF2B5EF4-FFF2-40B4-BE49-F238E27FC236}">
                    <a16:creationId xmlns:a16="http://schemas.microsoft.com/office/drawing/2014/main" id="{4E74AB38-182F-4730-AD2C-25FD958DB09B}"/>
                  </a:ext>
                </a:extLst>
              </p:cNvPr>
              <p:cNvSpPr/>
              <p:nvPr/>
            </p:nvSpPr>
            <p:spPr>
              <a:xfrm>
                <a:off x="5218623" y="3758690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4" name="Hviezda: 6-cípa 173">
                <a:extLst>
                  <a:ext uri="{FF2B5EF4-FFF2-40B4-BE49-F238E27FC236}">
                    <a16:creationId xmlns:a16="http://schemas.microsoft.com/office/drawing/2014/main" id="{40588D63-E0C5-4441-8E2C-E97659AB5E81}"/>
                  </a:ext>
                </a:extLst>
              </p:cNvPr>
              <p:cNvSpPr/>
              <p:nvPr/>
            </p:nvSpPr>
            <p:spPr>
              <a:xfrm>
                <a:off x="6637603" y="3757262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5" name="Hviezda: 6-cípa 174">
                <a:extLst>
                  <a:ext uri="{FF2B5EF4-FFF2-40B4-BE49-F238E27FC236}">
                    <a16:creationId xmlns:a16="http://schemas.microsoft.com/office/drawing/2014/main" id="{8EFED8B1-CCE5-478C-9A01-C591857EAC7B}"/>
                  </a:ext>
                </a:extLst>
              </p:cNvPr>
              <p:cNvSpPr/>
              <p:nvPr/>
            </p:nvSpPr>
            <p:spPr>
              <a:xfrm>
                <a:off x="7052821" y="3744969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6" name="Hviezda: 6-cípa 175">
                <a:extLst>
                  <a:ext uri="{FF2B5EF4-FFF2-40B4-BE49-F238E27FC236}">
                    <a16:creationId xmlns:a16="http://schemas.microsoft.com/office/drawing/2014/main" id="{E4C2E9B0-32FD-4E3D-896F-0F3BA3768392}"/>
                  </a:ext>
                </a:extLst>
              </p:cNvPr>
              <p:cNvSpPr/>
              <p:nvPr/>
            </p:nvSpPr>
            <p:spPr>
              <a:xfrm>
                <a:off x="6423354" y="4059384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7" name="Hviezda: 6-cípa 176">
                <a:extLst>
                  <a:ext uri="{FF2B5EF4-FFF2-40B4-BE49-F238E27FC236}">
                    <a16:creationId xmlns:a16="http://schemas.microsoft.com/office/drawing/2014/main" id="{CABA4851-057A-4454-AE7D-6C538D9DCA99}"/>
                  </a:ext>
                </a:extLst>
              </p:cNvPr>
              <p:cNvSpPr/>
              <p:nvPr/>
            </p:nvSpPr>
            <p:spPr>
              <a:xfrm>
                <a:off x="6902773" y="4052947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8" name="BlokTextu 177">
                <a:extLst>
                  <a:ext uri="{FF2B5EF4-FFF2-40B4-BE49-F238E27FC236}">
                    <a16:creationId xmlns:a16="http://schemas.microsoft.com/office/drawing/2014/main" id="{5C68D602-5C12-4620-AB3A-BD70AD29059E}"/>
                  </a:ext>
                </a:extLst>
              </p:cNvPr>
              <p:cNvSpPr txBox="1"/>
              <p:nvPr/>
            </p:nvSpPr>
            <p:spPr>
              <a:xfrm>
                <a:off x="7635993" y="3330942"/>
                <a:ext cx="3064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2000" b="1" dirty="0"/>
                  <a:t>S</a:t>
                </a:r>
              </a:p>
            </p:txBody>
          </p:sp>
        </p:grpSp>
        <p:grpSp>
          <p:nvGrpSpPr>
            <p:cNvPr id="147" name="Skupina 146">
              <a:extLst>
                <a:ext uri="{FF2B5EF4-FFF2-40B4-BE49-F238E27FC236}">
                  <a16:creationId xmlns:a16="http://schemas.microsoft.com/office/drawing/2014/main" id="{85B9EC56-256F-4DF5-B8F9-CD175E74DA72}"/>
                </a:ext>
              </a:extLst>
            </p:cNvPr>
            <p:cNvGrpSpPr/>
            <p:nvPr/>
          </p:nvGrpSpPr>
          <p:grpSpPr>
            <a:xfrm>
              <a:off x="757261" y="3603690"/>
              <a:ext cx="8391102" cy="1915752"/>
              <a:chOff x="-4446245" y="3685862"/>
              <a:chExt cx="8391102" cy="1915752"/>
            </a:xfrm>
          </p:grpSpPr>
          <p:sp>
            <p:nvSpPr>
              <p:cNvPr id="151" name="Vývojový diagram: magnetický disk 150">
                <a:extLst>
                  <a:ext uri="{FF2B5EF4-FFF2-40B4-BE49-F238E27FC236}">
                    <a16:creationId xmlns:a16="http://schemas.microsoft.com/office/drawing/2014/main" id="{26DDC11C-5D34-4EBD-A2B4-1B49571C8865}"/>
                  </a:ext>
                </a:extLst>
              </p:cNvPr>
              <p:cNvSpPr/>
              <p:nvPr/>
            </p:nvSpPr>
            <p:spPr>
              <a:xfrm>
                <a:off x="597617" y="4754784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52" name="BlokTextu 151">
                <a:extLst>
                  <a:ext uri="{FF2B5EF4-FFF2-40B4-BE49-F238E27FC236}">
                    <a16:creationId xmlns:a16="http://schemas.microsoft.com/office/drawing/2014/main" id="{DA77CBA4-7366-44DE-9375-CCC56CD9534D}"/>
                  </a:ext>
                </a:extLst>
              </p:cNvPr>
              <p:cNvSpPr txBox="1"/>
              <p:nvPr/>
            </p:nvSpPr>
            <p:spPr>
              <a:xfrm>
                <a:off x="221556" y="4250426"/>
                <a:ext cx="509856" cy="432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2000" b="1" dirty="0"/>
                  <a:t>S1</a:t>
                </a:r>
              </a:p>
            </p:txBody>
          </p:sp>
          <p:grpSp>
            <p:nvGrpSpPr>
              <p:cNvPr id="153" name="Skupina 152">
                <a:extLst>
                  <a:ext uri="{FF2B5EF4-FFF2-40B4-BE49-F238E27FC236}">
                    <a16:creationId xmlns:a16="http://schemas.microsoft.com/office/drawing/2014/main" id="{45651BF7-046E-4E2E-B0CD-2E4F6AD24EA3}"/>
                  </a:ext>
                </a:extLst>
              </p:cNvPr>
              <p:cNvGrpSpPr/>
              <p:nvPr/>
            </p:nvGrpSpPr>
            <p:grpSpPr>
              <a:xfrm>
                <a:off x="-4446245" y="3685862"/>
                <a:ext cx="8391102" cy="1915752"/>
                <a:chOff x="-4446245" y="3685862"/>
                <a:chExt cx="8391102" cy="1915752"/>
              </a:xfrm>
            </p:grpSpPr>
            <p:grpSp>
              <p:nvGrpSpPr>
                <p:cNvPr id="154" name="Skupina 153">
                  <a:extLst>
                    <a:ext uri="{FF2B5EF4-FFF2-40B4-BE49-F238E27FC236}">
                      <a16:creationId xmlns:a16="http://schemas.microsoft.com/office/drawing/2014/main" id="{D647E4E8-46CF-4AEB-AAD3-A4C4AFDC4416}"/>
                    </a:ext>
                  </a:extLst>
                </p:cNvPr>
                <p:cNvGrpSpPr/>
                <p:nvPr/>
              </p:nvGrpSpPr>
              <p:grpSpPr>
                <a:xfrm>
                  <a:off x="2768024" y="4322063"/>
                  <a:ext cx="1176833" cy="781661"/>
                  <a:chOff x="3957241" y="4195748"/>
                  <a:chExt cx="1176833" cy="781661"/>
                </a:xfrm>
              </p:grpSpPr>
              <p:sp>
                <p:nvSpPr>
                  <p:cNvPr id="163" name="Ovál 162">
                    <a:extLst>
                      <a:ext uri="{FF2B5EF4-FFF2-40B4-BE49-F238E27FC236}">
                        <a16:creationId xmlns:a16="http://schemas.microsoft.com/office/drawing/2014/main" id="{40B5749A-944E-48A9-A1EB-228AD3345EBB}"/>
                      </a:ext>
                    </a:extLst>
                  </p:cNvPr>
                  <p:cNvSpPr/>
                  <p:nvPr/>
                </p:nvSpPr>
                <p:spPr>
                  <a:xfrm>
                    <a:off x="3957241" y="4454312"/>
                    <a:ext cx="777940" cy="52309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65" name="Hviezda: 6-cípa 164">
                    <a:extLst>
                      <a:ext uri="{FF2B5EF4-FFF2-40B4-BE49-F238E27FC236}">
                        <a16:creationId xmlns:a16="http://schemas.microsoft.com/office/drawing/2014/main" id="{8E5872F3-A0BF-42EA-B04E-6ED49AFA7C81}"/>
                      </a:ext>
                    </a:extLst>
                  </p:cNvPr>
                  <p:cNvSpPr/>
                  <p:nvPr/>
                </p:nvSpPr>
                <p:spPr>
                  <a:xfrm>
                    <a:off x="4254421" y="4597887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68" name="BlokTextu 167">
                    <a:extLst>
                      <a:ext uri="{FF2B5EF4-FFF2-40B4-BE49-F238E27FC236}">
                        <a16:creationId xmlns:a16="http://schemas.microsoft.com/office/drawing/2014/main" id="{7D89E6A8-0530-44C0-A229-A23C8699C867}"/>
                      </a:ext>
                    </a:extLst>
                  </p:cNvPr>
                  <p:cNvSpPr txBox="1"/>
                  <p:nvPr/>
                </p:nvSpPr>
                <p:spPr>
                  <a:xfrm>
                    <a:off x="4510322" y="4195748"/>
                    <a:ext cx="623752" cy="4327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k-SK" sz="2000" b="1" dirty="0"/>
                      <a:t>S8</a:t>
                    </a:r>
                  </a:p>
                </p:txBody>
              </p:sp>
            </p:grpSp>
            <p:sp>
              <p:nvSpPr>
                <p:cNvPr id="155" name="Ovál 154">
                  <a:extLst>
                    <a:ext uri="{FF2B5EF4-FFF2-40B4-BE49-F238E27FC236}">
                      <a16:creationId xmlns:a16="http://schemas.microsoft.com/office/drawing/2014/main" id="{A9F2D592-DFF4-4EF2-A1BC-2AFE45F074FF}"/>
                    </a:ext>
                  </a:extLst>
                </p:cNvPr>
                <p:cNvSpPr/>
                <p:nvPr/>
              </p:nvSpPr>
              <p:spPr>
                <a:xfrm>
                  <a:off x="316955" y="4572900"/>
                  <a:ext cx="777939" cy="52309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6" name="BlokTextu 155">
                      <a:extLst>
                        <a:ext uri="{FF2B5EF4-FFF2-40B4-BE49-F238E27FC236}">
                          <a16:creationId xmlns:a16="http://schemas.microsoft.com/office/drawing/2014/main" id="{CFDF67A6-198A-4EB5-BB6A-97AA8B49C1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0103" y="5301998"/>
                      <a:ext cx="3010132" cy="29961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  <m:d>
                              <m:dPr>
                                <m:ctrlPr>
                                  <a:rPr lang="sk-SK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sk-SK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=…=</m:t>
                            </m:r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  <m:d>
                              <m:dPr>
                                <m:ctrlPr>
                                  <a:rPr lang="sk-SK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sk-SK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d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sk-SK" b="1" dirty="0"/>
                    </a:p>
                  </p:txBody>
                </p:sp>
              </mc:Choice>
              <mc:Fallback xmlns="">
                <p:sp>
                  <p:nvSpPr>
                    <p:cNvPr id="156" name="BlokTextu 155">
                      <a:extLst>
                        <a:ext uri="{FF2B5EF4-FFF2-40B4-BE49-F238E27FC236}">
                          <a16:creationId xmlns:a16="http://schemas.microsoft.com/office/drawing/2014/main" id="{CFDF67A6-198A-4EB5-BB6A-97AA8B49C14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0103" y="5301998"/>
                      <a:ext cx="3010132" cy="29961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896" r="-1896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k-SK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7" name="BlokTextu 156">
                      <a:extLst>
                        <a:ext uri="{FF2B5EF4-FFF2-40B4-BE49-F238E27FC236}">
                          <a16:creationId xmlns:a16="http://schemas.microsoft.com/office/drawing/2014/main" id="{92869700-519D-4B65-AAC4-264E85DE7D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2934116" y="3685862"/>
                      <a:ext cx="1169819" cy="2996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  <m:d>
                              <m:dPr>
                                <m:ctrlPr>
                                  <a:rPr lang="sk-SK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</m:d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sk-SK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oMath>
                        </m:oMathPara>
                      </a14:m>
                      <a:endParaRPr lang="sk-SK" b="1" dirty="0"/>
                    </a:p>
                  </p:txBody>
                </p:sp>
              </mc:Choice>
              <mc:Fallback xmlns="">
                <p:sp>
                  <p:nvSpPr>
                    <p:cNvPr id="157" name="BlokTextu 156">
                      <a:extLst>
                        <a:ext uri="{FF2B5EF4-FFF2-40B4-BE49-F238E27FC236}">
                          <a16:creationId xmlns:a16="http://schemas.microsoft.com/office/drawing/2014/main" id="{92869700-519D-4B65-AAC4-264E85DE7D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2934116" y="3685862"/>
                      <a:ext cx="1169819" cy="29961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878" r="-5488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k-SK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8" name="BlokTextu 157">
                  <a:extLst>
                    <a:ext uri="{FF2B5EF4-FFF2-40B4-BE49-F238E27FC236}">
                      <a16:creationId xmlns:a16="http://schemas.microsoft.com/office/drawing/2014/main" id="{7AE1AAF1-EFF2-46BB-B382-40BBD02C13B5}"/>
                    </a:ext>
                  </a:extLst>
                </p:cNvPr>
                <p:cNvSpPr txBox="1"/>
                <p:nvPr/>
              </p:nvSpPr>
              <p:spPr>
                <a:xfrm>
                  <a:off x="1687522" y="3725279"/>
                  <a:ext cx="665679" cy="399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b="1" dirty="0">
                      <a:solidFill>
                        <a:srgbClr val="00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A2</a:t>
                  </a:r>
                </a:p>
              </p:txBody>
            </p:sp>
            <p:cxnSp>
              <p:nvCxnSpPr>
                <p:cNvPr id="159" name="Rovná spojnica 158">
                  <a:extLst>
                    <a:ext uri="{FF2B5EF4-FFF2-40B4-BE49-F238E27FC236}">
                      <a16:creationId xmlns:a16="http://schemas.microsoft.com/office/drawing/2014/main" id="{35258CAA-A425-4C42-BA86-091934F3A8DD}"/>
                    </a:ext>
                  </a:extLst>
                </p:cNvPr>
                <p:cNvCxnSpPr>
                  <a:cxnSpLocks/>
                  <a:endCxn id="155" idx="7"/>
                </p:cNvCxnSpPr>
                <p:nvPr/>
              </p:nvCxnSpPr>
              <p:spPr>
                <a:xfrm flipH="1">
                  <a:off x="980967" y="4020808"/>
                  <a:ext cx="958743" cy="62869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Rovná spojnica 159">
                  <a:extLst>
                    <a:ext uri="{FF2B5EF4-FFF2-40B4-BE49-F238E27FC236}">
                      <a16:creationId xmlns:a16="http://schemas.microsoft.com/office/drawing/2014/main" id="{38DD2A95-60EA-4A00-A152-162F9484E0BD}"/>
                    </a:ext>
                  </a:extLst>
                </p:cNvPr>
                <p:cNvCxnSpPr>
                  <a:cxnSpLocks/>
                  <a:endCxn id="163" idx="0"/>
                </p:cNvCxnSpPr>
                <p:nvPr/>
              </p:nvCxnSpPr>
              <p:spPr>
                <a:xfrm>
                  <a:off x="1934794" y="4027572"/>
                  <a:ext cx="1222200" cy="553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1" name="BlokTextu 160">
                  <a:extLst>
                    <a:ext uri="{FF2B5EF4-FFF2-40B4-BE49-F238E27FC236}">
                      <a16:creationId xmlns:a16="http://schemas.microsoft.com/office/drawing/2014/main" id="{02D9BE2B-26F4-4493-B0DE-8104090EF42A}"/>
                    </a:ext>
                  </a:extLst>
                </p:cNvPr>
                <p:cNvSpPr txBox="1"/>
                <p:nvPr/>
              </p:nvSpPr>
              <p:spPr>
                <a:xfrm>
                  <a:off x="-4446245" y="4018566"/>
                  <a:ext cx="494871" cy="3994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k-SK" dirty="0"/>
                    <a:t>h1</a:t>
                  </a:r>
                </a:p>
              </p:txBody>
            </p:sp>
            <p:sp>
              <p:nvSpPr>
                <p:cNvPr id="162" name="BlokTextu 161">
                  <a:extLst>
                    <a:ext uri="{FF2B5EF4-FFF2-40B4-BE49-F238E27FC236}">
                      <a16:creationId xmlns:a16="http://schemas.microsoft.com/office/drawing/2014/main" id="{8E93973F-E944-48C4-A701-8563AC8F3B7F}"/>
                    </a:ext>
                  </a:extLst>
                </p:cNvPr>
                <p:cNvSpPr txBox="1"/>
                <p:nvPr/>
              </p:nvSpPr>
              <p:spPr>
                <a:xfrm>
                  <a:off x="2627981" y="4067845"/>
                  <a:ext cx="494871" cy="3994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k-SK" dirty="0"/>
                    <a:t>h8</a:t>
                  </a:r>
                </a:p>
              </p:txBody>
            </p:sp>
          </p:grpSp>
        </p:grpSp>
      </p:grpSp>
      <p:grpSp>
        <p:nvGrpSpPr>
          <p:cNvPr id="179" name="Skupina 178">
            <a:extLst>
              <a:ext uri="{FF2B5EF4-FFF2-40B4-BE49-F238E27FC236}">
                <a16:creationId xmlns:a16="http://schemas.microsoft.com/office/drawing/2014/main" id="{0402ADFF-A75E-4156-B232-6AAFFEDE4204}"/>
              </a:ext>
            </a:extLst>
          </p:cNvPr>
          <p:cNvGrpSpPr/>
          <p:nvPr/>
        </p:nvGrpSpPr>
        <p:grpSpPr>
          <a:xfrm>
            <a:off x="335195" y="3493008"/>
            <a:ext cx="2768338" cy="2692499"/>
            <a:chOff x="5519612" y="2459694"/>
            <a:chExt cx="3234772" cy="2912339"/>
          </a:xfrm>
        </p:grpSpPr>
        <p:grpSp>
          <p:nvGrpSpPr>
            <p:cNvPr id="180" name="Skupina 179">
              <a:extLst>
                <a:ext uri="{FF2B5EF4-FFF2-40B4-BE49-F238E27FC236}">
                  <a16:creationId xmlns:a16="http://schemas.microsoft.com/office/drawing/2014/main" id="{7ABE4BDE-A730-41FB-96AE-70CEF0F96C16}"/>
                </a:ext>
              </a:extLst>
            </p:cNvPr>
            <p:cNvGrpSpPr/>
            <p:nvPr/>
          </p:nvGrpSpPr>
          <p:grpSpPr>
            <a:xfrm>
              <a:off x="5519612" y="2459694"/>
              <a:ext cx="3081528" cy="1228344"/>
              <a:chOff x="4779264" y="3361944"/>
              <a:chExt cx="3081528" cy="1228344"/>
            </a:xfrm>
          </p:grpSpPr>
          <p:sp>
            <p:nvSpPr>
              <p:cNvPr id="203" name="Ovál 202">
                <a:extLst>
                  <a:ext uri="{FF2B5EF4-FFF2-40B4-BE49-F238E27FC236}">
                    <a16:creationId xmlns:a16="http://schemas.microsoft.com/office/drawing/2014/main" id="{94E5B820-8DB7-4D3C-B9EE-5668B0C1B8D2}"/>
                  </a:ext>
                </a:extLst>
              </p:cNvPr>
              <p:cNvSpPr/>
              <p:nvPr/>
            </p:nvSpPr>
            <p:spPr>
              <a:xfrm>
                <a:off x="4779264" y="3361944"/>
                <a:ext cx="3081528" cy="12283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204" name="Vývojový diagram: magnetický disk 203">
                <a:extLst>
                  <a:ext uri="{FF2B5EF4-FFF2-40B4-BE49-F238E27FC236}">
                    <a16:creationId xmlns:a16="http://schemas.microsoft.com/office/drawing/2014/main" id="{CA5DAA49-9990-40C7-9355-741CFB507653}"/>
                  </a:ext>
                </a:extLst>
              </p:cNvPr>
              <p:cNvSpPr/>
              <p:nvPr/>
            </p:nvSpPr>
            <p:spPr>
              <a:xfrm>
                <a:off x="5922030" y="4091769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205" name="Vývojový diagram: magnetický disk 204">
                <a:extLst>
                  <a:ext uri="{FF2B5EF4-FFF2-40B4-BE49-F238E27FC236}">
                    <a16:creationId xmlns:a16="http://schemas.microsoft.com/office/drawing/2014/main" id="{324F8B63-B710-4A29-9B2E-6FE08B99C84D}"/>
                  </a:ext>
                </a:extLst>
              </p:cNvPr>
              <p:cNvSpPr/>
              <p:nvPr/>
            </p:nvSpPr>
            <p:spPr>
              <a:xfrm>
                <a:off x="5694610" y="3748278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206" name="Vývojový diagram: magnetický disk 205">
                <a:extLst>
                  <a:ext uri="{FF2B5EF4-FFF2-40B4-BE49-F238E27FC236}">
                    <a16:creationId xmlns:a16="http://schemas.microsoft.com/office/drawing/2014/main" id="{BE8D3E94-1C10-49CF-8CC7-9952911E7BFC}"/>
                  </a:ext>
                </a:extLst>
              </p:cNvPr>
              <p:cNvSpPr/>
              <p:nvPr/>
            </p:nvSpPr>
            <p:spPr>
              <a:xfrm>
                <a:off x="5457119" y="4077120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207" name="Vývojový diagram: magnetický disk 206">
                <a:extLst>
                  <a:ext uri="{FF2B5EF4-FFF2-40B4-BE49-F238E27FC236}">
                    <a16:creationId xmlns:a16="http://schemas.microsoft.com/office/drawing/2014/main" id="{2AD5BF3C-CBC9-4D93-8968-13265D7B4572}"/>
                  </a:ext>
                </a:extLst>
              </p:cNvPr>
              <p:cNvSpPr/>
              <p:nvPr/>
            </p:nvSpPr>
            <p:spPr>
              <a:xfrm>
                <a:off x="5218623" y="3758690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208" name="Hviezda: 6-cípa 207">
                <a:extLst>
                  <a:ext uri="{FF2B5EF4-FFF2-40B4-BE49-F238E27FC236}">
                    <a16:creationId xmlns:a16="http://schemas.microsoft.com/office/drawing/2014/main" id="{7C7AC2B9-2601-4144-B92F-FF6CC70BCE6E}"/>
                  </a:ext>
                </a:extLst>
              </p:cNvPr>
              <p:cNvSpPr/>
              <p:nvPr/>
            </p:nvSpPr>
            <p:spPr>
              <a:xfrm>
                <a:off x="6637603" y="3757262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209" name="Hviezda: 6-cípa 208">
                <a:extLst>
                  <a:ext uri="{FF2B5EF4-FFF2-40B4-BE49-F238E27FC236}">
                    <a16:creationId xmlns:a16="http://schemas.microsoft.com/office/drawing/2014/main" id="{BFD762B3-6892-4E6E-9819-D8F5EBAF0D55}"/>
                  </a:ext>
                </a:extLst>
              </p:cNvPr>
              <p:cNvSpPr/>
              <p:nvPr/>
            </p:nvSpPr>
            <p:spPr>
              <a:xfrm>
                <a:off x="7052821" y="3744969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210" name="Hviezda: 6-cípa 209">
                <a:extLst>
                  <a:ext uri="{FF2B5EF4-FFF2-40B4-BE49-F238E27FC236}">
                    <a16:creationId xmlns:a16="http://schemas.microsoft.com/office/drawing/2014/main" id="{6A093135-252D-4AAF-AF24-B5FAE62B1BF3}"/>
                  </a:ext>
                </a:extLst>
              </p:cNvPr>
              <p:cNvSpPr/>
              <p:nvPr/>
            </p:nvSpPr>
            <p:spPr>
              <a:xfrm>
                <a:off x="6423354" y="4059384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211" name="Hviezda: 6-cípa 210">
                <a:extLst>
                  <a:ext uri="{FF2B5EF4-FFF2-40B4-BE49-F238E27FC236}">
                    <a16:creationId xmlns:a16="http://schemas.microsoft.com/office/drawing/2014/main" id="{A97DB1DF-61FE-4289-9521-6DBAFECAF288}"/>
                  </a:ext>
                </a:extLst>
              </p:cNvPr>
              <p:cNvSpPr/>
              <p:nvPr/>
            </p:nvSpPr>
            <p:spPr>
              <a:xfrm>
                <a:off x="6902773" y="4052947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</p:grpSp>
        <p:grpSp>
          <p:nvGrpSpPr>
            <p:cNvPr id="181" name="Skupina 180">
              <a:extLst>
                <a:ext uri="{FF2B5EF4-FFF2-40B4-BE49-F238E27FC236}">
                  <a16:creationId xmlns:a16="http://schemas.microsoft.com/office/drawing/2014/main" id="{32ABBA5A-0C06-40D4-8EF5-A54FB9A69FE2}"/>
                </a:ext>
              </a:extLst>
            </p:cNvPr>
            <p:cNvGrpSpPr/>
            <p:nvPr/>
          </p:nvGrpSpPr>
          <p:grpSpPr>
            <a:xfrm>
              <a:off x="5520459" y="3643107"/>
              <a:ext cx="3233925" cy="1728926"/>
              <a:chOff x="316953" y="3725279"/>
              <a:chExt cx="3233925" cy="1728926"/>
            </a:xfrm>
          </p:grpSpPr>
          <p:sp>
            <p:nvSpPr>
              <p:cNvPr id="182" name="Vývojový diagram: magnetický disk 181">
                <a:extLst>
                  <a:ext uri="{FF2B5EF4-FFF2-40B4-BE49-F238E27FC236}">
                    <a16:creationId xmlns:a16="http://schemas.microsoft.com/office/drawing/2014/main" id="{CF37173C-04C3-4C78-8629-5E60C4A08ED2}"/>
                  </a:ext>
                </a:extLst>
              </p:cNvPr>
              <p:cNvSpPr/>
              <p:nvPr/>
            </p:nvSpPr>
            <p:spPr>
              <a:xfrm>
                <a:off x="2526623" y="4758025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83" name="Vývojový diagram: magnetický disk 182">
                <a:extLst>
                  <a:ext uri="{FF2B5EF4-FFF2-40B4-BE49-F238E27FC236}">
                    <a16:creationId xmlns:a16="http://schemas.microsoft.com/office/drawing/2014/main" id="{474012CB-8C73-4CFD-B024-04080114F40A}"/>
                  </a:ext>
                </a:extLst>
              </p:cNvPr>
              <p:cNvSpPr/>
              <p:nvPr/>
            </p:nvSpPr>
            <p:spPr>
              <a:xfrm>
                <a:off x="2395397" y="5056084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84" name="Vývojový diagram: magnetický disk 183">
                <a:extLst>
                  <a:ext uri="{FF2B5EF4-FFF2-40B4-BE49-F238E27FC236}">
                    <a16:creationId xmlns:a16="http://schemas.microsoft.com/office/drawing/2014/main" id="{08233DCB-5FBE-4EF1-A5D1-FD67C35502D5}"/>
                  </a:ext>
                </a:extLst>
              </p:cNvPr>
              <p:cNvSpPr/>
              <p:nvPr/>
            </p:nvSpPr>
            <p:spPr>
              <a:xfrm>
                <a:off x="813350" y="5041559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85" name="Vývojový diagram: magnetický disk 184">
                <a:extLst>
                  <a:ext uri="{FF2B5EF4-FFF2-40B4-BE49-F238E27FC236}">
                    <a16:creationId xmlns:a16="http://schemas.microsoft.com/office/drawing/2014/main" id="{BCAFBBB4-7514-44F5-857D-587B52A51C80}"/>
                  </a:ext>
                </a:extLst>
              </p:cNvPr>
              <p:cNvSpPr/>
              <p:nvPr/>
            </p:nvSpPr>
            <p:spPr>
              <a:xfrm>
                <a:off x="572222" y="4723129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grpSp>
            <p:nvGrpSpPr>
              <p:cNvPr id="187" name="Skupina 186">
                <a:extLst>
                  <a:ext uri="{FF2B5EF4-FFF2-40B4-BE49-F238E27FC236}">
                    <a16:creationId xmlns:a16="http://schemas.microsoft.com/office/drawing/2014/main" id="{0B6EC85B-4C36-4330-A414-419E96F2E9F3}"/>
                  </a:ext>
                </a:extLst>
              </p:cNvPr>
              <p:cNvGrpSpPr/>
              <p:nvPr/>
            </p:nvGrpSpPr>
            <p:grpSpPr>
              <a:xfrm>
                <a:off x="316953" y="3725279"/>
                <a:ext cx="3233925" cy="1728926"/>
                <a:chOff x="316953" y="3725279"/>
                <a:chExt cx="3233925" cy="1728926"/>
              </a:xfrm>
            </p:grpSpPr>
            <p:grpSp>
              <p:nvGrpSpPr>
                <p:cNvPr id="188" name="Skupina 187">
                  <a:extLst>
                    <a:ext uri="{FF2B5EF4-FFF2-40B4-BE49-F238E27FC236}">
                      <a16:creationId xmlns:a16="http://schemas.microsoft.com/office/drawing/2014/main" id="{2A3B1B78-1897-49E6-A726-2645A44A6B29}"/>
                    </a:ext>
                  </a:extLst>
                </p:cNvPr>
                <p:cNvGrpSpPr/>
                <p:nvPr/>
              </p:nvGrpSpPr>
              <p:grpSpPr>
                <a:xfrm>
                  <a:off x="1044104" y="4573866"/>
                  <a:ext cx="2506774" cy="880339"/>
                  <a:chOff x="2233321" y="4447551"/>
                  <a:chExt cx="2506774" cy="880339"/>
                </a:xfrm>
              </p:grpSpPr>
              <p:sp>
                <p:nvSpPr>
                  <p:cNvPr id="197" name="Ovál 196">
                    <a:extLst>
                      <a:ext uri="{FF2B5EF4-FFF2-40B4-BE49-F238E27FC236}">
                        <a16:creationId xmlns:a16="http://schemas.microsoft.com/office/drawing/2014/main" id="{A93A6457-C5E7-447C-86D3-53134D750690}"/>
                      </a:ext>
                    </a:extLst>
                  </p:cNvPr>
                  <p:cNvSpPr/>
                  <p:nvPr/>
                </p:nvSpPr>
                <p:spPr>
                  <a:xfrm>
                    <a:off x="3283111" y="4447551"/>
                    <a:ext cx="1456984" cy="880339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98" name="Hviezda: 6-cípa 197">
                    <a:extLst>
                      <a:ext uri="{FF2B5EF4-FFF2-40B4-BE49-F238E27FC236}">
                        <a16:creationId xmlns:a16="http://schemas.microsoft.com/office/drawing/2014/main" id="{9E740716-E57C-4C29-A9BF-F7D976E75DE7}"/>
                      </a:ext>
                    </a:extLst>
                  </p:cNvPr>
                  <p:cNvSpPr/>
                  <p:nvPr/>
                </p:nvSpPr>
                <p:spPr>
                  <a:xfrm>
                    <a:off x="2233321" y="4574156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99" name="Hviezda: 6-cípa 198">
                    <a:extLst>
                      <a:ext uri="{FF2B5EF4-FFF2-40B4-BE49-F238E27FC236}">
                        <a16:creationId xmlns:a16="http://schemas.microsoft.com/office/drawing/2014/main" id="{3B6B304F-89FE-423A-9E5A-17DE3D1E07DB}"/>
                      </a:ext>
                    </a:extLst>
                  </p:cNvPr>
                  <p:cNvSpPr/>
                  <p:nvPr/>
                </p:nvSpPr>
                <p:spPr>
                  <a:xfrm>
                    <a:off x="4219560" y="4607921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200" name="Hviezda: 6-cípa 199">
                    <a:extLst>
                      <a:ext uri="{FF2B5EF4-FFF2-40B4-BE49-F238E27FC236}">
                        <a16:creationId xmlns:a16="http://schemas.microsoft.com/office/drawing/2014/main" id="{5E04EA2A-A5FE-4A40-80A1-26AC9239879C}"/>
                      </a:ext>
                    </a:extLst>
                  </p:cNvPr>
                  <p:cNvSpPr/>
                  <p:nvPr/>
                </p:nvSpPr>
                <p:spPr>
                  <a:xfrm>
                    <a:off x="2485011" y="4877358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201" name="Hviezda: 6-cípa 200">
                    <a:extLst>
                      <a:ext uri="{FF2B5EF4-FFF2-40B4-BE49-F238E27FC236}">
                        <a16:creationId xmlns:a16="http://schemas.microsoft.com/office/drawing/2014/main" id="{B074F87D-1477-4D58-BF87-FB1BDC1F74C7}"/>
                      </a:ext>
                    </a:extLst>
                  </p:cNvPr>
                  <p:cNvSpPr/>
                  <p:nvPr/>
                </p:nvSpPr>
                <p:spPr>
                  <a:xfrm>
                    <a:off x="4069512" y="4915899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</p:grpSp>
            <p:sp>
              <p:nvSpPr>
                <p:cNvPr id="189" name="Ovál 188">
                  <a:extLst>
                    <a:ext uri="{FF2B5EF4-FFF2-40B4-BE49-F238E27FC236}">
                      <a16:creationId xmlns:a16="http://schemas.microsoft.com/office/drawing/2014/main" id="{BEAF163C-CC40-443F-AEE5-F91729691ECC}"/>
                    </a:ext>
                  </a:extLst>
                </p:cNvPr>
                <p:cNvSpPr/>
                <p:nvPr/>
              </p:nvSpPr>
              <p:spPr>
                <a:xfrm>
                  <a:off x="316953" y="4572900"/>
                  <a:ext cx="1456983" cy="88033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192" name="BlokTextu 191">
                  <a:extLst>
                    <a:ext uri="{FF2B5EF4-FFF2-40B4-BE49-F238E27FC236}">
                      <a16:creationId xmlns:a16="http://schemas.microsoft.com/office/drawing/2014/main" id="{D5368A2A-CAD1-4ED0-836C-B7A0AE433968}"/>
                    </a:ext>
                  </a:extLst>
                </p:cNvPr>
                <p:cNvSpPr txBox="1"/>
                <p:nvPr/>
              </p:nvSpPr>
              <p:spPr>
                <a:xfrm>
                  <a:off x="1687522" y="3725279"/>
                  <a:ext cx="665679" cy="399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b="1" dirty="0">
                      <a:solidFill>
                        <a:srgbClr val="0066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A1</a:t>
                  </a:r>
                </a:p>
              </p:txBody>
            </p:sp>
            <p:cxnSp>
              <p:nvCxnSpPr>
                <p:cNvPr id="193" name="Rovná spojnica 192">
                  <a:extLst>
                    <a:ext uri="{FF2B5EF4-FFF2-40B4-BE49-F238E27FC236}">
                      <a16:creationId xmlns:a16="http://schemas.microsoft.com/office/drawing/2014/main" id="{173AA548-BA24-489A-B514-CA7C41DAB1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61768" y="4020808"/>
                  <a:ext cx="777939" cy="5530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Rovná spojnica 193">
                  <a:extLst>
                    <a:ext uri="{FF2B5EF4-FFF2-40B4-BE49-F238E27FC236}">
                      <a16:creationId xmlns:a16="http://schemas.microsoft.com/office/drawing/2014/main" id="{5755120D-01B7-4F89-91C6-F52DECBF7A18}"/>
                    </a:ext>
                  </a:extLst>
                </p:cNvPr>
                <p:cNvCxnSpPr>
                  <a:endCxn id="197" idx="0"/>
                </p:cNvCxnSpPr>
                <p:nvPr/>
              </p:nvCxnSpPr>
              <p:spPr>
                <a:xfrm>
                  <a:off x="1939707" y="4020808"/>
                  <a:ext cx="882679" cy="5530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BlokTextu 195">
                  <a:extLst>
                    <a:ext uri="{FF2B5EF4-FFF2-40B4-BE49-F238E27FC236}">
                      <a16:creationId xmlns:a16="http://schemas.microsoft.com/office/drawing/2014/main" id="{EB039465-1642-4F74-9271-1B0436FA2E97}"/>
                    </a:ext>
                  </a:extLst>
                </p:cNvPr>
                <p:cNvSpPr txBox="1"/>
                <p:nvPr/>
              </p:nvSpPr>
              <p:spPr>
                <a:xfrm>
                  <a:off x="2400876" y="4088767"/>
                  <a:ext cx="494871" cy="3994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k-SK" dirty="0"/>
                    <a:t>h2</a:t>
                  </a:r>
                </a:p>
              </p:txBody>
            </p:sp>
          </p:grpSp>
        </p:grpSp>
      </p:grpSp>
      <p:sp>
        <p:nvSpPr>
          <p:cNvPr id="213" name="BlokTextu 212">
            <a:extLst>
              <a:ext uri="{FF2B5EF4-FFF2-40B4-BE49-F238E27FC236}">
                <a16:creationId xmlns:a16="http://schemas.microsoft.com/office/drawing/2014/main" id="{7E610A62-F5C3-483E-A08F-FA9EA37099BD}"/>
              </a:ext>
            </a:extLst>
          </p:cNvPr>
          <p:cNvSpPr txBox="1"/>
          <p:nvPr/>
        </p:nvSpPr>
        <p:spPr>
          <a:xfrm>
            <a:off x="5624024" y="492197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BlokTextu 213">
                <a:extLst>
                  <a:ext uri="{FF2B5EF4-FFF2-40B4-BE49-F238E27FC236}">
                    <a16:creationId xmlns:a16="http://schemas.microsoft.com/office/drawing/2014/main" id="{D2487A0A-1B88-444D-B9F5-828A4138DB4D}"/>
                  </a:ext>
                </a:extLst>
              </p:cNvPr>
              <p:cNvSpPr txBox="1"/>
              <p:nvPr/>
            </p:nvSpPr>
            <p:spPr>
              <a:xfrm>
                <a:off x="7303206" y="4450201"/>
                <a:ext cx="100113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1" i="1" smtClean="0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sk-SK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sk-SK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k-SK" b="1" dirty="0"/>
              </a:p>
            </p:txBody>
          </p:sp>
        </mc:Choice>
        <mc:Fallback xmlns="">
          <p:sp>
            <p:nvSpPr>
              <p:cNvPr id="214" name="BlokTextu 213">
                <a:extLst>
                  <a:ext uri="{FF2B5EF4-FFF2-40B4-BE49-F238E27FC236}">
                    <a16:creationId xmlns:a16="http://schemas.microsoft.com/office/drawing/2014/main" id="{D2487A0A-1B88-444D-B9F5-828A4138D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206" y="4450201"/>
                <a:ext cx="1001139" cy="276999"/>
              </a:xfrm>
              <a:prstGeom prst="rect">
                <a:avLst/>
              </a:prstGeom>
              <a:blipFill>
                <a:blip r:embed="rId6"/>
                <a:stretch>
                  <a:fillRect l="-4878" r="-5488" b="-888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BlokTextu 13">
            <a:extLst>
              <a:ext uri="{FF2B5EF4-FFF2-40B4-BE49-F238E27FC236}">
                <a16:creationId xmlns:a16="http://schemas.microsoft.com/office/drawing/2014/main" id="{ED309F68-1FB1-4DAF-9D1D-19B62782A71B}"/>
              </a:ext>
            </a:extLst>
          </p:cNvPr>
          <p:cNvSpPr txBox="1"/>
          <p:nvPr/>
        </p:nvSpPr>
        <p:spPr>
          <a:xfrm>
            <a:off x="3721653" y="3920762"/>
            <a:ext cx="10118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006666"/>
                </a:solidFill>
              </a:rPr>
              <a:t>ID3</a:t>
            </a:r>
          </a:p>
          <a:p>
            <a:r>
              <a:rPr lang="sk-SK" b="1" dirty="0">
                <a:solidFill>
                  <a:srgbClr val="006666"/>
                </a:solidFill>
              </a:rPr>
              <a:t>vyberie</a:t>
            </a:r>
          </a:p>
          <a:p>
            <a:r>
              <a:rPr lang="sk-SK" b="1" dirty="0">
                <a:solidFill>
                  <a:srgbClr val="006666"/>
                </a:solidFill>
              </a:rPr>
              <a:t>A2</a:t>
            </a:r>
          </a:p>
          <a:p>
            <a:r>
              <a:rPr lang="sk-SK" dirty="0"/>
              <a:t>IG(A1)=0</a:t>
            </a:r>
          </a:p>
          <a:p>
            <a:r>
              <a:rPr lang="sk-SK" dirty="0"/>
              <a:t>IG(A2)=1</a:t>
            </a:r>
          </a:p>
        </p:txBody>
      </p:sp>
      <p:sp>
        <p:nvSpPr>
          <p:cNvPr id="96" name="BlokTextu 95">
            <a:extLst>
              <a:ext uri="{FF2B5EF4-FFF2-40B4-BE49-F238E27FC236}">
                <a16:creationId xmlns:a16="http://schemas.microsoft.com/office/drawing/2014/main" id="{9DD8A3E5-9447-4763-AC8B-6497F6A077CD}"/>
              </a:ext>
            </a:extLst>
          </p:cNvPr>
          <p:cNvSpPr txBox="1"/>
          <p:nvPr/>
        </p:nvSpPr>
        <p:spPr>
          <a:xfrm>
            <a:off x="6082552" y="5280507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934370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Algoritmus C4.5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8015" y="992718"/>
            <a:ext cx="8876437" cy="5590643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b="1" dirty="0">
                <a:solidFill>
                  <a:srgbClr val="7E0000"/>
                </a:solidFill>
              </a:rPr>
              <a:t>Pomerové kritérium zisku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dirty="0"/>
              <a:t>Na rozdiel od ID3 neuprednostňuje TA s väčším počtom hodnôt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dirty="0"/>
              <a:t>Normalizuje informačný zisk pomerovou </a:t>
            </a:r>
            <a:r>
              <a:rPr lang="sk-SK" altLang="sk-SK" sz="2000" dirty="0" err="1"/>
              <a:t>entrópiou</a:t>
            </a: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08EE73A7-3FCF-47BA-98E7-7EF4707991FA}"/>
              </a:ext>
            </a:extLst>
          </p:cNvPr>
          <p:cNvGrpSpPr/>
          <p:nvPr/>
        </p:nvGrpSpPr>
        <p:grpSpPr>
          <a:xfrm>
            <a:off x="189670" y="2576342"/>
            <a:ext cx="3072059" cy="2971702"/>
            <a:chOff x="5258731" y="2459694"/>
            <a:chExt cx="3589666" cy="3214340"/>
          </a:xfrm>
        </p:grpSpPr>
        <p:grpSp>
          <p:nvGrpSpPr>
            <p:cNvPr id="74" name="Skupina 73">
              <a:extLst>
                <a:ext uri="{FF2B5EF4-FFF2-40B4-BE49-F238E27FC236}">
                  <a16:creationId xmlns:a16="http://schemas.microsoft.com/office/drawing/2014/main" id="{EAEDFF4C-2B69-49E4-8F95-13774858201F}"/>
                </a:ext>
              </a:extLst>
            </p:cNvPr>
            <p:cNvGrpSpPr/>
            <p:nvPr/>
          </p:nvGrpSpPr>
          <p:grpSpPr>
            <a:xfrm>
              <a:off x="5290997" y="2459694"/>
              <a:ext cx="3310143" cy="1228344"/>
              <a:chOff x="4550649" y="3361944"/>
              <a:chExt cx="3310143" cy="1228344"/>
            </a:xfrm>
          </p:grpSpPr>
          <p:sp>
            <p:nvSpPr>
              <p:cNvPr id="135" name="Ovál 134">
                <a:extLst>
                  <a:ext uri="{FF2B5EF4-FFF2-40B4-BE49-F238E27FC236}">
                    <a16:creationId xmlns:a16="http://schemas.microsoft.com/office/drawing/2014/main" id="{C8521C55-F8A5-4585-B434-6DFE782C708E}"/>
                  </a:ext>
                </a:extLst>
              </p:cNvPr>
              <p:cNvSpPr/>
              <p:nvPr/>
            </p:nvSpPr>
            <p:spPr>
              <a:xfrm>
                <a:off x="4779264" y="3361944"/>
                <a:ext cx="3081528" cy="12283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36" name="Vývojový diagram: magnetický disk 135">
                <a:extLst>
                  <a:ext uri="{FF2B5EF4-FFF2-40B4-BE49-F238E27FC236}">
                    <a16:creationId xmlns:a16="http://schemas.microsoft.com/office/drawing/2014/main" id="{D79F3EBB-97F2-4BF5-9DCC-68D42BCDCC56}"/>
                  </a:ext>
                </a:extLst>
              </p:cNvPr>
              <p:cNvSpPr/>
              <p:nvPr/>
            </p:nvSpPr>
            <p:spPr>
              <a:xfrm>
                <a:off x="5922030" y="4091769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37" name="Vývojový diagram: magnetický disk 136">
                <a:extLst>
                  <a:ext uri="{FF2B5EF4-FFF2-40B4-BE49-F238E27FC236}">
                    <a16:creationId xmlns:a16="http://schemas.microsoft.com/office/drawing/2014/main" id="{29CD26C9-D8C3-48BA-BE42-997D0DB7B887}"/>
                  </a:ext>
                </a:extLst>
              </p:cNvPr>
              <p:cNvSpPr/>
              <p:nvPr/>
            </p:nvSpPr>
            <p:spPr>
              <a:xfrm>
                <a:off x="5694610" y="3748278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38" name="Vývojový diagram: magnetický disk 137">
                <a:extLst>
                  <a:ext uri="{FF2B5EF4-FFF2-40B4-BE49-F238E27FC236}">
                    <a16:creationId xmlns:a16="http://schemas.microsoft.com/office/drawing/2014/main" id="{7FB8B9CF-6F6D-4C08-B846-C8539FCB24C5}"/>
                  </a:ext>
                </a:extLst>
              </p:cNvPr>
              <p:cNvSpPr/>
              <p:nvPr/>
            </p:nvSpPr>
            <p:spPr>
              <a:xfrm>
                <a:off x="5457119" y="4077120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39" name="Vývojový diagram: magnetický disk 138">
                <a:extLst>
                  <a:ext uri="{FF2B5EF4-FFF2-40B4-BE49-F238E27FC236}">
                    <a16:creationId xmlns:a16="http://schemas.microsoft.com/office/drawing/2014/main" id="{88426718-5490-4E76-9FCA-7B3623D02EDA}"/>
                  </a:ext>
                </a:extLst>
              </p:cNvPr>
              <p:cNvSpPr/>
              <p:nvPr/>
            </p:nvSpPr>
            <p:spPr>
              <a:xfrm>
                <a:off x="5218623" y="3758690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40" name="Hviezda: 6-cípa 139">
                <a:extLst>
                  <a:ext uri="{FF2B5EF4-FFF2-40B4-BE49-F238E27FC236}">
                    <a16:creationId xmlns:a16="http://schemas.microsoft.com/office/drawing/2014/main" id="{0641194A-B5C9-4CFE-AE38-718E345F93E6}"/>
                  </a:ext>
                </a:extLst>
              </p:cNvPr>
              <p:cNvSpPr/>
              <p:nvPr/>
            </p:nvSpPr>
            <p:spPr>
              <a:xfrm>
                <a:off x="6637603" y="3757262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41" name="Hviezda: 6-cípa 140">
                <a:extLst>
                  <a:ext uri="{FF2B5EF4-FFF2-40B4-BE49-F238E27FC236}">
                    <a16:creationId xmlns:a16="http://schemas.microsoft.com/office/drawing/2014/main" id="{607952E2-3EE3-4EA5-8563-FE57B53D0D9D}"/>
                  </a:ext>
                </a:extLst>
              </p:cNvPr>
              <p:cNvSpPr/>
              <p:nvPr/>
            </p:nvSpPr>
            <p:spPr>
              <a:xfrm>
                <a:off x="7052821" y="3744969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42" name="Hviezda: 6-cípa 141">
                <a:extLst>
                  <a:ext uri="{FF2B5EF4-FFF2-40B4-BE49-F238E27FC236}">
                    <a16:creationId xmlns:a16="http://schemas.microsoft.com/office/drawing/2014/main" id="{8D60E0D0-59CF-4BED-9C1A-968D6721156D}"/>
                  </a:ext>
                </a:extLst>
              </p:cNvPr>
              <p:cNvSpPr/>
              <p:nvPr/>
            </p:nvSpPr>
            <p:spPr>
              <a:xfrm>
                <a:off x="6423354" y="4059384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43" name="Hviezda: 6-cípa 142">
                <a:extLst>
                  <a:ext uri="{FF2B5EF4-FFF2-40B4-BE49-F238E27FC236}">
                    <a16:creationId xmlns:a16="http://schemas.microsoft.com/office/drawing/2014/main" id="{C7CCFD73-DB0D-43DF-A955-A431656F319A}"/>
                  </a:ext>
                </a:extLst>
              </p:cNvPr>
              <p:cNvSpPr/>
              <p:nvPr/>
            </p:nvSpPr>
            <p:spPr>
              <a:xfrm>
                <a:off x="6902773" y="4052947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44" name="BlokTextu 143">
                <a:extLst>
                  <a:ext uri="{FF2B5EF4-FFF2-40B4-BE49-F238E27FC236}">
                    <a16:creationId xmlns:a16="http://schemas.microsoft.com/office/drawing/2014/main" id="{F0728678-BA6D-4BC3-9F4F-EB46918466DA}"/>
                  </a:ext>
                </a:extLst>
              </p:cNvPr>
              <p:cNvSpPr txBox="1"/>
              <p:nvPr/>
            </p:nvSpPr>
            <p:spPr>
              <a:xfrm>
                <a:off x="4550649" y="3438029"/>
                <a:ext cx="3064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2000" b="1" dirty="0"/>
                  <a:t>S</a:t>
                </a:r>
              </a:p>
            </p:txBody>
          </p:sp>
        </p:grpSp>
        <p:grpSp>
          <p:nvGrpSpPr>
            <p:cNvPr id="76" name="Skupina 75">
              <a:extLst>
                <a:ext uri="{FF2B5EF4-FFF2-40B4-BE49-F238E27FC236}">
                  <a16:creationId xmlns:a16="http://schemas.microsoft.com/office/drawing/2014/main" id="{CFFE026D-EBEA-4CBB-91DD-EB7DB11E28CC}"/>
                </a:ext>
              </a:extLst>
            </p:cNvPr>
            <p:cNvGrpSpPr/>
            <p:nvPr/>
          </p:nvGrpSpPr>
          <p:grpSpPr>
            <a:xfrm>
              <a:off x="5258731" y="3643107"/>
              <a:ext cx="3589666" cy="2030927"/>
              <a:chOff x="55225" y="3725279"/>
              <a:chExt cx="3589666" cy="2030927"/>
            </a:xfrm>
          </p:grpSpPr>
          <p:sp>
            <p:nvSpPr>
              <p:cNvPr id="80" name="Vývojový diagram: magnetický disk 79">
                <a:extLst>
                  <a:ext uri="{FF2B5EF4-FFF2-40B4-BE49-F238E27FC236}">
                    <a16:creationId xmlns:a16="http://schemas.microsoft.com/office/drawing/2014/main" id="{5B6B9AF2-6727-48A8-BF67-635C0CF6AFA1}"/>
                  </a:ext>
                </a:extLst>
              </p:cNvPr>
              <p:cNvSpPr/>
              <p:nvPr/>
            </p:nvSpPr>
            <p:spPr>
              <a:xfrm>
                <a:off x="1073524" y="4718497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84" name="Vývojový diagram: magnetický disk 83">
                <a:extLst>
                  <a:ext uri="{FF2B5EF4-FFF2-40B4-BE49-F238E27FC236}">
                    <a16:creationId xmlns:a16="http://schemas.microsoft.com/office/drawing/2014/main" id="{DFD9BC89-035A-472B-A23E-4B9E1387E808}"/>
                  </a:ext>
                </a:extLst>
              </p:cNvPr>
              <p:cNvSpPr/>
              <p:nvPr/>
            </p:nvSpPr>
            <p:spPr>
              <a:xfrm>
                <a:off x="1279755" y="5049340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87" name="Vývojový diagram: magnetický disk 86">
                <a:extLst>
                  <a:ext uri="{FF2B5EF4-FFF2-40B4-BE49-F238E27FC236}">
                    <a16:creationId xmlns:a16="http://schemas.microsoft.com/office/drawing/2014/main" id="{6A34766D-F3C1-46D9-9436-26FDBBE2C3FA}"/>
                  </a:ext>
                </a:extLst>
              </p:cNvPr>
              <p:cNvSpPr/>
              <p:nvPr/>
            </p:nvSpPr>
            <p:spPr>
              <a:xfrm>
                <a:off x="813350" y="5041559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17" name="Vývojový diagram: magnetický disk 116">
                <a:extLst>
                  <a:ext uri="{FF2B5EF4-FFF2-40B4-BE49-F238E27FC236}">
                    <a16:creationId xmlns:a16="http://schemas.microsoft.com/office/drawing/2014/main" id="{081D611B-E9EC-4A83-8707-38761C97D60B}"/>
                  </a:ext>
                </a:extLst>
              </p:cNvPr>
              <p:cNvSpPr/>
              <p:nvPr/>
            </p:nvSpPr>
            <p:spPr>
              <a:xfrm>
                <a:off x="572222" y="4723129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18" name="BlokTextu 117">
                <a:extLst>
                  <a:ext uri="{FF2B5EF4-FFF2-40B4-BE49-F238E27FC236}">
                    <a16:creationId xmlns:a16="http://schemas.microsoft.com/office/drawing/2014/main" id="{B078C88D-00C2-4BC5-B1C9-079A1672A48E}"/>
                  </a:ext>
                </a:extLst>
              </p:cNvPr>
              <p:cNvSpPr txBox="1"/>
              <p:nvPr/>
            </p:nvSpPr>
            <p:spPr>
              <a:xfrm>
                <a:off x="225409" y="4321268"/>
                <a:ext cx="509856" cy="432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2000" b="1" dirty="0"/>
                  <a:t>S1</a:t>
                </a:r>
              </a:p>
            </p:txBody>
          </p:sp>
          <p:grpSp>
            <p:nvGrpSpPr>
              <p:cNvPr id="119" name="Skupina 118">
                <a:extLst>
                  <a:ext uri="{FF2B5EF4-FFF2-40B4-BE49-F238E27FC236}">
                    <a16:creationId xmlns:a16="http://schemas.microsoft.com/office/drawing/2014/main" id="{F429D802-FDA8-48E5-BED2-757DC82C649E}"/>
                  </a:ext>
                </a:extLst>
              </p:cNvPr>
              <p:cNvGrpSpPr/>
              <p:nvPr/>
            </p:nvGrpSpPr>
            <p:grpSpPr>
              <a:xfrm>
                <a:off x="55225" y="3725279"/>
                <a:ext cx="3589666" cy="2030927"/>
                <a:chOff x="55225" y="3725279"/>
                <a:chExt cx="3589666" cy="2030927"/>
              </a:xfrm>
            </p:grpSpPr>
            <p:grpSp>
              <p:nvGrpSpPr>
                <p:cNvPr id="120" name="Skupina 119">
                  <a:extLst>
                    <a:ext uri="{FF2B5EF4-FFF2-40B4-BE49-F238E27FC236}">
                      <a16:creationId xmlns:a16="http://schemas.microsoft.com/office/drawing/2014/main" id="{59F14834-42E0-4E94-9329-BFBD054441E8}"/>
                    </a:ext>
                  </a:extLst>
                </p:cNvPr>
                <p:cNvGrpSpPr/>
                <p:nvPr/>
              </p:nvGrpSpPr>
              <p:grpSpPr>
                <a:xfrm>
                  <a:off x="1843675" y="4410305"/>
                  <a:ext cx="1707203" cy="1043900"/>
                  <a:chOff x="3032892" y="4283990"/>
                  <a:chExt cx="1707203" cy="1043900"/>
                </a:xfrm>
              </p:grpSpPr>
              <p:sp>
                <p:nvSpPr>
                  <p:cNvPr id="129" name="Ovál 128">
                    <a:extLst>
                      <a:ext uri="{FF2B5EF4-FFF2-40B4-BE49-F238E27FC236}">
                        <a16:creationId xmlns:a16="http://schemas.microsoft.com/office/drawing/2014/main" id="{38185B51-E5A3-4243-9048-860289BC030B}"/>
                      </a:ext>
                    </a:extLst>
                  </p:cNvPr>
                  <p:cNvSpPr/>
                  <p:nvPr/>
                </p:nvSpPr>
                <p:spPr>
                  <a:xfrm>
                    <a:off x="3283111" y="4447551"/>
                    <a:ext cx="1456984" cy="880339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30" name="Hviezda: 6-cípa 129">
                    <a:extLst>
                      <a:ext uri="{FF2B5EF4-FFF2-40B4-BE49-F238E27FC236}">
                        <a16:creationId xmlns:a16="http://schemas.microsoft.com/office/drawing/2014/main" id="{C1B3138B-2FB0-4DF7-84AD-969E2A4CD2B5}"/>
                      </a:ext>
                    </a:extLst>
                  </p:cNvPr>
                  <p:cNvSpPr/>
                  <p:nvPr/>
                </p:nvSpPr>
                <p:spPr>
                  <a:xfrm>
                    <a:off x="3781213" y="4594242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31" name="Hviezda: 6-cípa 130">
                    <a:extLst>
                      <a:ext uri="{FF2B5EF4-FFF2-40B4-BE49-F238E27FC236}">
                        <a16:creationId xmlns:a16="http://schemas.microsoft.com/office/drawing/2014/main" id="{E9E6B768-4D44-4612-8D79-3D7EB4AD5359}"/>
                      </a:ext>
                    </a:extLst>
                  </p:cNvPr>
                  <p:cNvSpPr/>
                  <p:nvPr/>
                </p:nvSpPr>
                <p:spPr>
                  <a:xfrm>
                    <a:off x="4219560" y="4607921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32" name="Hviezda: 6-cípa 131">
                    <a:extLst>
                      <a:ext uri="{FF2B5EF4-FFF2-40B4-BE49-F238E27FC236}">
                        <a16:creationId xmlns:a16="http://schemas.microsoft.com/office/drawing/2014/main" id="{5552B3EB-DA68-4BF8-BA69-BA7E10B68E43}"/>
                      </a:ext>
                    </a:extLst>
                  </p:cNvPr>
                  <p:cNvSpPr/>
                  <p:nvPr/>
                </p:nvSpPr>
                <p:spPr>
                  <a:xfrm>
                    <a:off x="3580994" y="4905799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33" name="Hviezda: 6-cípa 132">
                    <a:extLst>
                      <a:ext uri="{FF2B5EF4-FFF2-40B4-BE49-F238E27FC236}">
                        <a16:creationId xmlns:a16="http://schemas.microsoft.com/office/drawing/2014/main" id="{362738DB-331A-441F-A65C-CC6BD0E4D515}"/>
                      </a:ext>
                    </a:extLst>
                  </p:cNvPr>
                  <p:cNvSpPr/>
                  <p:nvPr/>
                </p:nvSpPr>
                <p:spPr>
                  <a:xfrm>
                    <a:off x="4069512" y="4915899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34" name="BlokTextu 133">
                    <a:extLst>
                      <a:ext uri="{FF2B5EF4-FFF2-40B4-BE49-F238E27FC236}">
                        <a16:creationId xmlns:a16="http://schemas.microsoft.com/office/drawing/2014/main" id="{DF94F487-6C76-4595-B34C-FEC3E7A33D29}"/>
                      </a:ext>
                    </a:extLst>
                  </p:cNvPr>
                  <p:cNvSpPr txBox="1"/>
                  <p:nvPr/>
                </p:nvSpPr>
                <p:spPr>
                  <a:xfrm>
                    <a:off x="3032892" y="4283990"/>
                    <a:ext cx="661540" cy="4327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k-SK" sz="2000" b="1" dirty="0"/>
                      <a:t>S2</a:t>
                    </a:r>
                  </a:p>
                </p:txBody>
              </p:sp>
            </p:grpSp>
            <p:sp>
              <p:nvSpPr>
                <p:cNvPr id="121" name="Ovál 120">
                  <a:extLst>
                    <a:ext uri="{FF2B5EF4-FFF2-40B4-BE49-F238E27FC236}">
                      <a16:creationId xmlns:a16="http://schemas.microsoft.com/office/drawing/2014/main" id="{15D90E3E-6070-497E-A568-F2BEC187B8B7}"/>
                    </a:ext>
                  </a:extLst>
                </p:cNvPr>
                <p:cNvSpPr/>
                <p:nvPr/>
              </p:nvSpPr>
              <p:spPr>
                <a:xfrm>
                  <a:off x="316953" y="4572900"/>
                  <a:ext cx="1456983" cy="88033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3" name="BlokTextu 122">
                      <a:extLst>
                        <a:ext uri="{FF2B5EF4-FFF2-40B4-BE49-F238E27FC236}">
                          <a16:creationId xmlns:a16="http://schemas.microsoft.com/office/drawing/2014/main" id="{A01BFF89-BC2D-405C-B8D4-143F8C727A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225" y="5456590"/>
                      <a:ext cx="3589666" cy="29961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sk-SK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sk-SK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k-SK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sk-SK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k-SK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sk-SK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k-SK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sk-SK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sk-SK" b="1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</m:oMath>
                      </a14:m>
                      <a:r>
                        <a:rPr lang="sk-SK" b="1" i="1" dirty="0"/>
                        <a:t>0</a:t>
                      </a:r>
                    </a:p>
                  </p:txBody>
                </p:sp>
              </mc:Choice>
              <mc:Fallback xmlns="">
                <p:sp>
                  <p:nvSpPr>
                    <p:cNvPr id="123" name="BlokTextu 122">
                      <a:extLst>
                        <a:ext uri="{FF2B5EF4-FFF2-40B4-BE49-F238E27FC236}">
                          <a16:creationId xmlns:a16="http://schemas.microsoft.com/office/drawing/2014/main" id="{A01BFF89-BC2D-405C-B8D4-143F8C727AD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225" y="5456590"/>
                      <a:ext cx="3589666" cy="299616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2579" t="-28889" r="-3770" b="-5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k-SK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4" name="BlokTextu 123">
                  <a:extLst>
                    <a:ext uri="{FF2B5EF4-FFF2-40B4-BE49-F238E27FC236}">
                      <a16:creationId xmlns:a16="http://schemas.microsoft.com/office/drawing/2014/main" id="{17F3A6BE-6968-40B7-B1A0-C8D16AC08C54}"/>
                    </a:ext>
                  </a:extLst>
                </p:cNvPr>
                <p:cNvSpPr txBox="1"/>
                <p:nvPr/>
              </p:nvSpPr>
              <p:spPr>
                <a:xfrm>
                  <a:off x="1687522" y="3725279"/>
                  <a:ext cx="665679" cy="399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b="1" dirty="0">
                      <a:solidFill>
                        <a:srgbClr val="7E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A1</a:t>
                  </a:r>
                </a:p>
              </p:txBody>
            </p:sp>
            <p:cxnSp>
              <p:nvCxnSpPr>
                <p:cNvPr id="125" name="Rovná spojnica 124">
                  <a:extLst>
                    <a:ext uri="{FF2B5EF4-FFF2-40B4-BE49-F238E27FC236}">
                      <a16:creationId xmlns:a16="http://schemas.microsoft.com/office/drawing/2014/main" id="{AF83835A-DC26-4B87-9345-83616A174F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61768" y="4020808"/>
                  <a:ext cx="777939" cy="5530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ovná spojnica 125">
                  <a:extLst>
                    <a:ext uri="{FF2B5EF4-FFF2-40B4-BE49-F238E27FC236}">
                      <a16:creationId xmlns:a16="http://schemas.microsoft.com/office/drawing/2014/main" id="{3F098C82-EE1D-449B-B982-B7538EC6E5F7}"/>
                    </a:ext>
                  </a:extLst>
                </p:cNvPr>
                <p:cNvCxnSpPr>
                  <a:endCxn id="129" idx="0"/>
                </p:cNvCxnSpPr>
                <p:nvPr/>
              </p:nvCxnSpPr>
              <p:spPr>
                <a:xfrm>
                  <a:off x="1939707" y="4020808"/>
                  <a:ext cx="882679" cy="5530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5" name="Skupina 144">
            <a:extLst>
              <a:ext uri="{FF2B5EF4-FFF2-40B4-BE49-F238E27FC236}">
                <a16:creationId xmlns:a16="http://schemas.microsoft.com/office/drawing/2014/main" id="{747469F0-5CB2-4BF0-9FCF-A852FC213DC6}"/>
              </a:ext>
            </a:extLst>
          </p:cNvPr>
          <p:cNvGrpSpPr/>
          <p:nvPr/>
        </p:nvGrpSpPr>
        <p:grpSpPr>
          <a:xfrm>
            <a:off x="193345" y="2641390"/>
            <a:ext cx="8299545" cy="2781971"/>
            <a:chOff x="-404261" y="2428692"/>
            <a:chExt cx="9697923" cy="3009116"/>
          </a:xfrm>
        </p:grpSpPr>
        <p:grpSp>
          <p:nvGrpSpPr>
            <p:cNvPr id="146" name="Skupina 145">
              <a:extLst>
                <a:ext uri="{FF2B5EF4-FFF2-40B4-BE49-F238E27FC236}">
                  <a16:creationId xmlns:a16="http://schemas.microsoft.com/office/drawing/2014/main" id="{5AD56D58-DB05-4E1D-A433-6F8B38892BEF}"/>
                </a:ext>
              </a:extLst>
            </p:cNvPr>
            <p:cNvGrpSpPr/>
            <p:nvPr/>
          </p:nvGrpSpPr>
          <p:grpSpPr>
            <a:xfrm>
              <a:off x="5519612" y="2428692"/>
              <a:ext cx="3163224" cy="1259346"/>
              <a:chOff x="4779264" y="3330942"/>
              <a:chExt cx="3163224" cy="1259346"/>
            </a:xfrm>
          </p:grpSpPr>
          <p:sp>
            <p:nvSpPr>
              <p:cNvPr id="169" name="Ovál 168">
                <a:extLst>
                  <a:ext uri="{FF2B5EF4-FFF2-40B4-BE49-F238E27FC236}">
                    <a16:creationId xmlns:a16="http://schemas.microsoft.com/office/drawing/2014/main" id="{C6B9918B-AF14-457B-BFC8-8B2C62E90B03}"/>
                  </a:ext>
                </a:extLst>
              </p:cNvPr>
              <p:cNvSpPr/>
              <p:nvPr/>
            </p:nvSpPr>
            <p:spPr>
              <a:xfrm>
                <a:off x="4779264" y="3361944"/>
                <a:ext cx="3081528" cy="12283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0" name="Vývojový diagram: magnetický disk 169">
                <a:extLst>
                  <a:ext uri="{FF2B5EF4-FFF2-40B4-BE49-F238E27FC236}">
                    <a16:creationId xmlns:a16="http://schemas.microsoft.com/office/drawing/2014/main" id="{2110A87E-93B5-4E53-922A-0E55A420F8AD}"/>
                  </a:ext>
                </a:extLst>
              </p:cNvPr>
              <p:cNvSpPr/>
              <p:nvPr/>
            </p:nvSpPr>
            <p:spPr>
              <a:xfrm>
                <a:off x="5922030" y="4091769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1" name="Vývojový diagram: magnetický disk 170">
                <a:extLst>
                  <a:ext uri="{FF2B5EF4-FFF2-40B4-BE49-F238E27FC236}">
                    <a16:creationId xmlns:a16="http://schemas.microsoft.com/office/drawing/2014/main" id="{C29A262C-0AED-464F-A711-BEDDA483E1C0}"/>
                  </a:ext>
                </a:extLst>
              </p:cNvPr>
              <p:cNvSpPr/>
              <p:nvPr/>
            </p:nvSpPr>
            <p:spPr>
              <a:xfrm>
                <a:off x="5694610" y="3748278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2" name="Vývojový diagram: magnetický disk 171">
                <a:extLst>
                  <a:ext uri="{FF2B5EF4-FFF2-40B4-BE49-F238E27FC236}">
                    <a16:creationId xmlns:a16="http://schemas.microsoft.com/office/drawing/2014/main" id="{BDDF87B9-92F1-4183-8BC8-DF1A52931736}"/>
                  </a:ext>
                </a:extLst>
              </p:cNvPr>
              <p:cNvSpPr/>
              <p:nvPr/>
            </p:nvSpPr>
            <p:spPr>
              <a:xfrm>
                <a:off x="5457119" y="4077120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3" name="Vývojový diagram: magnetický disk 172">
                <a:extLst>
                  <a:ext uri="{FF2B5EF4-FFF2-40B4-BE49-F238E27FC236}">
                    <a16:creationId xmlns:a16="http://schemas.microsoft.com/office/drawing/2014/main" id="{4E74AB38-182F-4730-AD2C-25FD958DB09B}"/>
                  </a:ext>
                </a:extLst>
              </p:cNvPr>
              <p:cNvSpPr/>
              <p:nvPr/>
            </p:nvSpPr>
            <p:spPr>
              <a:xfrm>
                <a:off x="5218623" y="3758690"/>
                <a:ext cx="214249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4" name="Hviezda: 6-cípa 173">
                <a:extLst>
                  <a:ext uri="{FF2B5EF4-FFF2-40B4-BE49-F238E27FC236}">
                    <a16:creationId xmlns:a16="http://schemas.microsoft.com/office/drawing/2014/main" id="{40588D63-E0C5-4441-8E2C-E97659AB5E81}"/>
                  </a:ext>
                </a:extLst>
              </p:cNvPr>
              <p:cNvSpPr/>
              <p:nvPr/>
            </p:nvSpPr>
            <p:spPr>
              <a:xfrm>
                <a:off x="6637603" y="3757262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5" name="Hviezda: 6-cípa 174">
                <a:extLst>
                  <a:ext uri="{FF2B5EF4-FFF2-40B4-BE49-F238E27FC236}">
                    <a16:creationId xmlns:a16="http://schemas.microsoft.com/office/drawing/2014/main" id="{8EFED8B1-CCE5-478C-9A01-C591857EAC7B}"/>
                  </a:ext>
                </a:extLst>
              </p:cNvPr>
              <p:cNvSpPr/>
              <p:nvPr/>
            </p:nvSpPr>
            <p:spPr>
              <a:xfrm>
                <a:off x="7052821" y="3744969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6" name="Hviezda: 6-cípa 175">
                <a:extLst>
                  <a:ext uri="{FF2B5EF4-FFF2-40B4-BE49-F238E27FC236}">
                    <a16:creationId xmlns:a16="http://schemas.microsoft.com/office/drawing/2014/main" id="{E4C2E9B0-32FD-4E3D-896F-0F3BA3768392}"/>
                  </a:ext>
                </a:extLst>
              </p:cNvPr>
              <p:cNvSpPr/>
              <p:nvPr/>
            </p:nvSpPr>
            <p:spPr>
              <a:xfrm>
                <a:off x="6423354" y="4059384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7" name="Hviezda: 6-cípa 176">
                <a:extLst>
                  <a:ext uri="{FF2B5EF4-FFF2-40B4-BE49-F238E27FC236}">
                    <a16:creationId xmlns:a16="http://schemas.microsoft.com/office/drawing/2014/main" id="{CABA4851-057A-4454-AE7D-6C538D9DCA99}"/>
                  </a:ext>
                </a:extLst>
              </p:cNvPr>
              <p:cNvSpPr/>
              <p:nvPr/>
            </p:nvSpPr>
            <p:spPr>
              <a:xfrm>
                <a:off x="6902773" y="4052947"/>
                <a:ext cx="214249" cy="229362"/>
              </a:xfrm>
              <a:prstGeom prst="star6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78" name="BlokTextu 177">
                <a:extLst>
                  <a:ext uri="{FF2B5EF4-FFF2-40B4-BE49-F238E27FC236}">
                    <a16:creationId xmlns:a16="http://schemas.microsoft.com/office/drawing/2014/main" id="{5C68D602-5C12-4620-AB3A-BD70AD29059E}"/>
                  </a:ext>
                </a:extLst>
              </p:cNvPr>
              <p:cNvSpPr txBox="1"/>
              <p:nvPr/>
            </p:nvSpPr>
            <p:spPr>
              <a:xfrm>
                <a:off x="7635993" y="3330942"/>
                <a:ext cx="3064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2000" b="1" dirty="0"/>
                  <a:t>S</a:t>
                </a:r>
              </a:p>
            </p:txBody>
          </p:sp>
        </p:grpSp>
        <p:grpSp>
          <p:nvGrpSpPr>
            <p:cNvPr id="147" name="Skupina 146">
              <a:extLst>
                <a:ext uri="{FF2B5EF4-FFF2-40B4-BE49-F238E27FC236}">
                  <a16:creationId xmlns:a16="http://schemas.microsoft.com/office/drawing/2014/main" id="{85B9EC56-256F-4DF5-B8F9-CD175E74DA72}"/>
                </a:ext>
              </a:extLst>
            </p:cNvPr>
            <p:cNvGrpSpPr/>
            <p:nvPr/>
          </p:nvGrpSpPr>
          <p:grpSpPr>
            <a:xfrm>
              <a:off x="-404261" y="3537813"/>
              <a:ext cx="9697923" cy="1899995"/>
              <a:chOff x="-5607767" y="3619985"/>
              <a:chExt cx="9697923" cy="1899995"/>
            </a:xfrm>
          </p:grpSpPr>
          <p:sp>
            <p:nvSpPr>
              <p:cNvPr id="151" name="Vývojový diagram: magnetický disk 150">
                <a:extLst>
                  <a:ext uri="{FF2B5EF4-FFF2-40B4-BE49-F238E27FC236}">
                    <a16:creationId xmlns:a16="http://schemas.microsoft.com/office/drawing/2014/main" id="{26DDC11C-5D34-4EBD-A2B4-1B49571C8865}"/>
                  </a:ext>
                </a:extLst>
              </p:cNvPr>
              <p:cNvSpPr/>
              <p:nvPr/>
            </p:nvSpPr>
            <p:spPr>
              <a:xfrm>
                <a:off x="597617" y="4754784"/>
                <a:ext cx="216613" cy="164592"/>
              </a:xfrm>
              <a:prstGeom prst="flowChartMagneticDisk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sp>
            <p:nvSpPr>
              <p:cNvPr id="152" name="BlokTextu 151">
                <a:extLst>
                  <a:ext uri="{FF2B5EF4-FFF2-40B4-BE49-F238E27FC236}">
                    <a16:creationId xmlns:a16="http://schemas.microsoft.com/office/drawing/2014/main" id="{DA77CBA4-7366-44DE-9375-CCC56CD9534D}"/>
                  </a:ext>
                </a:extLst>
              </p:cNvPr>
              <p:cNvSpPr txBox="1"/>
              <p:nvPr/>
            </p:nvSpPr>
            <p:spPr>
              <a:xfrm>
                <a:off x="136809" y="4270149"/>
                <a:ext cx="509856" cy="432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2000" b="1" dirty="0"/>
                  <a:t>S1</a:t>
                </a:r>
              </a:p>
            </p:txBody>
          </p:sp>
          <p:grpSp>
            <p:nvGrpSpPr>
              <p:cNvPr id="153" name="Skupina 152">
                <a:extLst>
                  <a:ext uri="{FF2B5EF4-FFF2-40B4-BE49-F238E27FC236}">
                    <a16:creationId xmlns:a16="http://schemas.microsoft.com/office/drawing/2014/main" id="{45651BF7-046E-4E2E-B0CD-2E4F6AD24EA3}"/>
                  </a:ext>
                </a:extLst>
              </p:cNvPr>
              <p:cNvGrpSpPr/>
              <p:nvPr/>
            </p:nvGrpSpPr>
            <p:grpSpPr>
              <a:xfrm>
                <a:off x="-5607767" y="3619985"/>
                <a:ext cx="9697923" cy="1899995"/>
                <a:chOff x="-5607767" y="3619985"/>
                <a:chExt cx="9697923" cy="1899995"/>
              </a:xfrm>
            </p:grpSpPr>
            <p:grpSp>
              <p:nvGrpSpPr>
                <p:cNvPr id="154" name="Skupina 153">
                  <a:extLst>
                    <a:ext uri="{FF2B5EF4-FFF2-40B4-BE49-F238E27FC236}">
                      <a16:creationId xmlns:a16="http://schemas.microsoft.com/office/drawing/2014/main" id="{D647E4E8-46CF-4AEB-AAD3-A4C4AFDC4416}"/>
                    </a:ext>
                  </a:extLst>
                </p:cNvPr>
                <p:cNvGrpSpPr/>
                <p:nvPr/>
              </p:nvGrpSpPr>
              <p:grpSpPr>
                <a:xfrm>
                  <a:off x="2768024" y="4353544"/>
                  <a:ext cx="1228766" cy="750180"/>
                  <a:chOff x="3957241" y="4227229"/>
                  <a:chExt cx="1228766" cy="750180"/>
                </a:xfrm>
              </p:grpSpPr>
              <p:sp>
                <p:nvSpPr>
                  <p:cNvPr id="163" name="Ovál 162">
                    <a:extLst>
                      <a:ext uri="{FF2B5EF4-FFF2-40B4-BE49-F238E27FC236}">
                        <a16:creationId xmlns:a16="http://schemas.microsoft.com/office/drawing/2014/main" id="{40B5749A-944E-48A9-A1EB-228AD3345EBB}"/>
                      </a:ext>
                    </a:extLst>
                  </p:cNvPr>
                  <p:cNvSpPr/>
                  <p:nvPr/>
                </p:nvSpPr>
                <p:spPr>
                  <a:xfrm>
                    <a:off x="3957241" y="4454312"/>
                    <a:ext cx="777940" cy="523097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65" name="Hviezda: 6-cípa 164">
                    <a:extLst>
                      <a:ext uri="{FF2B5EF4-FFF2-40B4-BE49-F238E27FC236}">
                        <a16:creationId xmlns:a16="http://schemas.microsoft.com/office/drawing/2014/main" id="{8E5872F3-A0BF-42EA-B04E-6ED49AFA7C81}"/>
                      </a:ext>
                    </a:extLst>
                  </p:cNvPr>
                  <p:cNvSpPr/>
                  <p:nvPr/>
                </p:nvSpPr>
                <p:spPr>
                  <a:xfrm>
                    <a:off x="4254421" y="4597887"/>
                    <a:ext cx="201738" cy="229362"/>
                  </a:xfrm>
                  <a:prstGeom prst="star6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k-SK" dirty="0"/>
                  </a:p>
                </p:txBody>
              </p:sp>
              <p:sp>
                <p:nvSpPr>
                  <p:cNvPr id="168" name="BlokTextu 167">
                    <a:extLst>
                      <a:ext uri="{FF2B5EF4-FFF2-40B4-BE49-F238E27FC236}">
                        <a16:creationId xmlns:a16="http://schemas.microsoft.com/office/drawing/2014/main" id="{7D89E6A8-0530-44C0-A229-A23C8699C867}"/>
                      </a:ext>
                    </a:extLst>
                  </p:cNvPr>
                  <p:cNvSpPr txBox="1"/>
                  <p:nvPr/>
                </p:nvSpPr>
                <p:spPr>
                  <a:xfrm>
                    <a:off x="4562255" y="4227229"/>
                    <a:ext cx="623752" cy="4327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k-SK" sz="2000" b="1" dirty="0"/>
                      <a:t>S8</a:t>
                    </a:r>
                  </a:p>
                </p:txBody>
              </p:sp>
            </p:grpSp>
            <p:sp>
              <p:nvSpPr>
                <p:cNvPr id="155" name="Ovál 154">
                  <a:extLst>
                    <a:ext uri="{FF2B5EF4-FFF2-40B4-BE49-F238E27FC236}">
                      <a16:creationId xmlns:a16="http://schemas.microsoft.com/office/drawing/2014/main" id="{A9F2D592-DFF4-4EF2-A1BC-2AFE45F074FF}"/>
                    </a:ext>
                  </a:extLst>
                </p:cNvPr>
                <p:cNvSpPr/>
                <p:nvPr/>
              </p:nvSpPr>
              <p:spPr>
                <a:xfrm>
                  <a:off x="316955" y="4572900"/>
                  <a:ext cx="777939" cy="523097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6" name="BlokTextu 155">
                      <a:extLst>
                        <a:ext uri="{FF2B5EF4-FFF2-40B4-BE49-F238E27FC236}">
                          <a16:creationId xmlns:a16="http://schemas.microsoft.com/office/drawing/2014/main" id="{CFDF67A6-198A-4EB5-BB6A-97AA8B49C1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302316" y="5220364"/>
                      <a:ext cx="4392472" cy="29961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sk-SK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=…=</m:t>
                            </m:r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sk-SK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d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sk-SK" b="1" dirty="0"/>
                    </a:p>
                  </p:txBody>
                </p:sp>
              </mc:Choice>
              <mc:Fallback xmlns="">
                <p:sp>
                  <p:nvSpPr>
                    <p:cNvPr id="156" name="BlokTextu 155">
                      <a:extLst>
                        <a:ext uri="{FF2B5EF4-FFF2-40B4-BE49-F238E27FC236}">
                          <a16:creationId xmlns:a16="http://schemas.microsoft.com/office/drawing/2014/main" id="{CFDF67A6-198A-4EB5-BB6A-97AA8B49C14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302316" y="5220364"/>
                      <a:ext cx="4392472" cy="29961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87" t="-2174" r="-1299" b="-326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k-SK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7" name="BlokTextu 156">
                      <a:extLst>
                        <a:ext uri="{FF2B5EF4-FFF2-40B4-BE49-F238E27FC236}">
                          <a16:creationId xmlns:a16="http://schemas.microsoft.com/office/drawing/2014/main" id="{92869700-519D-4B65-AAC4-264E85DE7D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5607767" y="3619985"/>
                      <a:ext cx="1169819" cy="2996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  <m:d>
                              <m:dPr>
                                <m:ctrlPr>
                                  <a:rPr lang="sk-SK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</m:d>
                            <m:r>
                              <a:rPr lang="sk-SK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sk-SK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oMath>
                        </m:oMathPara>
                      </a14:m>
                      <a:endParaRPr lang="sk-SK" b="1" dirty="0"/>
                    </a:p>
                  </p:txBody>
                </p:sp>
              </mc:Choice>
              <mc:Fallback xmlns="">
                <p:sp>
                  <p:nvSpPr>
                    <p:cNvPr id="157" name="BlokTextu 156">
                      <a:extLst>
                        <a:ext uri="{FF2B5EF4-FFF2-40B4-BE49-F238E27FC236}">
                          <a16:creationId xmlns:a16="http://schemas.microsoft.com/office/drawing/2014/main" id="{92869700-519D-4B65-AAC4-264E85DE7D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5607767" y="3619985"/>
                      <a:ext cx="1169819" cy="29961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5488" r="-4878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sk-SK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58" name="BlokTextu 157">
                  <a:extLst>
                    <a:ext uri="{FF2B5EF4-FFF2-40B4-BE49-F238E27FC236}">
                      <a16:creationId xmlns:a16="http://schemas.microsoft.com/office/drawing/2014/main" id="{7AE1AAF1-EFF2-46BB-B382-40BBD02C13B5}"/>
                    </a:ext>
                  </a:extLst>
                </p:cNvPr>
                <p:cNvSpPr txBox="1"/>
                <p:nvPr/>
              </p:nvSpPr>
              <p:spPr>
                <a:xfrm>
                  <a:off x="1687522" y="3725279"/>
                  <a:ext cx="665679" cy="399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k-SK" b="1" dirty="0">
                      <a:solidFill>
                        <a:srgbClr val="7E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A2</a:t>
                  </a:r>
                </a:p>
              </p:txBody>
            </p:sp>
            <p:cxnSp>
              <p:nvCxnSpPr>
                <p:cNvPr id="159" name="Rovná spojnica 158">
                  <a:extLst>
                    <a:ext uri="{FF2B5EF4-FFF2-40B4-BE49-F238E27FC236}">
                      <a16:creationId xmlns:a16="http://schemas.microsoft.com/office/drawing/2014/main" id="{35258CAA-A425-4C42-BA86-091934F3A8DD}"/>
                    </a:ext>
                  </a:extLst>
                </p:cNvPr>
                <p:cNvCxnSpPr>
                  <a:cxnSpLocks/>
                  <a:endCxn id="155" idx="7"/>
                </p:cNvCxnSpPr>
                <p:nvPr/>
              </p:nvCxnSpPr>
              <p:spPr>
                <a:xfrm flipH="1">
                  <a:off x="980967" y="4020808"/>
                  <a:ext cx="958743" cy="62869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Rovná spojnica 159">
                  <a:extLst>
                    <a:ext uri="{FF2B5EF4-FFF2-40B4-BE49-F238E27FC236}">
                      <a16:creationId xmlns:a16="http://schemas.microsoft.com/office/drawing/2014/main" id="{38DD2A95-60EA-4A00-A152-162F9484E0BD}"/>
                    </a:ext>
                  </a:extLst>
                </p:cNvPr>
                <p:cNvCxnSpPr>
                  <a:cxnSpLocks/>
                  <a:endCxn id="163" idx="0"/>
                </p:cNvCxnSpPr>
                <p:nvPr/>
              </p:nvCxnSpPr>
              <p:spPr>
                <a:xfrm>
                  <a:off x="1934794" y="4027572"/>
                  <a:ext cx="1222200" cy="553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BlokTextu 161">
                  <a:extLst>
                    <a:ext uri="{FF2B5EF4-FFF2-40B4-BE49-F238E27FC236}">
                      <a16:creationId xmlns:a16="http://schemas.microsoft.com/office/drawing/2014/main" id="{8E93973F-E944-48C4-A701-8563AC8F3B7F}"/>
                    </a:ext>
                  </a:extLst>
                </p:cNvPr>
                <p:cNvSpPr txBox="1"/>
                <p:nvPr/>
              </p:nvSpPr>
              <p:spPr>
                <a:xfrm>
                  <a:off x="2627981" y="4067845"/>
                  <a:ext cx="481758" cy="3994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k-SK" dirty="0"/>
                    <a:t>a8</a:t>
                  </a:r>
                </a:p>
              </p:txBody>
            </p:sp>
          </p:grpSp>
        </p:grpSp>
      </p:grpSp>
      <p:sp>
        <p:nvSpPr>
          <p:cNvPr id="213" name="BlokTextu 212">
            <a:extLst>
              <a:ext uri="{FF2B5EF4-FFF2-40B4-BE49-F238E27FC236}">
                <a16:creationId xmlns:a16="http://schemas.microsoft.com/office/drawing/2014/main" id="{7E610A62-F5C3-483E-A08F-FA9EA37099BD}"/>
              </a:ext>
            </a:extLst>
          </p:cNvPr>
          <p:cNvSpPr txBox="1"/>
          <p:nvPr/>
        </p:nvSpPr>
        <p:spPr>
          <a:xfrm>
            <a:off x="5870076" y="4074364"/>
            <a:ext cx="71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BlokTextu 213">
                <a:extLst>
                  <a:ext uri="{FF2B5EF4-FFF2-40B4-BE49-F238E27FC236}">
                    <a16:creationId xmlns:a16="http://schemas.microsoft.com/office/drawing/2014/main" id="{D2487A0A-1B88-444D-B9F5-828A4138DB4D}"/>
                  </a:ext>
                </a:extLst>
              </p:cNvPr>
              <p:cNvSpPr txBox="1"/>
              <p:nvPr/>
            </p:nvSpPr>
            <p:spPr>
              <a:xfrm>
                <a:off x="7581900" y="3609493"/>
                <a:ext cx="100113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1" i="1" smtClean="0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sk-SK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sk-SK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k-SK" b="1" dirty="0"/>
              </a:p>
            </p:txBody>
          </p:sp>
        </mc:Choice>
        <mc:Fallback xmlns="">
          <p:sp>
            <p:nvSpPr>
              <p:cNvPr id="214" name="BlokTextu 213">
                <a:extLst>
                  <a:ext uri="{FF2B5EF4-FFF2-40B4-BE49-F238E27FC236}">
                    <a16:creationId xmlns:a16="http://schemas.microsoft.com/office/drawing/2014/main" id="{D2487A0A-1B88-444D-B9F5-828A4138D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0" y="3609493"/>
                <a:ext cx="1001139" cy="276999"/>
              </a:xfrm>
              <a:prstGeom prst="rect">
                <a:avLst/>
              </a:prstGeom>
              <a:blipFill>
                <a:blip r:embed="rId5"/>
                <a:stretch>
                  <a:fillRect l="-5488" r="-4878" b="-652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BlokTextu 13">
            <a:extLst>
              <a:ext uri="{FF2B5EF4-FFF2-40B4-BE49-F238E27FC236}">
                <a16:creationId xmlns:a16="http://schemas.microsoft.com/office/drawing/2014/main" id="{ED309F68-1FB1-4DAF-9D1D-19B62782A71B}"/>
              </a:ext>
            </a:extLst>
          </p:cNvPr>
          <p:cNvSpPr txBox="1"/>
          <p:nvPr/>
        </p:nvSpPr>
        <p:spPr>
          <a:xfrm>
            <a:off x="3458889" y="2758532"/>
            <a:ext cx="14029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7E0000"/>
                </a:solidFill>
              </a:rPr>
              <a:t>C4.5</a:t>
            </a:r>
          </a:p>
          <a:p>
            <a:r>
              <a:rPr lang="sk-SK" b="1" dirty="0">
                <a:solidFill>
                  <a:srgbClr val="7E0000"/>
                </a:solidFill>
              </a:rPr>
              <a:t>vyberie</a:t>
            </a:r>
          </a:p>
          <a:p>
            <a:r>
              <a:rPr lang="sk-SK" b="1" dirty="0">
                <a:solidFill>
                  <a:srgbClr val="7E0000"/>
                </a:solidFill>
              </a:rPr>
              <a:t>A1</a:t>
            </a:r>
          </a:p>
          <a:p>
            <a:r>
              <a:rPr lang="sk-SK" dirty="0"/>
              <a:t>IG(A1)=1</a:t>
            </a:r>
          </a:p>
          <a:p>
            <a:r>
              <a:rPr lang="sk-SK" dirty="0"/>
              <a:t>IG(A2)=1</a:t>
            </a:r>
          </a:p>
          <a:p>
            <a:r>
              <a:rPr lang="sk-SK" b="1" dirty="0" err="1">
                <a:solidFill>
                  <a:srgbClr val="7E0000"/>
                </a:solidFill>
              </a:rPr>
              <a:t>IG</a:t>
            </a:r>
            <a:r>
              <a:rPr lang="sk-SK" b="1" baseline="-25000" dirty="0" err="1">
                <a:solidFill>
                  <a:srgbClr val="7E0000"/>
                </a:solidFill>
              </a:rPr>
              <a:t>p</a:t>
            </a:r>
            <a:r>
              <a:rPr lang="sk-SK" b="1" dirty="0">
                <a:solidFill>
                  <a:srgbClr val="7E0000"/>
                </a:solidFill>
              </a:rPr>
              <a:t>(A1)=1</a:t>
            </a:r>
          </a:p>
          <a:p>
            <a:r>
              <a:rPr lang="sk-SK" b="1" dirty="0" err="1">
                <a:solidFill>
                  <a:srgbClr val="7E0000"/>
                </a:solidFill>
              </a:rPr>
              <a:t>IG</a:t>
            </a:r>
            <a:r>
              <a:rPr lang="sk-SK" b="1" baseline="-25000" dirty="0" err="1">
                <a:solidFill>
                  <a:srgbClr val="7E0000"/>
                </a:solidFill>
              </a:rPr>
              <a:t>p</a:t>
            </a:r>
            <a:r>
              <a:rPr lang="sk-SK" b="1" dirty="0">
                <a:solidFill>
                  <a:srgbClr val="7E0000"/>
                </a:solidFill>
              </a:rPr>
              <a:t>(A2)=0,33</a:t>
            </a:r>
          </a:p>
          <a:p>
            <a:endParaRPr lang="sk-SK" dirty="0"/>
          </a:p>
          <a:p>
            <a:endParaRPr lang="sk-SK" b="1" dirty="0">
              <a:solidFill>
                <a:srgbClr val="0066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Object 6">
                <a:extLst>
                  <a:ext uri="{FF2B5EF4-FFF2-40B4-BE49-F238E27FC236}">
                    <a16:creationId xmlns:a16="http://schemas.microsoft.com/office/drawing/2014/main" id="{45806ED2-2737-4B93-8635-9B52376E9B82}"/>
                  </a:ext>
                </a:extLst>
              </p:cNvPr>
              <p:cNvSpPr txBox="1"/>
              <p:nvPr/>
            </p:nvSpPr>
            <p:spPr bwMode="auto">
              <a:xfrm>
                <a:off x="1119188" y="1944688"/>
                <a:ext cx="2157412" cy="744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sk-SK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sk-SK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sk-S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sk-S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98" name="Object 6">
                <a:extLst>
                  <a:ext uri="{FF2B5EF4-FFF2-40B4-BE49-F238E27FC236}">
                    <a16:creationId xmlns:a16="http://schemas.microsoft.com/office/drawing/2014/main" id="{45806ED2-2737-4B93-8635-9B52376E9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9188" y="1944688"/>
                <a:ext cx="2157412" cy="744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bject 4">
                <a:extLst>
                  <a:ext uri="{FF2B5EF4-FFF2-40B4-BE49-F238E27FC236}">
                    <a16:creationId xmlns:a16="http://schemas.microsoft.com/office/drawing/2014/main" id="{1A0D4CC9-7DC3-4253-A1DB-1C804DF9A9DA}"/>
                  </a:ext>
                </a:extLst>
              </p:cNvPr>
              <p:cNvSpPr txBox="1"/>
              <p:nvPr/>
            </p:nvSpPr>
            <p:spPr bwMode="auto">
              <a:xfrm>
                <a:off x="3784600" y="1868488"/>
                <a:ext cx="4143248" cy="8900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sk-SK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)=−</m:t>
                      </m:r>
                      <m:nary>
                        <m:naryPr>
                          <m:chr m:val="∑"/>
                          <m:ctrlP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sk-S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sk-S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sk-S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sk-SK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k-SK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sk-SK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sk-S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sk-S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sk-SK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sk-SK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99" name="Object 4">
                <a:extLst>
                  <a:ext uri="{FF2B5EF4-FFF2-40B4-BE49-F238E27FC236}">
                    <a16:creationId xmlns:a16="http://schemas.microsoft.com/office/drawing/2014/main" id="{1A0D4CC9-7DC3-4253-A1DB-1C804DF9A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4600" y="1868488"/>
                <a:ext cx="4143248" cy="8900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BlokTextu 103">
            <a:extLst>
              <a:ext uri="{FF2B5EF4-FFF2-40B4-BE49-F238E27FC236}">
                <a16:creationId xmlns:a16="http://schemas.microsoft.com/office/drawing/2014/main" id="{7F4651BD-B00A-4EE8-85DA-8E2E517B7D18}"/>
              </a:ext>
            </a:extLst>
          </p:cNvPr>
          <p:cNvSpPr txBox="1"/>
          <p:nvPr/>
        </p:nvSpPr>
        <p:spPr>
          <a:xfrm>
            <a:off x="2271282" y="403986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a2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BlokTextu 8">
                <a:extLst>
                  <a:ext uri="{FF2B5EF4-FFF2-40B4-BE49-F238E27FC236}">
                    <a16:creationId xmlns:a16="http://schemas.microsoft.com/office/drawing/2014/main" id="{E3838715-828B-4CD1-9E5E-373217414F0E}"/>
                  </a:ext>
                </a:extLst>
              </p:cNvPr>
              <p:cNvSpPr txBox="1"/>
              <p:nvPr/>
            </p:nvSpPr>
            <p:spPr>
              <a:xfrm>
                <a:off x="193345" y="5546747"/>
                <a:ext cx="3043141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1)=</m:t>
                    </m:r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sk-SK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9" name="BlokTextu 8">
                <a:extLst>
                  <a:ext uri="{FF2B5EF4-FFF2-40B4-BE49-F238E27FC236}">
                    <a16:creationId xmlns:a16="http://schemas.microsoft.com/office/drawing/2014/main" id="{E3838715-828B-4CD1-9E5E-373217414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45" y="5546747"/>
                <a:ext cx="3043141" cy="412485"/>
              </a:xfrm>
              <a:prstGeom prst="rect">
                <a:avLst/>
              </a:prstGeom>
              <a:blipFill>
                <a:blip r:embed="rId8"/>
                <a:stretch>
                  <a:fillRect l="-2806" r="-1804" b="-10294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BlokTextu 105">
                <a:extLst>
                  <a:ext uri="{FF2B5EF4-FFF2-40B4-BE49-F238E27FC236}">
                    <a16:creationId xmlns:a16="http://schemas.microsoft.com/office/drawing/2014/main" id="{ECD2054A-F3DD-4DA6-A772-E9027D374A60}"/>
                  </a:ext>
                </a:extLst>
              </p:cNvPr>
              <p:cNvSpPr txBox="1"/>
              <p:nvPr/>
            </p:nvSpPr>
            <p:spPr>
              <a:xfrm>
                <a:off x="4857084" y="5491147"/>
                <a:ext cx="2967800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2)=</m:t>
                    </m:r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sk-S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k-SK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func>
                          <m:funcPr>
                            <m:ctrlPr>
                              <a:rPr lang="sk-SK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sk-SK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k-SK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k-SK" dirty="0"/>
                  <a:t>3</a:t>
                </a:r>
              </a:p>
            </p:txBody>
          </p:sp>
        </mc:Choice>
        <mc:Fallback xmlns="">
          <p:sp>
            <p:nvSpPr>
              <p:cNvPr id="106" name="BlokTextu 105">
                <a:extLst>
                  <a:ext uri="{FF2B5EF4-FFF2-40B4-BE49-F238E27FC236}">
                    <a16:creationId xmlns:a16="http://schemas.microsoft.com/office/drawing/2014/main" id="{ECD2054A-F3DD-4DA6-A772-E9027D374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084" y="5491147"/>
                <a:ext cx="2967800" cy="412485"/>
              </a:xfrm>
              <a:prstGeom prst="rect">
                <a:avLst/>
              </a:prstGeom>
              <a:blipFill>
                <a:blip r:embed="rId9"/>
                <a:stretch>
                  <a:fillRect l="-2875" t="-1493" r="-3696" b="-1940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BlokTextu 106">
            <a:extLst>
              <a:ext uri="{FF2B5EF4-FFF2-40B4-BE49-F238E27FC236}">
                <a16:creationId xmlns:a16="http://schemas.microsoft.com/office/drawing/2014/main" id="{72BBC4FF-3962-42DA-9769-86812CC6177C}"/>
              </a:ext>
            </a:extLst>
          </p:cNvPr>
          <p:cNvSpPr txBox="1"/>
          <p:nvPr/>
        </p:nvSpPr>
        <p:spPr>
          <a:xfrm>
            <a:off x="926967" y="4037355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a1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BlokTextu 9">
                <a:extLst>
                  <a:ext uri="{FF2B5EF4-FFF2-40B4-BE49-F238E27FC236}">
                    <a16:creationId xmlns:a16="http://schemas.microsoft.com/office/drawing/2014/main" id="{535A571F-BBE9-4603-84D7-F523806871C5}"/>
                  </a:ext>
                </a:extLst>
              </p:cNvPr>
              <p:cNvSpPr txBox="1"/>
              <p:nvPr/>
            </p:nvSpPr>
            <p:spPr>
              <a:xfrm>
                <a:off x="212099" y="5961382"/>
                <a:ext cx="200131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𝑰𝑮</m:t>
                          </m:r>
                        </m:e>
                        <m:sub>
                          <m: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d>
                        <m:dPr>
                          <m:ctrlP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sk-SK" b="1" i="1" smtClean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sk-SK" b="1" i="1" smtClean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b="1" i="1" smtClean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k-SK" b="1" dirty="0"/>
              </a:p>
            </p:txBody>
          </p:sp>
        </mc:Choice>
        <mc:Fallback xmlns="">
          <p:sp>
            <p:nvSpPr>
              <p:cNvPr id="10" name="BlokTextu 9">
                <a:extLst>
                  <a:ext uri="{FF2B5EF4-FFF2-40B4-BE49-F238E27FC236}">
                    <a16:creationId xmlns:a16="http://schemas.microsoft.com/office/drawing/2014/main" id="{535A571F-BBE9-4603-84D7-F52380687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99" y="5961382"/>
                <a:ext cx="2001317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BlokTextu 108">
                <a:extLst>
                  <a:ext uri="{FF2B5EF4-FFF2-40B4-BE49-F238E27FC236}">
                    <a16:creationId xmlns:a16="http://schemas.microsoft.com/office/drawing/2014/main" id="{12559D2D-45E0-4862-9001-7591EE220BBE}"/>
                  </a:ext>
                </a:extLst>
              </p:cNvPr>
              <p:cNvSpPr txBox="1"/>
              <p:nvPr/>
            </p:nvSpPr>
            <p:spPr>
              <a:xfrm>
                <a:off x="4759527" y="5884783"/>
                <a:ext cx="156209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𝑰𝑮</m:t>
                          </m:r>
                        </m:e>
                        <m:sub>
                          <m: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d>
                        <m:dPr>
                          <m:ctrlP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sk-SK" b="1" i="1" smtClean="0">
                          <a:solidFill>
                            <a:srgbClr val="0066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k-SK" b="1" i="1" smtClean="0">
                              <a:solidFill>
                                <a:srgbClr val="00666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sk-SK" b="1" dirty="0"/>
              </a:p>
            </p:txBody>
          </p:sp>
        </mc:Choice>
        <mc:Fallback xmlns="">
          <p:sp>
            <p:nvSpPr>
              <p:cNvPr id="109" name="BlokTextu 108">
                <a:extLst>
                  <a:ext uri="{FF2B5EF4-FFF2-40B4-BE49-F238E27FC236}">
                    <a16:creationId xmlns:a16="http://schemas.microsoft.com/office/drawing/2014/main" id="{12559D2D-45E0-4862-9001-7591EE220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527" y="5884783"/>
                <a:ext cx="1562094" cy="5203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BlokTextu 74">
            <a:extLst>
              <a:ext uri="{FF2B5EF4-FFF2-40B4-BE49-F238E27FC236}">
                <a16:creationId xmlns:a16="http://schemas.microsoft.com/office/drawing/2014/main" id="{880235EA-32F8-4475-B150-D15CF7A7623D}"/>
              </a:ext>
            </a:extLst>
          </p:cNvPr>
          <p:cNvSpPr txBox="1"/>
          <p:nvPr/>
        </p:nvSpPr>
        <p:spPr>
          <a:xfrm>
            <a:off x="6293191" y="443252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960342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Algoritmus C4.5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751" y="1157311"/>
            <a:ext cx="7571233" cy="3405546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b="1" dirty="0">
                <a:solidFill>
                  <a:srgbClr val="7E0000"/>
                </a:solidFill>
              </a:rPr>
              <a:t>Pomerové kritérium zisku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="1" dirty="0">
              <a:solidFill>
                <a:srgbClr val="7E0000"/>
              </a:solidFill>
            </a:endParaRP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dirty="0">
                <a:solidFill>
                  <a:schemeClr val="bg1">
                    <a:lumMod val="65000"/>
                  </a:schemeClr>
                </a:solidFill>
              </a:rPr>
              <a:t>Na rozdiel od ID3 neuprednostňuje TA s väčším počtom hodnôt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dirty="0">
                <a:solidFill>
                  <a:schemeClr val="bg1">
                    <a:lumMod val="65000"/>
                  </a:schemeClr>
                </a:solidFill>
              </a:rPr>
              <a:t>Normalizuje informačný zisk pomerovou </a:t>
            </a:r>
            <a:r>
              <a:rPr lang="sk-SK" altLang="sk-SK" sz="2000" dirty="0" err="1">
                <a:solidFill>
                  <a:schemeClr val="bg1">
                    <a:lumMod val="65000"/>
                  </a:schemeClr>
                </a:solidFill>
              </a:rPr>
              <a:t>entrópiou</a:t>
            </a:r>
            <a:endParaRPr lang="sk-SK" altLang="sk-SK" sz="20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Pomerová </a:t>
            </a:r>
            <a:r>
              <a:rPr lang="sk-SK" altLang="sk-SK" sz="2000" baseline="0" dirty="0" err="1"/>
              <a:t>entrópia</a:t>
            </a:r>
            <a:r>
              <a:rPr lang="sk-SK" altLang="sk-SK" sz="2000" baseline="0" dirty="0"/>
              <a:t>: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narastá s rastúcim počtom vetiev </a:t>
            </a:r>
            <a:r>
              <a:rPr lang="sk-SK" altLang="sk-SK" sz="2000" baseline="0" dirty="0">
                <a:sym typeface="Wingdings" panose="05000000000000000000" pitchFamily="2" charset="2"/>
              </a:rPr>
              <a:t> vyššia penalizácia (pôvodný informačný zisk IG je delený vyššou hodnotou)</a:t>
            </a:r>
            <a:endParaRPr lang="sk-SK" altLang="sk-SK" sz="2000" baseline="0" dirty="0"/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vytvára novú </a:t>
            </a:r>
            <a:r>
              <a:rPr lang="sk-SK" altLang="sk-SK" sz="2000" baseline="0" dirty="0" err="1">
                <a:solidFill>
                  <a:srgbClr val="006666"/>
                </a:solidFill>
              </a:rPr>
              <a:t>prehľadávaciu</a:t>
            </a:r>
            <a:r>
              <a:rPr lang="sk-SK" altLang="sk-SK" sz="2000" baseline="0" dirty="0">
                <a:solidFill>
                  <a:srgbClr val="006666"/>
                </a:solidFill>
              </a:rPr>
              <a:t> preferenciu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vytvára </a:t>
            </a:r>
            <a:r>
              <a:rPr lang="sk-SK" altLang="sk-SK" sz="2000" baseline="0" dirty="0">
                <a:solidFill>
                  <a:srgbClr val="7E0000"/>
                </a:solidFill>
              </a:rPr>
              <a:t>rozmerovo menší RS</a:t>
            </a:r>
            <a:r>
              <a:rPr lang="sk-SK" altLang="sk-SK" sz="2000" baseline="0" dirty="0"/>
              <a:t> (do šírky)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4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Algoritmus C4.5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751" y="980665"/>
            <a:ext cx="8129017" cy="5499203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b="1" dirty="0">
                <a:solidFill>
                  <a:srgbClr val="7E0000"/>
                </a:solidFill>
              </a:rPr>
              <a:t>Spracovanie spojitých atribútov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1200" b="1" dirty="0">
              <a:solidFill>
                <a:srgbClr val="7E0000"/>
              </a:solidFill>
            </a:endParaRP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TP sú usporiadané podľa hodnôt spojitého atribútu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dirty="0"/>
              <a:t>Formuje sa množina usporiadaných hodnôt,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sk-SK" altLang="sk-SK" sz="2000" dirty="0"/>
              <a:t>	v ktorej sa každá hodnota vyskytuje iba raz</a:t>
            </a:r>
            <a:endParaRPr lang="sk-SK" altLang="sk-SK" sz="2000" baseline="0" dirty="0"/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Nájde sa </a:t>
            </a:r>
            <a:r>
              <a:rPr lang="sk-SK" altLang="sk-SK" sz="2000" b="1" baseline="0" dirty="0">
                <a:solidFill>
                  <a:srgbClr val="006666"/>
                </a:solidFill>
              </a:rPr>
              <a:t>prahová hodnota </a:t>
            </a:r>
            <a:r>
              <a:rPr lang="sk-SK" altLang="sk-SK" sz="2000" baseline="0" dirty="0"/>
              <a:t>pre každú susednú dvojicu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dirty="0"/>
              <a:t>		</a:t>
            </a:r>
            <a:r>
              <a:rPr lang="sk-SK" altLang="sk-SK" sz="2000" baseline="0" dirty="0"/>
              <a:t>hodnôt spojitého atribútu, ktorá rozdelí TP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dirty="0"/>
              <a:t>		</a:t>
            </a:r>
            <a:r>
              <a:rPr lang="sk-SK" altLang="sk-SK" sz="2000" baseline="0" dirty="0"/>
              <a:t>na dve množiny - binárne delenie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Ide o </a:t>
            </a:r>
            <a:r>
              <a:rPr lang="sk-SK" altLang="sk-SK" sz="2000" baseline="0" dirty="0">
                <a:solidFill>
                  <a:srgbClr val="006666"/>
                </a:solidFill>
              </a:rPr>
              <a:t>transformáciu spojitého atribútu na binárny atribút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Prahová hodnota sa určí ako </a:t>
            </a:r>
            <a:r>
              <a:rPr lang="sk-SK" altLang="sk-SK" sz="2000" baseline="0" dirty="0">
                <a:solidFill>
                  <a:srgbClr val="7E0000"/>
                </a:solidFill>
              </a:rPr>
              <a:t>aritmetický priemer daných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dirty="0">
                <a:solidFill>
                  <a:srgbClr val="7E0000"/>
                </a:solidFill>
              </a:rPr>
              <a:t>		</a:t>
            </a:r>
            <a:r>
              <a:rPr lang="sk-SK" altLang="sk-SK" sz="2000" baseline="0" dirty="0">
                <a:solidFill>
                  <a:srgbClr val="7E0000"/>
                </a:solidFill>
              </a:rPr>
              <a:t>dvoch susedných hodnôt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Pre </a:t>
            </a:r>
            <a:r>
              <a:rPr lang="sk-SK" altLang="sk-SK" sz="2000" b="1" i="1" baseline="0" dirty="0"/>
              <a:t>m</a:t>
            </a:r>
            <a:r>
              <a:rPr lang="sk-SK" altLang="sk-SK" sz="2000" baseline="0" dirty="0"/>
              <a:t> hodnôt atribútu existuje </a:t>
            </a:r>
            <a:r>
              <a:rPr lang="sk-SK" altLang="sk-SK" sz="2000" b="1" i="1" baseline="0" dirty="0"/>
              <a:t>m-1</a:t>
            </a:r>
            <a:r>
              <a:rPr lang="sk-SK" altLang="sk-SK" sz="2000" baseline="0" dirty="0"/>
              <a:t> rozdelení – prahových hodnôt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Pre rozdelenia sa vypočíta pomerový informačný zisk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="1" baseline="0" dirty="0">
                <a:solidFill>
                  <a:srgbClr val="7E0000"/>
                </a:solidFill>
              </a:rPr>
              <a:t>Vyberie sa jediné rozdelenie TP podľa prahovej hodnoty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dirty="0">
                <a:solidFill>
                  <a:srgbClr val="7E0000"/>
                </a:solidFill>
              </a:rPr>
              <a:t>		</a:t>
            </a:r>
            <a:r>
              <a:rPr lang="sk-SK" altLang="sk-SK" sz="2000" b="1" baseline="0" dirty="0">
                <a:solidFill>
                  <a:srgbClr val="7E0000"/>
                </a:solidFill>
              </a:rPr>
              <a:t>s maximálnym pomerovým informačným ziskom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Priestor TP sa rozdelí na dva pod-priestory podľa zvoleného prahu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dirty="0"/>
              <a:t>Ten istý spojitý atribút sa môže použiť pri generovaní stromu znova ale s novou ešte nepoužitou prahovou hodnotou</a:t>
            </a:r>
            <a:endParaRPr lang="sk-SK" altLang="sk-SK" sz="2000" baseline="0" dirty="0"/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32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Algoritmus C4.5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751" y="980665"/>
            <a:ext cx="8842249" cy="5499203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b="1" dirty="0">
                <a:solidFill>
                  <a:srgbClr val="7E0000"/>
                </a:solidFill>
              </a:rPr>
              <a:t>Spracovanie spojitých atribútov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1200" b="1" dirty="0">
              <a:solidFill>
                <a:srgbClr val="7E0000"/>
              </a:solidFill>
            </a:endParaRP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sk-SK" sz="2000" baseline="0" dirty="0">
              <a:solidFill>
                <a:srgbClr val="898989"/>
              </a:solidFill>
            </a:endParaRP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sk-SK" sz="2000" dirty="0">
              <a:solidFill>
                <a:srgbClr val="898989"/>
              </a:solidFill>
            </a:endParaRP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sk-SK" sz="2000" baseline="0" dirty="0">
              <a:solidFill>
                <a:srgbClr val="898989"/>
              </a:solidFill>
            </a:endParaRP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sk-SK" sz="2000" dirty="0">
              <a:solidFill>
                <a:srgbClr val="898989"/>
              </a:solidFill>
            </a:endParaRP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1800" baseline="0" dirty="0">
                <a:solidFill>
                  <a:srgbClr val="898989"/>
                </a:solidFill>
              </a:rPr>
              <a:t>TP sú usporiadané podľa hodnôt spojitého atribútu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1800" dirty="0"/>
              <a:t>	Vlhkosť - TP= 70, 70, 78, 80, 90</a:t>
            </a:r>
            <a:endParaRPr lang="sk-SK" altLang="sk-SK" sz="1800" baseline="0" dirty="0"/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1800" dirty="0">
                <a:solidFill>
                  <a:srgbClr val="898989"/>
                </a:solidFill>
              </a:rPr>
              <a:t>Formuje sa množina usporiadaných hodnôt - každá hodnota iba raz</a:t>
            </a:r>
          </a:p>
          <a:p>
            <a:pPr marL="0" indent="0">
              <a:spcBef>
                <a:spcPct val="0"/>
              </a:spcBef>
              <a:buNone/>
            </a:pPr>
            <a:r>
              <a:rPr lang="sk-SK" altLang="sk-SK" sz="1800" dirty="0"/>
              <a:t>	Vlhkosť – unikátne hodnoty = </a:t>
            </a:r>
            <a:r>
              <a:rPr lang="en-US" altLang="sk-SK" sz="1800" dirty="0"/>
              <a:t>{</a:t>
            </a:r>
            <a:r>
              <a:rPr lang="sk-SK" altLang="sk-SK" sz="1800" dirty="0"/>
              <a:t>70, 78, 80, 90</a:t>
            </a:r>
            <a:r>
              <a:rPr lang="en-US" altLang="sk-SK" sz="1800" dirty="0"/>
              <a:t>}</a:t>
            </a:r>
            <a:endParaRPr lang="sk-SK" altLang="sk-SK" sz="1800" baseline="0" dirty="0">
              <a:solidFill>
                <a:srgbClr val="898989"/>
              </a:solidFill>
            </a:endParaRP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1800" baseline="0" dirty="0">
                <a:solidFill>
                  <a:srgbClr val="898989"/>
                </a:solidFill>
              </a:rPr>
              <a:t>Nájde sa </a:t>
            </a:r>
            <a:r>
              <a:rPr lang="sk-SK" altLang="sk-SK" sz="1800" b="1" baseline="0" dirty="0">
                <a:solidFill>
                  <a:srgbClr val="898989"/>
                </a:solidFill>
              </a:rPr>
              <a:t>prahová hodnota </a:t>
            </a:r>
            <a:r>
              <a:rPr lang="sk-SK" altLang="sk-SK" sz="1800" baseline="0" dirty="0">
                <a:solidFill>
                  <a:srgbClr val="898989"/>
                </a:solidFill>
              </a:rPr>
              <a:t>pre každú susednú dvojicu hodnôt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sk-SK" sz="1800" dirty="0"/>
              <a:t>	</a:t>
            </a:r>
            <a:r>
              <a:rPr lang="sk-SK" altLang="sk-SK" sz="1800" dirty="0"/>
              <a:t>Vlhkosť</a:t>
            </a:r>
            <a:r>
              <a:rPr lang="en-US" altLang="sk-SK" sz="1800" dirty="0"/>
              <a:t>-</a:t>
            </a:r>
            <a:r>
              <a:rPr lang="sk-SK" altLang="sk-SK" sz="1800" dirty="0"/>
              <a:t>prahy = </a:t>
            </a:r>
            <a:r>
              <a:rPr lang="en-US" altLang="sk-SK" sz="1800" dirty="0"/>
              <a:t>{</a:t>
            </a:r>
            <a:r>
              <a:rPr lang="sk-SK" altLang="sk-SK" sz="1800" dirty="0"/>
              <a:t>74, </a:t>
            </a:r>
            <a:r>
              <a:rPr lang="sk-SK" altLang="sk-SK" sz="1800" b="1" dirty="0">
                <a:solidFill>
                  <a:srgbClr val="7E0000"/>
                </a:solidFill>
              </a:rPr>
              <a:t>79</a:t>
            </a:r>
            <a:r>
              <a:rPr lang="sk-SK" altLang="sk-SK" sz="1800" dirty="0"/>
              <a:t>, 85</a:t>
            </a:r>
            <a:r>
              <a:rPr lang="en-US" altLang="sk-SK" sz="1800" dirty="0"/>
              <a:t>}</a:t>
            </a:r>
            <a:endParaRPr lang="sk-SK" altLang="sk-SK" sz="1800" dirty="0"/>
          </a:p>
          <a:p>
            <a:pPr marL="0" indent="0">
              <a:spcBef>
                <a:spcPct val="0"/>
              </a:spcBef>
              <a:buNone/>
            </a:pPr>
            <a:r>
              <a:rPr lang="sk-SK" altLang="sk-SK" sz="1800" b="1" baseline="0" dirty="0"/>
              <a:t>Atribút Vlhkosť VLH sa transformuje na </a:t>
            </a:r>
            <a:r>
              <a:rPr lang="sk-SK" altLang="sk-SK" sz="1800" b="1" dirty="0"/>
              <a:t>3 atribúty: VLH(74), </a:t>
            </a:r>
            <a:r>
              <a:rPr lang="sk-SK" altLang="sk-SK" sz="1800" b="1" dirty="0">
                <a:solidFill>
                  <a:srgbClr val="7E0000"/>
                </a:solidFill>
              </a:rPr>
              <a:t>VLH(79) </a:t>
            </a:r>
            <a:r>
              <a:rPr lang="sk-SK" altLang="sk-SK" sz="1800" b="1" dirty="0"/>
              <a:t>a VLH(85)</a:t>
            </a:r>
            <a:endParaRPr lang="sk-SK" altLang="sk-SK" sz="1800" b="1" baseline="0" dirty="0"/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1800" baseline="0" dirty="0">
                <a:solidFill>
                  <a:srgbClr val="898989"/>
                </a:solidFill>
              </a:rPr>
              <a:t>Priestor TP sa rozdelí na dva pod-priestory podľa zvoleného prahu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1800" dirty="0"/>
              <a:t>Ak má prah = </a:t>
            </a:r>
            <a:r>
              <a:rPr lang="sk-SK" altLang="sk-SK" sz="1800" b="1" dirty="0">
                <a:solidFill>
                  <a:srgbClr val="7E0000"/>
                </a:solidFill>
              </a:rPr>
              <a:t>79</a:t>
            </a:r>
            <a:r>
              <a:rPr lang="sk-SK" altLang="sk-SK" sz="1800" dirty="0"/>
              <a:t> najvyššiu pomerovú </a:t>
            </a:r>
            <a:r>
              <a:rPr lang="sk-SK" altLang="sk-SK" sz="1800" dirty="0" err="1"/>
              <a:t>entrópiu</a:t>
            </a:r>
            <a:r>
              <a:rPr lang="sk-SK" altLang="sk-SK" sz="1800" dirty="0"/>
              <a:t> – nasleduje delenie priestoru P: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1800" baseline="0" dirty="0"/>
              <a:t>							P = (tp1, tp2, tp3, tp4, tp5)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18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18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1800" dirty="0"/>
              <a:t>			P1 = (tp2, tp3, tp4)				P2 = (tp1, tp5)</a:t>
            </a:r>
            <a:endParaRPr lang="sk-SK" altLang="sk-SK" sz="1800" baseline="0" dirty="0"/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sk-SK" sz="2000" baseline="0" dirty="0">
              <a:solidFill>
                <a:srgbClr val="898989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9A70BB0-040A-4C1D-86BE-4E3D98971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20" y="746625"/>
            <a:ext cx="3452327" cy="1941934"/>
          </a:xfrm>
          <a:prstGeom prst="rect">
            <a:avLst/>
          </a:prstGeom>
        </p:spPr>
      </p:pic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FD200298-B0F1-424B-BB84-9E74B8A1264A}"/>
              </a:ext>
            </a:extLst>
          </p:cNvPr>
          <p:cNvCxnSpPr/>
          <p:nvPr/>
        </p:nvCxnSpPr>
        <p:spPr>
          <a:xfrm>
            <a:off x="3676261" y="5467739"/>
            <a:ext cx="1698172" cy="61582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F98AEFF3-A196-4C59-A100-53F29E96B048}"/>
              </a:ext>
            </a:extLst>
          </p:cNvPr>
          <p:cNvCxnSpPr>
            <a:cxnSpLocks/>
          </p:cNvCxnSpPr>
          <p:nvPr/>
        </p:nvCxnSpPr>
        <p:spPr>
          <a:xfrm flipH="1">
            <a:off x="2043405" y="5480940"/>
            <a:ext cx="1651518" cy="518643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BlokTextu 11">
            <a:extLst>
              <a:ext uri="{FF2B5EF4-FFF2-40B4-BE49-F238E27FC236}">
                <a16:creationId xmlns:a16="http://schemas.microsoft.com/office/drawing/2014/main" id="{DE097189-4604-48A7-8033-11551486E83B}"/>
              </a:ext>
            </a:extLst>
          </p:cNvPr>
          <p:cNvSpPr txBox="1"/>
          <p:nvPr/>
        </p:nvSpPr>
        <p:spPr>
          <a:xfrm>
            <a:off x="4609106" y="5570984"/>
            <a:ext cx="827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solidFill>
                  <a:srgbClr val="7E0000"/>
                </a:solidFill>
              </a:rPr>
              <a:t>VLH&gt;79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A671DB4-6C31-4922-B543-8BDB292EE842}"/>
              </a:ext>
            </a:extLst>
          </p:cNvPr>
          <p:cNvSpPr txBox="1"/>
          <p:nvPr/>
        </p:nvSpPr>
        <p:spPr>
          <a:xfrm>
            <a:off x="2043405" y="5493989"/>
            <a:ext cx="827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>
                <a:solidFill>
                  <a:srgbClr val="7E0000"/>
                </a:solidFill>
              </a:rPr>
              <a:t>VLH&lt;79</a:t>
            </a:r>
          </a:p>
        </p:txBody>
      </p:sp>
    </p:spTree>
    <p:extLst>
      <p:ext uri="{BB962C8B-B14F-4D97-AF65-F5344CB8AC3E}">
        <p14:creationId xmlns:p14="http://schemas.microsoft.com/office/powerpoint/2010/main" val="42174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Rozhodovacie stromy – základné informácie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2880" y="1145656"/>
            <a:ext cx="8714232" cy="543770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Rozhodovací strom (RS) má veľkú výhodu vo svojej ilustratívnosti a zrozumiteľnosti aj pre laikov – zadávateľov riešenia</a:t>
            </a:r>
            <a:endParaRPr lang="sk-SK" sz="2000" baseline="0" dirty="0">
              <a:solidFill>
                <a:srgbClr val="7E0000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chemeClr val="accent1">
                    <a:lumMod val="75000"/>
                  </a:schemeClr>
                </a:solidFill>
              </a:rPr>
              <a:t>RS reprezentuje rozhodovaciu procedúru vo forme acyklickej grafovej štruktúry - stromu</a:t>
            </a:r>
            <a:endParaRPr lang="sk-SK" sz="2000" baseline="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</a:rPr>
              <a:t>Uzly stromu reprezentujú triedu (listové) alebo test (ostatné)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Test má formu testovací atribút TA = hodnota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Test teda predstavuje podmienku – </a:t>
            </a:r>
            <a:r>
              <a:rPr lang="sk-SK" sz="2000" u="sng" baseline="0" dirty="0"/>
              <a:t>súvislosť s klasifikačným pravidlom a rozhodovacím zoznamo</a:t>
            </a:r>
            <a:r>
              <a:rPr lang="sk-SK" sz="2000" u="sng" dirty="0"/>
              <a:t>m</a:t>
            </a:r>
            <a:endParaRPr lang="sk-SK" sz="2000" u="sng" baseline="0" dirty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</a:rPr>
              <a:t>Hrany reprezentujú hodnoty zvolených testovacích atribútov</a:t>
            </a:r>
            <a:endParaRPr lang="sk-SK" sz="2000" dirty="0">
              <a:solidFill>
                <a:srgbClr val="7E0000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</a:rPr>
              <a:t>Použitie pri hľadaní výstupu pre nový príklad </a:t>
            </a:r>
          </a:p>
          <a:p>
            <a:pPr marL="457200" lvl="1" indent="0">
              <a:buNone/>
              <a:defRPr/>
            </a:pPr>
            <a:r>
              <a:rPr lang="sk-SK" altLang="sk-SK" sz="2000" dirty="0"/>
              <a:t>Novému príkladu </a:t>
            </a:r>
            <a:r>
              <a:rPr lang="sk-SK" altLang="sk-SK" sz="2000" baseline="0" dirty="0"/>
              <a:t>vyhovujúcemu testom na ceste od koreňového po listový uzol je priradený </a:t>
            </a:r>
            <a:r>
              <a:rPr lang="sk-SK" altLang="sk-SK" sz="2000" dirty="0"/>
              <a:t>výstup relevantný </a:t>
            </a:r>
            <a:r>
              <a:rPr lang="sk-SK" altLang="sk-SK" sz="2000" baseline="0" dirty="0"/>
              <a:t>danému listovému uzlu (</a:t>
            </a:r>
            <a:r>
              <a:rPr lang="sk-SK" altLang="sk-SK" sz="2000" baseline="0" dirty="0">
                <a:solidFill>
                  <a:srgbClr val="7E0000"/>
                </a:solidFill>
              </a:rPr>
              <a:t>trieda</a:t>
            </a:r>
            <a:r>
              <a:rPr lang="sk-SK" altLang="sk-SK" sz="2000" baseline="0" dirty="0"/>
              <a:t> alebo </a:t>
            </a:r>
            <a:r>
              <a:rPr lang="sk-SK" altLang="sk-SK" sz="2000" baseline="0" dirty="0">
                <a:solidFill>
                  <a:srgbClr val="006666"/>
                </a:solidFill>
              </a:rPr>
              <a:t>numerická hodnota</a:t>
            </a:r>
            <a:r>
              <a:rPr lang="sk-SK" altLang="sk-SK" sz="2000" baseline="0" dirty="0"/>
              <a:t>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Ak </a:t>
            </a:r>
            <a:r>
              <a:rPr lang="sk-SK" sz="2000" b="1" dirty="0">
                <a:solidFill>
                  <a:srgbClr val="7E0000"/>
                </a:solidFill>
              </a:rPr>
              <a:t>trieda</a:t>
            </a:r>
            <a:r>
              <a:rPr lang="sk-SK" sz="2000" dirty="0"/>
              <a:t> potom ide o </a:t>
            </a:r>
            <a:r>
              <a:rPr lang="sk-SK" sz="2000" b="1" dirty="0">
                <a:solidFill>
                  <a:srgbClr val="7E0000"/>
                </a:solidFill>
              </a:rPr>
              <a:t>klasifikačný rozhodovací strom </a:t>
            </a:r>
          </a:p>
          <a:p>
            <a:pPr marL="2743200" lvl="6" indent="0">
              <a:buNone/>
              <a:defRPr/>
            </a:pPr>
            <a:r>
              <a:rPr lang="sk-SK" b="1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ID3, C4.5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Ak </a:t>
            </a:r>
            <a:r>
              <a:rPr lang="sk-SK" sz="2000" b="1" baseline="0" dirty="0">
                <a:solidFill>
                  <a:srgbClr val="006666"/>
                </a:solidFill>
              </a:rPr>
              <a:t>numerická hodnota</a:t>
            </a:r>
            <a:r>
              <a:rPr lang="sk-SK" sz="2000" b="1" baseline="0" dirty="0"/>
              <a:t> </a:t>
            </a:r>
            <a:r>
              <a:rPr lang="sk-SK" sz="2000" baseline="0" dirty="0"/>
              <a:t>potom ide o</a:t>
            </a:r>
            <a:r>
              <a:rPr lang="sk-SK" sz="2000" baseline="0" dirty="0">
                <a:solidFill>
                  <a:srgbClr val="006666"/>
                </a:solidFill>
              </a:rPr>
              <a:t> </a:t>
            </a:r>
            <a:r>
              <a:rPr lang="sk-SK" sz="2000" b="1" baseline="0" dirty="0">
                <a:solidFill>
                  <a:srgbClr val="006666"/>
                </a:solidFill>
              </a:rPr>
              <a:t>regresný rozhodovací strom 											- CART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2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Algoritmus C4.5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751" y="1084159"/>
            <a:ext cx="8129017" cy="4941164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b="1" dirty="0">
                <a:solidFill>
                  <a:srgbClr val="7E0000"/>
                </a:solidFill>
              </a:rPr>
              <a:t>Spracovanie neznámych hodnôt atribútov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="1" dirty="0">
              <a:solidFill>
                <a:srgbClr val="7E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000" b="1" baseline="0" dirty="0"/>
              <a:t>Dôvody</a:t>
            </a:r>
            <a:r>
              <a:rPr lang="sk-SK" altLang="sk-SK" sz="2000" baseline="0" dirty="0"/>
              <a:t>: zašumenie dát, nedbanlivosť pri vytváraní TM, nedostupnosť niektorých hodnôt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000" b="1" baseline="0" dirty="0"/>
              <a:t>Riešenie</a:t>
            </a:r>
            <a:r>
              <a:rPr lang="sk-SK" altLang="sk-SK" sz="2000" baseline="0" dirty="0"/>
              <a:t>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sz="2000" baseline="0" dirty="0"/>
              <a:t>1.Odfiltrovanie príkladov s chýbajúcimi hodnotami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sz="2000" baseline="0" dirty="0">
                <a:solidFill>
                  <a:srgbClr val="006666"/>
                </a:solidFill>
              </a:rPr>
              <a:t>2.Doplnenie najčastejšie sa vyskytujúcou hodnotou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solidFill>
                  <a:srgbClr val="006666"/>
                </a:solidFill>
              </a:rPr>
              <a:t>C4.5 dopĺňa hodnoty už počas generovania RS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solidFill>
                  <a:srgbClr val="006666"/>
                </a:solidFill>
              </a:rPr>
              <a:t>K výpočtu H</a:t>
            </a:r>
            <a:r>
              <a:rPr lang="en-US" altLang="sk-SK" sz="2000" baseline="0" dirty="0">
                <a:solidFill>
                  <a:srgbClr val="006666"/>
                </a:solidFill>
              </a:rPr>
              <a:t>(</a:t>
            </a:r>
            <a:r>
              <a:rPr lang="sk-SK" altLang="sk-SK" sz="2000" baseline="0" dirty="0">
                <a:solidFill>
                  <a:srgbClr val="006666"/>
                </a:solidFill>
              </a:rPr>
              <a:t>S,A</a:t>
            </a:r>
            <a:r>
              <a:rPr lang="en-US" altLang="sk-SK" sz="2000" baseline="0" dirty="0">
                <a:solidFill>
                  <a:srgbClr val="006666"/>
                </a:solidFill>
              </a:rPr>
              <a:t>)</a:t>
            </a:r>
            <a:r>
              <a:rPr lang="sk-SK" altLang="sk-SK" sz="2000" baseline="0" dirty="0">
                <a:solidFill>
                  <a:srgbClr val="006666"/>
                </a:solidFill>
              </a:rPr>
              <a:t> sa uvažujú iba príklady</a:t>
            </a:r>
            <a:r>
              <a:rPr lang="sk-SK" altLang="sk-SK" sz="2000" dirty="0">
                <a:solidFill>
                  <a:srgbClr val="006666"/>
                </a:solidFill>
              </a:rPr>
              <a:t>	</a:t>
            </a:r>
            <a:r>
              <a:rPr lang="sk-SK" altLang="sk-SK" sz="2000" baseline="0" dirty="0">
                <a:solidFill>
                  <a:srgbClr val="006666"/>
                </a:solidFill>
              </a:rPr>
              <a:t>so známymi hodnotami atribútu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baseline="0" dirty="0"/>
              <a:t>Modifikovaný informačný zisk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baseline="0" dirty="0"/>
              <a:t>Modifikovaná pomerová </a:t>
            </a:r>
            <a:r>
              <a:rPr lang="sk-SK" altLang="sk-SK" sz="2000" baseline="0" dirty="0" err="1"/>
              <a:t>entrópia</a:t>
            </a:r>
            <a:r>
              <a:rPr lang="sk-SK" altLang="sk-SK" sz="2000" baseline="0" dirty="0"/>
              <a:t>: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cs-CZ" altLang="sk-SK" sz="2000" baseline="0" dirty="0"/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1BEC20C3-A9EC-4FB8-A00A-2AE361DED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566457"/>
              </p:ext>
            </p:extLst>
          </p:nvPr>
        </p:nvGraphicFramePr>
        <p:xfrm>
          <a:off x="1908302" y="4526725"/>
          <a:ext cx="5222683" cy="447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2667000" imgH="228600" progId="Equation.3">
                  <p:embed/>
                </p:oleObj>
              </mc:Choice>
              <mc:Fallback>
                <p:oleObj name="Rovnica" r:id="rId2" imgW="2667000" imgH="228600" progId="Equation.3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302" y="4526725"/>
                        <a:ext cx="5222683" cy="447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FD0584BA-7250-4E76-9130-43A0C72D2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581636"/>
              </p:ext>
            </p:extLst>
          </p:nvPr>
        </p:nvGraphicFramePr>
        <p:xfrm>
          <a:off x="2018030" y="5303561"/>
          <a:ext cx="5763514" cy="940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4" imgW="3479800" imgH="469900" progId="Equation.3">
                  <p:embed/>
                </p:oleObj>
              </mc:Choice>
              <mc:Fallback>
                <p:oleObj name="Rovnica" r:id="rId4" imgW="3479800" imgH="469900" progId="Equation.3">
                  <p:embed/>
                  <p:pic>
                    <p:nvPicPr>
                      <p:cNvPr id="26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030" y="5303561"/>
                        <a:ext cx="5763514" cy="940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181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Algoritmus C4.5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751" y="966355"/>
            <a:ext cx="8129017" cy="5499202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b="1" dirty="0">
                <a:solidFill>
                  <a:srgbClr val="7E0000"/>
                </a:solidFill>
              </a:rPr>
              <a:t>Orezávanie preučených rozhodovacích stromov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1200" baseline="0" dirty="0"/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„</a:t>
            </a:r>
            <a:r>
              <a:rPr lang="sk-SK" altLang="sk-SK" sz="2000" baseline="0" dirty="0" err="1">
                <a:solidFill>
                  <a:srgbClr val="7E0000"/>
                </a:solidFill>
              </a:rPr>
              <a:t>Overfitting</a:t>
            </a:r>
            <a:r>
              <a:rPr lang="sk-SK" altLang="sk-SK" sz="2000" baseline="0" dirty="0"/>
              <a:t>“ – preučenie RS – dôvody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1800" dirty="0"/>
              <a:t>Irelevantné atribúty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1800" baseline="0" dirty="0"/>
              <a:t>Zaradenie nie dosť reprezentatívnych TP pre daný pojem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preučený RS často obsahuje listy s jediným TP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dirty="0"/>
              <a:t>preučený</a:t>
            </a:r>
            <a:r>
              <a:rPr lang="sk-SK" altLang="sk-SK" sz="2000" baseline="0" dirty="0"/>
              <a:t> RS správne klasifikuje </a:t>
            </a:r>
            <a:r>
              <a:rPr lang="sk-SK" altLang="sk-SK" sz="2000" baseline="0" dirty="0" err="1"/>
              <a:t>trénovacie</a:t>
            </a:r>
            <a:r>
              <a:rPr lang="sk-SK" altLang="sk-SK" sz="2000" baseline="0" dirty="0"/>
              <a:t> príklady ale nesprávne klasifikuje testovacie príklady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preučený RS je vhodné orezať na </a:t>
            </a:r>
            <a:r>
              <a:rPr lang="sk-SK" altLang="sk-SK" sz="2000" b="1" baseline="0" dirty="0"/>
              <a:t>optimálnu hĺbku</a:t>
            </a:r>
            <a:r>
              <a:rPr lang="sk-SK" altLang="sk-SK" sz="2000" baseline="0" dirty="0"/>
              <a:t> RS – horný odhad dĺžky vetiev stromu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="1" baseline="0" dirty="0"/>
              <a:t>Techniky orezávania: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solidFill>
                  <a:srgbClr val="006666"/>
                </a:solidFill>
              </a:rPr>
              <a:t>RS sa najprv </a:t>
            </a:r>
            <a:r>
              <a:rPr lang="sk-SK" altLang="sk-SK" sz="2000" b="1" baseline="0" dirty="0">
                <a:solidFill>
                  <a:srgbClr val="006666"/>
                </a:solidFill>
              </a:rPr>
              <a:t>generuje z </a:t>
            </a:r>
            <a:r>
              <a:rPr lang="sk-SK" altLang="sk-SK" sz="2000" b="1" baseline="0" dirty="0" err="1">
                <a:solidFill>
                  <a:srgbClr val="006666"/>
                </a:solidFill>
              </a:rPr>
              <a:t>trénovacej</a:t>
            </a:r>
            <a:r>
              <a:rPr lang="sk-SK" altLang="sk-SK" sz="2000" b="1" baseline="0" dirty="0">
                <a:solidFill>
                  <a:srgbClr val="006666"/>
                </a:solidFill>
              </a:rPr>
              <a:t> množiny </a:t>
            </a:r>
            <a:r>
              <a:rPr lang="sk-SK" altLang="sk-SK" sz="2000" baseline="0" dirty="0">
                <a:solidFill>
                  <a:srgbClr val="006666"/>
                </a:solidFill>
              </a:rPr>
              <a:t>a následne sa </a:t>
            </a:r>
            <a:r>
              <a:rPr lang="sk-SK" altLang="sk-SK" sz="2000" b="1" baseline="0" dirty="0">
                <a:solidFill>
                  <a:srgbClr val="006666"/>
                </a:solidFill>
              </a:rPr>
              <a:t>orezáva pomocou testovacej množiny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solidFill>
                  <a:srgbClr val="006666"/>
                </a:solidFill>
              </a:rPr>
              <a:t>Metódy: 	Redukcia chyby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sk-SK" altLang="sk-SK" sz="2000" dirty="0">
                <a:solidFill>
                  <a:srgbClr val="006666"/>
                </a:solidFill>
              </a:rPr>
              <a:t>	</a:t>
            </a:r>
            <a:r>
              <a:rPr lang="sk-SK" altLang="sk-SK" sz="2000" baseline="0" dirty="0">
                <a:solidFill>
                  <a:srgbClr val="006666"/>
                </a:solidFill>
              </a:rPr>
              <a:t>		Orezávanie cena-komplexnosť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solidFill>
                  <a:srgbClr val="7E0000"/>
                </a:solidFill>
              </a:rPr>
              <a:t>RS sa orezáva už </a:t>
            </a:r>
            <a:r>
              <a:rPr lang="sk-SK" altLang="sk-SK" sz="2000" b="1" baseline="0" dirty="0">
                <a:solidFill>
                  <a:srgbClr val="7E0000"/>
                </a:solidFill>
              </a:rPr>
              <a:t>v procese generovania </a:t>
            </a:r>
            <a:r>
              <a:rPr lang="sk-SK" altLang="sk-SK" sz="2000" baseline="0" dirty="0">
                <a:solidFill>
                  <a:srgbClr val="7E0000"/>
                </a:solidFill>
              </a:rPr>
              <a:t>RS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solidFill>
                  <a:srgbClr val="7E0000"/>
                </a:solidFill>
              </a:rPr>
              <a:t>Metódy: Pesimistické orezávanie </a:t>
            </a:r>
          </a:p>
          <a:p>
            <a:pPr lvl="2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>
                <a:solidFill>
                  <a:srgbClr val="7E0000"/>
                </a:solidFill>
              </a:rPr>
              <a:t>predikuje chyby pod-uzlov, vhodná pri nedostatku TP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47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Algoritmus C4.5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751" y="1084159"/>
            <a:ext cx="8129017" cy="5133761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b="1" dirty="0">
                <a:solidFill>
                  <a:srgbClr val="7E0000"/>
                </a:solidFill>
              </a:rPr>
              <a:t>Zoskupovanie hodnôt diskrétnych atribútov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Ak má niektorý atribút priveľa hodnôt je neprehľadný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Hodnoty atribútu </a:t>
            </a:r>
            <a:r>
              <a:rPr lang="sk-SK" altLang="sk-SK" sz="2000" baseline="0" dirty="0" err="1"/>
              <a:t>diskretizujeme</a:t>
            </a:r>
            <a:endParaRPr lang="sk-SK" altLang="sk-SK" sz="2000" baseline="0" dirty="0"/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Je vhodné zaviesť menej ako osem diskrétnych hodnôt 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sk-SK" sz="2000" baseline="0" dirty="0"/>
              <a:t>Metódy: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baseline="0" dirty="0">
                <a:solidFill>
                  <a:srgbClr val="7E0000"/>
                </a:solidFill>
              </a:rPr>
              <a:t>	</a:t>
            </a:r>
            <a:r>
              <a:rPr lang="sk-SK" altLang="sk-SK" sz="2000" baseline="0" dirty="0">
                <a:solidFill>
                  <a:srgbClr val="006666"/>
                </a:solidFill>
              </a:rPr>
              <a:t>Binárne rozdelenie s dvoma výslednými podmnožinami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baseline="0" dirty="0">
                <a:solidFill>
                  <a:srgbClr val="7E0000"/>
                </a:solidFill>
              </a:rPr>
              <a:t>	Určenie najlepšieho z možných rozdelení množiny hodnôt </a:t>
            </a:r>
            <a:r>
              <a:rPr lang="sk-SK" altLang="sk-SK" sz="2000" baseline="0" dirty="0"/>
              <a:t> </a:t>
            </a:r>
            <a:r>
              <a:rPr lang="sk-SK" altLang="sk-SK" sz="2000" b="1" dirty="0"/>
              <a:t>H</a:t>
            </a:r>
            <a:r>
              <a:rPr lang="sk-SK" altLang="sk-SK" sz="2000" b="1" baseline="0" dirty="0"/>
              <a:t>euristický postup: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sk-SK" altLang="sk-SK" sz="2000" baseline="0" dirty="0"/>
              <a:t>Inicializačné rozdelenie na jednoprvkové množiny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sk-SK" altLang="sk-SK" sz="2000" baseline="0" dirty="0"/>
              <a:t>Všetky možné dvojice hodnôt sa ohodnotia </a:t>
            </a:r>
            <a:r>
              <a:rPr lang="sk-SK" altLang="sk-SK" sz="2000" baseline="0" dirty="0" err="1"/>
              <a:t>skórovacou</a:t>
            </a:r>
            <a:r>
              <a:rPr lang="sk-SK" altLang="sk-SK" sz="2000" baseline="0" dirty="0"/>
              <a:t> funkciou a vyberú sa najlepšie zoskupenia dvojíc hodnôt 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sk-SK" altLang="sk-SK" sz="2000" baseline="0" dirty="0"/>
              <a:t>Zlučovanie rekurzívne postupuje k dvom výsledným množinám hodnôt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sk-SK" altLang="sk-SK" sz="2000" baseline="0" dirty="0"/>
              <a:t>Zo všetkých rozdelení sa vyberie to s max. ohodnotením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baseline="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sk-SK" alt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47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Indukcia REGRESNÝCH rozhodovacích stromov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20825"/>
            <a:ext cx="8229600" cy="51982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2000" baseline="0" dirty="0"/>
              <a:t>Algoritmy na generovanie RS sa môžu aplikovať aj na regresnú úlohu. Potom </a:t>
            </a:r>
            <a:r>
              <a:rPr lang="sk-SK" altLang="en-US" sz="2000" baseline="0" dirty="0">
                <a:solidFill>
                  <a:srgbClr val="7E0000"/>
                </a:solidFill>
              </a:rPr>
              <a:t>generujú regresný strom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2000" baseline="0" dirty="0">
                <a:solidFill>
                  <a:srgbClr val="898989"/>
                </a:solidFill>
              </a:rPr>
              <a:t>Regresný RS tiež reprezentuje rozhodovaciu procedúru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2000" baseline="0" dirty="0">
                <a:solidFill>
                  <a:srgbClr val="898989"/>
                </a:solidFill>
              </a:rPr>
              <a:t>Aj tu sa uplatňuje princíp „rozdeľuj a panuj“ resp. princíp „delenia priestoru príkladov na pod-priestory“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2000" baseline="0" dirty="0"/>
              <a:t>Aplikuje sa na </a:t>
            </a:r>
            <a:r>
              <a:rPr lang="sk-SK" altLang="en-US" sz="2000" b="1" baseline="0" dirty="0">
                <a:solidFill>
                  <a:srgbClr val="7E0000"/>
                </a:solidFill>
              </a:rPr>
              <a:t>numerické dáta</a:t>
            </a:r>
            <a:r>
              <a:rPr lang="sk-SK" altLang="en-US" sz="2000" b="1" baseline="0" dirty="0">
                <a:solidFill>
                  <a:srgbClr val="898989"/>
                </a:solidFill>
              </a:rPr>
              <a:t> </a:t>
            </a:r>
            <a:r>
              <a:rPr lang="sk-SK" altLang="en-US" sz="2000" baseline="0" dirty="0">
                <a:solidFill>
                  <a:srgbClr val="898989"/>
                </a:solidFill>
              </a:rPr>
              <a:t>(nie kategorické)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2000" b="1" baseline="0" dirty="0">
                <a:solidFill>
                  <a:srgbClr val="006666"/>
                </a:solidFill>
              </a:rPr>
              <a:t>Segmentuje priestor príznakov, </a:t>
            </a:r>
            <a:r>
              <a:rPr lang="sk-SK" altLang="en-US" sz="2000" b="1" baseline="0" dirty="0"/>
              <a:t>atribútov</a:t>
            </a:r>
            <a:r>
              <a:rPr lang="sk-SK" altLang="en-US" sz="2000" baseline="0" dirty="0"/>
              <a:t> (</a:t>
            </a:r>
            <a:r>
              <a:rPr lang="sk-SK" altLang="en-US" sz="2000" baseline="0" dirty="0" err="1">
                <a:solidFill>
                  <a:srgbClr val="7E0000"/>
                </a:solidFill>
              </a:rPr>
              <a:t>predictors</a:t>
            </a:r>
            <a:r>
              <a:rPr lang="sk-SK" altLang="en-US" sz="2000" baseline="0" dirty="0">
                <a:solidFill>
                  <a:srgbClr val="7E0000"/>
                </a:solidFill>
              </a:rPr>
              <a:t> </a:t>
            </a:r>
            <a:r>
              <a:rPr lang="sk-SK" altLang="en-US" sz="2000" baseline="0" dirty="0" err="1">
                <a:solidFill>
                  <a:srgbClr val="7E0000"/>
                </a:solidFill>
              </a:rPr>
              <a:t>space</a:t>
            </a:r>
            <a:r>
              <a:rPr lang="sk-SK" altLang="en-US" sz="2000" baseline="0" dirty="0"/>
              <a:t>) na určitý počet jednoduchých oblastí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2000" baseline="0" dirty="0"/>
              <a:t>Regresný strom predikuje numerickú hodnotu pre nové pozorovanie z ktorého sa neučil</a:t>
            </a:r>
          </a:p>
          <a:p>
            <a:pPr marL="0" indent="0" eaLnBrk="1" hangingPunct="1">
              <a:buNone/>
              <a:defRPr/>
            </a:pPr>
            <a:r>
              <a:rPr lang="sk-SK" altLang="en-US" sz="2000" b="1" baseline="0" dirty="0"/>
              <a:t>Použitie</a:t>
            </a:r>
            <a:r>
              <a:rPr lang="sk-SK" altLang="en-US" sz="2000" baseline="0" dirty="0"/>
              <a:t>: </a:t>
            </a:r>
          </a:p>
          <a:p>
            <a:pPr marL="0" indent="0" eaLnBrk="1" hangingPunct="1">
              <a:buNone/>
              <a:defRPr/>
            </a:pPr>
            <a:r>
              <a:rPr lang="sk-SK" altLang="en-US" sz="2000" baseline="0" dirty="0"/>
              <a:t>Novému TP je predikovaná presná hodnota oblasti v priestore príznakov do ktorej TP patrí na základe jeho hodnôt atribútov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sk-SK" altLang="en-US" sz="2000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79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12991"/>
          </a:xfrm>
        </p:spPr>
        <p:txBody>
          <a:bodyPr anchor="ctr">
            <a:normAutofit/>
          </a:bodyPr>
          <a:lstStyle/>
          <a:p>
            <a:pPr algn="l"/>
            <a:r>
              <a:rPr lang="sk-SK" sz="2400" b="1" dirty="0"/>
              <a:t>Regresný rozhodovací strom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5911489" y="1545533"/>
            <a:ext cx="3124200" cy="452596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k-SK" altLang="en-US" sz="1800" b="1" baseline="0" dirty="0" err="1"/>
              <a:t>Years</a:t>
            </a:r>
            <a:r>
              <a:rPr lang="sk-SK" altLang="en-US" sz="1800" baseline="0" dirty="0"/>
              <a:t> ... počet rokov hry basketbalu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k-SK" altLang="en-US" sz="1800" b="1" baseline="0" dirty="0" err="1"/>
              <a:t>Hits</a:t>
            </a:r>
            <a:r>
              <a:rPr lang="sk-SK" altLang="en-US" sz="1800" baseline="0" dirty="0"/>
              <a:t> ... počet košov v predchádzajúcom roku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k-SK" altLang="en-US" sz="1800" baseline="0" dirty="0"/>
              <a:t>Predikuje sa </a:t>
            </a:r>
            <a:r>
              <a:rPr lang="sk-SK" altLang="en-US" sz="1800" b="1" baseline="0" dirty="0">
                <a:solidFill>
                  <a:srgbClr val="7E0000"/>
                </a:solidFill>
              </a:rPr>
              <a:t>hodnota platu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k-SK" altLang="en-US" sz="1800" dirty="0"/>
              <a:t>Platové hladiny: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k-SK" altLang="en-US" sz="1800" b="1" baseline="0" dirty="0"/>
              <a:t>R1, R2 a R3</a:t>
            </a:r>
            <a:endParaRPr lang="sk-SK" altLang="en-US" sz="1800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B840044D-2264-41A0-94F2-C7D70E133A4D}"/>
              </a:ext>
            </a:extLst>
          </p:cNvPr>
          <p:cNvGrpSpPr/>
          <p:nvPr/>
        </p:nvGrpSpPr>
        <p:grpSpPr>
          <a:xfrm>
            <a:off x="194875" y="1269207"/>
            <a:ext cx="5367726" cy="5092541"/>
            <a:chOff x="2701417" y="739522"/>
            <a:chExt cx="6480175" cy="6164262"/>
          </a:xfrm>
        </p:grpSpPr>
        <p:pic>
          <p:nvPicPr>
            <p:cNvPr id="7" name="Obrázok 1">
              <a:extLst>
                <a:ext uri="{FF2B5EF4-FFF2-40B4-BE49-F238E27FC236}">
                  <a16:creationId xmlns:a16="http://schemas.microsoft.com/office/drawing/2014/main" id="{AE6B0D06-53CC-4D3E-9334-BC9877A51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417" y="739522"/>
              <a:ext cx="6480175" cy="616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BlokTextu 5">
              <a:extLst>
                <a:ext uri="{FF2B5EF4-FFF2-40B4-BE49-F238E27FC236}">
                  <a16:creationId xmlns:a16="http://schemas.microsoft.com/office/drawing/2014/main" id="{88654EC5-3CAA-4BB3-A8B9-6948795F0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375" y="5136366"/>
              <a:ext cx="636588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sk-SK" altLang="en-US" sz="2800" dirty="0"/>
                <a:t>= R1</a:t>
              </a:r>
            </a:p>
          </p:txBody>
        </p:sp>
        <p:sp>
          <p:nvSpPr>
            <p:cNvPr id="9" name="BlokTextu 9">
              <a:extLst>
                <a:ext uri="{FF2B5EF4-FFF2-40B4-BE49-F238E27FC236}">
                  <a16:creationId xmlns:a16="http://schemas.microsoft.com/office/drawing/2014/main" id="{CEB91794-8C76-4A6A-AFC6-78D6A5CE9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6801" y="6135456"/>
              <a:ext cx="74453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sk-SK" altLang="en-US" sz="3200" dirty="0"/>
                <a:t>R3 =</a:t>
              </a:r>
            </a:p>
          </p:txBody>
        </p:sp>
        <p:sp>
          <p:nvSpPr>
            <p:cNvPr id="10" name="BlokTextu 10">
              <a:extLst>
                <a:ext uri="{FF2B5EF4-FFF2-40B4-BE49-F238E27FC236}">
                  <a16:creationId xmlns:a16="http://schemas.microsoft.com/office/drawing/2014/main" id="{B861F945-B992-4524-95E2-4C6E2D477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3218" y="6090254"/>
              <a:ext cx="744537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sk-SK" altLang="en-US" sz="3200" dirty="0"/>
                <a:t>R2 =</a:t>
              </a:r>
            </a:p>
          </p:txBody>
        </p:sp>
      </p:grpSp>
      <p:sp>
        <p:nvSpPr>
          <p:cNvPr id="11" name="BlokTextu 10">
            <a:extLst>
              <a:ext uri="{FF2B5EF4-FFF2-40B4-BE49-F238E27FC236}">
                <a16:creationId xmlns:a16="http://schemas.microsoft.com/office/drawing/2014/main" id="{FF2F0BE1-F3EE-436B-B745-72D848B43C44}"/>
              </a:ext>
            </a:extLst>
          </p:cNvPr>
          <p:cNvSpPr txBox="1"/>
          <p:nvPr/>
        </p:nvSpPr>
        <p:spPr>
          <a:xfrm>
            <a:off x="777709" y="199417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A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77A7C2C5-2B69-468B-93BC-94361EEACB2B}"/>
              </a:ext>
            </a:extLst>
          </p:cNvPr>
          <p:cNvSpPr txBox="1"/>
          <p:nvPr/>
        </p:nvSpPr>
        <p:spPr>
          <a:xfrm>
            <a:off x="2674620" y="5143500"/>
            <a:ext cx="2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1EDB1AD-F145-49DE-BF88-C10FDE7AB545}"/>
              </a:ext>
            </a:extLst>
          </p:cNvPr>
          <p:cNvSpPr txBox="1"/>
          <p:nvPr/>
        </p:nvSpPr>
        <p:spPr>
          <a:xfrm>
            <a:off x="4907749" y="514123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N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30757F94-7029-4BFB-98DB-7E63C4770D92}"/>
              </a:ext>
            </a:extLst>
          </p:cNvPr>
          <p:cNvSpPr txBox="1"/>
          <p:nvPr/>
        </p:nvSpPr>
        <p:spPr>
          <a:xfrm>
            <a:off x="3961576" y="203430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N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88F46DE7-B7BD-4715-AE14-7A32BBEEE722}"/>
              </a:ext>
            </a:extLst>
          </p:cNvPr>
          <p:cNvSpPr/>
          <p:nvPr/>
        </p:nvSpPr>
        <p:spPr>
          <a:xfrm>
            <a:off x="194875" y="1194991"/>
            <a:ext cx="1989770" cy="148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3215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12991"/>
          </a:xfrm>
        </p:spPr>
        <p:txBody>
          <a:bodyPr anchor="ctr">
            <a:normAutofit/>
          </a:bodyPr>
          <a:lstStyle/>
          <a:p>
            <a:pPr algn="l"/>
            <a:r>
              <a:rPr lang="sk-SK" sz="2400" b="1" dirty="0"/>
              <a:t>Regresný rozhodovací strom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5911489" y="1545533"/>
            <a:ext cx="3124200" cy="4525963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k-SK" altLang="en-US" sz="1800" b="1" baseline="0" dirty="0" err="1"/>
              <a:t>Years</a:t>
            </a:r>
            <a:r>
              <a:rPr lang="sk-SK" altLang="en-US" sz="1800" baseline="0" dirty="0"/>
              <a:t> ... počet rokov hry basketbalu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k-SK" altLang="en-US" sz="1800" b="1" baseline="0" dirty="0" err="1"/>
              <a:t>Hits</a:t>
            </a:r>
            <a:r>
              <a:rPr lang="sk-SK" altLang="en-US" sz="1800" baseline="0" dirty="0"/>
              <a:t> ... počet košov v predchádzajúcom roku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k-SK" altLang="en-US" sz="1800" baseline="0" dirty="0"/>
              <a:t>Predikuje sa </a:t>
            </a:r>
            <a:r>
              <a:rPr lang="sk-SK" altLang="en-US" sz="1800" b="1" baseline="0" dirty="0">
                <a:solidFill>
                  <a:srgbClr val="7E0000"/>
                </a:solidFill>
              </a:rPr>
              <a:t>hodnota platu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k-SK" altLang="en-US" sz="1800" dirty="0"/>
              <a:t>Platové hladiny: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k-SK" altLang="en-US" sz="1800" b="1" baseline="0" dirty="0"/>
              <a:t>R1, R2 a R3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800" baseline="0" dirty="0"/>
              <a:t>v tvare log </a:t>
            </a:r>
            <a:r>
              <a:rPr lang="sk-SK" altLang="en-US" sz="1800" baseline="0" dirty="0" err="1"/>
              <a:t>Salary</a:t>
            </a:r>
            <a:r>
              <a:rPr lang="sk-SK" altLang="en-US" sz="1800" baseline="0" dirty="0"/>
              <a:t> = 5.11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800" baseline="0" dirty="0"/>
              <a:t>plat v dolároch je R1 = e</a:t>
            </a:r>
            <a:r>
              <a:rPr lang="sk-SK" altLang="en-US" sz="1800" baseline="30000" dirty="0"/>
              <a:t>5.11</a:t>
            </a:r>
            <a:r>
              <a:rPr lang="sk-SK" altLang="en-US" sz="1800" baseline="0" dirty="0"/>
              <a:t> = 165,174</a:t>
            </a:r>
            <a:endParaRPr lang="sk-SK" altLang="en-US" sz="1800" b="1" baseline="0" dirty="0"/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sk-SK" altLang="en-US" sz="1800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88F46DE7-B7BD-4715-AE14-7A32BBEEE722}"/>
              </a:ext>
            </a:extLst>
          </p:cNvPr>
          <p:cNvSpPr/>
          <p:nvPr/>
        </p:nvSpPr>
        <p:spPr>
          <a:xfrm>
            <a:off x="194875" y="1194991"/>
            <a:ext cx="1989770" cy="148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6" name="Obrázok 5">
            <a:extLst>
              <a:ext uri="{FF2B5EF4-FFF2-40B4-BE49-F238E27FC236}">
                <a16:creationId xmlns:a16="http://schemas.microsoft.com/office/drawing/2014/main" id="{4CE6ABD2-0CB3-4EC1-B40A-B8B2C0D90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4064"/>
            <a:ext cx="6019800" cy="524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763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Indukcia regresného rozhodovacieho stromu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20826"/>
            <a:ext cx="8229600" cy="5362535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b="1" dirty="0">
                <a:solidFill>
                  <a:srgbClr val="7E0000"/>
                </a:solidFill>
              </a:rPr>
              <a:t>Segmentácia priestoru príznakov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sk-SK" altLang="en-US" sz="2000" baseline="0" dirty="0"/>
              <a:t>Priestor príznakov </a:t>
            </a:r>
            <a:r>
              <a:rPr lang="sk-SK" altLang="en-US" sz="2000" b="1" baseline="0" dirty="0"/>
              <a:t>X</a:t>
            </a:r>
            <a:r>
              <a:rPr lang="sk-SK" altLang="en-US" sz="2000" b="1" baseline="-25000" dirty="0"/>
              <a:t>1</a:t>
            </a:r>
            <a:r>
              <a:rPr lang="sk-SK" altLang="en-US" sz="2000" b="1" baseline="0" dirty="0"/>
              <a:t>, ..., X</a:t>
            </a:r>
            <a:r>
              <a:rPr lang="sk-SK" altLang="en-US" sz="2000" b="1" baseline="-25000" dirty="0"/>
              <a:t>P</a:t>
            </a:r>
            <a:r>
              <a:rPr lang="sk-SK" altLang="en-US" sz="2000" b="1" baseline="0" dirty="0"/>
              <a:t> </a:t>
            </a:r>
            <a:r>
              <a:rPr lang="sk-SK" altLang="en-US" sz="2000" baseline="0" dirty="0"/>
              <a:t>sa rozdelí na </a:t>
            </a:r>
            <a:r>
              <a:rPr lang="sk-SK" altLang="en-US" sz="2000" b="1" baseline="0" dirty="0"/>
              <a:t>J</a:t>
            </a:r>
            <a:r>
              <a:rPr lang="sk-SK" altLang="en-US" sz="2000" baseline="0" dirty="0"/>
              <a:t> neprekrývajúcich sa oblastí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sk-SK" altLang="en-US" sz="2000" baseline="0" dirty="0"/>
              <a:t>Pre každé pozorovanie, ktoré padne do tej istej oblasti </a:t>
            </a:r>
            <a:r>
              <a:rPr lang="sk-SK" altLang="en-US" sz="2000" b="1" baseline="0" dirty="0"/>
              <a:t>R</a:t>
            </a:r>
            <a:r>
              <a:rPr lang="sk-SK" altLang="en-US" sz="2000" b="1" baseline="-25000" dirty="0"/>
              <a:t>J</a:t>
            </a:r>
            <a:r>
              <a:rPr lang="sk-SK" altLang="en-US" sz="2000" baseline="0" dirty="0"/>
              <a:t> bude urobená tá istá predikcia tej istej hodnoty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sk-SK" altLang="en-US" sz="2000" baseline="0" dirty="0"/>
              <a:t>Oblasť môže mať rozličný tvar – preferujú sa </a:t>
            </a:r>
            <a:r>
              <a:rPr lang="sk-SK" altLang="en-US" sz="2000" baseline="0" dirty="0" err="1"/>
              <a:t>multi</a:t>
            </a:r>
            <a:r>
              <a:rPr lang="sk-SK" altLang="en-US" sz="2000" baseline="0" dirty="0"/>
              <a:t>-dimenzionálne obdĺžniky (boxy)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sk-SK" altLang="en-US" sz="2000" baseline="0" dirty="0"/>
              <a:t>Cieľom je nájsť najvhodnejšie rozloženie boxov </a:t>
            </a:r>
            <a:r>
              <a:rPr lang="sk-SK" altLang="en-US" sz="2000" b="1" baseline="0" dirty="0"/>
              <a:t>R</a:t>
            </a:r>
            <a:r>
              <a:rPr lang="sk-SK" altLang="en-US" sz="2000" b="1" baseline="-25000" dirty="0"/>
              <a:t>1</a:t>
            </a:r>
            <a:r>
              <a:rPr lang="sk-SK" altLang="en-US" sz="2000" b="1" baseline="0" dirty="0"/>
              <a:t> ... R</a:t>
            </a:r>
            <a:r>
              <a:rPr lang="sk-SK" altLang="en-US" sz="2000" b="1" baseline="-25000" dirty="0"/>
              <a:t>J</a:t>
            </a:r>
            <a:r>
              <a:rPr lang="sk-SK" altLang="en-US" sz="2000" b="1" baseline="0" dirty="0"/>
              <a:t> </a:t>
            </a:r>
            <a:r>
              <a:rPr lang="sk-SK" altLang="en-US" sz="2000" baseline="0" dirty="0"/>
              <a:t>minimalizáciou chybovej funkcie </a:t>
            </a:r>
            <a:r>
              <a:rPr lang="sk-SK" altLang="en-US" sz="2000" baseline="0" dirty="0">
                <a:solidFill>
                  <a:srgbClr val="7E0000"/>
                </a:solidFill>
              </a:rPr>
              <a:t>RSS </a:t>
            </a:r>
            <a:r>
              <a:rPr lang="sk-SK" altLang="en-US" sz="2000" baseline="0" dirty="0"/>
              <a:t>(</a:t>
            </a:r>
            <a:r>
              <a:rPr lang="sk-SK" altLang="en-US" sz="2000" baseline="0" dirty="0" err="1">
                <a:solidFill>
                  <a:srgbClr val="7E0000"/>
                </a:solidFill>
              </a:rPr>
              <a:t>Residual</a:t>
            </a:r>
            <a:r>
              <a:rPr lang="sk-SK" altLang="en-US" sz="2000" baseline="0" dirty="0">
                <a:solidFill>
                  <a:srgbClr val="7E0000"/>
                </a:solidFill>
              </a:rPr>
              <a:t> </a:t>
            </a:r>
            <a:r>
              <a:rPr lang="sk-SK" altLang="en-US" sz="2000" baseline="0" dirty="0" err="1">
                <a:solidFill>
                  <a:srgbClr val="7E0000"/>
                </a:solidFill>
              </a:rPr>
              <a:t>Sum</a:t>
            </a:r>
            <a:r>
              <a:rPr lang="sk-SK" altLang="en-US" sz="2000" baseline="0" dirty="0">
                <a:solidFill>
                  <a:srgbClr val="7E0000"/>
                </a:solidFill>
              </a:rPr>
              <a:t> of </a:t>
            </a:r>
            <a:r>
              <a:rPr lang="sk-SK" altLang="en-US" sz="2000" baseline="0" dirty="0" err="1">
                <a:solidFill>
                  <a:srgbClr val="7E0000"/>
                </a:solidFill>
              </a:rPr>
              <a:t>Squares</a:t>
            </a:r>
            <a:r>
              <a:rPr lang="sk-SK" altLang="en-US" sz="2000" baseline="0" dirty="0"/>
              <a:t>)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endParaRPr lang="sk-SK" altLang="en-US" sz="2000" baseline="0" dirty="0"/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endParaRPr lang="sk-SK" altLang="en-US" sz="2000" baseline="0" dirty="0"/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endParaRPr lang="sk-SK" altLang="en-US" sz="2000" baseline="0" dirty="0"/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sk-SK" altLang="en-US" sz="2000" baseline="0" dirty="0"/>
              <a:t>Je nereálne uvažovať všetky možné rozdelenia – reálny prístup je </a:t>
            </a:r>
            <a:r>
              <a:rPr lang="sk-SK" altLang="en-US" sz="2000" b="1" baseline="0" dirty="0"/>
              <a:t>Rekurzívne binárne delenie </a:t>
            </a:r>
            <a:r>
              <a:rPr lang="sk-SK" altLang="en-US" sz="2000" baseline="0" dirty="0"/>
              <a:t>z koreňa stromu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sk-SK" altLang="en-US" sz="2000" baseline="0" dirty="0"/>
              <a:t>Je to „</a:t>
            </a:r>
            <a:r>
              <a:rPr lang="sk-SK" altLang="en-US" sz="2000" baseline="0" dirty="0" err="1"/>
              <a:t>greedy</a:t>
            </a:r>
            <a:r>
              <a:rPr lang="sk-SK" altLang="en-US" sz="2000" baseline="0" dirty="0"/>
              <a:t>“ prístup – v každom partikulárnom kroku sa vyberie najlepšie delenie</a:t>
            </a:r>
            <a:endParaRPr lang="en-GB" altLang="en-US" sz="2000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BlokTextu 5">
                <a:extLst>
                  <a:ext uri="{FF2B5EF4-FFF2-40B4-BE49-F238E27FC236}">
                    <a16:creationId xmlns:a16="http://schemas.microsoft.com/office/drawing/2014/main" id="{A26F0C3E-6DD2-4135-9272-7AF7AF484686}"/>
                  </a:ext>
                </a:extLst>
              </p:cNvPr>
              <p:cNvSpPr txBox="1"/>
              <p:nvPr/>
            </p:nvSpPr>
            <p:spPr>
              <a:xfrm>
                <a:off x="3344637" y="4111012"/>
                <a:ext cx="5690506" cy="831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1" i="1" baseline="0" smtClean="0">
                          <a:latin typeface="Cambria Math" panose="02040503050406030204" pitchFamily="18" charset="0"/>
                        </a:rPr>
                        <m:t>𝑹𝑺𝑺</m:t>
                      </m:r>
                      <m:r>
                        <a:rPr lang="en-GB" altLang="en-US" sz="1800" b="1" i="1" baseline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GB" altLang="en-US" sz="1800" b="1" i="1" baseline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GB" altLang="en-US" sz="1800" b="1" i="1" baseline="0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altLang="en-US" sz="1800" b="1" i="1" baseline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altLang="en-US" sz="1800" b="1" i="1" baseline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altLang="en-US" sz="1800" b="1" i="1" baseline="0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GB" altLang="en-US" sz="1800" b="1" i="1" baseline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altLang="en-US" sz="1800" b="1" i="1" baseline="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altLang="en-US" sz="18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GB" altLang="en-US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GB" altLang="en-US" sz="1800" b="1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GB" altLang="en-US" sz="1800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en-US" sz="1800" b="1" i="1" baseline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altLang="en-US" sz="1800" b="1" i="1" baseline="0" smtClean="0">
                                      <a:latin typeface="Cambria Math" panose="02040503050406030204" pitchFamily="18" charset="0"/>
                                    </a:rPr>
                                    <m:t>𝒚𝒊</m:t>
                                  </m:r>
                                  <m:r>
                                    <a:rPr lang="en-GB" altLang="en-US" sz="1800" b="1" i="1" baseline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GB" altLang="en-US" sz="1800" b="1" i="1" baseline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altLang="en-US" sz="1800" b="1" i="1" baseline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GB" altLang="en-US" sz="1800" b="1" i="1" baseline="0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  <m:r>
                                        <a:rPr lang="en-GB" altLang="en-US" sz="1800" b="1" i="1" smtClean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  <m:sup>
                                      <m:r>
                                        <a:rPr lang="en-GB" altLang="en-US" sz="1800" b="1" i="1" baseline="0" smtClean="0">
                                          <a:latin typeface="Cambria Math" panose="02040503050406030204" pitchFamily="18" charset="0"/>
                                        </a:rPr>
                                        <m:t>^</m:t>
                                      </m:r>
                                    </m:sup>
                                  </m:sSubSup>
                                  <m:r>
                                    <a:rPr lang="en-GB" altLang="en-US" sz="1800" b="1" i="1" baseline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altLang="en-US" sz="1800" b="1" i="1" baseline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6" name="BlokTextu 5">
                <a:extLst>
                  <a:ext uri="{FF2B5EF4-FFF2-40B4-BE49-F238E27FC236}">
                    <a16:creationId xmlns:a16="http://schemas.microsoft.com/office/drawing/2014/main" id="{A26F0C3E-6DD2-4135-9272-7AF7AF484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637" y="4111012"/>
                <a:ext cx="5690506" cy="8316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539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Indukcia regresného rozhodovacieho stromu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20826"/>
            <a:ext cx="8229600" cy="5362535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000" b="1" dirty="0">
                <a:solidFill>
                  <a:srgbClr val="7E0000"/>
                </a:solidFill>
              </a:rPr>
              <a:t>Rekurzívne binárne delenie (</a:t>
            </a:r>
            <a:r>
              <a:rPr lang="sk-SK" altLang="sk-SK" sz="2000" b="1" dirty="0" err="1">
                <a:solidFill>
                  <a:srgbClr val="7E0000"/>
                </a:solidFill>
              </a:rPr>
              <a:t>recursive</a:t>
            </a:r>
            <a:r>
              <a:rPr lang="sk-SK" altLang="sk-SK" sz="2000" b="1" dirty="0">
                <a:solidFill>
                  <a:srgbClr val="7E0000"/>
                </a:solidFill>
              </a:rPr>
              <a:t> </a:t>
            </a:r>
            <a:r>
              <a:rPr lang="sk-SK" altLang="sk-SK" sz="2000" b="1" dirty="0" err="1">
                <a:solidFill>
                  <a:srgbClr val="7E0000"/>
                </a:solidFill>
              </a:rPr>
              <a:t>binary</a:t>
            </a:r>
            <a:r>
              <a:rPr lang="sk-SK" altLang="sk-SK" sz="2000" b="1" dirty="0">
                <a:solidFill>
                  <a:srgbClr val="7E0000"/>
                </a:solidFill>
              </a:rPr>
              <a:t> </a:t>
            </a:r>
            <a:r>
              <a:rPr lang="sk-SK" altLang="sk-SK" sz="2000" b="1" dirty="0" err="1">
                <a:solidFill>
                  <a:srgbClr val="7E0000"/>
                </a:solidFill>
              </a:rPr>
              <a:t>splitting</a:t>
            </a:r>
            <a:r>
              <a:rPr lang="sk-SK" altLang="sk-SK" sz="2000" b="1" dirty="0">
                <a:solidFill>
                  <a:srgbClr val="7E0000"/>
                </a:solidFill>
              </a:rPr>
              <a:t>)</a:t>
            </a:r>
          </a:p>
          <a:p>
            <a:pPr marL="342000" indent="-342000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sk-SK" altLang="en-US" sz="2000" baseline="0" dirty="0"/>
              <a:t>Najprv sa vyberie príznak –</a:t>
            </a:r>
          </a:p>
          <a:p>
            <a:pPr marL="342000" indent="-342000" eaLnBrk="1" hangingPunct="1">
              <a:spcBef>
                <a:spcPct val="0"/>
              </a:spcBef>
              <a:buNone/>
              <a:defRPr/>
            </a:pPr>
            <a:r>
              <a:rPr lang="sk-SK" altLang="en-US" sz="2000" baseline="0" dirty="0"/>
              <a:t>	</a:t>
            </a:r>
            <a:r>
              <a:rPr lang="sk-SK" altLang="en-US" sz="2000" b="1" baseline="0" dirty="0" err="1"/>
              <a:t>prediktor</a:t>
            </a:r>
            <a:r>
              <a:rPr lang="sk-SK" altLang="en-US" sz="2000" b="1" baseline="0" dirty="0"/>
              <a:t> X</a:t>
            </a:r>
            <a:r>
              <a:rPr lang="sk-SK" altLang="en-US" sz="2000" b="1" baseline="-25000" dirty="0"/>
              <a:t>J</a:t>
            </a:r>
            <a:r>
              <a:rPr lang="sk-SK" altLang="en-US" sz="2000" b="1" baseline="0" dirty="0"/>
              <a:t> </a:t>
            </a:r>
          </a:p>
          <a:p>
            <a:pPr marL="342000" indent="-342000" eaLnBrk="1" hangingPunct="1">
              <a:spcBef>
                <a:spcPct val="0"/>
              </a:spcBef>
              <a:buNone/>
              <a:defRPr/>
            </a:pPr>
            <a:r>
              <a:rPr lang="sk-SK" altLang="en-US" sz="2000" b="1" baseline="0" dirty="0"/>
              <a:t>	a bod rezu s </a:t>
            </a:r>
          </a:p>
          <a:p>
            <a:pPr marL="342000" indent="-342000" eaLnBrk="1" hangingPunct="1">
              <a:spcBef>
                <a:spcPct val="0"/>
              </a:spcBef>
              <a:buNone/>
              <a:defRPr/>
            </a:pPr>
            <a:r>
              <a:rPr lang="sk-SK" altLang="en-US" sz="2000" baseline="0" dirty="0"/>
              <a:t>	na rozdelenie priestoru príznakov </a:t>
            </a:r>
          </a:p>
          <a:p>
            <a:pPr marL="342000" indent="-342000" eaLnBrk="1" hangingPunct="1">
              <a:spcBef>
                <a:spcPct val="0"/>
              </a:spcBef>
              <a:buNone/>
              <a:defRPr/>
            </a:pPr>
            <a:r>
              <a:rPr lang="sk-SK" altLang="en-US" sz="2000" baseline="0" dirty="0"/>
              <a:t>	na dve oblasti </a:t>
            </a:r>
            <a:r>
              <a:rPr lang="en-US" altLang="en-US" sz="2000" b="1" baseline="0" dirty="0"/>
              <a:t>{X</a:t>
            </a:r>
            <a:r>
              <a:rPr lang="sk-SK" altLang="en-US" sz="2000" b="1" baseline="-25000" dirty="0"/>
              <a:t>J</a:t>
            </a:r>
            <a:r>
              <a:rPr lang="en-US" altLang="en-US" sz="2000" b="1" baseline="0" dirty="0"/>
              <a:t> &lt; s} </a:t>
            </a:r>
            <a:r>
              <a:rPr lang="en-US" altLang="en-US" sz="2000" baseline="0" dirty="0"/>
              <a:t>a </a:t>
            </a:r>
            <a:r>
              <a:rPr lang="en-US" altLang="en-US" sz="2000" b="1" baseline="0" dirty="0"/>
              <a:t>{X</a:t>
            </a:r>
            <a:r>
              <a:rPr lang="sk-SK" altLang="en-US" sz="2000" b="1" baseline="-25000" dirty="0"/>
              <a:t>J</a:t>
            </a:r>
            <a:r>
              <a:rPr lang="en-US" altLang="en-US" sz="2000" b="1" baseline="0" dirty="0"/>
              <a:t> ≥ s}</a:t>
            </a:r>
            <a:endParaRPr lang="sk-SK" altLang="en-US" sz="2000" b="1" baseline="0" dirty="0"/>
          </a:p>
          <a:p>
            <a:pPr marL="342000" indent="-342000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sk-SK" altLang="en-US" sz="2000" baseline="0" dirty="0"/>
              <a:t>Postupne sú uvažované </a:t>
            </a:r>
          </a:p>
          <a:p>
            <a:pPr marL="342000" indent="-342000" eaLnBrk="1" hangingPunct="1">
              <a:spcBef>
                <a:spcPct val="0"/>
              </a:spcBef>
              <a:buNone/>
              <a:defRPr/>
            </a:pPr>
            <a:r>
              <a:rPr lang="sk-SK" altLang="en-US" sz="2000" baseline="0" dirty="0"/>
              <a:t>	všetky </a:t>
            </a:r>
            <a:r>
              <a:rPr lang="sk-SK" altLang="en-US" sz="2000" baseline="0" dirty="0" err="1"/>
              <a:t>prediktory</a:t>
            </a:r>
            <a:r>
              <a:rPr lang="en-US" altLang="en-US" sz="2000" baseline="0" dirty="0"/>
              <a:t> </a:t>
            </a:r>
            <a:r>
              <a:rPr lang="sk-SK" altLang="en-US" sz="2000" b="1" baseline="0" dirty="0"/>
              <a:t>X</a:t>
            </a:r>
            <a:r>
              <a:rPr lang="sk-SK" altLang="en-US" sz="2000" b="1" baseline="-25000" dirty="0"/>
              <a:t>1</a:t>
            </a:r>
            <a:r>
              <a:rPr lang="sk-SK" altLang="en-US" sz="2000" b="1" baseline="0" dirty="0"/>
              <a:t>, ..., X</a:t>
            </a:r>
            <a:r>
              <a:rPr lang="sk-SK" altLang="en-US" sz="2000" b="1" baseline="-25000" dirty="0"/>
              <a:t>P</a:t>
            </a:r>
            <a:r>
              <a:rPr lang="sk-SK" altLang="en-US" sz="2000" b="1" baseline="0" dirty="0"/>
              <a:t> </a:t>
            </a:r>
          </a:p>
          <a:p>
            <a:pPr marL="342000" indent="-342000" eaLnBrk="1" hangingPunct="1">
              <a:spcBef>
                <a:spcPct val="0"/>
              </a:spcBef>
              <a:buNone/>
              <a:defRPr/>
            </a:pPr>
            <a:r>
              <a:rPr lang="sk-SK" altLang="en-US" sz="2000" baseline="0" dirty="0"/>
              <a:t>	a všetky možné hodnoty bodov rezov </a:t>
            </a:r>
            <a:r>
              <a:rPr lang="sk-SK" altLang="en-US" sz="2000" b="1" baseline="0" dirty="0"/>
              <a:t>s</a:t>
            </a:r>
          </a:p>
          <a:p>
            <a:pPr marL="342000" indent="-342000" eaLnBrk="1" hangingPunct="1">
              <a:spcBef>
                <a:spcPct val="0"/>
              </a:spcBef>
              <a:buNone/>
              <a:defRPr/>
            </a:pPr>
            <a:r>
              <a:rPr lang="sk-SK" altLang="en-US" sz="2000" b="1" dirty="0"/>
              <a:t>	</a:t>
            </a:r>
            <a:r>
              <a:rPr lang="sk-SK" altLang="en-US" sz="2000" baseline="0" dirty="0">
                <a:solidFill>
                  <a:srgbClr val="898989"/>
                </a:solidFill>
              </a:rPr>
              <a:t>Pre každý </a:t>
            </a:r>
            <a:r>
              <a:rPr lang="sk-SK" altLang="en-US" sz="2000" baseline="0" dirty="0" err="1">
                <a:solidFill>
                  <a:srgbClr val="898989"/>
                </a:solidFill>
              </a:rPr>
              <a:t>prediktor</a:t>
            </a:r>
            <a:r>
              <a:rPr lang="sk-SK" altLang="en-US" sz="2000" baseline="0" dirty="0">
                <a:solidFill>
                  <a:srgbClr val="898989"/>
                </a:solidFill>
              </a:rPr>
              <a:t> </a:t>
            </a:r>
            <a:r>
              <a:rPr lang="sk-SK" altLang="en-US" sz="2000" b="1" baseline="0" dirty="0">
                <a:solidFill>
                  <a:srgbClr val="898989"/>
                </a:solidFill>
              </a:rPr>
              <a:t>X</a:t>
            </a:r>
            <a:r>
              <a:rPr lang="sk-SK" altLang="en-US" sz="2000" b="1" baseline="-25000" dirty="0">
                <a:solidFill>
                  <a:srgbClr val="898989"/>
                </a:solidFill>
              </a:rPr>
              <a:t>J</a:t>
            </a:r>
            <a:r>
              <a:rPr lang="sk-SK" altLang="en-US" sz="2000" baseline="0" dirty="0">
                <a:solidFill>
                  <a:srgbClr val="898989"/>
                </a:solidFill>
              </a:rPr>
              <a:t> sa vyberie bod rezu </a:t>
            </a:r>
            <a:r>
              <a:rPr lang="sk-SK" altLang="en-US" sz="2000" b="1" baseline="0" dirty="0">
                <a:solidFill>
                  <a:srgbClr val="898989"/>
                </a:solidFill>
              </a:rPr>
              <a:t>s</a:t>
            </a:r>
            <a:r>
              <a:rPr lang="sk-SK" altLang="en-US" sz="2000" baseline="0" dirty="0">
                <a:solidFill>
                  <a:srgbClr val="898989"/>
                </a:solidFill>
              </a:rPr>
              <a:t> tak, aby bol generovaný regresný strom s najmenšou chybovou funkciou RSS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sk-SK" altLang="en-US" sz="2000" baseline="0" dirty="0"/>
              <a:t>Tento proces </a:t>
            </a:r>
            <a:r>
              <a:rPr lang="sk-SK" altLang="en-US" sz="2000" baseline="0" dirty="0">
                <a:solidFill>
                  <a:srgbClr val="006666"/>
                </a:solidFill>
              </a:rPr>
              <a:t>rekurzívne pokračuje kým nie je splnená ukončovacia </a:t>
            </a:r>
            <a:r>
              <a:rPr lang="sk-SK" altLang="en-US" sz="2000" baseline="0" dirty="0"/>
              <a:t>podmienka (napr. žiadna oblasť neobsahuje viac ako 5 príkladov)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sk-SK" altLang="en-US" sz="2000" baseline="0" dirty="0"/>
              <a:t>Keď sú oblasti rozdelené, </a:t>
            </a:r>
            <a:r>
              <a:rPr lang="sk-SK" altLang="en-US" sz="2000" dirty="0"/>
              <a:t>pre každú oblasť je vypočítaná </a:t>
            </a:r>
            <a:r>
              <a:rPr lang="sk-SK" altLang="en-US" sz="2000" baseline="0" dirty="0">
                <a:solidFill>
                  <a:srgbClr val="7E0000"/>
                </a:solidFill>
              </a:rPr>
              <a:t>predikovaná odpoveď </a:t>
            </a:r>
            <a:r>
              <a:rPr lang="sk-SK" altLang="en-US" sz="2000" b="1" baseline="0" dirty="0">
                <a:solidFill>
                  <a:srgbClr val="7E0000"/>
                </a:solidFill>
              </a:rPr>
              <a:t>R</a:t>
            </a:r>
            <a:r>
              <a:rPr lang="sk-SK" altLang="en-US" sz="2000" b="1" baseline="-25000" dirty="0">
                <a:solidFill>
                  <a:srgbClr val="7E0000"/>
                </a:solidFill>
              </a:rPr>
              <a:t>K</a:t>
            </a:r>
            <a:r>
              <a:rPr lang="sk-SK" altLang="en-US" sz="2000" baseline="0" dirty="0">
                <a:solidFill>
                  <a:srgbClr val="7E0000"/>
                </a:solidFill>
              </a:rPr>
              <a:t> </a:t>
            </a:r>
            <a:r>
              <a:rPr lang="sk-SK" altLang="en-US" sz="2000" baseline="0" dirty="0" err="1">
                <a:solidFill>
                  <a:srgbClr val="7E0000"/>
                </a:solidFill>
              </a:rPr>
              <a:t>spriemernením</a:t>
            </a:r>
            <a:r>
              <a:rPr lang="sk-SK" altLang="en-US" sz="2000" baseline="0" dirty="0">
                <a:solidFill>
                  <a:srgbClr val="7E0000"/>
                </a:solidFill>
              </a:rPr>
              <a:t> </a:t>
            </a:r>
            <a:r>
              <a:rPr lang="sk-SK" altLang="en-US" sz="2000" baseline="0" dirty="0"/>
              <a:t>všetkých TP, ktoré po rozdelení zostali v danej oblasti – </a:t>
            </a:r>
            <a:r>
              <a:rPr lang="sk-SK" altLang="en-US" sz="2000" baseline="0" dirty="0">
                <a:solidFill>
                  <a:srgbClr val="7E0000"/>
                </a:solidFill>
              </a:rPr>
              <a:t>R</a:t>
            </a:r>
            <a:r>
              <a:rPr lang="sk-SK" altLang="en-US" sz="2000" baseline="-25000" dirty="0">
                <a:solidFill>
                  <a:srgbClr val="7E0000"/>
                </a:solidFill>
              </a:rPr>
              <a:t>K</a:t>
            </a:r>
            <a:r>
              <a:rPr lang="sk-SK" altLang="en-US" sz="2000" baseline="0" dirty="0">
                <a:solidFill>
                  <a:srgbClr val="7E0000"/>
                </a:solidFill>
              </a:rPr>
              <a:t> je numerický reprezentant oblasti</a:t>
            </a:r>
            <a:endParaRPr lang="sk-SK" altLang="sk-SK" sz="2000" b="1" dirty="0">
              <a:solidFill>
                <a:srgbClr val="7E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4C65EBF8-EC04-470A-BDCD-48287A035888}"/>
              </a:ext>
            </a:extLst>
          </p:cNvPr>
          <p:cNvGrpSpPr/>
          <p:nvPr/>
        </p:nvGrpSpPr>
        <p:grpSpPr>
          <a:xfrm>
            <a:off x="4972352" y="1874124"/>
            <a:ext cx="3354959" cy="2045878"/>
            <a:chOff x="5863636" y="3979932"/>
            <a:chExt cx="2871770" cy="2045878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BD4B89FC-233D-4F65-BA0D-96D1C420B78A}"/>
                </a:ext>
              </a:extLst>
            </p:cNvPr>
            <p:cNvGrpSpPr/>
            <p:nvPr/>
          </p:nvGrpSpPr>
          <p:grpSpPr>
            <a:xfrm>
              <a:off x="5863636" y="3979932"/>
              <a:ext cx="2871770" cy="2045878"/>
              <a:chOff x="5800907" y="4458676"/>
              <a:chExt cx="2871770" cy="2045878"/>
            </a:xfrm>
          </p:grpSpPr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4D346BF4-2977-4E19-8372-DAE675B16C4F}"/>
                  </a:ext>
                </a:extLst>
              </p:cNvPr>
              <p:cNvGrpSpPr/>
              <p:nvPr/>
            </p:nvGrpSpPr>
            <p:grpSpPr>
              <a:xfrm>
                <a:off x="6258151" y="4552951"/>
                <a:ext cx="1822006" cy="1516042"/>
                <a:chOff x="701749" y="4114800"/>
                <a:chExt cx="900223" cy="925033"/>
              </a:xfrm>
            </p:grpSpPr>
            <p:cxnSp>
              <p:nvCxnSpPr>
                <p:cNvPr id="16" name="Rovná spojnica 15">
                  <a:extLst>
                    <a:ext uri="{FF2B5EF4-FFF2-40B4-BE49-F238E27FC236}">
                      <a16:creationId xmlns:a16="http://schemas.microsoft.com/office/drawing/2014/main" id="{7784693F-2DBA-4142-B985-8C32CFF9FD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1749" y="4114800"/>
                  <a:ext cx="0" cy="925033"/>
                </a:xfrm>
                <a:prstGeom prst="line">
                  <a:avLst/>
                </a:prstGeom>
                <a:ln w="19050">
                  <a:headEnd type="arrow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Rovná spojnica 16">
                  <a:extLst>
                    <a:ext uri="{FF2B5EF4-FFF2-40B4-BE49-F238E27FC236}">
                      <a16:creationId xmlns:a16="http://schemas.microsoft.com/office/drawing/2014/main" id="{E6BC8785-7090-46A6-8033-E3D040703E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1749" y="5039833"/>
                  <a:ext cx="900223" cy="0"/>
                </a:xfrm>
                <a:prstGeom prst="line">
                  <a:avLst/>
                </a:prstGeom>
                <a:ln w="19050">
                  <a:headEnd type="arrow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BlokTextu 11">
                <a:extLst>
                  <a:ext uri="{FF2B5EF4-FFF2-40B4-BE49-F238E27FC236}">
                    <a16:creationId xmlns:a16="http://schemas.microsoft.com/office/drawing/2014/main" id="{D5475EC4-80F2-4D99-9408-435007DB4C7C}"/>
                  </a:ext>
                </a:extLst>
              </p:cNvPr>
              <p:cNvSpPr txBox="1"/>
              <p:nvPr/>
            </p:nvSpPr>
            <p:spPr>
              <a:xfrm>
                <a:off x="5800907" y="5241063"/>
                <a:ext cx="4009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2000" b="1" dirty="0">
                    <a:solidFill>
                      <a:srgbClr val="006666"/>
                    </a:solidFill>
                  </a:rPr>
                  <a:t>s</a:t>
                </a:r>
                <a:r>
                  <a:rPr lang="sk-SK" sz="2000" b="1" baseline="-25000" dirty="0">
                    <a:solidFill>
                      <a:srgbClr val="006666"/>
                    </a:solidFill>
                  </a:rPr>
                  <a:t>X2</a:t>
                </a:r>
              </a:p>
            </p:txBody>
          </p:sp>
          <p:sp>
            <p:nvSpPr>
              <p:cNvPr id="13" name="BlokTextu 12">
                <a:extLst>
                  <a:ext uri="{FF2B5EF4-FFF2-40B4-BE49-F238E27FC236}">
                    <a16:creationId xmlns:a16="http://schemas.microsoft.com/office/drawing/2014/main" id="{2380327A-2CEC-4A83-96B0-066A7B0D5167}"/>
                  </a:ext>
                </a:extLst>
              </p:cNvPr>
              <p:cNvSpPr txBox="1"/>
              <p:nvPr/>
            </p:nvSpPr>
            <p:spPr>
              <a:xfrm>
                <a:off x="7369966" y="6104444"/>
                <a:ext cx="4009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2000" b="1" dirty="0">
                    <a:solidFill>
                      <a:srgbClr val="7E0000"/>
                    </a:solidFill>
                  </a:rPr>
                  <a:t>s</a:t>
                </a:r>
                <a:r>
                  <a:rPr lang="sk-SK" sz="2000" b="1" baseline="-25000" dirty="0">
                    <a:solidFill>
                      <a:srgbClr val="7E0000"/>
                    </a:solidFill>
                  </a:rPr>
                  <a:t>X1</a:t>
                </a:r>
              </a:p>
            </p:txBody>
          </p:sp>
          <p:sp>
            <p:nvSpPr>
              <p:cNvPr id="14" name="BlokTextu 13">
                <a:extLst>
                  <a:ext uri="{FF2B5EF4-FFF2-40B4-BE49-F238E27FC236}">
                    <a16:creationId xmlns:a16="http://schemas.microsoft.com/office/drawing/2014/main" id="{E1443EBE-0405-4A5F-936D-5D34DCF18B51}"/>
                  </a:ext>
                </a:extLst>
              </p:cNvPr>
              <p:cNvSpPr txBox="1"/>
              <p:nvPr/>
            </p:nvSpPr>
            <p:spPr>
              <a:xfrm>
                <a:off x="5858885" y="4458676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2000" b="1" dirty="0">
                    <a:solidFill>
                      <a:srgbClr val="006666"/>
                    </a:solidFill>
                  </a:rPr>
                  <a:t>X2</a:t>
                </a:r>
              </a:p>
            </p:txBody>
          </p:sp>
          <p:sp>
            <p:nvSpPr>
              <p:cNvPr id="15" name="BlokTextu 14">
                <a:extLst>
                  <a:ext uri="{FF2B5EF4-FFF2-40B4-BE49-F238E27FC236}">
                    <a16:creationId xmlns:a16="http://schemas.microsoft.com/office/drawing/2014/main" id="{E351C1F5-9FD6-4136-8620-46725AA9022A}"/>
                  </a:ext>
                </a:extLst>
              </p:cNvPr>
              <p:cNvSpPr txBox="1"/>
              <p:nvPr/>
            </p:nvSpPr>
            <p:spPr>
              <a:xfrm>
                <a:off x="8217103" y="5913345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sz="2000" b="1" dirty="0">
                    <a:solidFill>
                      <a:srgbClr val="7E0000"/>
                    </a:solidFill>
                  </a:rPr>
                  <a:t>X1</a:t>
                </a:r>
              </a:p>
            </p:txBody>
          </p:sp>
        </p:grpSp>
        <p:cxnSp>
          <p:nvCxnSpPr>
            <p:cNvPr id="9" name="Rovná spojnica 8">
              <a:extLst>
                <a:ext uri="{FF2B5EF4-FFF2-40B4-BE49-F238E27FC236}">
                  <a16:creationId xmlns:a16="http://schemas.microsoft.com/office/drawing/2014/main" id="{0FA1C10E-F0D2-4C87-9DEF-0E53D1F45F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12818" y="3979932"/>
              <a:ext cx="6826" cy="1610317"/>
            </a:xfrm>
            <a:prstGeom prst="line">
              <a:avLst/>
            </a:prstGeom>
            <a:ln w="19050">
              <a:solidFill>
                <a:srgbClr val="7E0000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Rovná spojnica 9">
              <a:extLst>
                <a:ext uri="{FF2B5EF4-FFF2-40B4-BE49-F238E27FC236}">
                  <a16:creationId xmlns:a16="http://schemas.microsoft.com/office/drawing/2014/main" id="{E0151BB5-8BEC-458A-B4C0-18A8BE96C487}"/>
                </a:ext>
              </a:extLst>
            </p:cNvPr>
            <p:cNvCxnSpPr>
              <a:cxnSpLocks/>
            </p:cNvCxnSpPr>
            <p:nvPr/>
          </p:nvCxnSpPr>
          <p:spPr>
            <a:xfrm>
              <a:off x="6320880" y="5001505"/>
              <a:ext cx="1191938" cy="0"/>
            </a:xfrm>
            <a:prstGeom prst="line">
              <a:avLst/>
            </a:prstGeom>
            <a:ln w="19050">
              <a:solidFill>
                <a:srgbClr val="006666"/>
              </a:solidFill>
              <a:prstDash val="lg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Ovál 22">
            <a:extLst>
              <a:ext uri="{FF2B5EF4-FFF2-40B4-BE49-F238E27FC236}">
                <a16:creationId xmlns:a16="http://schemas.microsoft.com/office/drawing/2014/main" id="{F44589B3-CF80-45B4-9B23-7131A941EE8F}"/>
              </a:ext>
            </a:extLst>
          </p:cNvPr>
          <p:cNvSpPr/>
          <p:nvPr/>
        </p:nvSpPr>
        <p:spPr>
          <a:xfrm>
            <a:off x="5847722" y="2148629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D5FA563B-5FA9-4921-85C5-D360C55438C4}"/>
              </a:ext>
            </a:extLst>
          </p:cNvPr>
          <p:cNvSpPr/>
          <p:nvPr/>
        </p:nvSpPr>
        <p:spPr>
          <a:xfrm>
            <a:off x="6568158" y="2170241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A6521599-4CE5-418E-995F-3D7B9B20273A}"/>
              </a:ext>
            </a:extLst>
          </p:cNvPr>
          <p:cNvSpPr/>
          <p:nvPr/>
        </p:nvSpPr>
        <p:spPr>
          <a:xfrm>
            <a:off x="6591018" y="2574157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A750687C-B387-4A09-A555-65B0CD058D93}"/>
              </a:ext>
            </a:extLst>
          </p:cNvPr>
          <p:cNvSpPr/>
          <p:nvPr/>
        </p:nvSpPr>
        <p:spPr>
          <a:xfrm>
            <a:off x="5860226" y="2592341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D3E27029-1676-4E7F-9C5A-D7497911FFB8}"/>
              </a:ext>
            </a:extLst>
          </p:cNvPr>
          <p:cNvSpPr/>
          <p:nvPr/>
        </p:nvSpPr>
        <p:spPr>
          <a:xfrm>
            <a:off x="5823842" y="3064144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70CBB5D6-FCC1-4BAD-A8D3-C1DB7AAD3C25}"/>
              </a:ext>
            </a:extLst>
          </p:cNvPr>
          <p:cNvSpPr/>
          <p:nvPr/>
        </p:nvSpPr>
        <p:spPr>
          <a:xfrm>
            <a:off x="6636737" y="3305933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6E0E81C0-0C43-4F9C-80B4-51A132FE2CB9}"/>
              </a:ext>
            </a:extLst>
          </p:cNvPr>
          <p:cNvSpPr/>
          <p:nvPr/>
        </p:nvSpPr>
        <p:spPr>
          <a:xfrm>
            <a:off x="7015272" y="2059225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0DEF6774-8D72-4B58-BC2B-D032838B9428}"/>
              </a:ext>
            </a:extLst>
          </p:cNvPr>
          <p:cNvSpPr/>
          <p:nvPr/>
        </p:nvSpPr>
        <p:spPr>
          <a:xfrm>
            <a:off x="7038131" y="3087003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A9CFE86E-39D2-4E5B-BF83-6EBC0DFE2C67}"/>
              </a:ext>
            </a:extLst>
          </p:cNvPr>
          <p:cNvSpPr/>
          <p:nvPr/>
        </p:nvSpPr>
        <p:spPr>
          <a:xfrm>
            <a:off x="7514409" y="2597016"/>
            <a:ext cx="45719" cy="457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0A01C47C-17DA-41A5-A4B0-25EA27E7F7BD}"/>
              </a:ext>
            </a:extLst>
          </p:cNvPr>
          <p:cNvSpPr txBox="1"/>
          <p:nvPr/>
        </p:nvSpPr>
        <p:spPr>
          <a:xfrm>
            <a:off x="7066062" y="2419821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solidFill>
                  <a:srgbClr val="DA0000"/>
                </a:solidFill>
              </a:rPr>
              <a:t>R</a:t>
            </a:r>
            <a:r>
              <a:rPr lang="sk-SK" sz="2000" b="1" baseline="-25000" dirty="0">
                <a:solidFill>
                  <a:srgbClr val="DA0000"/>
                </a:solidFill>
              </a:rPr>
              <a:t>1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1832A53C-37DC-4795-A4A9-5DDD21242DAB}"/>
              </a:ext>
            </a:extLst>
          </p:cNvPr>
          <p:cNvSpPr txBox="1"/>
          <p:nvPr/>
        </p:nvSpPr>
        <p:spPr>
          <a:xfrm>
            <a:off x="6112959" y="2990014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solidFill>
                  <a:srgbClr val="DA0000"/>
                </a:solidFill>
              </a:rPr>
              <a:t>R</a:t>
            </a:r>
            <a:r>
              <a:rPr lang="sk-SK" sz="2000" b="1" baseline="-25000" dirty="0">
                <a:solidFill>
                  <a:srgbClr val="DA0000"/>
                </a:solidFill>
              </a:rPr>
              <a:t>3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8BD032BC-4F96-468F-8A63-CFBCD50704F2}"/>
              </a:ext>
            </a:extLst>
          </p:cNvPr>
          <p:cNvSpPr txBox="1"/>
          <p:nvPr/>
        </p:nvSpPr>
        <p:spPr>
          <a:xfrm>
            <a:off x="6075269" y="2178609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solidFill>
                  <a:srgbClr val="DA0000"/>
                </a:solidFill>
              </a:rPr>
              <a:t>R</a:t>
            </a:r>
            <a:r>
              <a:rPr lang="sk-SK" sz="2000" b="1" baseline="-25000" dirty="0">
                <a:solidFill>
                  <a:srgbClr val="DA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40864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Indukcia regresného rozhodovacieho stromu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Obrázok 1">
            <a:extLst>
              <a:ext uri="{FF2B5EF4-FFF2-40B4-BE49-F238E27FC236}">
                <a16:creationId xmlns:a16="http://schemas.microsoft.com/office/drawing/2014/main" id="{4794F3C4-6C52-4D86-A852-48087EED1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5" y="870857"/>
            <a:ext cx="9150075" cy="571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8857" y="2976383"/>
            <a:ext cx="2460171" cy="905234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300" dirty="0"/>
              <a:t>Delenie 2D Priestoru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300" baseline="0" dirty="0"/>
              <a:t>kt. nevzniklo RBD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300" dirty="0"/>
              <a:t>(Rekurzívnym binárnym delením)</a:t>
            </a:r>
            <a:endParaRPr lang="sk-SK" altLang="en-US" sz="1300" baseline="0" dirty="0"/>
          </a:p>
        </p:txBody>
      </p:sp>
      <p:sp>
        <p:nvSpPr>
          <p:cNvPr id="9" name="Zástupný symbol obsahu 2">
            <a:extLst>
              <a:ext uri="{FF2B5EF4-FFF2-40B4-BE49-F238E27FC236}">
                <a16:creationId xmlns:a16="http://schemas.microsoft.com/office/drawing/2014/main" id="{8A9AA11C-BE07-4C9C-9E4F-04CF15949C2D}"/>
              </a:ext>
            </a:extLst>
          </p:cNvPr>
          <p:cNvSpPr txBox="1">
            <a:spLocks/>
          </p:cNvSpPr>
          <p:nvPr/>
        </p:nvSpPr>
        <p:spPr>
          <a:xfrm>
            <a:off x="4872861" y="6155389"/>
            <a:ext cx="4539342" cy="565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en-US" sz="1300" dirty="0"/>
              <a:t>Predikčné plochy regresného stromu v 3D priestore</a:t>
            </a:r>
          </a:p>
        </p:txBody>
      </p:sp>
      <p:sp>
        <p:nvSpPr>
          <p:cNvPr id="10" name="Zástupný symbol obsahu 2">
            <a:extLst>
              <a:ext uri="{FF2B5EF4-FFF2-40B4-BE49-F238E27FC236}">
                <a16:creationId xmlns:a16="http://schemas.microsoft.com/office/drawing/2014/main" id="{3E544C68-68F0-4BF4-B2F6-54CE1677D277}"/>
              </a:ext>
            </a:extLst>
          </p:cNvPr>
          <p:cNvSpPr txBox="1">
            <a:spLocks/>
          </p:cNvSpPr>
          <p:nvPr/>
        </p:nvSpPr>
        <p:spPr>
          <a:xfrm>
            <a:off x="108857" y="5987143"/>
            <a:ext cx="2242457" cy="565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en-US" sz="1400" dirty="0"/>
              <a:t>Regresný strom relevantný RBD perspektíve</a:t>
            </a:r>
          </a:p>
        </p:txBody>
      </p:sp>
      <p:sp>
        <p:nvSpPr>
          <p:cNvPr id="11" name="Zástupný symbol obsahu 2">
            <a:extLst>
              <a:ext uri="{FF2B5EF4-FFF2-40B4-BE49-F238E27FC236}">
                <a16:creationId xmlns:a16="http://schemas.microsoft.com/office/drawing/2014/main" id="{2FAD04BE-E5A8-4DC5-AD75-2C78258A4A13}"/>
              </a:ext>
            </a:extLst>
          </p:cNvPr>
          <p:cNvSpPr txBox="1">
            <a:spLocks/>
          </p:cNvSpPr>
          <p:nvPr/>
        </p:nvSpPr>
        <p:spPr>
          <a:xfrm>
            <a:off x="4778829" y="3005031"/>
            <a:ext cx="1732332" cy="565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en-US" sz="1400" dirty="0"/>
              <a:t>Delenie 2D Priestoru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k-SK" altLang="en-US" sz="1400" dirty="0"/>
              <a:t>pomocou RBD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94B72776-8918-4263-96E7-5E36F35591AD}"/>
              </a:ext>
            </a:extLst>
          </p:cNvPr>
          <p:cNvSpPr txBox="1"/>
          <p:nvPr/>
        </p:nvSpPr>
        <p:spPr>
          <a:xfrm>
            <a:off x="4420524" y="437006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659277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STROM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OV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É verzus LINEÁRNE modely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20826"/>
            <a:ext cx="8229600" cy="536253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2000" baseline="0" dirty="0"/>
              <a:t>Vhodnosť použitia závisí na probléme teda na charaktere dát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2000" baseline="0" dirty="0"/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2000" baseline="0" dirty="0"/>
              <a:t>Ak závislosť výstupu (odpovede, predikcie) na hodnotách atribútov (</a:t>
            </a:r>
            <a:r>
              <a:rPr lang="sk-SK" altLang="en-US" sz="2000" baseline="0" dirty="0" err="1"/>
              <a:t>prediktorov</a:t>
            </a:r>
            <a:r>
              <a:rPr lang="sk-SK" altLang="en-US" sz="2000" baseline="0" dirty="0"/>
              <a:t>) má lineárny charakter, teda máme </a:t>
            </a:r>
            <a:r>
              <a:rPr lang="sk-SK" altLang="en-US" sz="2000" baseline="0" dirty="0">
                <a:solidFill>
                  <a:srgbClr val="006666"/>
                </a:solidFill>
              </a:rPr>
              <a:t>lineárne dáta</a:t>
            </a:r>
            <a:r>
              <a:rPr lang="sk-SK" altLang="en-US" sz="2000" baseline="0" dirty="0"/>
              <a:t>, potom sú vhodné lineárne modely: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2000" baseline="0" dirty="0"/>
              <a:t>Lineárna prahová jednotka, 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2000" dirty="0"/>
              <a:t>Lineárne SVM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2000" baseline="0" dirty="0"/>
              <a:t>Lineárna regresia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en-US" sz="2000" baseline="0" dirty="0"/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2000" baseline="0" dirty="0"/>
              <a:t>Ak je táto závislosť komplexná a vysoko nelineárna, teda máme </a:t>
            </a:r>
            <a:r>
              <a:rPr lang="sk-SK" altLang="en-US" sz="2000" baseline="0" dirty="0">
                <a:solidFill>
                  <a:srgbClr val="006666"/>
                </a:solidFill>
              </a:rPr>
              <a:t>nelineárne dáta</a:t>
            </a:r>
            <a:r>
              <a:rPr lang="sk-SK" altLang="en-US" sz="2000" baseline="0" dirty="0"/>
              <a:t>, potom sú vhodné stromové modely: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2000" dirty="0"/>
              <a:t>Klasifikačný rozhodovací strom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2000" dirty="0"/>
              <a:t>R</a:t>
            </a:r>
            <a:r>
              <a:rPr lang="sk-SK" altLang="en-US" sz="2000" baseline="0" dirty="0"/>
              <a:t>egresný strom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2000" dirty="0"/>
              <a:t>Náhodné lesy (</a:t>
            </a:r>
            <a:r>
              <a:rPr lang="sk-SK" altLang="en-US" sz="2000" dirty="0" err="1"/>
              <a:t>Random</a:t>
            </a:r>
            <a:r>
              <a:rPr lang="sk-SK" altLang="en-US" sz="2000" dirty="0"/>
              <a:t> </a:t>
            </a:r>
            <a:r>
              <a:rPr lang="sk-SK" altLang="en-US" sz="2000" dirty="0" err="1"/>
              <a:t>Forests</a:t>
            </a:r>
            <a:r>
              <a:rPr lang="sk-SK" altLang="en-US" sz="2000" dirty="0"/>
              <a:t>)</a:t>
            </a:r>
            <a:endParaRPr lang="sk-SK" altLang="en-US" sz="2000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8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 fontScale="90000"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Rozhodovací strom – súvislosť s klasifikačným pravidlom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32601"/>
            <a:ext cx="8346558" cy="5017399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Každý rozhodovací stom RS je možné transformovať na </a:t>
            </a:r>
            <a:r>
              <a:rPr lang="sk-SK" sz="2000" dirty="0">
                <a:solidFill>
                  <a:srgbClr val="006666"/>
                </a:solidFill>
              </a:rPr>
              <a:t>sadu neusporiadaných pravidiel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RS je možné použiť na </a:t>
            </a:r>
            <a:r>
              <a:rPr lang="sk-SK" sz="2000" baseline="0" dirty="0">
                <a:solidFill>
                  <a:srgbClr val="7E0000"/>
                </a:solidFill>
              </a:rPr>
              <a:t>nepriame generovanie klasifikačných pravidiel</a:t>
            </a:r>
          </a:p>
          <a:p>
            <a:pPr marL="0" indent="0" eaLnBrk="1" hangingPunct="1">
              <a:buNone/>
              <a:defRPr/>
            </a:pPr>
            <a:endParaRPr lang="sk-SK" sz="1800" baseline="0" dirty="0"/>
          </a:p>
          <a:p>
            <a:pPr marL="0" indent="0" eaLnBrk="1" hangingPunct="1">
              <a:buNone/>
              <a:defRPr/>
            </a:pPr>
            <a:r>
              <a:rPr lang="sk-SK" sz="2000" dirty="0">
                <a:solidFill>
                  <a:srgbClr val="006666"/>
                </a:solidFill>
              </a:rPr>
              <a:t>								N</a:t>
            </a:r>
            <a:r>
              <a:rPr lang="sk-SK" sz="2000" baseline="0" dirty="0">
                <a:solidFill>
                  <a:srgbClr val="006666"/>
                </a:solidFill>
              </a:rPr>
              <a:t>eusporiadaný systém pravidiel	</a:t>
            </a:r>
          </a:p>
          <a:p>
            <a:pPr marL="0" indent="0" eaLnBrk="1" hangingPunct="1">
              <a:buNone/>
              <a:defRPr/>
            </a:pPr>
            <a:r>
              <a:rPr lang="sk-SK" sz="2000" baseline="0" dirty="0">
                <a:solidFill>
                  <a:srgbClr val="006666"/>
                </a:solidFill>
              </a:rPr>
              <a:t>					</a:t>
            </a:r>
            <a:r>
              <a:rPr lang="sk-SK" sz="1800" dirty="0"/>
              <a:t>			</a:t>
            </a:r>
            <a:r>
              <a:rPr lang="sk-SK" sz="1800" dirty="0" err="1"/>
              <a:t>if</a:t>
            </a:r>
            <a:r>
              <a:rPr lang="sk-SK" sz="1800" dirty="0"/>
              <a:t> </a:t>
            </a:r>
            <a:r>
              <a:rPr lang="sk-SK" sz="1800" dirty="0">
                <a:solidFill>
                  <a:srgbClr val="7E0000"/>
                </a:solidFill>
              </a:rPr>
              <a:t>A1=a	</a:t>
            </a:r>
            <a:r>
              <a:rPr lang="sk-SK" sz="1800" dirty="0" err="1"/>
              <a:t>then</a:t>
            </a:r>
            <a:r>
              <a:rPr lang="sk-SK" sz="1800" dirty="0"/>
              <a:t> T1								</a:t>
            </a:r>
            <a:r>
              <a:rPr lang="sk-SK" sz="1800" baseline="0" dirty="0"/>
              <a:t>						</a:t>
            </a:r>
            <a:r>
              <a:rPr lang="sk-SK" sz="1800" baseline="0" dirty="0" err="1"/>
              <a:t>if</a:t>
            </a:r>
            <a:r>
              <a:rPr lang="sk-SK" sz="1800" baseline="0" dirty="0"/>
              <a:t> </a:t>
            </a:r>
            <a:r>
              <a:rPr lang="sk-SK" sz="1800" baseline="0" dirty="0">
                <a:solidFill>
                  <a:srgbClr val="006666"/>
                </a:solidFill>
              </a:rPr>
              <a:t>A1=n</a:t>
            </a:r>
            <a:r>
              <a:rPr lang="sk-SK" sz="1800" baseline="0" dirty="0"/>
              <a:t> &amp; </a:t>
            </a:r>
            <a:r>
              <a:rPr lang="sk-SK" sz="1800" baseline="0" dirty="0">
                <a:solidFill>
                  <a:srgbClr val="7E0000"/>
                </a:solidFill>
              </a:rPr>
              <a:t>A2=n</a:t>
            </a:r>
            <a:r>
              <a:rPr lang="sk-SK" sz="1800" dirty="0">
                <a:solidFill>
                  <a:srgbClr val="7E0000"/>
                </a:solidFill>
              </a:rPr>
              <a:t>	</a:t>
            </a:r>
            <a:r>
              <a:rPr lang="sk-SK" sz="1800" baseline="0" dirty="0" err="1"/>
              <a:t>then</a:t>
            </a:r>
            <a:r>
              <a:rPr lang="sk-SK" sz="1800" baseline="0" dirty="0"/>
              <a:t> T2</a:t>
            </a:r>
          </a:p>
          <a:p>
            <a:pPr marL="0" indent="0" eaLnBrk="1" hangingPunct="1">
              <a:buNone/>
              <a:defRPr/>
            </a:pPr>
            <a:r>
              <a:rPr lang="sk-SK" sz="1800" dirty="0"/>
              <a:t>								</a:t>
            </a:r>
            <a:r>
              <a:rPr lang="sk-SK" sz="1800" dirty="0" err="1"/>
              <a:t>if</a:t>
            </a:r>
            <a:r>
              <a:rPr lang="sk-SK" sz="1800" dirty="0"/>
              <a:t> </a:t>
            </a:r>
            <a:r>
              <a:rPr lang="sk-SK" sz="1800" dirty="0">
                <a:solidFill>
                  <a:srgbClr val="006666"/>
                </a:solidFill>
              </a:rPr>
              <a:t>A1=n</a:t>
            </a:r>
            <a:r>
              <a:rPr lang="sk-SK" sz="1800" dirty="0"/>
              <a:t> &amp; </a:t>
            </a:r>
            <a:r>
              <a:rPr lang="sk-SK" sz="1800" dirty="0">
                <a:solidFill>
                  <a:srgbClr val="006666"/>
                </a:solidFill>
              </a:rPr>
              <a:t>A2=a</a:t>
            </a:r>
            <a:r>
              <a:rPr lang="sk-SK" sz="1800" dirty="0"/>
              <a:t> &amp; </a:t>
            </a:r>
            <a:r>
              <a:rPr lang="sk-SK" sz="1800" dirty="0">
                <a:solidFill>
                  <a:srgbClr val="7E0000"/>
                </a:solidFill>
              </a:rPr>
              <a:t>A3=a	</a:t>
            </a:r>
            <a:r>
              <a:rPr lang="sk-SK" sz="1800" dirty="0" err="1"/>
              <a:t>then</a:t>
            </a:r>
            <a:r>
              <a:rPr lang="sk-SK" sz="1800" dirty="0"/>
              <a:t> T2</a:t>
            </a:r>
          </a:p>
          <a:p>
            <a:pPr marL="0" indent="0" eaLnBrk="1" hangingPunct="1">
              <a:buNone/>
              <a:defRPr/>
            </a:pPr>
            <a:r>
              <a:rPr lang="sk-SK" sz="1800" baseline="0" dirty="0"/>
              <a:t>								</a:t>
            </a:r>
            <a:r>
              <a:rPr lang="sk-SK" sz="1800" baseline="0" dirty="0" err="1"/>
              <a:t>if</a:t>
            </a:r>
            <a:r>
              <a:rPr lang="sk-SK" sz="1800" baseline="0" dirty="0"/>
              <a:t> </a:t>
            </a:r>
            <a:r>
              <a:rPr lang="sk-SK" sz="1800" baseline="0" dirty="0">
                <a:solidFill>
                  <a:srgbClr val="006666"/>
                </a:solidFill>
              </a:rPr>
              <a:t>A1=n</a:t>
            </a:r>
            <a:r>
              <a:rPr lang="sk-SK" sz="1800" baseline="0" dirty="0"/>
              <a:t> &amp; </a:t>
            </a:r>
            <a:r>
              <a:rPr lang="sk-SK" sz="1800" baseline="0" dirty="0">
                <a:solidFill>
                  <a:srgbClr val="006666"/>
                </a:solidFill>
              </a:rPr>
              <a:t>A2=a</a:t>
            </a:r>
            <a:r>
              <a:rPr lang="sk-SK" sz="1800" baseline="0" dirty="0"/>
              <a:t> &amp; </a:t>
            </a:r>
            <a:r>
              <a:rPr lang="sk-SK" sz="1800" baseline="0" dirty="0">
                <a:solidFill>
                  <a:srgbClr val="006666"/>
                </a:solidFill>
              </a:rPr>
              <a:t>A3=n</a:t>
            </a:r>
            <a:r>
              <a:rPr lang="sk-SK" sz="1800" baseline="0" dirty="0"/>
              <a:t> &amp; </a:t>
            </a:r>
            <a:r>
              <a:rPr lang="sk-SK" sz="1800" baseline="0" dirty="0">
                <a:solidFill>
                  <a:srgbClr val="7E0000"/>
                </a:solidFill>
              </a:rPr>
              <a:t>A4=n</a:t>
            </a:r>
            <a:r>
              <a:rPr lang="sk-SK" sz="1800" dirty="0">
                <a:solidFill>
                  <a:srgbClr val="7E0000"/>
                </a:solidFill>
              </a:rPr>
              <a:t>		</a:t>
            </a:r>
            <a:r>
              <a:rPr lang="sk-SK" sz="1800" baseline="0" dirty="0" err="1"/>
              <a:t>then</a:t>
            </a:r>
            <a:r>
              <a:rPr lang="sk-SK" sz="1800" baseline="0" dirty="0"/>
              <a:t> T1</a:t>
            </a:r>
          </a:p>
          <a:p>
            <a:pPr marL="0" indent="0" eaLnBrk="1" hangingPunct="1">
              <a:buNone/>
              <a:defRPr/>
            </a:pPr>
            <a:r>
              <a:rPr lang="sk-SK" sz="1800" dirty="0"/>
              <a:t>								</a:t>
            </a:r>
            <a:r>
              <a:rPr lang="sk-SK" sz="1800" dirty="0" err="1"/>
              <a:t>if</a:t>
            </a:r>
            <a:r>
              <a:rPr lang="sk-SK" sz="1800" dirty="0"/>
              <a:t> </a:t>
            </a:r>
            <a:r>
              <a:rPr lang="sk-SK" sz="1800" dirty="0">
                <a:solidFill>
                  <a:srgbClr val="006666"/>
                </a:solidFill>
              </a:rPr>
              <a:t>A1=n</a:t>
            </a:r>
            <a:r>
              <a:rPr lang="sk-SK" sz="1800" dirty="0"/>
              <a:t> &amp; </a:t>
            </a:r>
            <a:r>
              <a:rPr lang="sk-SK" sz="1800" dirty="0">
                <a:solidFill>
                  <a:srgbClr val="006666"/>
                </a:solidFill>
              </a:rPr>
              <a:t>A2=a</a:t>
            </a:r>
            <a:r>
              <a:rPr lang="sk-SK" sz="1800" dirty="0"/>
              <a:t> &amp; </a:t>
            </a:r>
            <a:r>
              <a:rPr lang="sk-SK" sz="1800" dirty="0">
                <a:solidFill>
                  <a:srgbClr val="006666"/>
                </a:solidFill>
              </a:rPr>
              <a:t>A3=n </a:t>
            </a:r>
            <a:r>
              <a:rPr lang="sk-SK" sz="1800" dirty="0"/>
              <a:t>&amp; </a:t>
            </a:r>
            <a:r>
              <a:rPr lang="sk-SK" sz="1800" dirty="0">
                <a:solidFill>
                  <a:srgbClr val="006666"/>
                </a:solidFill>
              </a:rPr>
              <a:t>A4=a</a:t>
            </a:r>
            <a:r>
              <a:rPr lang="sk-SK" sz="1800" dirty="0"/>
              <a:t> 		</a:t>
            </a:r>
            <a:r>
              <a:rPr lang="sk-SK" sz="1800" dirty="0" err="1"/>
              <a:t>then</a:t>
            </a:r>
            <a:r>
              <a:rPr lang="sk-SK" sz="1800" dirty="0"/>
              <a:t> T2</a:t>
            </a:r>
            <a:r>
              <a:rPr lang="sk-SK" sz="1800" baseline="0" dirty="0"/>
              <a:t> </a:t>
            </a:r>
          </a:p>
          <a:p>
            <a:pPr marL="0" indent="0" eaLnBrk="1" hangingPunct="1">
              <a:buNone/>
              <a:defRPr/>
            </a:pPr>
            <a:endParaRPr lang="sk-SK" sz="2000" baseline="0" dirty="0">
              <a:solidFill>
                <a:srgbClr val="006666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6AB660D3-1BE4-4485-94BE-2BCAF54207F5}"/>
              </a:ext>
            </a:extLst>
          </p:cNvPr>
          <p:cNvGrpSpPr/>
          <p:nvPr/>
        </p:nvGrpSpPr>
        <p:grpSpPr>
          <a:xfrm>
            <a:off x="853209" y="2824071"/>
            <a:ext cx="2787587" cy="3039327"/>
            <a:chOff x="853209" y="2824071"/>
            <a:chExt cx="2787587" cy="3039327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ECED7A1A-1D57-4413-B908-6B667AB36259}"/>
                </a:ext>
              </a:extLst>
            </p:cNvPr>
            <p:cNvGrpSpPr/>
            <p:nvPr/>
          </p:nvGrpSpPr>
          <p:grpSpPr>
            <a:xfrm>
              <a:off x="853209" y="2824071"/>
              <a:ext cx="2787587" cy="3039327"/>
              <a:chOff x="5852572" y="3243489"/>
              <a:chExt cx="2787587" cy="3039327"/>
            </a:xfrm>
          </p:grpSpPr>
          <p:grpSp>
            <p:nvGrpSpPr>
              <p:cNvPr id="7" name="Skupina 6">
                <a:extLst>
                  <a:ext uri="{FF2B5EF4-FFF2-40B4-BE49-F238E27FC236}">
                    <a16:creationId xmlns:a16="http://schemas.microsoft.com/office/drawing/2014/main" id="{2A935DFD-43CA-4C31-9DCE-CE289D38CD1C}"/>
                  </a:ext>
                </a:extLst>
              </p:cNvPr>
              <p:cNvGrpSpPr/>
              <p:nvPr/>
            </p:nvGrpSpPr>
            <p:grpSpPr>
              <a:xfrm>
                <a:off x="6043450" y="3553274"/>
                <a:ext cx="2232782" cy="2357225"/>
                <a:chOff x="6043450" y="3553274"/>
                <a:chExt cx="2232782" cy="2357225"/>
              </a:xfrm>
            </p:grpSpPr>
            <p:cxnSp>
              <p:nvCxnSpPr>
                <p:cNvPr id="27" name="Rovná spojnica 26">
                  <a:extLst>
                    <a:ext uri="{FF2B5EF4-FFF2-40B4-BE49-F238E27FC236}">
                      <a16:creationId xmlns:a16="http://schemas.microsoft.com/office/drawing/2014/main" id="{0E67BBD9-E661-45F2-99F7-93953A3C32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043450" y="3553274"/>
                  <a:ext cx="217366" cy="3588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Rovná spojnica 27">
                  <a:extLst>
                    <a:ext uri="{FF2B5EF4-FFF2-40B4-BE49-F238E27FC236}">
                      <a16:creationId xmlns:a16="http://schemas.microsoft.com/office/drawing/2014/main" id="{42A121B0-AA2D-4E5E-98C6-BE266E8882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85877" y="4191297"/>
                  <a:ext cx="217366" cy="3588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ovná spojnica 28">
                  <a:extLst>
                    <a:ext uri="{FF2B5EF4-FFF2-40B4-BE49-F238E27FC236}">
                      <a16:creationId xmlns:a16="http://schemas.microsoft.com/office/drawing/2014/main" id="{948B4B35-1A41-41FE-8759-2A9C69DC39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81900" y="5548529"/>
                  <a:ext cx="299388" cy="3619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ovná spojnica 29">
                  <a:extLst>
                    <a:ext uri="{FF2B5EF4-FFF2-40B4-BE49-F238E27FC236}">
                      <a16:creationId xmlns:a16="http://schemas.microsoft.com/office/drawing/2014/main" id="{2005E80E-7D1A-48AF-999F-8DB4798001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79908" y="3558515"/>
                  <a:ext cx="396551" cy="3681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ovná spojnica 30">
                  <a:extLst>
                    <a:ext uri="{FF2B5EF4-FFF2-40B4-BE49-F238E27FC236}">
                      <a16:creationId xmlns:a16="http://schemas.microsoft.com/office/drawing/2014/main" id="{50533756-10D0-40BF-916C-8D9CBD4AC1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28114" y="4181372"/>
                  <a:ext cx="396551" cy="3681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Rovná spojnica 31">
                  <a:extLst>
                    <a:ext uri="{FF2B5EF4-FFF2-40B4-BE49-F238E27FC236}">
                      <a16:creationId xmlns:a16="http://schemas.microsoft.com/office/drawing/2014/main" id="{1BB247AC-ADAF-46F9-AEDA-9CF1F19403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16652" y="4843479"/>
                  <a:ext cx="396551" cy="3681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ovná spojnica 32">
                  <a:extLst>
                    <a:ext uri="{FF2B5EF4-FFF2-40B4-BE49-F238E27FC236}">
                      <a16:creationId xmlns:a16="http://schemas.microsoft.com/office/drawing/2014/main" id="{05137284-CB9D-420A-A07F-300F282EA5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79681" y="5531059"/>
                  <a:ext cx="396551" cy="3681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D5F10159-6EAD-4ED4-9687-3D7F8C402153}"/>
                  </a:ext>
                </a:extLst>
              </p:cNvPr>
              <p:cNvGrpSpPr/>
              <p:nvPr/>
            </p:nvGrpSpPr>
            <p:grpSpPr>
              <a:xfrm>
                <a:off x="5852572" y="3243489"/>
                <a:ext cx="2787587" cy="3039327"/>
                <a:chOff x="5826082" y="3221650"/>
                <a:chExt cx="2787587" cy="3039327"/>
              </a:xfrm>
            </p:grpSpPr>
            <p:sp>
              <p:nvSpPr>
                <p:cNvPr id="9" name="BlokTextu 8">
                  <a:extLst>
                    <a:ext uri="{FF2B5EF4-FFF2-40B4-BE49-F238E27FC236}">
                      <a16:creationId xmlns:a16="http://schemas.microsoft.com/office/drawing/2014/main" id="{97FFA21D-AE9A-4A1D-A114-2648BB85B0D0}"/>
                    </a:ext>
                  </a:extLst>
                </p:cNvPr>
                <p:cNvSpPr txBox="1"/>
                <p:nvPr/>
              </p:nvSpPr>
              <p:spPr>
                <a:xfrm>
                  <a:off x="6890075" y="4757735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k-SK" sz="1800" dirty="0">
                      <a:solidFill>
                        <a:srgbClr val="7E0000"/>
                      </a:solidFill>
                    </a:rPr>
                    <a:t>a</a:t>
                  </a:r>
                  <a:endParaRPr lang="sk-SK" dirty="0"/>
                </a:p>
              </p:txBody>
            </p:sp>
            <p:sp>
              <p:nvSpPr>
                <p:cNvPr id="10" name="BlokTextu 9">
                  <a:extLst>
                    <a:ext uri="{FF2B5EF4-FFF2-40B4-BE49-F238E27FC236}">
                      <a16:creationId xmlns:a16="http://schemas.microsoft.com/office/drawing/2014/main" id="{13CDAA65-603E-4586-B764-9334F7FE3CC5}"/>
                    </a:ext>
                  </a:extLst>
                </p:cNvPr>
                <p:cNvSpPr txBox="1"/>
                <p:nvPr/>
              </p:nvSpPr>
              <p:spPr>
                <a:xfrm>
                  <a:off x="7499915" y="4795740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6666"/>
                      </a:solidFill>
                    </a:rPr>
                    <a:t>n</a:t>
                  </a:r>
                  <a:endParaRPr lang="sk-SK" dirty="0">
                    <a:solidFill>
                      <a:srgbClr val="006666"/>
                    </a:solidFill>
                  </a:endParaRPr>
                </a:p>
              </p:txBody>
            </p:sp>
            <p:sp>
              <p:nvSpPr>
                <p:cNvPr id="11" name="BlokTextu 10">
                  <a:extLst>
                    <a:ext uri="{FF2B5EF4-FFF2-40B4-BE49-F238E27FC236}">
                      <a16:creationId xmlns:a16="http://schemas.microsoft.com/office/drawing/2014/main" id="{13F4F495-CB16-4627-9940-9FA60631EA81}"/>
                    </a:ext>
                  </a:extLst>
                </p:cNvPr>
                <p:cNvSpPr txBox="1"/>
                <p:nvPr/>
              </p:nvSpPr>
              <p:spPr>
                <a:xfrm>
                  <a:off x="6427139" y="4102018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7E0000"/>
                      </a:solidFill>
                    </a:rPr>
                    <a:t>n</a:t>
                  </a:r>
                  <a:endParaRPr lang="sk-SK" dirty="0">
                    <a:solidFill>
                      <a:srgbClr val="7E0000"/>
                    </a:solidFill>
                  </a:endParaRPr>
                </a:p>
              </p:txBody>
            </p:sp>
            <p:grpSp>
              <p:nvGrpSpPr>
                <p:cNvPr id="12" name="Skupina 11">
                  <a:extLst>
                    <a:ext uri="{FF2B5EF4-FFF2-40B4-BE49-F238E27FC236}">
                      <a16:creationId xmlns:a16="http://schemas.microsoft.com/office/drawing/2014/main" id="{C9C7C019-817A-4DB1-9DF4-4E9C22978216}"/>
                    </a:ext>
                  </a:extLst>
                </p:cNvPr>
                <p:cNvGrpSpPr/>
                <p:nvPr/>
              </p:nvGrpSpPr>
              <p:grpSpPr>
                <a:xfrm>
                  <a:off x="5826082" y="3221650"/>
                  <a:ext cx="2787587" cy="3039327"/>
                  <a:chOff x="5826082" y="3221650"/>
                  <a:chExt cx="2787587" cy="3039327"/>
                </a:xfrm>
              </p:grpSpPr>
              <p:sp>
                <p:nvSpPr>
                  <p:cNvPr id="13" name="BlokTextu 12">
                    <a:extLst>
                      <a:ext uri="{FF2B5EF4-FFF2-40B4-BE49-F238E27FC236}">
                        <a16:creationId xmlns:a16="http://schemas.microsoft.com/office/drawing/2014/main" id="{8FE035E8-B3DD-4A01-AB1F-90155C29ABBE}"/>
                      </a:ext>
                    </a:extLst>
                  </p:cNvPr>
                  <p:cNvSpPr txBox="1"/>
                  <p:nvPr/>
                </p:nvSpPr>
                <p:spPr>
                  <a:xfrm>
                    <a:off x="6043449" y="3221650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A1</a:t>
                    </a:r>
                    <a:endParaRPr lang="sk-SK" dirty="0"/>
                  </a:p>
                </p:txBody>
              </p:sp>
              <p:sp>
                <p:nvSpPr>
                  <p:cNvPr id="14" name="BlokTextu 13">
                    <a:extLst>
                      <a:ext uri="{FF2B5EF4-FFF2-40B4-BE49-F238E27FC236}">
                        <a16:creationId xmlns:a16="http://schemas.microsoft.com/office/drawing/2014/main" id="{93765EEE-28B0-4EAC-9FA8-3D21E3E54E96}"/>
                      </a:ext>
                    </a:extLst>
                  </p:cNvPr>
                  <p:cNvSpPr txBox="1"/>
                  <p:nvPr/>
                </p:nvSpPr>
                <p:spPr>
                  <a:xfrm>
                    <a:off x="6611884" y="3851043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A2</a:t>
                    </a:r>
                    <a:endParaRPr lang="sk-SK" dirty="0"/>
                  </a:p>
                </p:txBody>
              </p:sp>
              <p:sp>
                <p:nvSpPr>
                  <p:cNvPr id="15" name="BlokTextu 14">
                    <a:extLst>
                      <a:ext uri="{FF2B5EF4-FFF2-40B4-BE49-F238E27FC236}">
                        <a16:creationId xmlns:a16="http://schemas.microsoft.com/office/drawing/2014/main" id="{1A33113F-DFC0-4CDA-A5C7-4FBF03A429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7166" y="4511837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A3</a:t>
                    </a:r>
                    <a:endParaRPr lang="sk-SK" dirty="0"/>
                  </a:p>
                </p:txBody>
              </p:sp>
              <p:sp>
                <p:nvSpPr>
                  <p:cNvPr id="16" name="BlokTextu 15">
                    <a:extLst>
                      <a:ext uri="{FF2B5EF4-FFF2-40B4-BE49-F238E27FC236}">
                        <a16:creationId xmlns:a16="http://schemas.microsoft.com/office/drawing/2014/main" id="{A3E752A2-517D-4C23-871F-AB6BEEC0AC62}"/>
                      </a:ext>
                    </a:extLst>
                  </p:cNvPr>
                  <p:cNvSpPr txBox="1"/>
                  <p:nvPr/>
                </p:nvSpPr>
                <p:spPr>
                  <a:xfrm>
                    <a:off x="7678213" y="5213767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A4</a:t>
                    </a:r>
                    <a:endParaRPr lang="sk-SK" dirty="0"/>
                  </a:p>
                </p:txBody>
              </p:sp>
              <p:sp>
                <p:nvSpPr>
                  <p:cNvPr id="17" name="BlokTextu 16">
                    <a:extLst>
                      <a:ext uri="{FF2B5EF4-FFF2-40B4-BE49-F238E27FC236}">
                        <a16:creationId xmlns:a16="http://schemas.microsoft.com/office/drawing/2014/main" id="{8C6F3F99-D5B0-42B6-8BF6-162584BBCB59}"/>
                      </a:ext>
                    </a:extLst>
                  </p:cNvPr>
                  <p:cNvSpPr txBox="1"/>
                  <p:nvPr/>
                </p:nvSpPr>
                <p:spPr>
                  <a:xfrm>
                    <a:off x="5826082" y="3851043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T1</a:t>
                    </a:r>
                    <a:endParaRPr lang="sk-SK" dirty="0"/>
                  </a:p>
                </p:txBody>
              </p:sp>
              <p:sp>
                <p:nvSpPr>
                  <p:cNvPr id="18" name="BlokTextu 17">
                    <a:extLst>
                      <a:ext uri="{FF2B5EF4-FFF2-40B4-BE49-F238E27FC236}">
                        <a16:creationId xmlns:a16="http://schemas.microsoft.com/office/drawing/2014/main" id="{E6B4C0F9-C1DE-4A47-B630-978DFC1BBE2E}"/>
                      </a:ext>
                    </a:extLst>
                  </p:cNvPr>
                  <p:cNvSpPr txBox="1"/>
                  <p:nvPr/>
                </p:nvSpPr>
                <p:spPr>
                  <a:xfrm>
                    <a:off x="6205673" y="4480436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T2</a:t>
                    </a:r>
                    <a:endParaRPr lang="sk-SK" dirty="0"/>
                  </a:p>
                </p:txBody>
              </p:sp>
              <p:sp>
                <p:nvSpPr>
                  <p:cNvPr id="19" name="BlokTextu 18">
                    <a:extLst>
                      <a:ext uri="{FF2B5EF4-FFF2-40B4-BE49-F238E27FC236}">
                        <a16:creationId xmlns:a16="http://schemas.microsoft.com/office/drawing/2014/main" id="{5457D414-6C80-450D-BA81-0BE17D9F500C}"/>
                      </a:ext>
                    </a:extLst>
                  </p:cNvPr>
                  <p:cNvSpPr txBox="1"/>
                  <p:nvPr/>
                </p:nvSpPr>
                <p:spPr>
                  <a:xfrm>
                    <a:off x="6809538" y="5217391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T2</a:t>
                    </a:r>
                    <a:endParaRPr lang="sk-SK" dirty="0"/>
                  </a:p>
                </p:txBody>
              </p:sp>
              <p:sp>
                <p:nvSpPr>
                  <p:cNvPr id="20" name="BlokTextu 19">
                    <a:extLst>
                      <a:ext uri="{FF2B5EF4-FFF2-40B4-BE49-F238E27FC236}">
                        <a16:creationId xmlns:a16="http://schemas.microsoft.com/office/drawing/2014/main" id="{A69F3028-5706-45D0-AE09-828A56F10031}"/>
                      </a:ext>
                    </a:extLst>
                  </p:cNvPr>
                  <p:cNvSpPr txBox="1"/>
                  <p:nvPr/>
                </p:nvSpPr>
                <p:spPr>
                  <a:xfrm>
                    <a:off x="7364533" y="5891645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T1</a:t>
                    </a:r>
                    <a:endParaRPr lang="sk-SK" dirty="0"/>
                  </a:p>
                </p:txBody>
              </p:sp>
              <p:sp>
                <p:nvSpPr>
                  <p:cNvPr id="21" name="BlokTextu 20">
                    <a:extLst>
                      <a:ext uri="{FF2B5EF4-FFF2-40B4-BE49-F238E27FC236}">
                        <a16:creationId xmlns:a16="http://schemas.microsoft.com/office/drawing/2014/main" id="{ED9211CE-9432-46D4-B4AE-50F66EE83903}"/>
                      </a:ext>
                    </a:extLst>
                  </p:cNvPr>
                  <p:cNvSpPr txBox="1"/>
                  <p:nvPr/>
                </p:nvSpPr>
                <p:spPr>
                  <a:xfrm>
                    <a:off x="8178935" y="5891645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T2</a:t>
                    </a:r>
                    <a:endParaRPr lang="sk-SK" dirty="0"/>
                  </a:p>
                </p:txBody>
              </p:sp>
              <p:sp>
                <p:nvSpPr>
                  <p:cNvPr id="22" name="BlokTextu 21">
                    <a:extLst>
                      <a:ext uri="{FF2B5EF4-FFF2-40B4-BE49-F238E27FC236}">
                        <a16:creationId xmlns:a16="http://schemas.microsoft.com/office/drawing/2014/main" id="{E2991989-8DA3-46C0-A02E-9E7276F92F61}"/>
                      </a:ext>
                    </a:extLst>
                  </p:cNvPr>
                  <p:cNvSpPr txBox="1"/>
                  <p:nvPr/>
                </p:nvSpPr>
                <p:spPr>
                  <a:xfrm>
                    <a:off x="5872163" y="3488156"/>
                    <a:ext cx="2952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k-SK" sz="1800" dirty="0">
                        <a:solidFill>
                          <a:srgbClr val="7E0000"/>
                        </a:solidFill>
                      </a:rPr>
                      <a:t>a</a:t>
                    </a:r>
                    <a:endParaRPr lang="sk-SK" dirty="0"/>
                  </a:p>
                </p:txBody>
              </p:sp>
              <p:sp>
                <p:nvSpPr>
                  <p:cNvPr id="23" name="BlokTextu 22">
                    <a:extLst>
                      <a:ext uri="{FF2B5EF4-FFF2-40B4-BE49-F238E27FC236}">
                        <a16:creationId xmlns:a16="http://schemas.microsoft.com/office/drawing/2014/main" id="{43BD5169-C527-4AEC-9AFF-63C06194E28C}"/>
                      </a:ext>
                    </a:extLst>
                  </p:cNvPr>
                  <p:cNvSpPr txBox="1"/>
                  <p:nvPr/>
                </p:nvSpPr>
                <p:spPr>
                  <a:xfrm>
                    <a:off x="8091410" y="5454899"/>
                    <a:ext cx="2952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k-SK" sz="1800" dirty="0">
                        <a:solidFill>
                          <a:srgbClr val="006666"/>
                        </a:solidFill>
                      </a:rPr>
                      <a:t>a</a:t>
                    </a:r>
                    <a:endParaRPr lang="sk-SK" dirty="0">
                      <a:solidFill>
                        <a:srgbClr val="006666"/>
                      </a:solidFill>
                    </a:endParaRPr>
                  </a:p>
                </p:txBody>
              </p:sp>
              <p:sp>
                <p:nvSpPr>
                  <p:cNvPr id="24" name="BlokTextu 23">
                    <a:extLst>
                      <a:ext uri="{FF2B5EF4-FFF2-40B4-BE49-F238E27FC236}">
                        <a16:creationId xmlns:a16="http://schemas.microsoft.com/office/drawing/2014/main" id="{3B6199AD-AB03-4E76-98BD-52966BF56970}"/>
                      </a:ext>
                    </a:extLst>
                  </p:cNvPr>
                  <p:cNvSpPr txBox="1"/>
                  <p:nvPr/>
                </p:nvSpPr>
                <p:spPr>
                  <a:xfrm>
                    <a:off x="7006674" y="4099633"/>
                    <a:ext cx="2952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k-SK" sz="1800" dirty="0">
                        <a:solidFill>
                          <a:srgbClr val="006666"/>
                        </a:solidFill>
                      </a:rPr>
                      <a:t>a</a:t>
                    </a:r>
                    <a:endParaRPr lang="sk-SK" dirty="0">
                      <a:solidFill>
                        <a:srgbClr val="006666"/>
                      </a:solidFill>
                    </a:endParaRPr>
                  </a:p>
                </p:txBody>
              </p:sp>
              <p:sp>
                <p:nvSpPr>
                  <p:cNvPr id="25" name="BlokTextu 24">
                    <a:extLst>
                      <a:ext uri="{FF2B5EF4-FFF2-40B4-BE49-F238E27FC236}">
                        <a16:creationId xmlns:a16="http://schemas.microsoft.com/office/drawing/2014/main" id="{8EE6460C-843F-4B2D-8060-1166ED4DBCCF}"/>
                      </a:ext>
                    </a:extLst>
                  </p:cNvPr>
                  <p:cNvSpPr txBox="1"/>
                  <p:nvPr/>
                </p:nvSpPr>
                <p:spPr>
                  <a:xfrm>
                    <a:off x="7448700" y="5450411"/>
                    <a:ext cx="3064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7E0000"/>
                        </a:solidFill>
                      </a:rPr>
                      <a:t>n</a:t>
                    </a:r>
                    <a:endParaRPr lang="sk-SK" dirty="0">
                      <a:solidFill>
                        <a:srgbClr val="7E0000"/>
                      </a:solidFill>
                    </a:endParaRPr>
                  </a:p>
                </p:txBody>
              </p:sp>
              <p:sp>
                <p:nvSpPr>
                  <p:cNvPr id="26" name="BlokTextu 25">
                    <a:extLst>
                      <a:ext uri="{FF2B5EF4-FFF2-40B4-BE49-F238E27FC236}">
                        <a16:creationId xmlns:a16="http://schemas.microsoft.com/office/drawing/2014/main" id="{B9FB38B5-A2CD-4069-A8A4-F0066B140011}"/>
                      </a:ext>
                    </a:extLst>
                  </p:cNvPr>
                  <p:cNvSpPr txBox="1"/>
                  <p:nvPr/>
                </p:nvSpPr>
                <p:spPr>
                  <a:xfrm>
                    <a:off x="6478183" y="3504986"/>
                    <a:ext cx="3064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6666"/>
                        </a:solidFill>
                      </a:rPr>
                      <a:t>n</a:t>
                    </a:r>
                    <a:endParaRPr lang="sk-SK" dirty="0">
                      <a:solidFill>
                        <a:srgbClr val="006666"/>
                      </a:solidFill>
                    </a:endParaRPr>
                  </a:p>
                </p:txBody>
              </p:sp>
            </p:grpSp>
          </p:grpSp>
        </p:grpSp>
        <p:cxnSp>
          <p:nvCxnSpPr>
            <p:cNvPr id="34" name="Rovná spojnica 33">
              <a:extLst>
                <a:ext uri="{FF2B5EF4-FFF2-40B4-BE49-F238E27FC236}">
                  <a16:creationId xmlns:a16="http://schemas.microsoft.com/office/drawing/2014/main" id="{8D6E18CD-2078-4387-A813-58C1CBB7EE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4843" y="4444089"/>
              <a:ext cx="282446" cy="36925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551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">
            <a:extLst>
              <a:ext uri="{FF2B5EF4-FFF2-40B4-BE49-F238E27FC236}">
                <a16:creationId xmlns:a16="http://schemas.microsoft.com/office/drawing/2014/main" id="{EF32D48E-A7AE-4761-8C44-605E724D7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42" y="1241914"/>
            <a:ext cx="6129741" cy="524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STROMY verzus LINEÁRNE modely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8147" y="1571431"/>
            <a:ext cx="1404256" cy="1723442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baseline="0" dirty="0">
                <a:solidFill>
                  <a:schemeClr val="tx2"/>
                </a:solidFill>
              </a:rPr>
              <a:t>Lineárny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baseline="0" dirty="0">
                <a:solidFill>
                  <a:schemeClr val="tx2"/>
                </a:solidFill>
              </a:rPr>
              <a:t>model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>
                <a:solidFill>
                  <a:schemeClr val="tx2"/>
                </a:solidFill>
              </a:rPr>
              <a:t>n</a:t>
            </a:r>
            <a:r>
              <a:rPr lang="sk-SK" altLang="en-US" sz="1600" baseline="0" dirty="0">
                <a:solidFill>
                  <a:schemeClr val="tx2"/>
                </a:solidFill>
              </a:rPr>
              <a:t>a lineárnych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baseline="0" dirty="0">
                <a:solidFill>
                  <a:schemeClr val="tx2"/>
                </a:solidFill>
              </a:rPr>
              <a:t>dátach</a:t>
            </a:r>
          </a:p>
        </p:txBody>
      </p:sp>
      <p:sp>
        <p:nvSpPr>
          <p:cNvPr id="10" name="Zástupný symbol obsahu 2">
            <a:extLst>
              <a:ext uri="{FF2B5EF4-FFF2-40B4-BE49-F238E27FC236}">
                <a16:creationId xmlns:a16="http://schemas.microsoft.com/office/drawing/2014/main" id="{3E544C68-68F0-4BF4-B2F6-54CE1677D277}"/>
              </a:ext>
            </a:extLst>
          </p:cNvPr>
          <p:cNvSpPr txBox="1">
            <a:spLocks/>
          </p:cNvSpPr>
          <p:nvPr/>
        </p:nvSpPr>
        <p:spPr>
          <a:xfrm>
            <a:off x="358147" y="4072503"/>
            <a:ext cx="1404256" cy="1723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baseline="0" dirty="0">
                <a:solidFill>
                  <a:srgbClr val="7E0000"/>
                </a:solidFill>
              </a:rPr>
              <a:t>Lineárny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baseline="0" dirty="0">
                <a:solidFill>
                  <a:srgbClr val="7E0000"/>
                </a:solidFill>
              </a:rPr>
              <a:t>model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>
                <a:solidFill>
                  <a:srgbClr val="7E0000"/>
                </a:solidFill>
              </a:rPr>
              <a:t>n</a:t>
            </a:r>
            <a:r>
              <a:rPr lang="sk-SK" altLang="en-US" sz="1600" baseline="0" dirty="0">
                <a:solidFill>
                  <a:srgbClr val="7E0000"/>
                </a:solidFill>
              </a:rPr>
              <a:t>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baseline="0" dirty="0">
                <a:solidFill>
                  <a:srgbClr val="7E0000"/>
                </a:solidFill>
              </a:rPr>
              <a:t>nelineárnych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baseline="0" dirty="0">
                <a:solidFill>
                  <a:srgbClr val="7E0000"/>
                </a:solidFill>
              </a:rPr>
              <a:t>Dátach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>
                <a:solidFill>
                  <a:srgbClr val="7E0000"/>
                </a:solidFill>
              </a:rPr>
              <a:t>(vysoká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>
                <a:solidFill>
                  <a:srgbClr val="7E0000"/>
                </a:solidFill>
              </a:rPr>
              <a:t>chyba RSS)</a:t>
            </a:r>
            <a:endParaRPr lang="sk-SK" altLang="en-US" sz="1600" baseline="0" dirty="0">
              <a:solidFill>
                <a:srgbClr val="7E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600" baseline="0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94B72776-8918-4263-96E7-5E36F35591AD}"/>
              </a:ext>
            </a:extLst>
          </p:cNvPr>
          <p:cNvSpPr txBox="1"/>
          <p:nvPr/>
        </p:nvSpPr>
        <p:spPr>
          <a:xfrm>
            <a:off x="4420524" y="437006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/>
              <a:t>R</a:t>
            </a:r>
          </a:p>
        </p:txBody>
      </p:sp>
      <p:sp>
        <p:nvSpPr>
          <p:cNvPr id="14" name="Zástupný symbol obsahu 2">
            <a:extLst>
              <a:ext uri="{FF2B5EF4-FFF2-40B4-BE49-F238E27FC236}">
                <a16:creationId xmlns:a16="http://schemas.microsoft.com/office/drawing/2014/main" id="{33BBC8C5-2A3E-428C-9E25-6C310F8FCD8D}"/>
              </a:ext>
            </a:extLst>
          </p:cNvPr>
          <p:cNvSpPr txBox="1">
            <a:spLocks/>
          </p:cNvSpPr>
          <p:nvPr/>
        </p:nvSpPr>
        <p:spPr>
          <a:xfrm>
            <a:off x="7170408" y="4080294"/>
            <a:ext cx="1404256" cy="12722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>
                <a:solidFill>
                  <a:schemeClr val="tx2"/>
                </a:solidFill>
              </a:rPr>
              <a:t>Nel</a:t>
            </a:r>
            <a:r>
              <a:rPr lang="sk-SK" altLang="en-US" sz="1600" baseline="0" dirty="0">
                <a:solidFill>
                  <a:schemeClr val="tx2"/>
                </a:solidFill>
              </a:rPr>
              <a:t>ineárny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baseline="0" dirty="0">
                <a:solidFill>
                  <a:schemeClr val="tx2"/>
                </a:solidFill>
              </a:rPr>
              <a:t>model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>
                <a:solidFill>
                  <a:schemeClr val="tx2"/>
                </a:solidFill>
              </a:rPr>
              <a:t>n</a:t>
            </a:r>
            <a:r>
              <a:rPr lang="sk-SK" altLang="en-US" sz="1600" baseline="0" dirty="0">
                <a:solidFill>
                  <a:schemeClr val="tx2"/>
                </a:solidFill>
              </a:rPr>
              <a:t>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baseline="0" dirty="0">
                <a:solidFill>
                  <a:schemeClr val="tx2"/>
                </a:solidFill>
              </a:rPr>
              <a:t>nelineárnych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baseline="0" dirty="0">
                <a:solidFill>
                  <a:schemeClr val="tx2"/>
                </a:solidFill>
              </a:rPr>
              <a:t>dátach</a:t>
            </a:r>
          </a:p>
        </p:txBody>
      </p:sp>
      <p:sp>
        <p:nvSpPr>
          <p:cNvPr id="15" name="Zástupný symbol obsahu 2">
            <a:extLst>
              <a:ext uri="{FF2B5EF4-FFF2-40B4-BE49-F238E27FC236}">
                <a16:creationId xmlns:a16="http://schemas.microsoft.com/office/drawing/2014/main" id="{87CC0AA3-1102-427B-AFBA-84205FCE5571}"/>
              </a:ext>
            </a:extLst>
          </p:cNvPr>
          <p:cNvSpPr txBox="1">
            <a:spLocks/>
          </p:cNvSpPr>
          <p:nvPr/>
        </p:nvSpPr>
        <p:spPr>
          <a:xfrm>
            <a:off x="7233558" y="1577227"/>
            <a:ext cx="1404256" cy="1851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>
                <a:solidFill>
                  <a:srgbClr val="7E0000"/>
                </a:solidFill>
              </a:rPr>
              <a:t>Nel</a:t>
            </a:r>
            <a:r>
              <a:rPr lang="sk-SK" altLang="en-US" sz="1600" baseline="0" dirty="0">
                <a:solidFill>
                  <a:srgbClr val="7E0000"/>
                </a:solidFill>
              </a:rPr>
              <a:t>ineárny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baseline="0" dirty="0">
                <a:solidFill>
                  <a:srgbClr val="7E0000"/>
                </a:solidFill>
              </a:rPr>
              <a:t>model (RS)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>
                <a:solidFill>
                  <a:srgbClr val="7E0000"/>
                </a:solidFill>
              </a:rPr>
              <a:t>n</a:t>
            </a:r>
            <a:r>
              <a:rPr lang="sk-SK" altLang="en-US" sz="1600" baseline="0" dirty="0">
                <a:solidFill>
                  <a:srgbClr val="7E0000"/>
                </a:solidFill>
              </a:rPr>
              <a:t>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baseline="0" dirty="0">
                <a:solidFill>
                  <a:srgbClr val="7E0000"/>
                </a:solidFill>
              </a:rPr>
              <a:t>lineárnych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baseline="0" dirty="0">
                <a:solidFill>
                  <a:srgbClr val="7E0000"/>
                </a:solidFill>
              </a:rPr>
              <a:t>Dátach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>
                <a:solidFill>
                  <a:srgbClr val="7E0000"/>
                </a:solidFill>
              </a:rPr>
              <a:t>(vysoká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dirty="0">
                <a:solidFill>
                  <a:srgbClr val="7E0000"/>
                </a:solidFill>
              </a:rPr>
              <a:t>chyba RSS)</a:t>
            </a:r>
            <a:endParaRPr lang="sk-SK" altLang="en-US" sz="1600" baseline="0" dirty="0">
              <a:solidFill>
                <a:srgbClr val="7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4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9096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700" b="1"/>
              <a:t>Porovnanie modelov učených na rôznych dátach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3AA3D4E-D51E-4636-B7F0-7C96FE9EA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98" y="1100827"/>
            <a:ext cx="8186978" cy="5260135"/>
          </a:xfrm>
          <a:prstGeom prst="rect">
            <a:avLst/>
          </a:prstGeom>
          <a:noFill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0BAB0D0-B360-4606-B9DD-A2B89B000765}"/>
              </a:ext>
            </a:extLst>
          </p:cNvPr>
          <p:cNvSpPr txBox="1"/>
          <p:nvPr/>
        </p:nvSpPr>
        <p:spPr>
          <a:xfrm>
            <a:off x="609600" y="6191685"/>
            <a:ext cx="5092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/>
              <a:t>Paula </a:t>
            </a:r>
            <a:r>
              <a:rPr lang="sk-SK" sz="1600" dirty="0" err="1"/>
              <a:t>Buttery</a:t>
            </a:r>
            <a:r>
              <a:rPr lang="sk-SK" sz="1600" dirty="0"/>
              <a:t>: </a:t>
            </a:r>
            <a:r>
              <a:rPr lang="sk-SK" sz="1600" dirty="0" err="1"/>
              <a:t>Machine</a:t>
            </a:r>
            <a:r>
              <a:rPr lang="sk-SK" sz="1600" dirty="0"/>
              <a:t> </a:t>
            </a:r>
            <a:r>
              <a:rPr lang="sk-SK" sz="1600" dirty="0" err="1"/>
              <a:t>Learning</a:t>
            </a:r>
            <a:r>
              <a:rPr lang="sk-SK" sz="1600" dirty="0"/>
              <a:t> and </a:t>
            </a:r>
            <a:r>
              <a:rPr lang="sk-SK" sz="1600" dirty="0" err="1"/>
              <a:t>Real-word</a:t>
            </a:r>
            <a:r>
              <a:rPr lang="sk-SK" sz="1600" dirty="0"/>
              <a:t> </a:t>
            </a:r>
            <a:r>
              <a:rPr lang="sk-SK" sz="1600" dirty="0" err="1"/>
              <a:t>Data</a:t>
            </a:r>
            <a:r>
              <a:rPr lang="sk-SK" sz="1600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806718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Algoritmus CART – numerické dáta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62006"/>
            <a:ext cx="8229600" cy="5521355"/>
          </a:xfrm>
        </p:spPr>
        <p:txBody>
          <a:bodyPr>
            <a:no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dirty="0"/>
              <a:t>Neinkrementálny, neparametrická metóda</a:t>
            </a:r>
            <a:r>
              <a:rPr lang="en-US" altLang="sk-SK" sz="2000" dirty="0"/>
              <a:t> </a:t>
            </a:r>
            <a:endParaRPr lang="sk-SK" alt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dirty="0"/>
              <a:t>S</a:t>
            </a:r>
            <a:r>
              <a:rPr lang="en-US" altLang="sk-SK" sz="2000" dirty="0" err="1"/>
              <a:t>amo</a:t>
            </a:r>
            <a:r>
              <a:rPr lang="sk-SK" altLang="sk-SK" sz="2000" dirty="0"/>
              <a:t>-</a:t>
            </a:r>
            <a:r>
              <a:rPr lang="en-US" altLang="sk-SK" sz="2000" dirty="0" err="1"/>
              <a:t>valida</a:t>
            </a:r>
            <a:r>
              <a:rPr lang="sk-SK" altLang="sk-SK" sz="2000" dirty="0" err="1"/>
              <a:t>čný</a:t>
            </a:r>
            <a:r>
              <a:rPr lang="sk-SK" altLang="sk-SK" sz="2000" dirty="0"/>
              <a:t> </a:t>
            </a:r>
            <a:r>
              <a:rPr lang="en-US" altLang="sk-SK" sz="2000" dirty="0"/>
              <a:t>(train/validation/test)</a:t>
            </a:r>
            <a:endParaRPr lang="sk-SK" alt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dirty="0"/>
              <a:t>Na výber testovacích atribútov – </a:t>
            </a:r>
            <a:r>
              <a:rPr lang="sk-SK" altLang="sk-SK" sz="2000" dirty="0" err="1"/>
              <a:t>prediktorov</a:t>
            </a:r>
            <a:r>
              <a:rPr lang="sk-SK" altLang="sk-SK" sz="2000" dirty="0"/>
              <a:t> používa GINI index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altLang="sk-SK" sz="2000" dirty="0"/>
          </a:p>
          <a:p>
            <a:pPr marL="3200400" lvl="7" indent="0">
              <a:buNone/>
            </a:pPr>
            <a:r>
              <a:rPr lang="sk-SK" altLang="sk-SK" sz="1800" dirty="0"/>
              <a:t>verzus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alt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dirty="0"/>
              <a:t>Realizuje binárne delenie (binárny </a:t>
            </a:r>
            <a:r>
              <a:rPr lang="sk-SK" altLang="sk-SK" sz="2000" dirty="0" err="1"/>
              <a:t>split</a:t>
            </a:r>
            <a:r>
              <a:rPr lang="sk-SK" altLang="sk-SK" sz="2000" dirty="0"/>
              <a:t>) - Strom rastie do hĺbky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alt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alt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US" alt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dirty="0"/>
              <a:t>Výsledky sú invariantné lineárnym transformáciám atribútov</a:t>
            </a:r>
            <a:r>
              <a:rPr lang="en-US" altLang="sk-SK" sz="2000" dirty="0"/>
              <a:t> </a:t>
            </a:r>
            <a:endParaRPr lang="sk-SK" altLang="sk-SK" sz="2000" dirty="0"/>
          </a:p>
          <a:p>
            <a:pPr marL="0" indent="0" eaLnBrk="1" hangingPunct="1">
              <a:buNone/>
            </a:pPr>
            <a:r>
              <a:rPr lang="sk-SK" altLang="sk-SK" sz="2000" dirty="0"/>
              <a:t>	</a:t>
            </a:r>
            <a:r>
              <a:rPr lang="en-US" altLang="sk-SK" sz="2000" dirty="0" err="1"/>
              <a:t>napr</a:t>
            </a:r>
            <a:r>
              <a:rPr lang="en-US" altLang="sk-SK" sz="2000" dirty="0"/>
              <a:t>. x’=Log(x)</a:t>
            </a:r>
            <a:r>
              <a:rPr lang="sk-SK" altLang="sk-SK" sz="2000" dirty="0"/>
              <a:t> -</a:t>
            </a:r>
            <a:r>
              <a:rPr lang="en-US" altLang="sk-SK" sz="2000" dirty="0"/>
              <a:t> </a:t>
            </a:r>
            <a:r>
              <a:rPr lang="sk-SK" altLang="sk-SK" sz="2000" dirty="0"/>
              <a:t>nie je citlivý na extrémne</a:t>
            </a:r>
            <a:r>
              <a:rPr lang="sk-SK" altLang="sk-SK" sz="2000" baseline="0" dirty="0"/>
              <a:t> </a:t>
            </a:r>
            <a:r>
              <a:rPr lang="sk-SK" altLang="sk-SK" sz="2000" dirty="0"/>
              <a:t>hodnoty</a:t>
            </a:r>
            <a:endParaRPr lang="en-US" alt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altLang="sk-SK" sz="2000" dirty="0" err="1"/>
              <a:t>Samo</a:t>
            </a:r>
            <a:r>
              <a:rPr lang="sk-SK" altLang="sk-SK" sz="2000" dirty="0"/>
              <a:t>-</a:t>
            </a:r>
            <a:r>
              <a:rPr lang="en-US" altLang="sk-SK" sz="2000" dirty="0" err="1"/>
              <a:t>orez</a:t>
            </a:r>
            <a:r>
              <a:rPr lang="sk-SK" altLang="sk-SK" sz="2000" dirty="0" err="1"/>
              <a:t>ávanie</a:t>
            </a:r>
            <a:r>
              <a:rPr lang="sk-SK" altLang="sk-SK" sz="2000" dirty="0"/>
              <a:t> </a:t>
            </a:r>
            <a:r>
              <a:rPr lang="en-US" altLang="sk-SK" sz="2000" dirty="0"/>
              <a:t>(minim</a:t>
            </a:r>
            <a:r>
              <a:rPr lang="sk-SK" altLang="sk-SK" sz="2000" dirty="0" err="1"/>
              <a:t>álna</a:t>
            </a:r>
            <a:r>
              <a:rPr lang="sk-SK" altLang="sk-SK" sz="2000" dirty="0"/>
              <a:t> </a:t>
            </a:r>
            <a:r>
              <a:rPr lang="en-US" altLang="sk-SK" sz="2000" dirty="0" err="1"/>
              <a:t>chyba</a:t>
            </a:r>
            <a:r>
              <a:rPr lang="en-US" altLang="sk-SK" sz="2000" dirty="0"/>
              <a:t> </a:t>
            </a:r>
            <a:r>
              <a:rPr lang="en-US" altLang="sk-SK" sz="2000" dirty="0" err="1"/>
              <a:t>na</a:t>
            </a:r>
            <a:r>
              <a:rPr lang="en-US" altLang="sk-SK" sz="2000" dirty="0"/>
              <a:t> </a:t>
            </a:r>
            <a:r>
              <a:rPr lang="en-US" altLang="sk-SK" sz="2000" dirty="0" err="1"/>
              <a:t>valida</a:t>
            </a:r>
            <a:r>
              <a:rPr lang="sk-SK" altLang="sk-SK" sz="2000" dirty="0"/>
              <a:t>čnej množine</a:t>
            </a:r>
            <a:r>
              <a:rPr lang="en-US" altLang="sk-SK" sz="2000" dirty="0"/>
              <a:t>)</a:t>
            </a:r>
            <a:endParaRPr lang="sk-SK" alt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2000" dirty="0"/>
              <a:t>Nestabilný, malá zmena v dátach môže znamenať, že sa vygeneruje celkom iný regresný strom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en-US" sz="1800" b="1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C07FDD85-9552-40C0-9CB5-FF7FE358BA34}"/>
              </a:ext>
            </a:extLst>
          </p:cNvPr>
          <p:cNvGrpSpPr/>
          <p:nvPr/>
        </p:nvGrpSpPr>
        <p:grpSpPr>
          <a:xfrm>
            <a:off x="4795269" y="3610790"/>
            <a:ext cx="3009900" cy="941615"/>
            <a:chOff x="5073316" y="2057400"/>
            <a:chExt cx="4038600" cy="1143000"/>
          </a:xfrm>
        </p:grpSpPr>
        <p:cxnSp>
          <p:nvCxnSpPr>
            <p:cNvPr id="54" name="Rovná spojnica 53">
              <a:extLst>
                <a:ext uri="{FF2B5EF4-FFF2-40B4-BE49-F238E27FC236}">
                  <a16:creationId xmlns:a16="http://schemas.microsoft.com/office/drawing/2014/main" id="{FF986EFD-C0A2-46A7-A7C1-3B6FA645BC66}"/>
                </a:ext>
              </a:extLst>
            </p:cNvPr>
            <p:cNvCxnSpPr>
              <a:stCxn id="66" idx="4"/>
              <a:endCxn id="68" idx="0"/>
            </p:cNvCxnSpPr>
            <p:nvPr/>
          </p:nvCxnSpPr>
          <p:spPr bwMode="auto">
            <a:xfrm>
              <a:off x="5797216" y="2667000"/>
              <a:ext cx="0" cy="152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Skupina 54">
              <a:extLst>
                <a:ext uri="{FF2B5EF4-FFF2-40B4-BE49-F238E27FC236}">
                  <a16:creationId xmlns:a16="http://schemas.microsoft.com/office/drawing/2014/main" id="{15EEBB30-8599-47CF-B2D5-936FBF0F8203}"/>
                </a:ext>
              </a:extLst>
            </p:cNvPr>
            <p:cNvGrpSpPr/>
            <p:nvPr/>
          </p:nvGrpSpPr>
          <p:grpSpPr>
            <a:xfrm>
              <a:off x="5073316" y="2057400"/>
              <a:ext cx="4038600" cy="1143000"/>
              <a:chOff x="4942974" y="2133600"/>
              <a:chExt cx="4038600" cy="1143000"/>
            </a:xfrm>
          </p:grpSpPr>
          <p:cxnSp>
            <p:nvCxnSpPr>
              <p:cNvPr id="56" name="Rovná spojnica 55">
                <a:extLst>
                  <a:ext uri="{FF2B5EF4-FFF2-40B4-BE49-F238E27FC236}">
                    <a16:creationId xmlns:a16="http://schemas.microsoft.com/office/drawing/2014/main" id="{2ED11F35-8324-4337-B7A1-0E86483FBE66}"/>
                  </a:ext>
                </a:extLst>
              </p:cNvPr>
              <p:cNvCxnSpPr>
                <a:stCxn id="58" idx="4"/>
                <a:endCxn id="59" idx="0"/>
              </p:cNvCxnSpPr>
              <p:nvPr/>
            </p:nvCxnSpPr>
            <p:spPr bwMode="auto">
              <a:xfrm flipH="1">
                <a:off x="7419474" y="2438400"/>
                <a:ext cx="533400" cy="1524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7" name="Skupina 56">
                <a:extLst>
                  <a:ext uri="{FF2B5EF4-FFF2-40B4-BE49-F238E27FC236}">
                    <a16:creationId xmlns:a16="http://schemas.microsoft.com/office/drawing/2014/main" id="{BF8C9784-8420-4448-89BE-8FD74A3DCC43}"/>
                  </a:ext>
                </a:extLst>
              </p:cNvPr>
              <p:cNvGrpSpPr/>
              <p:nvPr/>
            </p:nvGrpSpPr>
            <p:grpSpPr>
              <a:xfrm>
                <a:off x="4942974" y="2133600"/>
                <a:ext cx="4038600" cy="1143000"/>
                <a:chOff x="4953000" y="2209800"/>
                <a:chExt cx="4038600" cy="1143000"/>
              </a:xfrm>
            </p:grpSpPr>
            <p:sp>
              <p:nvSpPr>
                <p:cNvPr id="58" name="Ovál 57">
                  <a:extLst>
                    <a:ext uri="{FF2B5EF4-FFF2-40B4-BE49-F238E27FC236}">
                      <a16:creationId xmlns:a16="http://schemas.microsoft.com/office/drawing/2014/main" id="{CA1507C8-290A-4BC4-81B7-FDFE7F71FE38}"/>
                    </a:ext>
                  </a:extLst>
                </p:cNvPr>
                <p:cNvSpPr/>
                <p:nvPr/>
              </p:nvSpPr>
              <p:spPr bwMode="auto">
                <a:xfrm>
                  <a:off x="7772400" y="2209800"/>
                  <a:ext cx="3810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None/>
                    <a:defRPr/>
                  </a:pPr>
                  <a:endParaRPr lang="sk-SK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Ovál 58">
                  <a:extLst>
                    <a:ext uri="{FF2B5EF4-FFF2-40B4-BE49-F238E27FC236}">
                      <a16:creationId xmlns:a16="http://schemas.microsoft.com/office/drawing/2014/main" id="{D3130C0B-725E-4E08-9E2D-118069719EB2}"/>
                    </a:ext>
                  </a:extLst>
                </p:cNvPr>
                <p:cNvSpPr/>
                <p:nvPr/>
              </p:nvSpPr>
              <p:spPr bwMode="auto">
                <a:xfrm>
                  <a:off x="7239000" y="2667000"/>
                  <a:ext cx="3810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None/>
                    <a:defRPr/>
                  </a:pPr>
                  <a:endParaRPr lang="sk-SK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Ovál 59">
                  <a:extLst>
                    <a:ext uri="{FF2B5EF4-FFF2-40B4-BE49-F238E27FC236}">
                      <a16:creationId xmlns:a16="http://schemas.microsoft.com/office/drawing/2014/main" id="{D4EFF281-2ECE-428B-A454-E8038C86254C}"/>
                    </a:ext>
                  </a:extLst>
                </p:cNvPr>
                <p:cNvSpPr/>
                <p:nvPr/>
              </p:nvSpPr>
              <p:spPr bwMode="auto">
                <a:xfrm>
                  <a:off x="8153400" y="2667000"/>
                  <a:ext cx="3810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None/>
                    <a:defRPr/>
                  </a:pPr>
                  <a:endParaRPr lang="sk-SK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Ovál 60">
                  <a:extLst>
                    <a:ext uri="{FF2B5EF4-FFF2-40B4-BE49-F238E27FC236}">
                      <a16:creationId xmlns:a16="http://schemas.microsoft.com/office/drawing/2014/main" id="{FAD82CCC-28AE-42C4-B054-BE19186961E9}"/>
                    </a:ext>
                  </a:extLst>
                </p:cNvPr>
                <p:cNvSpPr/>
                <p:nvPr/>
              </p:nvSpPr>
              <p:spPr bwMode="auto">
                <a:xfrm>
                  <a:off x="7696200" y="3048000"/>
                  <a:ext cx="3810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None/>
                    <a:defRPr/>
                  </a:pPr>
                  <a:endParaRPr lang="sk-SK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Ovál 61">
                  <a:extLst>
                    <a:ext uri="{FF2B5EF4-FFF2-40B4-BE49-F238E27FC236}">
                      <a16:creationId xmlns:a16="http://schemas.microsoft.com/office/drawing/2014/main" id="{87F0CFF1-7606-4130-982F-38EE4E861A23}"/>
                    </a:ext>
                  </a:extLst>
                </p:cNvPr>
                <p:cNvSpPr/>
                <p:nvPr/>
              </p:nvSpPr>
              <p:spPr bwMode="auto">
                <a:xfrm>
                  <a:off x="8610600" y="3048000"/>
                  <a:ext cx="3810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None/>
                    <a:defRPr/>
                  </a:pPr>
                  <a:endParaRPr lang="sk-SK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3" name="Rovná spojnica 62">
                  <a:extLst>
                    <a:ext uri="{FF2B5EF4-FFF2-40B4-BE49-F238E27FC236}">
                      <a16:creationId xmlns:a16="http://schemas.microsoft.com/office/drawing/2014/main" id="{38784088-AB48-4357-AE9F-62083D93BCAE}"/>
                    </a:ext>
                  </a:extLst>
                </p:cNvPr>
                <p:cNvCxnSpPr>
                  <a:stCxn id="58" idx="4"/>
                  <a:endCxn id="60" idx="0"/>
                </p:cNvCxnSpPr>
                <p:nvPr/>
              </p:nvCxnSpPr>
              <p:spPr bwMode="auto">
                <a:xfrm>
                  <a:off x="7962900" y="2514600"/>
                  <a:ext cx="381000" cy="15240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Rovná spojnica 63">
                  <a:extLst>
                    <a:ext uri="{FF2B5EF4-FFF2-40B4-BE49-F238E27FC236}">
                      <a16:creationId xmlns:a16="http://schemas.microsoft.com/office/drawing/2014/main" id="{9E4A287D-1BE6-4244-BEDC-A97C5F10B795}"/>
                    </a:ext>
                  </a:extLst>
                </p:cNvPr>
                <p:cNvCxnSpPr>
                  <a:stCxn id="60" idx="4"/>
                  <a:endCxn id="61" idx="0"/>
                </p:cNvCxnSpPr>
                <p:nvPr/>
              </p:nvCxnSpPr>
              <p:spPr bwMode="auto">
                <a:xfrm flipH="1">
                  <a:off x="7886700" y="2971800"/>
                  <a:ext cx="457200" cy="7620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Rovná spojnica 64">
                  <a:extLst>
                    <a:ext uri="{FF2B5EF4-FFF2-40B4-BE49-F238E27FC236}">
                      <a16:creationId xmlns:a16="http://schemas.microsoft.com/office/drawing/2014/main" id="{CD438922-F466-446C-9F1C-C995FBE01BFB}"/>
                    </a:ext>
                  </a:extLst>
                </p:cNvPr>
                <p:cNvCxnSpPr>
                  <a:endCxn id="62" idx="0"/>
                </p:cNvCxnSpPr>
                <p:nvPr/>
              </p:nvCxnSpPr>
              <p:spPr bwMode="auto">
                <a:xfrm>
                  <a:off x="8305800" y="2971800"/>
                  <a:ext cx="495300" cy="7620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6" name="Ovál 65">
                  <a:extLst>
                    <a:ext uri="{FF2B5EF4-FFF2-40B4-BE49-F238E27FC236}">
                      <a16:creationId xmlns:a16="http://schemas.microsoft.com/office/drawing/2014/main" id="{04693504-1080-4FCE-B656-9DCD4995A2AA}"/>
                    </a:ext>
                  </a:extLst>
                </p:cNvPr>
                <p:cNvSpPr/>
                <p:nvPr/>
              </p:nvSpPr>
              <p:spPr bwMode="auto">
                <a:xfrm>
                  <a:off x="5486400" y="2514600"/>
                  <a:ext cx="3810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None/>
                    <a:defRPr/>
                  </a:pPr>
                  <a:endParaRPr lang="sk-SK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Ovál 66">
                  <a:extLst>
                    <a:ext uri="{FF2B5EF4-FFF2-40B4-BE49-F238E27FC236}">
                      <a16:creationId xmlns:a16="http://schemas.microsoft.com/office/drawing/2014/main" id="{89D42FAF-1699-470D-BC1A-4D392BDC5223}"/>
                    </a:ext>
                  </a:extLst>
                </p:cNvPr>
                <p:cNvSpPr/>
                <p:nvPr/>
              </p:nvSpPr>
              <p:spPr bwMode="auto">
                <a:xfrm>
                  <a:off x="4953000" y="2971800"/>
                  <a:ext cx="3810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None/>
                    <a:defRPr/>
                  </a:pPr>
                  <a:endParaRPr lang="sk-SK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Ovál 67">
                  <a:extLst>
                    <a:ext uri="{FF2B5EF4-FFF2-40B4-BE49-F238E27FC236}">
                      <a16:creationId xmlns:a16="http://schemas.microsoft.com/office/drawing/2014/main" id="{2A8BAC73-0927-4CA9-9087-F065967815C3}"/>
                    </a:ext>
                  </a:extLst>
                </p:cNvPr>
                <p:cNvSpPr/>
                <p:nvPr/>
              </p:nvSpPr>
              <p:spPr bwMode="auto">
                <a:xfrm>
                  <a:off x="5486400" y="2971800"/>
                  <a:ext cx="3810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None/>
                    <a:defRPr/>
                  </a:pPr>
                  <a:endParaRPr lang="sk-SK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Ovál 68">
                  <a:extLst>
                    <a:ext uri="{FF2B5EF4-FFF2-40B4-BE49-F238E27FC236}">
                      <a16:creationId xmlns:a16="http://schemas.microsoft.com/office/drawing/2014/main" id="{B4EA9A7F-0118-4D61-B4BF-EE481903BC76}"/>
                    </a:ext>
                  </a:extLst>
                </p:cNvPr>
                <p:cNvSpPr/>
                <p:nvPr/>
              </p:nvSpPr>
              <p:spPr bwMode="auto">
                <a:xfrm>
                  <a:off x="6019800" y="2971800"/>
                  <a:ext cx="381000" cy="30480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None/>
                    <a:defRPr/>
                  </a:pPr>
                  <a:endParaRPr lang="sk-SK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0" name="Rovná spojnica 69">
                  <a:extLst>
                    <a:ext uri="{FF2B5EF4-FFF2-40B4-BE49-F238E27FC236}">
                      <a16:creationId xmlns:a16="http://schemas.microsoft.com/office/drawing/2014/main" id="{68A6AC29-F72B-4B75-B084-F074989AB161}"/>
                    </a:ext>
                  </a:extLst>
                </p:cNvPr>
                <p:cNvCxnSpPr>
                  <a:stCxn id="66" idx="4"/>
                  <a:endCxn id="67" idx="0"/>
                </p:cNvCxnSpPr>
                <p:nvPr/>
              </p:nvCxnSpPr>
              <p:spPr bwMode="auto">
                <a:xfrm flipH="1">
                  <a:off x="5143500" y="2819400"/>
                  <a:ext cx="539750" cy="14446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Rovná spojnica 70">
                  <a:extLst>
                    <a:ext uri="{FF2B5EF4-FFF2-40B4-BE49-F238E27FC236}">
                      <a16:creationId xmlns:a16="http://schemas.microsoft.com/office/drawing/2014/main" id="{4709E733-3B9B-4AA2-B805-900BC05AFE9B}"/>
                    </a:ext>
                  </a:extLst>
                </p:cNvPr>
                <p:cNvCxnSpPr>
                  <a:stCxn id="66" idx="4"/>
                  <a:endCxn id="69" idx="0"/>
                </p:cNvCxnSpPr>
                <p:nvPr/>
              </p:nvCxnSpPr>
              <p:spPr bwMode="auto">
                <a:xfrm>
                  <a:off x="5676900" y="2819400"/>
                  <a:ext cx="533400" cy="15240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Šípka doprava 20">
                  <a:extLst>
                    <a:ext uri="{FF2B5EF4-FFF2-40B4-BE49-F238E27FC236}">
                      <a16:creationId xmlns:a16="http://schemas.microsoft.com/office/drawing/2014/main" id="{1B962A25-639A-4F21-A4EE-07CDDF84AE2B}"/>
                    </a:ext>
                  </a:extLst>
                </p:cNvPr>
                <p:cNvSpPr/>
                <p:nvPr/>
              </p:nvSpPr>
              <p:spPr bwMode="auto">
                <a:xfrm>
                  <a:off x="6553200" y="2667000"/>
                  <a:ext cx="533400" cy="611188"/>
                </a:xfrm>
                <a:prstGeom prst="rightArrow">
                  <a:avLst/>
                </a:prstGeom>
                <a:solidFill>
                  <a:srgbClr val="C0000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None/>
                    <a:defRPr/>
                  </a:pPr>
                  <a:endParaRPr lang="sk-SK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25" name="Obrázok 24">
            <a:extLst>
              <a:ext uri="{FF2B5EF4-FFF2-40B4-BE49-F238E27FC236}">
                <a16:creationId xmlns:a16="http://schemas.microsoft.com/office/drawing/2014/main" id="{F8B9067C-0955-4072-BBFA-2B9062E6E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25" y="2335303"/>
            <a:ext cx="2616404" cy="926221"/>
          </a:xfrm>
          <a:prstGeom prst="rect">
            <a:avLst/>
          </a:prstGeom>
        </p:spPr>
      </p:pic>
      <p:pic>
        <p:nvPicPr>
          <p:cNvPr id="73" name="Obrázok 72">
            <a:extLst>
              <a:ext uri="{FF2B5EF4-FFF2-40B4-BE49-F238E27FC236}">
                <a16:creationId xmlns:a16="http://schemas.microsoft.com/office/drawing/2014/main" id="{28F60EFF-89C3-4149-B79C-49EBFC093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118" y="2419828"/>
            <a:ext cx="3452574" cy="8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82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Výhody a nevýhody metód na generovanie stromov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33225"/>
            <a:ext cx="7949184" cy="5216775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2000" baseline="0" dirty="0"/>
              <a:t>Ľahko vysvetliteľné ľuďom zadávateľom problému na riešenie – ľahšie ako lineárna regresia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2000" baseline="0" dirty="0"/>
              <a:t>Rozhodovacie stromy </a:t>
            </a:r>
            <a:r>
              <a:rPr lang="sk-SK" altLang="en-US" sz="2000" baseline="0" dirty="0">
                <a:solidFill>
                  <a:srgbClr val="006666"/>
                </a:solidFill>
              </a:rPr>
              <a:t>lepšie zrkadlia spôsob rozhodovania človeka</a:t>
            </a:r>
            <a:r>
              <a:rPr lang="sk-SK" altLang="en-US" sz="2000" baseline="0" dirty="0"/>
              <a:t> – tak klasifikačné ako aj regresné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2000" baseline="0" dirty="0"/>
              <a:t>Grafická vizualizácia je možná a veľmi nápomocná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2000" baseline="0" dirty="0">
                <a:solidFill>
                  <a:srgbClr val="7E0000"/>
                </a:solidFill>
              </a:rPr>
              <a:t>Ľahká interpretovateľnosť sa týka hlavne menších stromov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2000" baseline="0" dirty="0"/>
              <a:t>Stromy dokážu ľahšie pracovať s kvantitatívnymi </a:t>
            </a:r>
            <a:r>
              <a:rPr lang="sk-SK" altLang="en-US" sz="2000" baseline="0" dirty="0" err="1"/>
              <a:t>prediktormi</a:t>
            </a:r>
            <a:r>
              <a:rPr lang="sk-SK" altLang="en-US" sz="2000" baseline="0" dirty="0"/>
              <a:t> – numerickými atribútmi</a:t>
            </a:r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en-US" sz="2000" baseline="0" dirty="0"/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2000" b="1" dirty="0"/>
              <a:t>Príklady použitia:</a:t>
            </a:r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2000" baseline="0" dirty="0">
                <a:solidFill>
                  <a:srgbClr val="006666"/>
                </a:solidFill>
              </a:rPr>
              <a:t>Klasifikačný strom </a:t>
            </a:r>
            <a:r>
              <a:rPr lang="sk-SK" altLang="en-US" sz="2000" baseline="0" dirty="0"/>
              <a:t>– zatrieďovanie objektov do tried</a:t>
            </a:r>
          </a:p>
          <a:p>
            <a:pPr lvl="2" eaLnBrk="1" hangingPunct="1"/>
            <a:r>
              <a:rPr lang="sk-SK" altLang="sk-SK" sz="1800" dirty="0"/>
              <a:t>Kúpi si Jano paušál v Orange</a:t>
            </a:r>
            <a:r>
              <a:rPr lang="en-US" altLang="sk-SK" sz="1800" dirty="0"/>
              <a:t>? </a:t>
            </a:r>
            <a:r>
              <a:rPr lang="sk-SK" altLang="sk-SK" sz="1800" dirty="0"/>
              <a:t>- </a:t>
            </a:r>
            <a:r>
              <a:rPr lang="en-US" altLang="sk-SK" sz="1800" dirty="0"/>
              <a:t>{</a:t>
            </a:r>
            <a:r>
              <a:rPr lang="sk-SK" altLang="sk-SK" sz="1800" dirty="0"/>
              <a:t>áno, nie</a:t>
            </a:r>
            <a:r>
              <a:rPr lang="en-US" altLang="sk-SK" sz="1800" dirty="0"/>
              <a:t>}</a:t>
            </a:r>
          </a:p>
          <a:p>
            <a:pPr lvl="2" eaLnBrk="1" hangingPunct="1"/>
            <a:r>
              <a:rPr lang="sk-SK" altLang="sk-SK" sz="1800" dirty="0"/>
              <a:t>Ktorý z troch paušálov si Jano kúpi? - {X, Y, Z, ..}</a:t>
            </a:r>
            <a:endParaRPr lang="sk-SK" altLang="en-US" sz="2000" baseline="0" dirty="0"/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sk-SK" altLang="en-US" sz="2000" dirty="0">
                <a:solidFill>
                  <a:srgbClr val="7E0000"/>
                </a:solidFill>
              </a:rPr>
              <a:t>Regresný strom </a:t>
            </a:r>
            <a:r>
              <a:rPr lang="sk-SK" altLang="en-US" sz="2000" dirty="0"/>
              <a:t>– predikcia celočíselnej hodnoty</a:t>
            </a:r>
          </a:p>
          <a:p>
            <a:pPr lvl="2" eaLnBrk="1" hangingPunct="1"/>
            <a:r>
              <a:rPr lang="sk-SK" altLang="sk-SK" sz="1800" dirty="0"/>
              <a:t>Koľko Jano zaplatí za svoj paušál budúci rok</a:t>
            </a:r>
            <a:r>
              <a:rPr lang="en-US" altLang="sk-SK" sz="1800" dirty="0"/>
              <a:t>?</a:t>
            </a:r>
            <a:r>
              <a:rPr lang="sk-SK" altLang="sk-SK" sz="1800" dirty="0"/>
              <a:t> </a:t>
            </a:r>
            <a:r>
              <a:rPr lang="en-US" altLang="sk-SK" sz="1800" dirty="0"/>
              <a:t>( </a:t>
            </a:r>
            <a:r>
              <a:rPr lang="sk-SK" altLang="sk-SK" sz="1800" dirty="0"/>
              <a:t>€</a:t>
            </a:r>
            <a:r>
              <a:rPr lang="en-US" altLang="sk-SK" sz="1800" dirty="0"/>
              <a:t> )</a:t>
            </a:r>
          </a:p>
          <a:p>
            <a:pPr lvl="2" eaLnBrk="1" hangingPunct="1"/>
            <a:r>
              <a:rPr lang="sk-SK" altLang="sk-SK" sz="1800" dirty="0"/>
              <a:t>Koľko paušálov predá Orange budúci rok</a:t>
            </a:r>
            <a:r>
              <a:rPr lang="en-US" altLang="sk-SK" sz="1800" dirty="0"/>
              <a:t>?</a:t>
            </a:r>
            <a:r>
              <a:rPr lang="sk-SK" altLang="sk-SK" sz="1800" dirty="0"/>
              <a:t> </a:t>
            </a:r>
            <a:r>
              <a:rPr lang="en-US" altLang="sk-SK" sz="1800" dirty="0"/>
              <a:t>( # )</a:t>
            </a:r>
            <a:endParaRPr lang="sk-SK" altLang="sk-SK" sz="1800" dirty="0"/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en-US" sz="2000" baseline="0" dirty="0"/>
          </a:p>
          <a:p>
            <a:pPr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sk-SK" altLang="en-US" sz="1800" b="1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84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Ďakujem za pozornosť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Prednášajúci: Kristína Machová</a:t>
            </a:r>
          </a:p>
          <a:p>
            <a:pPr algn="ctr" eaLnBrk="1" hangingPunct="1"/>
            <a:r>
              <a:rPr lang="sk-SK" altLang="sk-SK" sz="1800" dirty="0"/>
              <a:t>http://people.tuke.sk/kristina.machova/prezentacieSU/</a:t>
            </a:r>
            <a:endParaRPr lang="sk-SK" altLang="sk-SK" sz="18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0705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 fontScale="90000"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Rozhodovací strom – súvislosť s rozhodovacím zoznamom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9045" y="1181605"/>
            <a:ext cx="8865910" cy="516839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sk-SK" sz="20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Rozhodovací strom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sk-SK" sz="20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(grafová reprezentácia)</a:t>
            </a:r>
            <a:r>
              <a:rPr lang="sk-SK" sz="1600" baseline="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sk-SK" sz="16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sk-SK" sz="16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sk-SK" sz="16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sk-SK" sz="16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sk-SK" sz="16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sk-SK" sz="16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sk-SK" sz="16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sk-SK" sz="16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sk-SK" sz="16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sk-SK" sz="16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sk-SK" sz="16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sk-SK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k-SK" sz="2000" baseline="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ozhodovací zoznam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sk-SK" sz="2000" baseline="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usporiadaný systém pravidiel	</a:t>
            </a:r>
            <a:r>
              <a:rPr lang="sk-SK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sk-SK" sz="2000" baseline="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A1=a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T1									</a:t>
            </a:r>
            <a:r>
              <a:rPr lang="sk-SK" sz="20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sk-SK" sz="2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aseline="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A2=n		</a:t>
            </a:r>
            <a:r>
              <a:rPr lang="sk-SK" sz="2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T2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A3=a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T2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											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baseline="0" dirty="0">
                <a:solidFill>
                  <a:srgbClr val="7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A4=n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sk-SK" sz="2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T1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															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T2</a:t>
            </a:r>
            <a:r>
              <a:rPr lang="sk-SK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sk-SK" sz="1600" dirty="0">
              <a:solidFill>
                <a:srgbClr val="7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sk-SK" sz="1600" dirty="0">
              <a:solidFill>
                <a:srgbClr val="7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baseline="0" dirty="0">
              <a:solidFill>
                <a:srgbClr val="006666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000" dirty="0">
              <a:solidFill>
                <a:srgbClr val="006666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000" baseline="0" dirty="0">
              <a:solidFill>
                <a:srgbClr val="006666"/>
              </a:solidFill>
            </a:endParaRPr>
          </a:p>
          <a:p>
            <a:pPr marL="0" indent="0" eaLnBrk="1" hangingPunct="1">
              <a:buNone/>
              <a:defRPr/>
            </a:pPr>
            <a:endParaRPr lang="sk-SK" sz="2000" baseline="0" dirty="0">
              <a:solidFill>
                <a:srgbClr val="7E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1DE82CDB-CC59-4B7F-85D5-5D2B18C0A991}"/>
              </a:ext>
            </a:extLst>
          </p:cNvPr>
          <p:cNvGrpSpPr/>
          <p:nvPr/>
        </p:nvGrpSpPr>
        <p:grpSpPr>
          <a:xfrm>
            <a:off x="3603090" y="1256079"/>
            <a:ext cx="2787587" cy="3039327"/>
            <a:chOff x="3816292" y="1336524"/>
            <a:chExt cx="2787587" cy="3039327"/>
          </a:xfrm>
        </p:grpSpPr>
        <p:cxnSp>
          <p:nvCxnSpPr>
            <p:cNvPr id="22" name="Rovná spojnica 21">
              <a:extLst>
                <a:ext uri="{FF2B5EF4-FFF2-40B4-BE49-F238E27FC236}">
                  <a16:creationId xmlns:a16="http://schemas.microsoft.com/office/drawing/2014/main" id="{E95DE4DF-5D0E-468C-80B8-C2CA4A6462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7115" y="2944719"/>
              <a:ext cx="282446" cy="36925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9876F83B-B1B1-4190-8CAE-13A34E8DDB62}"/>
                </a:ext>
              </a:extLst>
            </p:cNvPr>
            <p:cNvGrpSpPr/>
            <p:nvPr/>
          </p:nvGrpSpPr>
          <p:grpSpPr>
            <a:xfrm>
              <a:off x="3816292" y="1336524"/>
              <a:ext cx="2787587" cy="3039327"/>
              <a:chOff x="5852572" y="3243489"/>
              <a:chExt cx="2787587" cy="3039327"/>
            </a:xfrm>
          </p:grpSpPr>
          <p:grpSp>
            <p:nvGrpSpPr>
              <p:cNvPr id="17" name="Skupina 16">
                <a:extLst>
                  <a:ext uri="{FF2B5EF4-FFF2-40B4-BE49-F238E27FC236}">
                    <a16:creationId xmlns:a16="http://schemas.microsoft.com/office/drawing/2014/main" id="{7A559A5A-914D-4AF1-9D2F-01F11AA4A384}"/>
                  </a:ext>
                </a:extLst>
              </p:cNvPr>
              <p:cNvGrpSpPr/>
              <p:nvPr/>
            </p:nvGrpSpPr>
            <p:grpSpPr>
              <a:xfrm>
                <a:off x="6043450" y="3553274"/>
                <a:ext cx="2232782" cy="2357225"/>
                <a:chOff x="6043450" y="3553274"/>
                <a:chExt cx="2232782" cy="2357225"/>
              </a:xfrm>
            </p:grpSpPr>
            <p:cxnSp>
              <p:nvCxnSpPr>
                <p:cNvPr id="16" name="Rovná spojnica 15">
                  <a:extLst>
                    <a:ext uri="{FF2B5EF4-FFF2-40B4-BE49-F238E27FC236}">
                      <a16:creationId xmlns:a16="http://schemas.microsoft.com/office/drawing/2014/main" id="{DEB320E3-C672-4678-B983-DCBE8057A4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043450" y="3553274"/>
                  <a:ext cx="217366" cy="3588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Rovná spojnica 20">
                  <a:extLst>
                    <a:ext uri="{FF2B5EF4-FFF2-40B4-BE49-F238E27FC236}">
                      <a16:creationId xmlns:a16="http://schemas.microsoft.com/office/drawing/2014/main" id="{AACD7202-7277-4CD7-85CB-9C49CE339B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85877" y="4191297"/>
                  <a:ext cx="217366" cy="3588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Rovná spojnica 22">
                  <a:extLst>
                    <a:ext uri="{FF2B5EF4-FFF2-40B4-BE49-F238E27FC236}">
                      <a16:creationId xmlns:a16="http://schemas.microsoft.com/office/drawing/2014/main" id="{058C1F55-D7ED-4E63-AAC5-509D2D7862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81900" y="5548529"/>
                  <a:ext cx="299388" cy="3619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Rovná spojnica 23">
                  <a:extLst>
                    <a:ext uri="{FF2B5EF4-FFF2-40B4-BE49-F238E27FC236}">
                      <a16:creationId xmlns:a16="http://schemas.microsoft.com/office/drawing/2014/main" id="{448E841E-7CBA-4E7D-84AD-A127F0E991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79908" y="3558515"/>
                  <a:ext cx="396551" cy="3681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Rovná spojnica 25">
                  <a:extLst>
                    <a:ext uri="{FF2B5EF4-FFF2-40B4-BE49-F238E27FC236}">
                      <a16:creationId xmlns:a16="http://schemas.microsoft.com/office/drawing/2014/main" id="{CD2F1846-726E-49B8-9CA4-8BC2931BC4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28114" y="4181372"/>
                  <a:ext cx="396551" cy="3681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Rovná spojnica 26">
                  <a:extLst>
                    <a:ext uri="{FF2B5EF4-FFF2-40B4-BE49-F238E27FC236}">
                      <a16:creationId xmlns:a16="http://schemas.microsoft.com/office/drawing/2014/main" id="{95D895E1-295E-48E4-B8F4-E11DA1E5D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16652" y="4843479"/>
                  <a:ext cx="396551" cy="3681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Rovná spojnica 27">
                  <a:extLst>
                    <a:ext uri="{FF2B5EF4-FFF2-40B4-BE49-F238E27FC236}">
                      <a16:creationId xmlns:a16="http://schemas.microsoft.com/office/drawing/2014/main" id="{264ABA46-FB39-462E-81A0-1D2855F437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79681" y="5531059"/>
                  <a:ext cx="396551" cy="3681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Skupina 14">
                <a:extLst>
                  <a:ext uri="{FF2B5EF4-FFF2-40B4-BE49-F238E27FC236}">
                    <a16:creationId xmlns:a16="http://schemas.microsoft.com/office/drawing/2014/main" id="{381C7970-3170-40A7-8FAF-1E4EE1B0240B}"/>
                  </a:ext>
                </a:extLst>
              </p:cNvPr>
              <p:cNvGrpSpPr/>
              <p:nvPr/>
            </p:nvGrpSpPr>
            <p:grpSpPr>
              <a:xfrm>
                <a:off x="5852572" y="3243489"/>
                <a:ext cx="2787587" cy="3039327"/>
                <a:chOff x="5826082" y="3221650"/>
                <a:chExt cx="2787587" cy="3039327"/>
              </a:xfrm>
            </p:grpSpPr>
            <p:sp>
              <p:nvSpPr>
                <p:cNvPr id="34" name="BlokTextu 33">
                  <a:extLst>
                    <a:ext uri="{FF2B5EF4-FFF2-40B4-BE49-F238E27FC236}">
                      <a16:creationId xmlns:a16="http://schemas.microsoft.com/office/drawing/2014/main" id="{DBE210A7-A47C-45AC-8D7E-B4CAE1A08CDD}"/>
                    </a:ext>
                  </a:extLst>
                </p:cNvPr>
                <p:cNvSpPr txBox="1"/>
                <p:nvPr/>
              </p:nvSpPr>
              <p:spPr>
                <a:xfrm>
                  <a:off x="6890075" y="4757735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k-SK" sz="1800" dirty="0">
                      <a:solidFill>
                        <a:srgbClr val="7E0000"/>
                      </a:solidFill>
                    </a:rPr>
                    <a:t>a</a:t>
                  </a:r>
                  <a:endParaRPr lang="sk-SK" dirty="0"/>
                </a:p>
              </p:txBody>
            </p:sp>
            <p:sp>
              <p:nvSpPr>
                <p:cNvPr id="38" name="BlokTextu 37">
                  <a:extLst>
                    <a:ext uri="{FF2B5EF4-FFF2-40B4-BE49-F238E27FC236}">
                      <a16:creationId xmlns:a16="http://schemas.microsoft.com/office/drawing/2014/main" id="{ABFE70CA-C061-4D19-80DC-4AC9141ABE49}"/>
                    </a:ext>
                  </a:extLst>
                </p:cNvPr>
                <p:cNvSpPr txBox="1"/>
                <p:nvPr/>
              </p:nvSpPr>
              <p:spPr>
                <a:xfrm>
                  <a:off x="7499915" y="4795740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6666"/>
                      </a:solidFill>
                    </a:rPr>
                    <a:t>n</a:t>
                  </a:r>
                  <a:endParaRPr lang="sk-SK" dirty="0">
                    <a:solidFill>
                      <a:srgbClr val="006666"/>
                    </a:solidFill>
                  </a:endParaRPr>
                </a:p>
              </p:txBody>
            </p:sp>
            <p:sp>
              <p:nvSpPr>
                <p:cNvPr id="39" name="BlokTextu 38">
                  <a:extLst>
                    <a:ext uri="{FF2B5EF4-FFF2-40B4-BE49-F238E27FC236}">
                      <a16:creationId xmlns:a16="http://schemas.microsoft.com/office/drawing/2014/main" id="{F3D7D1E9-D948-4D07-8138-03377195944D}"/>
                    </a:ext>
                  </a:extLst>
                </p:cNvPr>
                <p:cNvSpPr txBox="1"/>
                <p:nvPr/>
              </p:nvSpPr>
              <p:spPr>
                <a:xfrm>
                  <a:off x="6427139" y="4102018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7E0000"/>
                      </a:solidFill>
                    </a:rPr>
                    <a:t>n</a:t>
                  </a:r>
                  <a:endParaRPr lang="sk-SK" dirty="0">
                    <a:solidFill>
                      <a:srgbClr val="7E0000"/>
                    </a:solidFill>
                  </a:endParaRPr>
                </a:p>
              </p:txBody>
            </p:sp>
            <p:grpSp>
              <p:nvGrpSpPr>
                <p:cNvPr id="5" name="Skupina 4">
                  <a:extLst>
                    <a:ext uri="{FF2B5EF4-FFF2-40B4-BE49-F238E27FC236}">
                      <a16:creationId xmlns:a16="http://schemas.microsoft.com/office/drawing/2014/main" id="{C0590E3A-9FC7-4219-87BE-56A32569A8C4}"/>
                    </a:ext>
                  </a:extLst>
                </p:cNvPr>
                <p:cNvGrpSpPr/>
                <p:nvPr/>
              </p:nvGrpSpPr>
              <p:grpSpPr>
                <a:xfrm>
                  <a:off x="5826082" y="3221650"/>
                  <a:ext cx="2787587" cy="3039327"/>
                  <a:chOff x="5826082" y="3221650"/>
                  <a:chExt cx="2787587" cy="3039327"/>
                </a:xfrm>
              </p:grpSpPr>
              <p:sp>
                <p:nvSpPr>
                  <p:cNvPr id="6" name="BlokTextu 5">
                    <a:extLst>
                      <a:ext uri="{FF2B5EF4-FFF2-40B4-BE49-F238E27FC236}">
                        <a16:creationId xmlns:a16="http://schemas.microsoft.com/office/drawing/2014/main" id="{0E82968F-EE12-4E69-9D56-DF8A8D932E96}"/>
                      </a:ext>
                    </a:extLst>
                  </p:cNvPr>
                  <p:cNvSpPr txBox="1"/>
                  <p:nvPr/>
                </p:nvSpPr>
                <p:spPr>
                  <a:xfrm>
                    <a:off x="6043449" y="3221650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A1</a:t>
                    </a:r>
                    <a:endParaRPr lang="sk-SK" dirty="0"/>
                  </a:p>
                </p:txBody>
              </p:sp>
              <p:sp>
                <p:nvSpPr>
                  <p:cNvPr id="7" name="BlokTextu 6">
                    <a:extLst>
                      <a:ext uri="{FF2B5EF4-FFF2-40B4-BE49-F238E27FC236}">
                        <a16:creationId xmlns:a16="http://schemas.microsoft.com/office/drawing/2014/main" id="{FA2ED1C4-364B-4643-A99E-81E411ECB6CD}"/>
                      </a:ext>
                    </a:extLst>
                  </p:cNvPr>
                  <p:cNvSpPr txBox="1"/>
                  <p:nvPr/>
                </p:nvSpPr>
                <p:spPr>
                  <a:xfrm>
                    <a:off x="6611884" y="3851043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A2</a:t>
                    </a:r>
                    <a:endParaRPr lang="sk-SK" dirty="0"/>
                  </a:p>
                </p:txBody>
              </p:sp>
              <p:sp>
                <p:nvSpPr>
                  <p:cNvPr id="8" name="BlokTextu 7">
                    <a:extLst>
                      <a:ext uri="{FF2B5EF4-FFF2-40B4-BE49-F238E27FC236}">
                        <a16:creationId xmlns:a16="http://schemas.microsoft.com/office/drawing/2014/main" id="{7C7606A8-4764-435D-8358-28CA6B3FC331}"/>
                      </a:ext>
                    </a:extLst>
                  </p:cNvPr>
                  <p:cNvSpPr txBox="1"/>
                  <p:nvPr/>
                </p:nvSpPr>
                <p:spPr>
                  <a:xfrm>
                    <a:off x="7147166" y="4511837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A3</a:t>
                    </a:r>
                    <a:endParaRPr lang="sk-SK" dirty="0"/>
                  </a:p>
                </p:txBody>
              </p:sp>
              <p:sp>
                <p:nvSpPr>
                  <p:cNvPr id="9" name="BlokTextu 8">
                    <a:extLst>
                      <a:ext uri="{FF2B5EF4-FFF2-40B4-BE49-F238E27FC236}">
                        <a16:creationId xmlns:a16="http://schemas.microsoft.com/office/drawing/2014/main" id="{51A6B32C-367F-4BEB-A4D5-28DE4957E0CE}"/>
                      </a:ext>
                    </a:extLst>
                  </p:cNvPr>
                  <p:cNvSpPr txBox="1"/>
                  <p:nvPr/>
                </p:nvSpPr>
                <p:spPr>
                  <a:xfrm>
                    <a:off x="7678213" y="5213767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A4</a:t>
                    </a:r>
                    <a:endParaRPr lang="sk-SK" dirty="0"/>
                  </a:p>
                </p:txBody>
              </p:sp>
              <p:sp>
                <p:nvSpPr>
                  <p:cNvPr id="10" name="BlokTextu 9">
                    <a:extLst>
                      <a:ext uri="{FF2B5EF4-FFF2-40B4-BE49-F238E27FC236}">
                        <a16:creationId xmlns:a16="http://schemas.microsoft.com/office/drawing/2014/main" id="{2BE6CF70-3F13-4B54-89A7-D294584BB59D}"/>
                      </a:ext>
                    </a:extLst>
                  </p:cNvPr>
                  <p:cNvSpPr txBox="1"/>
                  <p:nvPr/>
                </p:nvSpPr>
                <p:spPr>
                  <a:xfrm>
                    <a:off x="5826082" y="3851043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T1</a:t>
                    </a:r>
                    <a:endParaRPr lang="sk-SK" dirty="0"/>
                  </a:p>
                </p:txBody>
              </p:sp>
              <p:sp>
                <p:nvSpPr>
                  <p:cNvPr id="11" name="BlokTextu 10">
                    <a:extLst>
                      <a:ext uri="{FF2B5EF4-FFF2-40B4-BE49-F238E27FC236}">
                        <a16:creationId xmlns:a16="http://schemas.microsoft.com/office/drawing/2014/main" id="{1729CD87-04CF-4974-AC6B-C8BCD8D8A662}"/>
                      </a:ext>
                    </a:extLst>
                  </p:cNvPr>
                  <p:cNvSpPr txBox="1"/>
                  <p:nvPr/>
                </p:nvSpPr>
                <p:spPr>
                  <a:xfrm>
                    <a:off x="6205673" y="4480436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T2</a:t>
                    </a:r>
                    <a:endParaRPr lang="sk-SK" dirty="0"/>
                  </a:p>
                </p:txBody>
              </p:sp>
              <p:sp>
                <p:nvSpPr>
                  <p:cNvPr id="12" name="BlokTextu 11">
                    <a:extLst>
                      <a:ext uri="{FF2B5EF4-FFF2-40B4-BE49-F238E27FC236}">
                        <a16:creationId xmlns:a16="http://schemas.microsoft.com/office/drawing/2014/main" id="{65574CA6-9F5F-4ADF-A9D1-89CF030D6C1E}"/>
                      </a:ext>
                    </a:extLst>
                  </p:cNvPr>
                  <p:cNvSpPr txBox="1"/>
                  <p:nvPr/>
                </p:nvSpPr>
                <p:spPr>
                  <a:xfrm>
                    <a:off x="6809538" y="5217391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T2</a:t>
                    </a:r>
                    <a:endParaRPr lang="sk-SK" dirty="0"/>
                  </a:p>
                </p:txBody>
              </p:sp>
              <p:sp>
                <p:nvSpPr>
                  <p:cNvPr id="13" name="BlokTextu 12">
                    <a:extLst>
                      <a:ext uri="{FF2B5EF4-FFF2-40B4-BE49-F238E27FC236}">
                        <a16:creationId xmlns:a16="http://schemas.microsoft.com/office/drawing/2014/main" id="{739D7D9C-A214-4888-B948-628FE9574834}"/>
                      </a:ext>
                    </a:extLst>
                  </p:cNvPr>
                  <p:cNvSpPr txBox="1"/>
                  <p:nvPr/>
                </p:nvSpPr>
                <p:spPr>
                  <a:xfrm>
                    <a:off x="7364533" y="5891645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T1</a:t>
                    </a:r>
                    <a:endParaRPr lang="sk-SK" dirty="0"/>
                  </a:p>
                </p:txBody>
              </p:sp>
              <p:sp>
                <p:nvSpPr>
                  <p:cNvPr id="14" name="BlokTextu 13">
                    <a:extLst>
                      <a:ext uri="{FF2B5EF4-FFF2-40B4-BE49-F238E27FC236}">
                        <a16:creationId xmlns:a16="http://schemas.microsoft.com/office/drawing/2014/main" id="{3F4F2180-A33D-412B-8DE4-37641CD22ADA}"/>
                      </a:ext>
                    </a:extLst>
                  </p:cNvPr>
                  <p:cNvSpPr txBox="1"/>
                  <p:nvPr/>
                </p:nvSpPr>
                <p:spPr>
                  <a:xfrm>
                    <a:off x="8178935" y="5891645"/>
                    <a:ext cx="43473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T2</a:t>
                    </a:r>
                    <a:endParaRPr lang="sk-SK" dirty="0"/>
                  </a:p>
                </p:txBody>
              </p:sp>
              <p:sp>
                <p:nvSpPr>
                  <p:cNvPr id="33" name="BlokTextu 32">
                    <a:extLst>
                      <a:ext uri="{FF2B5EF4-FFF2-40B4-BE49-F238E27FC236}">
                        <a16:creationId xmlns:a16="http://schemas.microsoft.com/office/drawing/2014/main" id="{6DE2097F-FBE8-4915-AB00-32CEF0E85506}"/>
                      </a:ext>
                    </a:extLst>
                  </p:cNvPr>
                  <p:cNvSpPr txBox="1"/>
                  <p:nvPr/>
                </p:nvSpPr>
                <p:spPr>
                  <a:xfrm>
                    <a:off x="5872163" y="3488156"/>
                    <a:ext cx="2952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k-SK" sz="1800" dirty="0">
                        <a:solidFill>
                          <a:srgbClr val="7E0000"/>
                        </a:solidFill>
                      </a:rPr>
                      <a:t>a</a:t>
                    </a:r>
                    <a:endParaRPr lang="sk-SK" dirty="0"/>
                  </a:p>
                </p:txBody>
              </p:sp>
              <p:sp>
                <p:nvSpPr>
                  <p:cNvPr id="35" name="BlokTextu 34">
                    <a:extLst>
                      <a:ext uri="{FF2B5EF4-FFF2-40B4-BE49-F238E27FC236}">
                        <a16:creationId xmlns:a16="http://schemas.microsoft.com/office/drawing/2014/main" id="{095BE7AB-1AB1-495D-ABB0-414FF6EC98AD}"/>
                      </a:ext>
                    </a:extLst>
                  </p:cNvPr>
                  <p:cNvSpPr txBox="1"/>
                  <p:nvPr/>
                </p:nvSpPr>
                <p:spPr>
                  <a:xfrm>
                    <a:off x="8091410" y="5454899"/>
                    <a:ext cx="2952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k-SK" sz="1800" dirty="0">
                        <a:solidFill>
                          <a:srgbClr val="006666"/>
                        </a:solidFill>
                      </a:rPr>
                      <a:t>a</a:t>
                    </a:r>
                    <a:endParaRPr lang="sk-SK" dirty="0">
                      <a:solidFill>
                        <a:srgbClr val="006666"/>
                      </a:solidFill>
                    </a:endParaRPr>
                  </a:p>
                </p:txBody>
              </p:sp>
              <p:sp>
                <p:nvSpPr>
                  <p:cNvPr id="36" name="BlokTextu 35">
                    <a:extLst>
                      <a:ext uri="{FF2B5EF4-FFF2-40B4-BE49-F238E27FC236}">
                        <a16:creationId xmlns:a16="http://schemas.microsoft.com/office/drawing/2014/main" id="{CBE2569B-CB28-4FEB-8E35-1D483D102446}"/>
                      </a:ext>
                    </a:extLst>
                  </p:cNvPr>
                  <p:cNvSpPr txBox="1"/>
                  <p:nvPr/>
                </p:nvSpPr>
                <p:spPr>
                  <a:xfrm>
                    <a:off x="7006674" y="4099633"/>
                    <a:ext cx="2952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k-SK" sz="1800" dirty="0">
                        <a:solidFill>
                          <a:srgbClr val="006666"/>
                        </a:solidFill>
                      </a:rPr>
                      <a:t>a</a:t>
                    </a:r>
                    <a:endParaRPr lang="sk-SK" dirty="0">
                      <a:solidFill>
                        <a:srgbClr val="006666"/>
                      </a:solidFill>
                    </a:endParaRPr>
                  </a:p>
                </p:txBody>
              </p:sp>
              <p:sp>
                <p:nvSpPr>
                  <p:cNvPr id="37" name="BlokTextu 36">
                    <a:extLst>
                      <a:ext uri="{FF2B5EF4-FFF2-40B4-BE49-F238E27FC236}">
                        <a16:creationId xmlns:a16="http://schemas.microsoft.com/office/drawing/2014/main" id="{8B5573ED-E0E5-46EA-91EC-F0C25D1F50D3}"/>
                      </a:ext>
                    </a:extLst>
                  </p:cNvPr>
                  <p:cNvSpPr txBox="1"/>
                  <p:nvPr/>
                </p:nvSpPr>
                <p:spPr>
                  <a:xfrm>
                    <a:off x="7448700" y="5450411"/>
                    <a:ext cx="3064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7E0000"/>
                        </a:solidFill>
                      </a:rPr>
                      <a:t>n</a:t>
                    </a:r>
                    <a:endParaRPr lang="sk-SK" dirty="0">
                      <a:solidFill>
                        <a:srgbClr val="7E0000"/>
                      </a:solidFill>
                    </a:endParaRPr>
                  </a:p>
                </p:txBody>
              </p:sp>
              <p:sp>
                <p:nvSpPr>
                  <p:cNvPr id="40" name="BlokTextu 39">
                    <a:extLst>
                      <a:ext uri="{FF2B5EF4-FFF2-40B4-BE49-F238E27FC236}">
                        <a16:creationId xmlns:a16="http://schemas.microsoft.com/office/drawing/2014/main" id="{4285ACF0-B6A7-489B-A9D5-26B8CE5A22E8}"/>
                      </a:ext>
                    </a:extLst>
                  </p:cNvPr>
                  <p:cNvSpPr txBox="1"/>
                  <p:nvPr/>
                </p:nvSpPr>
                <p:spPr>
                  <a:xfrm>
                    <a:off x="6478183" y="3504986"/>
                    <a:ext cx="3064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6666"/>
                        </a:solidFill>
                      </a:rPr>
                      <a:t>n</a:t>
                    </a:r>
                    <a:endParaRPr lang="sk-SK" dirty="0">
                      <a:solidFill>
                        <a:srgbClr val="006666"/>
                      </a:solidFill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85288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Indukcia KLASIFIKAČNÝCH rozhodovacích stromov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20825"/>
            <a:ext cx="8229600" cy="51982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2400" baseline="0" dirty="0"/>
              <a:t>Algoritmy, ktoré generujú na výstupe Rozhodovací Strom (RS)pracujú väčšinou neinkrementálne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2400" baseline="0" dirty="0"/>
              <a:t>Uplatňujú princíp „</a:t>
            </a:r>
            <a:r>
              <a:rPr lang="sk-SK" altLang="en-US" sz="2400" baseline="0" dirty="0">
                <a:solidFill>
                  <a:srgbClr val="006666"/>
                </a:solidFill>
              </a:rPr>
              <a:t>rozdeľuj a panuj</a:t>
            </a:r>
            <a:r>
              <a:rPr lang="sk-SK" altLang="en-US" sz="2400" baseline="0" dirty="0"/>
              <a:t>“ resp. princíp „</a:t>
            </a:r>
            <a:r>
              <a:rPr lang="sk-SK" altLang="en-US" sz="2400" baseline="0" dirty="0">
                <a:solidFill>
                  <a:srgbClr val="006666"/>
                </a:solidFill>
              </a:rPr>
              <a:t>delenia priestoru príkladov na pod-priestory</a:t>
            </a:r>
            <a:r>
              <a:rPr lang="sk-SK" altLang="en-US" sz="2400" baseline="0" dirty="0"/>
              <a:t>“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2400" baseline="0" dirty="0"/>
              <a:t>Ukončovacia podmienka (UK)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2400" baseline="0" dirty="0"/>
              <a:t>Pre </a:t>
            </a:r>
            <a:r>
              <a:rPr lang="sk-SK" altLang="en-US" sz="2400" baseline="0" dirty="0">
                <a:solidFill>
                  <a:srgbClr val="7E0000"/>
                </a:solidFill>
              </a:rPr>
              <a:t>perfektnú klasifikáciu: každý pod-priestor obsahuje iba príklady jednej a tej istej triedy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altLang="en-US" sz="2400" baseline="0" dirty="0"/>
              <a:t>Pre nie perfektnú klasifikáciu: každý pod-priestor obsahuje aspoň dané hraničné percento príkladov jednej triedy (napr. 90%) – generovanie RS nevykoľají prítomnosť zašumených dát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sk-SK" altLang="en-US" sz="2400" baseline="0" dirty="0"/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k-SK" altLang="en-US" sz="2400" b="1" baseline="0" dirty="0"/>
              <a:t>Všeobecný popis algoritmu na generovanie RS</a:t>
            </a:r>
            <a:r>
              <a:rPr lang="sk-SK" altLang="en-US" sz="2400" baseline="0" dirty="0"/>
              <a:t>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400" baseline="0" dirty="0"/>
              <a:t>Ak je pre každý pod-priestor splnená UK </a:t>
            </a:r>
            <a:r>
              <a:rPr lang="en-US" altLang="sk-SK" sz="2400" baseline="0" dirty="0">
                <a:sym typeface="Wingdings" panose="05000000000000000000" pitchFamily="2" charset="2"/>
              </a:rPr>
              <a:t></a:t>
            </a:r>
            <a:r>
              <a:rPr lang="sk-SK" altLang="sk-SK" sz="2400" baseline="0" dirty="0">
                <a:sym typeface="Wingdings" panose="05000000000000000000" pitchFamily="2" charset="2"/>
              </a:rPr>
              <a:t> Potom KONIEC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sk-SK" sz="2400" baseline="0" dirty="0"/>
              <a:t>Inak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sk-SK" altLang="sk-SK" sz="2400" baseline="0" dirty="0"/>
              <a:t>Zvoľ pod-priestor obsahujúci príklady rôznych tried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sk-SK" altLang="sk-SK" sz="2400" baseline="0" dirty="0"/>
              <a:t>Zvoľ preň ešte nepoužitý testovací atribút (TA)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sk-SK" altLang="sk-SK" sz="2400" baseline="0" dirty="0"/>
              <a:t>Rozdeľ ho na ďalšie pod-priestory podľa hodnôt TA</a:t>
            </a:r>
            <a:endParaRPr lang="cs-CZ" altLang="sk-SK" sz="2400" baseline="0" dirty="0"/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sk-SK" altLang="en-US" sz="2000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3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Indukcia klasifikačných RS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8892" y="1200922"/>
            <a:ext cx="8229600" cy="2573935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en-US" sz="1800" baseline="0" dirty="0"/>
              <a:t>Majme známu „golfovú“ </a:t>
            </a:r>
            <a:r>
              <a:rPr lang="sk-SK" altLang="en-US" sz="1800" baseline="0" dirty="0" err="1"/>
              <a:t>trénovaciu</a:t>
            </a:r>
            <a:r>
              <a:rPr lang="sk-SK" altLang="en-US" sz="1800" baseline="0" dirty="0"/>
              <a:t> množinu, kde sú jednotlivé pozorovania (TP) dni, ktoré sú popísané z hľadiska sledovaných atribútov: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en-US" sz="1800" baseline="0" dirty="0"/>
              <a:t>A1 = Počasie (Outlook)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en-US" sz="1800" dirty="0"/>
              <a:t>A2 = Teplota (Temp)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en-US" sz="1800" baseline="0" dirty="0"/>
              <a:t>A3 = Vlhkosť (</a:t>
            </a:r>
            <a:r>
              <a:rPr lang="sk-SK" altLang="en-US" sz="1800" baseline="0" dirty="0" err="1"/>
              <a:t>Humidity</a:t>
            </a:r>
            <a:r>
              <a:rPr lang="sk-SK" altLang="en-US" sz="1800" baseline="0" dirty="0"/>
              <a:t>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en-US" sz="1800" dirty="0"/>
              <a:t>A4 = Vietor (</a:t>
            </a:r>
            <a:r>
              <a:rPr lang="sk-SK" altLang="en-US" sz="1800" dirty="0" err="1"/>
              <a:t>Windy</a:t>
            </a:r>
            <a:r>
              <a:rPr lang="sk-SK" altLang="en-US" sz="1800" dirty="0"/>
              <a:t>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en-US" sz="1800" dirty="0"/>
              <a:t>Triedy: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en-US" sz="1800" dirty="0"/>
              <a:t>Hrá sa (</a:t>
            </a:r>
            <a:r>
              <a:rPr lang="sk-SK" altLang="en-US" sz="1800" dirty="0" err="1"/>
              <a:t>Play</a:t>
            </a:r>
            <a:r>
              <a:rPr lang="sk-SK" altLang="en-US" sz="1800" dirty="0"/>
              <a:t>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altLang="en-US" sz="1800" dirty="0"/>
              <a:t>Nehrá sa (No </a:t>
            </a:r>
            <a:r>
              <a:rPr lang="sk-SK" altLang="en-US" sz="1800" dirty="0" err="1"/>
              <a:t>Play</a:t>
            </a:r>
            <a:r>
              <a:rPr lang="sk-SK" altLang="en-US" sz="1800" dirty="0"/>
              <a:t>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sk-SK" altLang="en-US" sz="1800" baseline="0" dirty="0"/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sk-SK" altLang="en-US" sz="2000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Obrázok 1">
            <a:extLst>
              <a:ext uri="{FF2B5EF4-FFF2-40B4-BE49-F238E27FC236}">
                <a16:creationId xmlns:a16="http://schemas.microsoft.com/office/drawing/2014/main" id="{5F46D371-A858-44BB-B2CC-F02AAC68E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10" y="2090973"/>
            <a:ext cx="5278882" cy="405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96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53145" y="3844238"/>
            <a:ext cx="2341449" cy="1453632"/>
            <a:chOff x="593551" y="3727655"/>
            <a:chExt cx="4330983" cy="1569720"/>
          </a:xfrm>
        </p:grpSpPr>
        <p:sp>
          <p:nvSpPr>
            <p:cNvPr id="4" name="BlokTextu 3"/>
            <p:cNvSpPr txBox="1"/>
            <p:nvPr/>
          </p:nvSpPr>
          <p:spPr>
            <a:xfrm>
              <a:off x="852311" y="3870289"/>
              <a:ext cx="3813459" cy="1370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100" dirty="0">
                  <a:solidFill>
                    <a:schemeClr val="accent1">
                      <a:lumMod val="75000"/>
                    </a:schemeClr>
                  </a:solidFill>
                </a:rPr>
                <a:t>Strojové učenie sa</a:t>
              </a:r>
            </a:p>
            <a:p>
              <a:r>
                <a:rPr lang="sk-SK" sz="1350" dirty="0"/>
                <a:t>algoritmom na generovanie</a:t>
              </a:r>
            </a:p>
            <a:p>
              <a:r>
                <a:rPr lang="sk-SK" sz="2100" dirty="0">
                  <a:solidFill>
                    <a:schemeClr val="accent2">
                      <a:lumMod val="75000"/>
                    </a:schemeClr>
                  </a:solidFill>
                </a:rPr>
                <a:t>Rozhodovacích </a:t>
              </a:r>
            </a:p>
            <a:p>
              <a:r>
                <a:rPr lang="sk-SK" sz="2100" dirty="0">
                  <a:solidFill>
                    <a:schemeClr val="accent2">
                      <a:lumMod val="75000"/>
                    </a:schemeClr>
                  </a:solidFill>
                </a:rPr>
                <a:t>stromov </a:t>
              </a:r>
            </a:p>
          </p:txBody>
        </p:sp>
        <p:sp>
          <p:nvSpPr>
            <p:cNvPr id="5" name="Zaoblený obdĺžnik 4"/>
            <p:cNvSpPr/>
            <p:nvPr/>
          </p:nvSpPr>
          <p:spPr>
            <a:xfrm>
              <a:off x="593551" y="3727655"/>
              <a:ext cx="4330983" cy="1569720"/>
            </a:xfrm>
            <a:prstGeom prst="round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sz="1350"/>
            </a:p>
          </p:txBody>
        </p:sp>
      </p:grpSp>
      <p:sp>
        <p:nvSpPr>
          <p:cNvPr id="7" name="Šípka nadol 6"/>
          <p:cNvSpPr/>
          <p:nvPr/>
        </p:nvSpPr>
        <p:spPr>
          <a:xfrm>
            <a:off x="1338782" y="3341427"/>
            <a:ext cx="358140" cy="582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8" name="Šípka doprava 7"/>
          <p:cNvSpPr/>
          <p:nvPr/>
        </p:nvSpPr>
        <p:spPr>
          <a:xfrm>
            <a:off x="2594593" y="4300094"/>
            <a:ext cx="582930" cy="339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23" y="1299607"/>
            <a:ext cx="5966477" cy="424338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5" y="1640979"/>
            <a:ext cx="2720340" cy="153019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EE0298D7-12C9-4D1C-A7CD-A0B13B17F654}"/>
              </a:ext>
            </a:extLst>
          </p:cNvPr>
          <p:cNvSpPr txBox="1"/>
          <p:nvPr/>
        </p:nvSpPr>
        <p:spPr>
          <a:xfrm>
            <a:off x="479976" y="501408"/>
            <a:ext cx="4134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Arial" pitchFamily="34" charset="0"/>
                <a:cs typeface="Arial" pitchFamily="34" charset="0"/>
              </a:rPr>
              <a:t>Indukcia klasifikačných RS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4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EE0298D7-12C9-4D1C-A7CD-A0B13B17F654}"/>
              </a:ext>
            </a:extLst>
          </p:cNvPr>
          <p:cNvSpPr txBox="1"/>
          <p:nvPr/>
        </p:nvSpPr>
        <p:spPr>
          <a:xfrm>
            <a:off x="479976" y="501408"/>
            <a:ext cx="610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Arial" pitchFamily="34" charset="0"/>
                <a:cs typeface="Arial" pitchFamily="34" charset="0"/>
              </a:rPr>
              <a:t>Indukcia klasifikačných RS – reálne dáta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0526381-8D6F-406A-B898-7D03346A4BA5}"/>
              </a:ext>
            </a:extLst>
          </p:cNvPr>
          <p:cNvSpPr txBox="1">
            <a:spLocks noChangeArrowheads="1"/>
          </p:cNvSpPr>
          <p:nvPr/>
        </p:nvSpPr>
        <p:spPr>
          <a:xfrm>
            <a:off x="479976" y="501408"/>
            <a:ext cx="7702971" cy="60198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sk-SK" sz="1400" b="1" i="1" dirty="0">
                <a:solidFill>
                  <a:srgbClr val="000000"/>
                </a:solidFill>
              </a:rPr>
              <a:t>No.	</a:t>
            </a:r>
            <a:r>
              <a:rPr lang="en-US" altLang="sk-SK" sz="1400" b="1" i="1" dirty="0">
                <a:solidFill>
                  <a:srgbClr val="7E0000"/>
                </a:solidFill>
              </a:rPr>
              <a:t>Risk (Classification)</a:t>
            </a:r>
            <a:r>
              <a:rPr lang="en-US" altLang="sk-SK" sz="1400" b="1" i="1" dirty="0">
                <a:solidFill>
                  <a:srgbClr val="000000"/>
                </a:solidFill>
              </a:rPr>
              <a:t>	Credit History	Debt	Collateral	Income</a:t>
            </a:r>
            <a:r>
              <a:rPr lang="en-US" altLang="sk-SK" sz="1400" dirty="0">
                <a:solidFill>
                  <a:srgbClr val="000000"/>
                </a:solidFill>
              </a:rPr>
              <a:t>	</a:t>
            </a:r>
            <a:br>
              <a:rPr lang="en-US" altLang="sk-SK" sz="1400" dirty="0">
                <a:solidFill>
                  <a:srgbClr val="000000"/>
                </a:solidFill>
              </a:rPr>
            </a:br>
            <a:br>
              <a:rPr lang="en-US" altLang="sk-SK" sz="1400" dirty="0">
                <a:solidFill>
                  <a:srgbClr val="000000"/>
                </a:solidFill>
              </a:rPr>
            </a:br>
            <a:r>
              <a:rPr lang="en-US" altLang="sk-SK" sz="1400" dirty="0">
                <a:solidFill>
                  <a:srgbClr val="000000"/>
                </a:solidFill>
              </a:rPr>
              <a:t>1	</a:t>
            </a:r>
            <a:r>
              <a:rPr lang="en-US" altLang="sk-SK" sz="1400" dirty="0">
                <a:solidFill>
                  <a:srgbClr val="7E0000"/>
                </a:solidFill>
              </a:rPr>
              <a:t>High</a:t>
            </a:r>
            <a:r>
              <a:rPr lang="en-US" altLang="sk-SK" sz="1400" dirty="0">
                <a:solidFill>
                  <a:srgbClr val="000000"/>
                </a:solidFill>
              </a:rPr>
              <a:t>		Bad		High	None	$0</a:t>
            </a:r>
            <a:r>
              <a:rPr lang="sk-SK" altLang="sk-SK" sz="1400" dirty="0">
                <a:solidFill>
                  <a:srgbClr val="000000"/>
                </a:solidFill>
              </a:rPr>
              <a:t>-</a:t>
            </a:r>
            <a:r>
              <a:rPr lang="en-US" altLang="sk-SK" sz="1400" dirty="0">
                <a:solidFill>
                  <a:srgbClr val="000000"/>
                </a:solidFill>
              </a:rPr>
              <a:t>15k	</a:t>
            </a:r>
            <a:br>
              <a:rPr lang="en-US" altLang="sk-SK" sz="1400" dirty="0">
                <a:solidFill>
                  <a:srgbClr val="000000"/>
                </a:solidFill>
              </a:rPr>
            </a:br>
            <a:r>
              <a:rPr lang="en-US" altLang="sk-SK" sz="1400" dirty="0">
                <a:solidFill>
                  <a:srgbClr val="000000"/>
                </a:solidFill>
              </a:rPr>
              <a:t>2	</a:t>
            </a:r>
            <a:r>
              <a:rPr lang="en-US" altLang="sk-SK" sz="1400" dirty="0">
                <a:solidFill>
                  <a:srgbClr val="7E0000"/>
                </a:solidFill>
              </a:rPr>
              <a:t>High</a:t>
            </a:r>
            <a:r>
              <a:rPr lang="en-US" altLang="sk-SK" sz="1400" dirty="0">
                <a:solidFill>
                  <a:srgbClr val="000000"/>
                </a:solidFill>
              </a:rPr>
              <a:t>		Unknown		High	None	$15</a:t>
            </a:r>
            <a:r>
              <a:rPr lang="sk-SK" altLang="sk-SK" sz="1400" dirty="0">
                <a:solidFill>
                  <a:srgbClr val="000000"/>
                </a:solidFill>
              </a:rPr>
              <a:t>-</a:t>
            </a:r>
            <a:r>
              <a:rPr lang="en-US" altLang="sk-SK" sz="1400" dirty="0">
                <a:solidFill>
                  <a:srgbClr val="000000"/>
                </a:solidFill>
              </a:rPr>
              <a:t>35k</a:t>
            </a:r>
            <a:br>
              <a:rPr lang="en-US" altLang="sk-SK" sz="1400" dirty="0">
                <a:solidFill>
                  <a:srgbClr val="000000"/>
                </a:solidFill>
              </a:rPr>
            </a:br>
            <a:r>
              <a:rPr lang="en-US" altLang="sk-SK" sz="1400" dirty="0">
                <a:solidFill>
                  <a:srgbClr val="000000"/>
                </a:solidFill>
              </a:rPr>
              <a:t>3	</a:t>
            </a:r>
            <a:r>
              <a:rPr lang="en-US" altLang="sk-SK" sz="1400" dirty="0">
                <a:solidFill>
                  <a:srgbClr val="7E0000"/>
                </a:solidFill>
              </a:rPr>
              <a:t>Moderate</a:t>
            </a:r>
            <a:r>
              <a:rPr lang="en-US" altLang="sk-SK" sz="1400" dirty="0">
                <a:solidFill>
                  <a:srgbClr val="000000"/>
                </a:solidFill>
              </a:rPr>
              <a:t>		Unknown		Low	None	$15</a:t>
            </a:r>
            <a:r>
              <a:rPr lang="sk-SK" altLang="sk-SK" sz="1400" dirty="0">
                <a:solidFill>
                  <a:srgbClr val="000000"/>
                </a:solidFill>
              </a:rPr>
              <a:t>-</a:t>
            </a:r>
            <a:r>
              <a:rPr lang="en-US" altLang="sk-SK" sz="1400" dirty="0">
                <a:solidFill>
                  <a:srgbClr val="000000"/>
                </a:solidFill>
              </a:rPr>
              <a:t>35k</a:t>
            </a:r>
            <a:br>
              <a:rPr lang="en-US" altLang="sk-SK" sz="1400" dirty="0">
                <a:solidFill>
                  <a:srgbClr val="000000"/>
                </a:solidFill>
              </a:rPr>
            </a:br>
            <a:r>
              <a:rPr lang="en-US" altLang="sk-SK" sz="1400" dirty="0">
                <a:solidFill>
                  <a:srgbClr val="000000"/>
                </a:solidFill>
              </a:rPr>
              <a:t>4	</a:t>
            </a:r>
            <a:r>
              <a:rPr lang="en-US" altLang="sk-SK" sz="1400" dirty="0">
                <a:solidFill>
                  <a:srgbClr val="7E0000"/>
                </a:solidFill>
              </a:rPr>
              <a:t>High</a:t>
            </a:r>
            <a:r>
              <a:rPr lang="en-US" altLang="sk-SK" sz="1400" dirty="0">
                <a:solidFill>
                  <a:srgbClr val="000000"/>
                </a:solidFill>
              </a:rPr>
              <a:t>		Unknown		Low	None	$0</a:t>
            </a:r>
            <a:r>
              <a:rPr lang="sk-SK" altLang="sk-SK" sz="1400" dirty="0">
                <a:solidFill>
                  <a:srgbClr val="000000"/>
                </a:solidFill>
              </a:rPr>
              <a:t>-</a:t>
            </a:r>
            <a:r>
              <a:rPr lang="en-US" altLang="sk-SK" sz="1400" dirty="0">
                <a:solidFill>
                  <a:srgbClr val="000000"/>
                </a:solidFill>
              </a:rPr>
              <a:t>15k</a:t>
            </a:r>
            <a:br>
              <a:rPr lang="en-US" altLang="sk-SK" sz="1400" dirty="0">
                <a:solidFill>
                  <a:srgbClr val="000000"/>
                </a:solidFill>
              </a:rPr>
            </a:br>
            <a:r>
              <a:rPr lang="en-US" altLang="sk-SK" sz="1400" dirty="0">
                <a:solidFill>
                  <a:srgbClr val="000000"/>
                </a:solidFill>
              </a:rPr>
              <a:t>5	</a:t>
            </a:r>
            <a:r>
              <a:rPr lang="en-US" altLang="sk-SK" sz="1400" dirty="0">
                <a:solidFill>
                  <a:srgbClr val="7E0000"/>
                </a:solidFill>
              </a:rPr>
              <a:t>Low</a:t>
            </a:r>
            <a:r>
              <a:rPr lang="en-US" altLang="sk-SK" sz="1400" dirty="0">
                <a:solidFill>
                  <a:srgbClr val="000000"/>
                </a:solidFill>
              </a:rPr>
              <a:t>		Unknown		Low	None	Over $35k	</a:t>
            </a:r>
            <a:br>
              <a:rPr lang="en-US" altLang="sk-SK" sz="1400" dirty="0">
                <a:solidFill>
                  <a:srgbClr val="000000"/>
                </a:solidFill>
              </a:rPr>
            </a:br>
            <a:r>
              <a:rPr lang="en-US" altLang="sk-SK" sz="1400" dirty="0">
                <a:solidFill>
                  <a:srgbClr val="000000"/>
                </a:solidFill>
              </a:rPr>
              <a:t>6	</a:t>
            </a:r>
            <a:r>
              <a:rPr lang="en-US" altLang="sk-SK" sz="1400" dirty="0">
                <a:solidFill>
                  <a:srgbClr val="7E0000"/>
                </a:solidFill>
              </a:rPr>
              <a:t>Low</a:t>
            </a:r>
            <a:r>
              <a:rPr lang="en-US" altLang="sk-SK" sz="1400" dirty="0">
                <a:solidFill>
                  <a:srgbClr val="000000"/>
                </a:solidFill>
              </a:rPr>
              <a:t>		Unknown		Low	Adequate	Over $35k	</a:t>
            </a:r>
            <a:br>
              <a:rPr lang="en-US" altLang="sk-SK" sz="1400" dirty="0">
                <a:solidFill>
                  <a:srgbClr val="000000"/>
                </a:solidFill>
              </a:rPr>
            </a:br>
            <a:r>
              <a:rPr lang="en-US" altLang="sk-SK" sz="1400" dirty="0">
                <a:solidFill>
                  <a:srgbClr val="000000"/>
                </a:solidFill>
              </a:rPr>
              <a:t>7	</a:t>
            </a:r>
            <a:r>
              <a:rPr lang="en-US" altLang="sk-SK" sz="1400" dirty="0">
                <a:solidFill>
                  <a:srgbClr val="7E0000"/>
                </a:solidFill>
              </a:rPr>
              <a:t>High</a:t>
            </a:r>
            <a:r>
              <a:rPr lang="en-US" altLang="sk-SK" sz="1400" dirty="0">
                <a:solidFill>
                  <a:srgbClr val="000000"/>
                </a:solidFill>
              </a:rPr>
              <a:t>		Bad		Low	None	$0</a:t>
            </a:r>
            <a:r>
              <a:rPr lang="sk-SK" altLang="sk-SK" sz="1400" dirty="0">
                <a:solidFill>
                  <a:srgbClr val="000000"/>
                </a:solidFill>
              </a:rPr>
              <a:t>-</a:t>
            </a:r>
            <a:r>
              <a:rPr lang="en-US" altLang="sk-SK" sz="1400" dirty="0">
                <a:solidFill>
                  <a:srgbClr val="000000"/>
                </a:solidFill>
              </a:rPr>
              <a:t>15k	</a:t>
            </a:r>
            <a:br>
              <a:rPr lang="en-US" altLang="sk-SK" sz="1400" dirty="0">
                <a:solidFill>
                  <a:srgbClr val="000000"/>
                </a:solidFill>
              </a:rPr>
            </a:br>
            <a:r>
              <a:rPr lang="en-US" altLang="sk-SK" sz="1400" dirty="0">
                <a:solidFill>
                  <a:srgbClr val="000000"/>
                </a:solidFill>
              </a:rPr>
              <a:t>8	</a:t>
            </a:r>
            <a:r>
              <a:rPr lang="en-US" altLang="sk-SK" sz="1400" dirty="0">
                <a:solidFill>
                  <a:srgbClr val="7E0000"/>
                </a:solidFill>
              </a:rPr>
              <a:t>Moderate	</a:t>
            </a:r>
            <a:r>
              <a:rPr lang="en-US" altLang="sk-SK" sz="1400" dirty="0">
                <a:solidFill>
                  <a:srgbClr val="000000"/>
                </a:solidFill>
              </a:rPr>
              <a:t>	Bad		Low	Adequate	Over $35k	</a:t>
            </a:r>
            <a:br>
              <a:rPr lang="en-US" altLang="sk-SK" sz="1400" dirty="0">
                <a:solidFill>
                  <a:srgbClr val="000000"/>
                </a:solidFill>
              </a:rPr>
            </a:br>
            <a:r>
              <a:rPr lang="en-US" altLang="sk-SK" sz="1400" dirty="0">
                <a:solidFill>
                  <a:srgbClr val="000000"/>
                </a:solidFill>
              </a:rPr>
              <a:t>9	</a:t>
            </a:r>
            <a:r>
              <a:rPr lang="en-US" altLang="sk-SK" sz="1400" dirty="0">
                <a:solidFill>
                  <a:srgbClr val="7E0000"/>
                </a:solidFill>
              </a:rPr>
              <a:t>Low</a:t>
            </a:r>
            <a:r>
              <a:rPr lang="en-US" altLang="sk-SK" sz="1400" dirty="0">
                <a:solidFill>
                  <a:srgbClr val="000000"/>
                </a:solidFill>
              </a:rPr>
              <a:t>		Good		Low	None	Over $35k	</a:t>
            </a:r>
            <a:br>
              <a:rPr lang="en-US" altLang="sk-SK" sz="1400" dirty="0">
                <a:solidFill>
                  <a:srgbClr val="000000"/>
                </a:solidFill>
              </a:rPr>
            </a:br>
            <a:r>
              <a:rPr lang="en-US" altLang="sk-SK" sz="1400" dirty="0">
                <a:solidFill>
                  <a:srgbClr val="000000"/>
                </a:solidFill>
              </a:rPr>
              <a:t>10	</a:t>
            </a:r>
            <a:r>
              <a:rPr lang="en-US" altLang="sk-SK" sz="1400" dirty="0">
                <a:solidFill>
                  <a:srgbClr val="7E0000"/>
                </a:solidFill>
              </a:rPr>
              <a:t>Low</a:t>
            </a:r>
            <a:r>
              <a:rPr lang="en-US" altLang="sk-SK" sz="1400" dirty="0">
                <a:solidFill>
                  <a:srgbClr val="000000"/>
                </a:solidFill>
              </a:rPr>
              <a:t>		Good		High	Adequate	Over $35k	</a:t>
            </a:r>
            <a:br>
              <a:rPr lang="en-US" altLang="sk-SK" sz="1400" dirty="0">
                <a:solidFill>
                  <a:srgbClr val="000000"/>
                </a:solidFill>
              </a:rPr>
            </a:br>
            <a:r>
              <a:rPr lang="en-US" altLang="sk-SK" sz="1400" dirty="0">
                <a:solidFill>
                  <a:srgbClr val="000000"/>
                </a:solidFill>
              </a:rPr>
              <a:t>11	</a:t>
            </a:r>
            <a:r>
              <a:rPr lang="en-US" altLang="sk-SK" sz="1400" dirty="0">
                <a:solidFill>
                  <a:srgbClr val="7E0000"/>
                </a:solidFill>
              </a:rPr>
              <a:t>High</a:t>
            </a:r>
            <a:r>
              <a:rPr lang="en-US" altLang="sk-SK" sz="1400" dirty="0">
                <a:solidFill>
                  <a:srgbClr val="000000"/>
                </a:solidFill>
              </a:rPr>
              <a:t>		Good		High	None	$0</a:t>
            </a:r>
            <a:r>
              <a:rPr lang="sk-SK" altLang="sk-SK" sz="1400" dirty="0">
                <a:solidFill>
                  <a:srgbClr val="000000"/>
                </a:solidFill>
              </a:rPr>
              <a:t>-</a:t>
            </a:r>
            <a:r>
              <a:rPr lang="en-US" altLang="sk-SK" sz="1400" dirty="0">
                <a:solidFill>
                  <a:srgbClr val="000000"/>
                </a:solidFill>
              </a:rPr>
              <a:t>15k	</a:t>
            </a:r>
            <a:br>
              <a:rPr lang="en-US" altLang="sk-SK" sz="1400" dirty="0">
                <a:solidFill>
                  <a:srgbClr val="000000"/>
                </a:solidFill>
              </a:rPr>
            </a:br>
            <a:r>
              <a:rPr lang="en-US" altLang="sk-SK" sz="1400" dirty="0">
                <a:solidFill>
                  <a:srgbClr val="000000"/>
                </a:solidFill>
              </a:rPr>
              <a:t>12	</a:t>
            </a:r>
            <a:r>
              <a:rPr lang="en-US" altLang="sk-SK" sz="1400" dirty="0">
                <a:solidFill>
                  <a:srgbClr val="7E0000"/>
                </a:solidFill>
              </a:rPr>
              <a:t>Moderate</a:t>
            </a:r>
            <a:r>
              <a:rPr lang="en-US" altLang="sk-SK" sz="1400" dirty="0">
                <a:solidFill>
                  <a:srgbClr val="000000"/>
                </a:solidFill>
              </a:rPr>
              <a:t>		Good		High	None	$15</a:t>
            </a:r>
            <a:r>
              <a:rPr lang="sk-SK" altLang="sk-SK" sz="1400" dirty="0">
                <a:solidFill>
                  <a:srgbClr val="000000"/>
                </a:solidFill>
              </a:rPr>
              <a:t>-</a:t>
            </a:r>
            <a:r>
              <a:rPr lang="en-US" altLang="sk-SK" sz="1400" dirty="0">
                <a:solidFill>
                  <a:srgbClr val="000000"/>
                </a:solidFill>
              </a:rPr>
              <a:t>35k</a:t>
            </a:r>
            <a:br>
              <a:rPr lang="en-US" altLang="sk-SK" sz="1400" dirty="0">
                <a:solidFill>
                  <a:srgbClr val="000000"/>
                </a:solidFill>
              </a:rPr>
            </a:br>
            <a:r>
              <a:rPr lang="en-US" altLang="sk-SK" sz="1400" dirty="0">
                <a:solidFill>
                  <a:srgbClr val="000000"/>
                </a:solidFill>
              </a:rPr>
              <a:t>13	</a:t>
            </a:r>
            <a:r>
              <a:rPr lang="en-US" altLang="sk-SK" sz="1400" dirty="0">
                <a:solidFill>
                  <a:srgbClr val="7E0000"/>
                </a:solidFill>
              </a:rPr>
              <a:t>Low</a:t>
            </a:r>
            <a:r>
              <a:rPr lang="en-US" altLang="sk-SK" sz="1400" dirty="0">
                <a:solidFill>
                  <a:srgbClr val="000000"/>
                </a:solidFill>
              </a:rPr>
              <a:t>		Good		High	None	Over $35k	</a:t>
            </a:r>
            <a:br>
              <a:rPr lang="en-US" altLang="sk-SK" sz="1400" dirty="0">
                <a:solidFill>
                  <a:srgbClr val="000000"/>
                </a:solidFill>
              </a:rPr>
            </a:br>
            <a:r>
              <a:rPr lang="en-US" altLang="sk-SK" sz="1400" dirty="0">
                <a:solidFill>
                  <a:srgbClr val="000000"/>
                </a:solidFill>
              </a:rPr>
              <a:t>14	</a:t>
            </a:r>
            <a:r>
              <a:rPr lang="en-US" altLang="sk-SK" sz="1400" dirty="0">
                <a:solidFill>
                  <a:srgbClr val="7E0000"/>
                </a:solidFill>
              </a:rPr>
              <a:t>High</a:t>
            </a:r>
            <a:r>
              <a:rPr lang="en-US" altLang="sk-SK" sz="1400" dirty="0">
                <a:solidFill>
                  <a:srgbClr val="000000"/>
                </a:solidFill>
              </a:rPr>
              <a:t>		Bad		High	None	$15</a:t>
            </a:r>
            <a:r>
              <a:rPr lang="sk-SK" altLang="sk-SK" sz="1400" dirty="0">
                <a:solidFill>
                  <a:srgbClr val="000000"/>
                </a:solidFill>
              </a:rPr>
              <a:t>-</a:t>
            </a:r>
            <a:r>
              <a:rPr lang="en-US" altLang="sk-SK" sz="1400" dirty="0">
                <a:solidFill>
                  <a:srgbClr val="000000"/>
                </a:solidFill>
              </a:rPr>
              <a:t>35k	</a:t>
            </a:r>
          </a:p>
        </p:txBody>
      </p:sp>
    </p:spTree>
    <p:extLst>
      <p:ext uri="{BB962C8B-B14F-4D97-AF65-F5344CB8AC3E}">
        <p14:creationId xmlns:p14="http://schemas.microsoft.com/office/powerpoint/2010/main" val="304439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EE0298D7-12C9-4D1C-A7CD-A0B13B17F654}"/>
              </a:ext>
            </a:extLst>
          </p:cNvPr>
          <p:cNvSpPr txBox="1"/>
          <p:nvPr/>
        </p:nvSpPr>
        <p:spPr>
          <a:xfrm>
            <a:off x="479976" y="501408"/>
            <a:ext cx="610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Arial" pitchFamily="34" charset="0"/>
                <a:cs typeface="Arial" pitchFamily="34" charset="0"/>
              </a:rPr>
              <a:t>Indukcia klasifikačných RS – reálne dáta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C4BF845A-C291-4C33-81F5-16FE517530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95618"/>
              </p:ext>
            </p:extLst>
          </p:nvPr>
        </p:nvGraphicFramePr>
        <p:xfrm>
          <a:off x="479977" y="963073"/>
          <a:ext cx="8184048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829480" imgH="3244680" progId="">
                  <p:embed/>
                </p:oleObj>
              </mc:Choice>
              <mc:Fallback>
                <p:oleObj r:id="rId2" imgW="5829480" imgH="3244680" progId="">
                  <p:embed/>
                  <p:pic>
                    <p:nvPicPr>
                      <p:cNvPr id="14337" name="Object 1">
                        <a:extLst>
                          <a:ext uri="{FF2B5EF4-FFF2-40B4-BE49-F238E27FC236}">
                            <a16:creationId xmlns:a16="http://schemas.microsoft.com/office/drawing/2014/main" id="{97EA9C6B-15A3-4F35-9C99-31E6EF32A8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77" y="963073"/>
                        <a:ext cx="8184048" cy="5078413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72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10F63F6-13B3-524F-B3CC-0934E54702EB}" vid="{1E97BBC5-A21D-794C-A0AA-D9BFD86C7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01definicia SU</Template>
  <TotalTime>2071</TotalTime>
  <Words>3182</Words>
  <Application>Microsoft Office PowerPoint</Application>
  <PresentationFormat>Prezentácia na obrazovke (4:3)</PresentationFormat>
  <Paragraphs>621</Paragraphs>
  <Slides>34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Comic Sans MS</vt:lpstr>
      <vt:lpstr>Courier New</vt:lpstr>
      <vt:lpstr>Wingdings</vt:lpstr>
      <vt:lpstr>Motív Office</vt:lpstr>
      <vt:lpstr>Rovnica</vt:lpstr>
      <vt:lpstr>Rozhodovacie stromy</vt:lpstr>
      <vt:lpstr>Rozhodovacie stromy – základné informácie</vt:lpstr>
      <vt:lpstr>Rozhodovací strom – súvislosť s klasifikačným pravidlom</vt:lpstr>
      <vt:lpstr>Rozhodovací strom – súvislosť s rozhodovacím zoznamom</vt:lpstr>
      <vt:lpstr>Indukcia KLASIFIKAČNÝCH rozhodovacích stromov</vt:lpstr>
      <vt:lpstr>Indukcia klasifikačných RS</vt:lpstr>
      <vt:lpstr>Prezentácia programu PowerPoint</vt:lpstr>
      <vt:lpstr>Prezentácia programu PowerPoint</vt:lpstr>
      <vt:lpstr>Prezentácia programu PowerPoint</vt:lpstr>
      <vt:lpstr>Indukcia rozhodovacích stromov</vt:lpstr>
      <vt:lpstr>Algoritmus ID3 – kategorické dáta</vt:lpstr>
      <vt:lpstr>Algoritmus ID3</vt:lpstr>
      <vt:lpstr>Algoritmus ID3</vt:lpstr>
      <vt:lpstr>Algoritmus ID5R - kategorické dáta</vt:lpstr>
      <vt:lpstr>Algoritmus C4.5 – kategorické dáta</vt:lpstr>
      <vt:lpstr>Algoritmus C4.5</vt:lpstr>
      <vt:lpstr>Algoritmus C4.5</vt:lpstr>
      <vt:lpstr>Algoritmus C4.5</vt:lpstr>
      <vt:lpstr>Algoritmus C4.5</vt:lpstr>
      <vt:lpstr>Algoritmus C4.5</vt:lpstr>
      <vt:lpstr>Algoritmus C4.5</vt:lpstr>
      <vt:lpstr>Algoritmus C4.5</vt:lpstr>
      <vt:lpstr>Indukcia REGRESNÝCH rozhodovacích stromov</vt:lpstr>
      <vt:lpstr>Regresný rozhodovací strom</vt:lpstr>
      <vt:lpstr>Regresný rozhodovací strom</vt:lpstr>
      <vt:lpstr>Indukcia regresného rozhodovacieho stromu</vt:lpstr>
      <vt:lpstr>Indukcia regresného rozhodovacieho stromu</vt:lpstr>
      <vt:lpstr>Indukcia regresného rozhodovacieho stromu</vt:lpstr>
      <vt:lpstr>STROMOVÉ verzus LINEÁRNE modely </vt:lpstr>
      <vt:lpstr>STROMY verzus LINEÁRNE modely </vt:lpstr>
      <vt:lpstr>Porovnanie modelov učených na rôznych dátach </vt:lpstr>
      <vt:lpstr>Algoritmus CART – numerické dáta</vt:lpstr>
      <vt:lpstr>Výhody a nevýhody metód na generovanie stromov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Definícia strojového učenia</dc:title>
  <dc:creator>Kristína Machová</dc:creator>
  <cp:lastModifiedBy>Kristina Machova</cp:lastModifiedBy>
  <cp:revision>174</cp:revision>
  <cp:lastPrinted>2018-02-04T19:03:19Z</cp:lastPrinted>
  <dcterms:created xsi:type="dcterms:W3CDTF">2021-02-12T15:36:07Z</dcterms:created>
  <dcterms:modified xsi:type="dcterms:W3CDTF">2023-03-15T09:05:38Z</dcterms:modified>
</cp:coreProperties>
</file>