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42" r:id="rId3"/>
    <p:sldId id="392" r:id="rId4"/>
    <p:sldId id="393" r:id="rId5"/>
    <p:sldId id="394" r:id="rId6"/>
    <p:sldId id="395" r:id="rId7"/>
    <p:sldId id="396" r:id="rId8"/>
    <p:sldId id="3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a" initials="B" lastIdx="9" clrIdx="0"/>
  <p:cmAuthor id="1" name="Kristína Machová" initials="KM" lastIdx="1" clrIdx="1">
    <p:extLst>
      <p:ext uri="{19B8F6BF-5375-455C-9EA6-DF929625EA0E}">
        <p15:presenceInfo xmlns:p15="http://schemas.microsoft.com/office/powerpoint/2012/main" userId="Kristína Machov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006666"/>
    <a:srgbClr val="898989"/>
    <a:srgbClr val="485E82"/>
    <a:srgbClr val="DA0000"/>
    <a:srgbClr val="7E76A2"/>
    <a:srgbClr val="666699"/>
    <a:srgbClr val="009999"/>
    <a:srgbClr val="657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35" autoAdjust="0"/>
    <p:restoredTop sz="96327"/>
  </p:normalViewPr>
  <p:slideViewPr>
    <p:cSldViewPr snapToGrid="0" snapToObjects="1">
      <p:cViewPr varScale="1">
        <p:scale>
          <a:sx n="78" d="100"/>
          <a:sy n="78" d="100"/>
        </p:scale>
        <p:origin x="82" y="221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72" d="100"/>
          <a:sy n="72" d="100"/>
        </p:scale>
        <p:origin x="238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DCA96-0433-9043-89F7-C2A1DD8B9D4D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4C875-7223-3B4B-9A00-CE25F9D3DC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503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F0DD3-AB97-0044-ACDE-9EFDFC7037C1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B8B0E-B866-0647-8F46-14B58D91F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384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8D41A-EA9A-2E4A-932A-2F6E31F3C93A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32D51-8DD9-AB4E-928A-AC013F0C41AA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FF5CA-D134-B046-9CE7-B939D928CFD6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3291-3A3F-0A43-85F6-9F250C1CE26C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9"/>
          <p:cNvSpPr/>
          <p:nvPr userDrawn="1"/>
        </p:nvSpPr>
        <p:spPr>
          <a:xfrm>
            <a:off x="-2" y="6583361"/>
            <a:ext cx="4571999" cy="274639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k-SK" sz="1600" noProof="0" dirty="0">
                <a:latin typeface="Arial"/>
                <a:cs typeface="Arial"/>
              </a:rPr>
              <a:t>Kristína Machová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14F9-AE6F-F646-B99C-496C416A59BD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CB12-D96D-F141-81CF-2F039013AFF8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0C61-FFDC-8049-8348-5F40CBFB969F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D615-E4B2-FE4C-B1A9-91517AACF9B9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65F5-D6A6-C647-AB2D-F3FCDCBA8D45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9D50-26A2-E44C-BFD0-D2A2C5EA2E26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3E6D-8E3D-8A48-8F5F-EF3746047C5D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71997" y="6583361"/>
            <a:ext cx="4572001" cy="27463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noProof="0">
              <a:latin typeface="Arial"/>
              <a:cs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90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2" y="6583361"/>
            <a:ext cx="3124199" cy="2754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A23D5A2-7C96-0443-ABF7-6B33D3214715}" type="datetime1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83361"/>
            <a:ext cx="2895600" cy="2746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19800" y="6583361"/>
            <a:ext cx="3124200" cy="2746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4571999" cy="508001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k-SK" sz="1600" noProof="0" dirty="0">
                <a:latin typeface="Arial"/>
                <a:cs typeface="Arial"/>
              </a:rPr>
              <a:t>Naivný </a:t>
            </a:r>
            <a:r>
              <a:rPr lang="sk-SK" sz="1600" noProof="0" dirty="0" err="1">
                <a:latin typeface="Arial"/>
                <a:cs typeface="Arial"/>
              </a:rPr>
              <a:t>Bayes</a:t>
            </a:r>
            <a:r>
              <a:rPr lang="sk-SK" sz="1600" noProof="0" dirty="0">
                <a:latin typeface="Arial"/>
                <a:cs typeface="Arial"/>
              </a:rPr>
              <a:t> </a:t>
            </a:r>
            <a:r>
              <a:rPr lang="sk-SK" sz="1600" noProof="0" dirty="0" err="1">
                <a:latin typeface="Arial"/>
                <a:cs typeface="Arial"/>
              </a:rPr>
              <a:t>klasifikátor</a:t>
            </a:r>
            <a:endParaRPr lang="sk-SK" sz="1600" noProof="0" dirty="0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4571998" y="-1"/>
            <a:ext cx="4572001" cy="50800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600" noProof="0" dirty="0">
                <a:latin typeface="Arial"/>
                <a:cs typeface="Arial"/>
              </a:rPr>
              <a:t>Strojového učenie, KKUI TU Košice</a:t>
            </a:r>
            <a:endParaRPr lang="sk-SK" sz="1600" noProof="0" dirty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-2" y="6583361"/>
            <a:ext cx="4571999" cy="274639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sk-SK" sz="1600" noProof="0">
              <a:latin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ina.machova@tuke.s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ina.machova@tuke.s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4183"/>
            <a:ext cx="7772400" cy="1261918"/>
          </a:xfrm>
        </p:spPr>
        <p:txBody>
          <a:bodyPr>
            <a:normAutofit/>
          </a:bodyPr>
          <a:lstStyle/>
          <a:p>
            <a:r>
              <a:rPr lang="sk-SK" sz="4000" dirty="0">
                <a:latin typeface="Arial"/>
                <a:cs typeface="Arial"/>
              </a:rPr>
              <a:t>Naivný </a:t>
            </a:r>
            <a:r>
              <a:rPr lang="sk-SK" sz="4000" dirty="0" err="1">
                <a:latin typeface="Arial"/>
                <a:cs typeface="Arial"/>
              </a:rPr>
              <a:t>Bayes</a:t>
            </a:r>
            <a:r>
              <a:rPr lang="sk-SK" sz="4000" dirty="0">
                <a:latin typeface="Arial"/>
                <a:cs typeface="Arial"/>
              </a:rPr>
              <a:t> </a:t>
            </a:r>
            <a:r>
              <a:rPr lang="sk-SK" sz="4000" dirty="0" err="1">
                <a:latin typeface="Arial"/>
                <a:cs typeface="Arial"/>
              </a:rPr>
              <a:t>klasifikátor</a:t>
            </a:r>
            <a:endParaRPr lang="sk-SK" sz="40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673" y="3439390"/>
            <a:ext cx="7772399" cy="91440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k-SK" altLang="sk-SK" sz="1800" dirty="0"/>
              <a:t>Predmet: Strojové učenie</a:t>
            </a:r>
          </a:p>
          <a:p>
            <a:pPr algn="ctr" eaLnBrk="1" hangingPunct="1"/>
            <a:r>
              <a:rPr lang="sk-SK" altLang="sk-SK" sz="1800" dirty="0"/>
              <a:t>Prednášajúci: Kristína Machová</a:t>
            </a:r>
            <a:endParaRPr lang="sk-SK" altLang="sk-SK" sz="1800" dirty="0">
              <a:hlinkClick r:id="rId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Naivný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Bayes</a:t>
            </a:r>
            <a:r>
              <a:rPr lang="sk-SK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klasifikátor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24708"/>
            <a:ext cx="3995530" cy="5300299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Reprezentuje pravdepodobnostnú definíciu pojmu (triedy)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Predstavujú flexibilnejšiu reprezentáciu znalostí, kde hranica medzi triedami nie je ostrá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Je naivný, lebo predpokladá </a:t>
            </a:r>
            <a:r>
              <a:rPr lang="sk-SK" sz="2000" b="1" baseline="0" dirty="0">
                <a:solidFill>
                  <a:srgbClr val="7E0000"/>
                </a:solidFill>
              </a:rPr>
              <a:t>vzájomnú nezávislosť atribútov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Napriek tomu použiteľný v širokom spektre klasifikačných problémov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Často s</a:t>
            </a:r>
            <a:r>
              <a:rPr lang="sk-SK" sz="2000" dirty="0"/>
              <a:t>a používa ako </a:t>
            </a:r>
            <a:r>
              <a:rPr lang="sk-SK" sz="2000" dirty="0" err="1"/>
              <a:t>Baseline</a:t>
            </a:r>
            <a:r>
              <a:rPr lang="sk-SK" sz="2000" dirty="0"/>
              <a:t> metóda</a:t>
            </a:r>
            <a:endParaRPr lang="sk-SK" sz="2000" baseline="0" dirty="0"/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endParaRPr 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FDFB46C1-7722-4FCE-B21F-F0A79CD8C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1550" y="1124708"/>
            <a:ext cx="3905250" cy="499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821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Naivný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Bayes</a:t>
            </a:r>
            <a:r>
              <a:rPr lang="sk-SK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klasifikátor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199" y="1124708"/>
            <a:ext cx="8057535" cy="3112995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Naivný </a:t>
            </a:r>
            <a:r>
              <a:rPr lang="sk-SK" sz="2000" baseline="0" dirty="0" err="1"/>
              <a:t>Bayes</a:t>
            </a:r>
            <a:r>
              <a:rPr lang="sk-SK" sz="2000" baseline="0" dirty="0"/>
              <a:t> dáva na výstupe </a:t>
            </a:r>
            <a:r>
              <a:rPr lang="sk-SK" sz="2000" b="1" i="1" baseline="0" dirty="0"/>
              <a:t>y(x) = p(</a:t>
            </a:r>
            <a:r>
              <a:rPr lang="sk-SK" sz="2000" b="1" i="1" baseline="0" dirty="0" err="1"/>
              <a:t>c</a:t>
            </a:r>
            <a:r>
              <a:rPr lang="sk-SK" sz="2000" b="1" i="1" baseline="-25000" dirty="0" err="1"/>
              <a:t>k</a:t>
            </a:r>
            <a:r>
              <a:rPr lang="sk-SK" sz="2000" b="1" i="1" baseline="0" dirty="0"/>
              <a:t>/x) </a:t>
            </a:r>
            <a:r>
              <a:rPr lang="sk-SK" sz="2000" baseline="0" dirty="0"/>
              <a:t>tak že najprv modeluje </a:t>
            </a:r>
            <a:r>
              <a:rPr lang="sk-SK" sz="2000" b="1" i="1" baseline="0" dirty="0"/>
              <a:t>p(x/</a:t>
            </a:r>
            <a:r>
              <a:rPr lang="sk-SK" sz="2000" b="1" i="1" baseline="0" dirty="0" err="1"/>
              <a:t>c</a:t>
            </a:r>
            <a:r>
              <a:rPr lang="sk-SK" sz="2000" b="1" i="1" baseline="-25000" dirty="0" err="1"/>
              <a:t>k</a:t>
            </a:r>
            <a:r>
              <a:rPr lang="sk-SK" sz="2000" b="1" i="1" baseline="0" dirty="0"/>
              <a:t>) </a:t>
            </a:r>
            <a:r>
              <a:rPr lang="sk-SK" sz="2000" baseline="0" dirty="0"/>
              <a:t>a </a:t>
            </a:r>
            <a:r>
              <a:rPr lang="sk-SK" sz="2000" b="1" i="1" baseline="0" dirty="0"/>
              <a:t>p(</a:t>
            </a:r>
            <a:r>
              <a:rPr lang="sk-SK" sz="2000" b="1" i="1" baseline="0" dirty="0" err="1"/>
              <a:t>c</a:t>
            </a:r>
            <a:r>
              <a:rPr lang="sk-SK" sz="2000" b="1" i="1" baseline="-25000" dirty="0" err="1"/>
              <a:t>k</a:t>
            </a:r>
            <a:r>
              <a:rPr lang="sk-SK" sz="2000" b="1" i="1" dirty="0"/>
              <a:t>) </a:t>
            </a:r>
            <a:r>
              <a:rPr lang="sk-SK" sz="2000" dirty="0"/>
              <a:t>pre všetky triedy a všetky príklady (kde </a:t>
            </a:r>
            <a:r>
              <a:rPr lang="sk-SK" sz="2000" dirty="0" err="1"/>
              <a:t>c</a:t>
            </a:r>
            <a:r>
              <a:rPr lang="sk-SK" sz="2000" baseline="-25000" dirty="0" err="1"/>
              <a:t>k</a:t>
            </a:r>
            <a:r>
              <a:rPr lang="sk-SK" sz="2000" dirty="0"/>
              <a:t> je trieda a x je </a:t>
            </a:r>
            <a:r>
              <a:rPr lang="sk-SK" sz="2000" dirty="0" err="1"/>
              <a:t>trénovací</a:t>
            </a:r>
            <a:r>
              <a:rPr lang="sk-SK" sz="2000" dirty="0"/>
              <a:t> príklad)</a:t>
            </a:r>
            <a:endParaRPr lang="sk-SK" sz="2000" baseline="0" dirty="0"/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Zložitosť resp. komplexnosť algoritmu je </a:t>
            </a:r>
            <a:r>
              <a:rPr lang="sk-SK" sz="2000" b="1" i="1" baseline="0" dirty="0"/>
              <a:t>O(N,M)</a:t>
            </a:r>
            <a:r>
              <a:rPr lang="sk-SK" sz="2000" baseline="0" dirty="0"/>
              <a:t> ak </a:t>
            </a:r>
            <a:r>
              <a:rPr lang="sk-SK" sz="2000" i="1" baseline="0" dirty="0"/>
              <a:t>N</a:t>
            </a:r>
            <a:r>
              <a:rPr lang="sk-SK" sz="2000" baseline="0" dirty="0"/>
              <a:t> je počet atribútov a </a:t>
            </a:r>
            <a:r>
              <a:rPr lang="sk-SK" sz="2000" i="1" baseline="0" dirty="0"/>
              <a:t>M</a:t>
            </a:r>
            <a:r>
              <a:rPr lang="sk-SK" sz="2000" baseline="0" dirty="0"/>
              <a:t> je počet príkladov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Pre nominálne atribúty (</a:t>
            </a:r>
            <a:r>
              <a:rPr lang="sk-SK" sz="2000" dirty="0" err="1"/>
              <a:t>multinomial</a:t>
            </a:r>
            <a:r>
              <a:rPr lang="sk-SK" sz="2000" dirty="0"/>
              <a:t> </a:t>
            </a:r>
            <a:r>
              <a:rPr lang="sk-SK" sz="2000" dirty="0" err="1"/>
              <a:t>attributes</a:t>
            </a:r>
            <a:r>
              <a:rPr lang="sk-SK" sz="2000" dirty="0"/>
              <a:t>) učí lineárne rozhranie medzi triedami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Pre numerické atribúty (</a:t>
            </a:r>
            <a:r>
              <a:rPr lang="sk-SK" sz="2000" dirty="0" err="1"/>
              <a:t>G</a:t>
            </a:r>
            <a:r>
              <a:rPr lang="sk-SK" sz="2000" baseline="0" dirty="0" err="1"/>
              <a:t>aussian</a:t>
            </a:r>
            <a:r>
              <a:rPr lang="sk-SK" sz="2000" baseline="0" dirty="0"/>
              <a:t> </a:t>
            </a:r>
            <a:r>
              <a:rPr lang="sk-SK" sz="2000" baseline="0" dirty="0" err="1"/>
              <a:t>attributes</a:t>
            </a:r>
            <a:r>
              <a:rPr lang="sk-SK" sz="2000" baseline="0" dirty="0"/>
              <a:t>) učí kvadratické rozhranie použitím </a:t>
            </a:r>
            <a:r>
              <a:rPr lang="sk-SK" sz="2000" baseline="0" dirty="0" err="1"/>
              <a:t>Gausovských</a:t>
            </a:r>
            <a:r>
              <a:rPr lang="sk-SK" sz="2000" baseline="0" dirty="0"/>
              <a:t> distribúcií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Naučený model:</a:t>
            </a:r>
            <a:endParaRPr 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B8482ECA-90A0-45DD-B45D-711854423F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6511" y="4237703"/>
            <a:ext cx="4761580" cy="2219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769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Naivný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Bayes</a:t>
            </a:r>
            <a:r>
              <a:rPr lang="sk-SK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klasifikátor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24708"/>
            <a:ext cx="8519652" cy="536458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sk-SK" altLang="sk-SK" sz="2000" b="1" baseline="0" dirty="0"/>
              <a:t>Naučený model</a:t>
            </a:r>
            <a:r>
              <a:rPr lang="sk-SK" altLang="sk-SK" sz="2000" baseline="0" dirty="0"/>
              <a:t>: </a:t>
            </a:r>
          </a:p>
          <a:p>
            <a:pPr marL="0" indent="0" eaLnBrk="1" hangingPunct="1">
              <a:buNone/>
            </a:pPr>
            <a:r>
              <a:rPr lang="sk-SK" altLang="sk-SK" sz="2000" b="1" baseline="0" dirty="0"/>
              <a:t>P</a:t>
            </a:r>
            <a:r>
              <a:rPr lang="en-US" altLang="sk-SK" sz="2000" b="1" baseline="0" dirty="0"/>
              <a:t>(c</a:t>
            </a:r>
            <a:r>
              <a:rPr lang="en-US" altLang="sk-SK" sz="2000" b="1" baseline="-25000" dirty="0"/>
              <a:t>k</a:t>
            </a:r>
            <a:r>
              <a:rPr lang="en-US" altLang="sk-SK" sz="2000" b="1" baseline="0" dirty="0"/>
              <a:t>)</a:t>
            </a:r>
            <a:r>
              <a:rPr lang="sk-SK" altLang="sk-SK" sz="2000" b="1" baseline="0" dirty="0"/>
              <a:t> </a:t>
            </a:r>
            <a:r>
              <a:rPr lang="en-US" altLang="sk-SK" sz="2000" baseline="0" dirty="0"/>
              <a:t>…</a:t>
            </a:r>
            <a:r>
              <a:rPr lang="sk-SK" altLang="sk-SK" sz="2000" baseline="0" dirty="0"/>
              <a:t> pravdepodobnosť k-tej triedy </a:t>
            </a:r>
          </a:p>
          <a:p>
            <a:pPr marL="0" indent="0" eaLnBrk="1" hangingPunct="1">
              <a:buNone/>
            </a:pPr>
            <a:r>
              <a:rPr lang="en-US" altLang="sk-SK" sz="2000" b="1" baseline="0" dirty="0"/>
              <a:t>P(v</a:t>
            </a:r>
            <a:r>
              <a:rPr lang="en-US" altLang="sk-SK" sz="2000" b="1" baseline="-25000" dirty="0"/>
              <a:t>i</a:t>
            </a:r>
            <a:r>
              <a:rPr lang="sk-SK" altLang="sk-SK" sz="2000" b="1" baseline="-25000" dirty="0"/>
              <a:t>j</a:t>
            </a:r>
            <a:r>
              <a:rPr lang="en-US" altLang="sk-SK" sz="2000" b="1" baseline="0" dirty="0"/>
              <a:t>/c</a:t>
            </a:r>
            <a:r>
              <a:rPr lang="en-US" altLang="sk-SK" sz="2000" b="1" baseline="-25000" dirty="0"/>
              <a:t>k</a:t>
            </a:r>
            <a:r>
              <a:rPr lang="en-US" altLang="sk-SK" sz="2000" b="1" baseline="0" dirty="0"/>
              <a:t>)</a:t>
            </a:r>
            <a:r>
              <a:rPr lang="sk-SK" altLang="sk-SK" sz="2000" b="1" baseline="0" dirty="0"/>
              <a:t> </a:t>
            </a:r>
            <a:r>
              <a:rPr lang="en-US" altLang="sk-SK" sz="2000" baseline="0" dirty="0"/>
              <a:t>…</a:t>
            </a:r>
            <a:r>
              <a:rPr lang="sk-SK" altLang="sk-SK" sz="2000" baseline="0" dirty="0"/>
              <a:t> podmienená pravdepodobnosť výskytu hodnoty </a:t>
            </a:r>
            <a:r>
              <a:rPr lang="sk-SK" altLang="sk-SK" sz="2000" b="1" baseline="0" dirty="0" err="1"/>
              <a:t>v</a:t>
            </a:r>
            <a:r>
              <a:rPr lang="sk-SK" altLang="sk-SK" sz="2000" b="1" baseline="-25000" dirty="0" err="1"/>
              <a:t>ij</a:t>
            </a:r>
            <a:r>
              <a:rPr lang="sk-SK" altLang="sk-SK" sz="2000" baseline="0" dirty="0"/>
              <a:t> atribútu </a:t>
            </a:r>
            <a:r>
              <a:rPr lang="sk-SK" altLang="sk-SK" sz="2000" b="1" baseline="0" dirty="0"/>
              <a:t>i </a:t>
            </a:r>
            <a:r>
              <a:rPr lang="sk-SK" altLang="sk-SK" sz="2000" baseline="0" dirty="0"/>
              <a:t>v príklade </a:t>
            </a:r>
            <a:r>
              <a:rPr lang="sk-SK" altLang="sk-SK" sz="2000" b="1" baseline="0" dirty="0"/>
              <a:t>I</a:t>
            </a:r>
            <a:r>
              <a:rPr lang="sk-SK" altLang="sk-SK" sz="2000" baseline="0" dirty="0"/>
              <a:t> patriacom do triedy </a:t>
            </a:r>
            <a:r>
              <a:rPr lang="sk-SK" altLang="sk-SK" sz="2000" b="1" baseline="0" dirty="0" err="1"/>
              <a:t>c</a:t>
            </a:r>
            <a:r>
              <a:rPr lang="sk-SK" altLang="sk-SK" sz="2000" b="1" baseline="-25000" dirty="0" err="1"/>
              <a:t>k</a:t>
            </a:r>
            <a:endParaRPr lang="sk-SK" altLang="sk-SK" sz="2000" b="1" baseline="-25000" dirty="0"/>
          </a:p>
          <a:p>
            <a:pPr marL="0" indent="0" eaLnBrk="1" hangingPunct="1">
              <a:buNone/>
            </a:pPr>
            <a:endParaRPr lang="sk-SK" altLang="sk-SK" sz="2000" dirty="0"/>
          </a:p>
          <a:p>
            <a:pPr marL="0" indent="0" eaLnBrk="1" hangingPunct="1">
              <a:buNone/>
            </a:pPr>
            <a:endParaRPr lang="sk-SK" altLang="sk-SK" sz="2000" dirty="0"/>
          </a:p>
          <a:p>
            <a:pPr marL="0" indent="0" eaLnBrk="1" hangingPunct="1">
              <a:buNone/>
            </a:pPr>
            <a:r>
              <a:rPr lang="sk-SK" sz="1700" dirty="0">
                <a:solidFill>
                  <a:srgbClr val="7E0000"/>
                </a:solidFill>
              </a:rPr>
              <a:t>#</a:t>
            </a:r>
            <a:r>
              <a:rPr lang="sk-SK" sz="1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... početnosť výskytu v</a:t>
            </a:r>
            <a:r>
              <a:rPr lang="sk-SK" sz="1700" baseline="-25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ii</a:t>
            </a:r>
            <a:r>
              <a:rPr lang="sk-SK" sz="1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hodnoty</a:t>
            </a:r>
          </a:p>
          <a:p>
            <a:pPr marL="0" indent="0" eaLnBrk="1" hangingPunct="1">
              <a:buNone/>
            </a:pPr>
            <a:r>
              <a:rPr lang="sk-SK" altLang="sk-SK" sz="1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atribútu A</a:t>
            </a:r>
            <a:r>
              <a:rPr lang="sk-SK" altLang="sk-SK" sz="1700" baseline="-25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  <a:r>
              <a:rPr lang="sk-SK" altLang="sk-SK" sz="1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medzi príkladmi</a:t>
            </a:r>
          </a:p>
          <a:p>
            <a:pPr marL="0" indent="0" eaLnBrk="1" hangingPunct="1">
              <a:buNone/>
            </a:pPr>
            <a:r>
              <a:rPr lang="sk-SK" altLang="sk-SK" sz="1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Triedy +</a:t>
            </a:r>
          </a:p>
          <a:p>
            <a:pPr marL="0" indent="0" eaLnBrk="1" hangingPunct="1">
              <a:buNone/>
            </a:pPr>
            <a:endParaRPr lang="sk-SK" altLang="sk-SK" sz="2000" dirty="0"/>
          </a:p>
          <a:p>
            <a:pPr marL="0" indent="0" eaLnBrk="1" hangingPunct="1">
              <a:buNone/>
            </a:pPr>
            <a:r>
              <a:rPr lang="sk-SK" altLang="sk-SK" sz="2000" b="1" dirty="0"/>
              <a:t>Predikcia na základe:</a:t>
            </a:r>
            <a:endParaRPr lang="en-US" altLang="sk-SK" sz="2000" b="1" dirty="0"/>
          </a:p>
          <a:p>
            <a:pPr marL="0" indent="0" eaLnBrk="1" hangingPunct="1">
              <a:buNone/>
            </a:pPr>
            <a:r>
              <a:rPr lang="en-US" altLang="sk-SK" sz="2000" b="1" baseline="0" dirty="0"/>
              <a:t>P(c</a:t>
            </a:r>
            <a:r>
              <a:rPr lang="en-US" altLang="sk-SK" sz="2000" b="1" baseline="-25000" dirty="0"/>
              <a:t>k</a:t>
            </a:r>
            <a:r>
              <a:rPr lang="en-US" altLang="sk-SK" sz="2000" b="1" baseline="0" dirty="0"/>
              <a:t>/I)</a:t>
            </a:r>
            <a:r>
              <a:rPr lang="sk-SK" altLang="sk-SK" sz="2000" b="1" baseline="0" dirty="0"/>
              <a:t> </a:t>
            </a:r>
            <a:r>
              <a:rPr lang="en-US" altLang="sk-SK" sz="2000" baseline="0" dirty="0"/>
              <a:t>…</a:t>
            </a:r>
            <a:r>
              <a:rPr lang="sk-SK" altLang="sk-SK" sz="2000" baseline="0" dirty="0"/>
              <a:t> pravdepodobnosť triedy </a:t>
            </a:r>
            <a:r>
              <a:rPr lang="sk-SK" altLang="sk-SK" sz="2000" b="1" baseline="0" dirty="0" err="1"/>
              <a:t>c</a:t>
            </a:r>
            <a:r>
              <a:rPr lang="sk-SK" altLang="sk-SK" sz="2000" b="1" baseline="-25000" dirty="0" err="1"/>
              <a:t>k</a:t>
            </a:r>
            <a:r>
              <a:rPr lang="sk-SK" altLang="sk-SK" sz="2000" baseline="0" dirty="0"/>
              <a:t> pre nový príklad </a:t>
            </a:r>
            <a:r>
              <a:rPr lang="sk-SK" altLang="sk-SK" sz="2000" b="1" baseline="0" dirty="0"/>
              <a:t>I</a:t>
            </a:r>
          </a:p>
          <a:p>
            <a:pPr marL="0" indent="0" eaLnBrk="1" hangingPunct="1">
              <a:buNone/>
            </a:pPr>
            <a:endParaRPr lang="sk-SK" altLang="sk-SK" sz="2000" baseline="0" dirty="0"/>
          </a:p>
          <a:p>
            <a:pPr marL="0" indent="0" eaLnBrk="1" hangingPunct="1">
              <a:buNone/>
            </a:pPr>
            <a:r>
              <a:rPr lang="sk-SK" altLang="sk-SK" sz="2000" b="1" baseline="0" dirty="0"/>
              <a:t>Použitie</a:t>
            </a:r>
            <a:r>
              <a:rPr lang="sk-SK" altLang="sk-SK" sz="2000" baseline="0" dirty="0"/>
              <a:t>: </a:t>
            </a:r>
          </a:p>
          <a:p>
            <a:pPr marL="0" indent="0" eaLnBrk="1" hangingPunct="1">
              <a:buNone/>
            </a:pPr>
            <a:r>
              <a:rPr lang="sk-SK" altLang="sk-SK" sz="2000" baseline="0" dirty="0"/>
              <a:t>Nový TP je klasifikovaný do triedy, ktorej pravdepodobnosť </a:t>
            </a:r>
            <a:r>
              <a:rPr lang="en-US" altLang="sk-SK" sz="2000" b="1" baseline="0" dirty="0"/>
              <a:t>P(c</a:t>
            </a:r>
            <a:r>
              <a:rPr lang="en-US" altLang="sk-SK" sz="2000" b="1" baseline="-25000" dirty="0"/>
              <a:t>k</a:t>
            </a:r>
            <a:r>
              <a:rPr lang="en-US" altLang="sk-SK" sz="2000" b="1" baseline="0" dirty="0"/>
              <a:t>/I)</a:t>
            </a:r>
            <a:r>
              <a:rPr lang="sk-SK" altLang="sk-SK" sz="2000" b="1" baseline="0" dirty="0"/>
              <a:t> </a:t>
            </a:r>
            <a:r>
              <a:rPr lang="sk-SK" altLang="sk-SK" sz="2000" baseline="0" dirty="0"/>
              <a:t>podmienená hodnotami atribútov v danom príklade je najvyššia.</a:t>
            </a:r>
            <a:endParaRPr lang="sk-SK" altLang="sk-SK" sz="18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Tabuľka 5">
            <a:extLst>
              <a:ext uri="{FF2B5EF4-FFF2-40B4-BE49-F238E27FC236}">
                <a16:creationId xmlns:a16="http://schemas.microsoft.com/office/drawing/2014/main" id="{7AC2AACB-8648-46B7-94FB-A7E0D17290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944569"/>
              </p:ext>
            </p:extLst>
          </p:nvPr>
        </p:nvGraphicFramePr>
        <p:xfrm>
          <a:off x="4100052" y="2606368"/>
          <a:ext cx="468998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497">
                  <a:extLst>
                    <a:ext uri="{9D8B030D-6E8A-4147-A177-3AD203B41FA5}">
                      <a16:colId xmlns:a16="http://schemas.microsoft.com/office/drawing/2014/main" val="1471821338"/>
                    </a:ext>
                  </a:extLst>
                </a:gridCol>
                <a:gridCol w="1172497">
                  <a:extLst>
                    <a:ext uri="{9D8B030D-6E8A-4147-A177-3AD203B41FA5}">
                      <a16:colId xmlns:a16="http://schemas.microsoft.com/office/drawing/2014/main" val="309240356"/>
                    </a:ext>
                  </a:extLst>
                </a:gridCol>
                <a:gridCol w="1172497">
                  <a:extLst>
                    <a:ext uri="{9D8B030D-6E8A-4147-A177-3AD203B41FA5}">
                      <a16:colId xmlns:a16="http://schemas.microsoft.com/office/drawing/2014/main" val="2160116345"/>
                    </a:ext>
                  </a:extLst>
                </a:gridCol>
                <a:gridCol w="1172497">
                  <a:extLst>
                    <a:ext uri="{9D8B030D-6E8A-4147-A177-3AD203B41FA5}">
                      <a16:colId xmlns:a16="http://schemas.microsoft.com/office/drawing/2014/main" val="2704532995"/>
                    </a:ext>
                  </a:extLst>
                </a:gridCol>
              </a:tblGrid>
              <a:tr h="308569"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A</a:t>
                      </a:r>
                      <a:r>
                        <a:rPr lang="sk-SK" baseline="-25000" dirty="0" err="1"/>
                        <a:t>i</a:t>
                      </a:r>
                      <a:endParaRPr lang="sk-SK" baseline="-2500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v</a:t>
                      </a:r>
                      <a:r>
                        <a:rPr lang="sk-SK" baseline="-25000" dirty="0" err="1"/>
                        <a:t>ij</a:t>
                      </a:r>
                      <a:endParaRPr lang="sk-SK" baseline="-2500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P(</a:t>
                      </a:r>
                      <a:r>
                        <a:rPr lang="sk-SK" dirty="0" err="1"/>
                        <a:t>v</a:t>
                      </a:r>
                      <a:r>
                        <a:rPr lang="sk-SK" baseline="-25000" dirty="0" err="1"/>
                        <a:t>ij</a:t>
                      </a:r>
                      <a:r>
                        <a:rPr lang="sk-SK" dirty="0"/>
                        <a:t>/+)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P(</a:t>
                      </a:r>
                      <a:r>
                        <a:rPr lang="sk-SK" dirty="0" err="1"/>
                        <a:t>v</a:t>
                      </a:r>
                      <a:r>
                        <a:rPr lang="sk-SK" baseline="-25000" dirty="0" err="1"/>
                        <a:t>ij</a:t>
                      </a:r>
                      <a:r>
                        <a:rPr lang="sk-SK" dirty="0"/>
                        <a:t>/-)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246339"/>
                  </a:ext>
                </a:extLst>
              </a:tr>
              <a:tr h="308569">
                <a:tc rowSpan="2">
                  <a:txBody>
                    <a:bodyPr/>
                    <a:lstStyle/>
                    <a:p>
                      <a:pPr algn="ctr"/>
                      <a:r>
                        <a:rPr lang="sk-SK" dirty="0"/>
                        <a:t>A1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v</a:t>
                      </a:r>
                      <a:r>
                        <a:rPr lang="sk-SK" baseline="-25000" dirty="0"/>
                        <a:t>11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E0000"/>
                          </a:solidFill>
                        </a:rPr>
                        <a:t>#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201815"/>
                  </a:ext>
                </a:extLst>
              </a:tr>
              <a:tr h="308569">
                <a:tc vMerge="1"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v</a:t>
                      </a:r>
                      <a:r>
                        <a:rPr lang="sk-SK" baseline="-25000" dirty="0"/>
                        <a:t>12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055579"/>
                  </a:ext>
                </a:extLst>
              </a:tr>
              <a:tr h="308569">
                <a:tc rowSpan="2">
                  <a:txBody>
                    <a:bodyPr/>
                    <a:lstStyle/>
                    <a:p>
                      <a:pPr algn="ctr"/>
                      <a:r>
                        <a:rPr lang="sk-SK" dirty="0"/>
                        <a:t>A2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v</a:t>
                      </a:r>
                      <a:r>
                        <a:rPr lang="sk-SK" baseline="-25000" dirty="0"/>
                        <a:t>21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635188"/>
                  </a:ext>
                </a:extLst>
              </a:tr>
              <a:tr h="308569">
                <a:tc vMerge="1"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v</a:t>
                      </a:r>
                      <a:r>
                        <a:rPr lang="sk-SK" baseline="-25000" dirty="0"/>
                        <a:t>22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338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7581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 err="1">
                <a:latin typeface="Arial" pitchFamily="34" charset="0"/>
                <a:cs typeface="Arial" pitchFamily="34" charset="0"/>
              </a:rPr>
              <a:t>Bayesova</a:t>
            </a:r>
            <a:r>
              <a:rPr lang="sk-SK" sz="2400" b="1" dirty="0">
                <a:latin typeface="Arial" pitchFamily="34" charset="0"/>
                <a:cs typeface="Arial" pitchFamily="34" charset="0"/>
              </a:rPr>
              <a:t> teoréma (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Bayes</a:t>
            </a:r>
            <a:r>
              <a:rPr lang="sk-SK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theorem</a:t>
            </a:r>
            <a:r>
              <a:rPr lang="sk-SK" sz="24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24708"/>
            <a:ext cx="8519652" cy="5364582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sk-SK" altLang="sk-SK" sz="1800" baseline="0" dirty="0"/>
              <a:t>Predpokladajme, že A </a:t>
            </a:r>
            <a:r>
              <a:rPr lang="sk-SK" altLang="sk-SK" sz="1800" baseline="0" dirty="0" err="1"/>
              <a:t>a</a:t>
            </a:r>
            <a:r>
              <a:rPr lang="sk-SK" altLang="sk-SK" sz="1800" baseline="0" dirty="0"/>
              <a:t> B sú nezávislé javy tvoriace úplný súbor. Potom ich podmienená pravdepodobnosť je definovaná:</a:t>
            </a:r>
          </a:p>
          <a:p>
            <a:pPr marL="0" indent="0" eaLnBrk="1" hangingPunct="1">
              <a:buNone/>
            </a:pPr>
            <a:endParaRPr lang="sk-SK" altLang="sk-SK" sz="1800" dirty="0"/>
          </a:p>
          <a:p>
            <a:pPr marL="0" indent="0" eaLnBrk="1" hangingPunct="1">
              <a:buNone/>
            </a:pPr>
            <a:endParaRPr lang="sk-SK" altLang="sk-SK" sz="1800" dirty="0"/>
          </a:p>
          <a:p>
            <a:pPr marL="0" indent="0" eaLnBrk="1" hangingPunct="1">
              <a:buNone/>
            </a:pPr>
            <a:r>
              <a:rPr lang="sk-SK" altLang="sk-SK" sz="1800" dirty="0"/>
              <a:t>V našom prípade sú tie javy trieda </a:t>
            </a:r>
            <a:r>
              <a:rPr lang="sk-SK" altLang="sk-SK" sz="1800" b="1" dirty="0" err="1"/>
              <a:t>c</a:t>
            </a:r>
            <a:r>
              <a:rPr lang="sk-SK" altLang="sk-SK" sz="1800" b="1" baseline="-25000" dirty="0" err="1"/>
              <a:t>k</a:t>
            </a:r>
            <a:r>
              <a:rPr lang="sk-SK" altLang="sk-SK" sz="1800" b="1" dirty="0"/>
              <a:t> </a:t>
            </a:r>
            <a:r>
              <a:rPr lang="sk-SK" altLang="sk-SK" sz="1800" dirty="0"/>
              <a:t>a príklad </a:t>
            </a:r>
            <a:r>
              <a:rPr lang="sk-SK" altLang="sk-SK" sz="1800" b="1" dirty="0"/>
              <a:t>I</a:t>
            </a:r>
            <a:r>
              <a:rPr lang="sk-SK" altLang="sk-SK" sz="1800" dirty="0"/>
              <a:t>, teda:</a:t>
            </a:r>
          </a:p>
          <a:p>
            <a:pPr marL="0" indent="0" eaLnBrk="1" hangingPunct="1">
              <a:buNone/>
            </a:pPr>
            <a:endParaRPr lang="sk-SK" altLang="sk-SK" sz="1800" dirty="0"/>
          </a:p>
          <a:p>
            <a:pPr marL="0" indent="0" eaLnBrk="1" hangingPunct="1">
              <a:buNone/>
            </a:pPr>
            <a:endParaRPr lang="sk-SK" altLang="sk-SK" sz="1800" dirty="0"/>
          </a:p>
          <a:p>
            <a:pPr marL="0" indent="0" eaLnBrk="1" hangingPunct="1">
              <a:buNone/>
            </a:pPr>
            <a:r>
              <a:rPr lang="sk-SK" altLang="sk-SK" sz="1800" dirty="0"/>
              <a:t>Platí, že pravdepodobnosť javu je suma</a:t>
            </a:r>
          </a:p>
          <a:p>
            <a:pPr marL="0" indent="0" eaLnBrk="1" hangingPunct="1">
              <a:buNone/>
            </a:pPr>
            <a:r>
              <a:rPr lang="sk-SK" altLang="sk-SK" sz="1800" dirty="0"/>
              <a:t>podmienených pravdepodobností javu inými javmi, ktoré tvoria úplný súbor,</a:t>
            </a:r>
          </a:p>
          <a:p>
            <a:pPr marL="0" indent="0" eaLnBrk="1" hangingPunct="1">
              <a:buNone/>
            </a:pPr>
            <a:endParaRPr lang="sk-SK" altLang="sk-SK" sz="1800" dirty="0"/>
          </a:p>
          <a:p>
            <a:pPr marL="0" indent="0" eaLnBrk="1" hangingPunct="1">
              <a:buNone/>
            </a:pPr>
            <a:r>
              <a:rPr lang="sk-SK" altLang="sk-SK" sz="1800" dirty="0"/>
              <a:t>									kde </a:t>
            </a:r>
            <a:r>
              <a:rPr lang="sk-SK" altLang="sk-SK" sz="1800" b="1" i="1" dirty="0"/>
              <a:t>p(</a:t>
            </a:r>
            <a:r>
              <a:rPr lang="sk-SK" altLang="sk-SK" sz="1800" b="1" i="1" dirty="0" err="1"/>
              <a:t>I,c</a:t>
            </a:r>
            <a:r>
              <a:rPr lang="sk-SK" altLang="sk-SK" sz="1800" b="1" i="1" dirty="0"/>
              <a:t>)</a:t>
            </a:r>
            <a:r>
              <a:rPr lang="sk-SK" altLang="sk-SK" sz="1800" dirty="0"/>
              <a:t> je združená 													pravdepodobnosť </a:t>
            </a:r>
            <a:r>
              <a:rPr lang="sk-SK" altLang="sk-SK" sz="1800" b="1" i="1" dirty="0"/>
              <a:t>I</a:t>
            </a:r>
            <a:r>
              <a:rPr lang="sk-SK" altLang="sk-SK" sz="1800" dirty="0"/>
              <a:t> a </a:t>
            </a:r>
            <a:r>
              <a:rPr lang="sk-SK" altLang="sk-SK" sz="1800" b="1" i="1" dirty="0"/>
              <a:t>c.</a:t>
            </a:r>
          </a:p>
          <a:p>
            <a:pPr marL="0" indent="0" eaLnBrk="1" hangingPunct="1">
              <a:buNone/>
            </a:pPr>
            <a:endParaRPr lang="sk-SK" altLang="sk-SK" sz="1800" b="1" i="1" dirty="0"/>
          </a:p>
          <a:p>
            <a:pPr marL="0" indent="0" eaLnBrk="1" hangingPunct="1">
              <a:buNone/>
            </a:pPr>
            <a:r>
              <a:rPr lang="sk-SK" altLang="sk-SK" sz="1800" dirty="0"/>
              <a:t>									Taktiež </a:t>
            </a:r>
            <a:r>
              <a:rPr lang="sk-SK" altLang="sk-SK" sz="1800" b="1" i="1" dirty="0"/>
              <a:t>I </a:t>
            </a:r>
            <a:r>
              <a:rPr lang="sk-SK" altLang="sk-SK" sz="1800" dirty="0"/>
              <a:t>je konjunkciou hodnôt </a:t>
            </a:r>
            <a:r>
              <a:rPr lang="sk-SK" altLang="sk-SK" sz="1800" b="1" i="1" dirty="0" err="1"/>
              <a:t>v</a:t>
            </a:r>
            <a:r>
              <a:rPr lang="sk-SK" altLang="sk-SK" sz="1800" b="1" i="1" baseline="-25000" dirty="0" err="1"/>
              <a:t>j</a:t>
            </a:r>
            <a:endParaRPr lang="sk-SK" altLang="sk-SK" sz="1800" b="1" i="1" baseline="-25000" dirty="0"/>
          </a:p>
          <a:p>
            <a:pPr marL="0" indent="0" eaLnBrk="1" hangingPunct="1">
              <a:buNone/>
            </a:pPr>
            <a:r>
              <a:rPr lang="sk-SK" altLang="sk-SK" sz="1800" dirty="0"/>
              <a:t>									teda </a:t>
            </a:r>
            <a:r>
              <a:rPr lang="sk-SK" altLang="sk-SK" sz="1800" b="1" i="1" dirty="0"/>
              <a:t>I = </a:t>
            </a:r>
            <a:r>
              <a:rPr lang="sk-SK" altLang="sk-SK" sz="1800" b="1" i="1" dirty="0">
                <a:latin typeface="Cambria Math" panose="02040503050406030204" pitchFamily="18" charset="0"/>
                <a:ea typeface="Cambria Math" panose="02040503050406030204" pitchFamily="18" charset="0"/>
              </a:rPr>
              <a:t>⋀</a:t>
            </a:r>
            <a:r>
              <a:rPr lang="sk-SK" altLang="sk-SK" sz="1800" b="1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v</a:t>
            </a:r>
            <a:r>
              <a:rPr lang="sk-SK" altLang="sk-SK" sz="1800" b="1" i="1" baseline="-25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j</a:t>
            </a:r>
            <a:endParaRPr lang="sk-SK" altLang="sk-SK" sz="1800" b="1" i="1" baseline="-25000" dirty="0"/>
          </a:p>
          <a:p>
            <a:pPr marL="0" indent="0" eaLnBrk="1" hangingPunct="1">
              <a:buNone/>
            </a:pPr>
            <a:r>
              <a:rPr lang="sk-SK" altLang="sk-SK" sz="1800" dirty="0"/>
              <a:t>								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BlokTextu 6">
                <a:extLst>
                  <a:ext uri="{FF2B5EF4-FFF2-40B4-BE49-F238E27FC236}">
                    <a16:creationId xmlns:a16="http://schemas.microsoft.com/office/drawing/2014/main" id="{278CF551-3628-43E2-90D9-2A75EDE5A30F}"/>
                  </a:ext>
                </a:extLst>
              </p:cNvPr>
              <p:cNvSpPr txBox="1"/>
              <p:nvPr/>
            </p:nvSpPr>
            <p:spPr>
              <a:xfrm>
                <a:off x="3731342" y="1656860"/>
                <a:ext cx="4576916" cy="6690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k-SK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k-SK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num>
                            <m:den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den>
                          </m:f>
                        </m:e>
                      </m:d>
                      <m:r>
                        <a:rPr lang="sk-SK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sk-SK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sk-SK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k-SK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k-SK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num>
                                <m:den>
                                  <m:r>
                                    <a:rPr lang="sk-SK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sk-SK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sk-SK" dirty="0"/>
              </a:p>
            </p:txBody>
          </p:sp>
        </mc:Choice>
        <mc:Fallback>
          <p:sp>
            <p:nvSpPr>
              <p:cNvPr id="7" name="BlokTextu 6">
                <a:extLst>
                  <a:ext uri="{FF2B5EF4-FFF2-40B4-BE49-F238E27FC236}">
                    <a16:creationId xmlns:a16="http://schemas.microsoft.com/office/drawing/2014/main" id="{278CF551-3628-43E2-90D9-2A75EDE5A3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1342" y="1656860"/>
                <a:ext cx="4576916" cy="66909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D95B7F0D-3E15-4B68-82E4-70559C5AD3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742388"/>
              </p:ext>
            </p:extLst>
          </p:nvPr>
        </p:nvGraphicFramePr>
        <p:xfrm>
          <a:off x="4871117" y="2707536"/>
          <a:ext cx="2827542" cy="768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3" imgW="1651000" imgH="444500" progId="Equation.3">
                  <p:embed/>
                </p:oleObj>
              </mc:Choice>
              <mc:Fallback>
                <p:oleObj name="Rovnica" r:id="rId3" imgW="1651000" imgH="444500" progId="Equation.3">
                  <p:embed/>
                  <p:pic>
                    <p:nvPicPr>
                      <p:cNvPr id="1026" name="Object 5">
                        <a:extLst>
                          <a:ext uri="{FF2B5EF4-FFF2-40B4-BE49-F238E27FC236}">
                            <a16:creationId xmlns:a16="http://schemas.microsoft.com/office/drawing/2014/main" id="{B798E36E-54BE-4F79-B04F-107E775B8E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117" y="2707536"/>
                        <a:ext cx="2827542" cy="7680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B754F903-17F7-419B-8632-4EEA65E6A4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029140"/>
              </p:ext>
            </p:extLst>
          </p:nvPr>
        </p:nvGraphicFramePr>
        <p:xfrm>
          <a:off x="545691" y="5154929"/>
          <a:ext cx="3795764" cy="1016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5" imgW="2133600" imgH="571500" progId="Equation.3">
                  <p:embed/>
                </p:oleObj>
              </mc:Choice>
              <mc:Fallback>
                <p:oleObj name="Rovnica" r:id="rId5" imgW="2133600" imgH="571500" progId="Equation.3">
                  <p:embed/>
                  <p:pic>
                    <p:nvPicPr>
                      <p:cNvPr id="1027" name="Object 7">
                        <a:extLst>
                          <a:ext uri="{FF2B5EF4-FFF2-40B4-BE49-F238E27FC236}">
                            <a16:creationId xmlns:a16="http://schemas.microsoft.com/office/drawing/2014/main" id="{46DC6F12-83D3-4AB6-A527-DDA416CDEF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691" y="5154929"/>
                        <a:ext cx="3795764" cy="10167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3" name="BlokTextu 12">
                <a:extLst>
                  <a:ext uri="{FF2B5EF4-FFF2-40B4-BE49-F238E27FC236}">
                    <a16:creationId xmlns:a16="http://schemas.microsoft.com/office/drawing/2014/main" id="{A3BA6C50-38FD-4F9A-87A3-14CC7C9D36D6}"/>
                  </a:ext>
                </a:extLst>
              </p:cNvPr>
              <p:cNvSpPr txBox="1"/>
              <p:nvPr/>
            </p:nvSpPr>
            <p:spPr>
              <a:xfrm>
                <a:off x="-4917" y="4149794"/>
                <a:ext cx="4694903" cy="7645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k-SK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</m:d>
                      <m:r>
                        <a:rPr lang="sk-SK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sk-SK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/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sk-SK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  <m:r>
                                <a:rPr lang="sk-SK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d>
                          <m:r>
                            <a:rPr lang="sk-SK" i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sk-SK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  <m:sup/>
                            <m:e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sk-SK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lin"/>
                                      <m:ctrlPr>
                                        <a:rPr lang="sk-SK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k-SK" i="1">
                                          <a:latin typeface="Cambria Math" panose="02040503050406030204" pitchFamily="18" charset="0"/>
                                        </a:rPr>
                                        <m:t>𝐼</m:t>
                                      </m:r>
                                    </m:num>
                                    <m:den>
                                      <m:r>
                                        <a:rPr lang="sk-SK" i="1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</m:e>
                              </m:d>
                            </m:e>
                          </m:nary>
                        </m:e>
                      </m:nary>
                      <m:r>
                        <a:rPr lang="sk-SK" i="1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sk-SK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</m:oMath>
                  </m:oMathPara>
                </a14:m>
                <a:endParaRPr lang="sk-SK" dirty="0"/>
              </a:p>
            </p:txBody>
          </p:sp>
        </mc:Choice>
        <mc:Fallback>
          <p:sp>
            <p:nvSpPr>
              <p:cNvPr id="13" name="BlokTextu 12">
                <a:extLst>
                  <a:ext uri="{FF2B5EF4-FFF2-40B4-BE49-F238E27FC236}">
                    <a16:creationId xmlns:a16="http://schemas.microsoft.com/office/drawing/2014/main" id="{A3BA6C50-38FD-4F9A-87A3-14CC7C9D36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917" y="4149794"/>
                <a:ext cx="4694903" cy="7645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5573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Model Naivného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Bayes</a:t>
            </a:r>
            <a:r>
              <a:rPr lang="sk-SK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klasifikátora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24708"/>
            <a:ext cx="8519652" cy="5364582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sk-SK" altLang="sk-SK" sz="1800" dirty="0"/>
              <a:t>Máme:</a:t>
            </a:r>
          </a:p>
          <a:p>
            <a:pPr marL="0" indent="0" eaLnBrk="1" hangingPunct="1">
              <a:buNone/>
            </a:pPr>
            <a:endParaRPr lang="sk-SK" altLang="sk-SK" sz="1800" dirty="0"/>
          </a:p>
          <a:p>
            <a:pPr marL="0" indent="0" eaLnBrk="1" hangingPunct="1">
              <a:buNone/>
            </a:pPr>
            <a:endParaRPr lang="sk-SK" altLang="sk-SK" sz="1800" dirty="0"/>
          </a:p>
          <a:p>
            <a:pPr marL="0" indent="0" eaLnBrk="1" hangingPunct="1">
              <a:buNone/>
            </a:pPr>
            <a:r>
              <a:rPr lang="sk-SK" altLang="sk-SK" sz="1800" baseline="0" dirty="0"/>
              <a:t>Predpoklad vzájomnej nezávislosti atribútov nám umožní substitúciu:</a:t>
            </a:r>
          </a:p>
          <a:p>
            <a:pPr marL="0" indent="0" eaLnBrk="1" hangingPunct="1">
              <a:buNone/>
            </a:pPr>
            <a:endParaRPr lang="sk-SK" altLang="sk-SK" sz="1800" dirty="0">
              <a:solidFill>
                <a:srgbClr val="339966"/>
              </a:solidFill>
            </a:endParaRPr>
          </a:p>
          <a:p>
            <a:pPr marL="0" indent="0" eaLnBrk="1" hangingPunct="1">
              <a:buNone/>
            </a:pPr>
            <a:r>
              <a:rPr lang="sk-SK" altLang="sk-SK" sz="1800" b="1" baseline="0" dirty="0">
                <a:solidFill>
                  <a:srgbClr val="7E0000"/>
                </a:solidFill>
              </a:rPr>
              <a:t>Teda dostaneme výsledný model:</a:t>
            </a:r>
          </a:p>
          <a:p>
            <a:pPr marL="0" indent="0" eaLnBrk="1" hangingPunct="1">
              <a:buNone/>
            </a:pPr>
            <a:endParaRPr lang="sk-SK" altLang="sk-SK" sz="1800" dirty="0">
              <a:solidFill>
                <a:srgbClr val="006666"/>
              </a:solidFill>
            </a:endParaRPr>
          </a:p>
          <a:p>
            <a:pPr marL="0" indent="0" eaLnBrk="1" hangingPunct="1">
              <a:buNone/>
            </a:pPr>
            <a:endParaRPr lang="sk-SK" altLang="sk-SK" sz="1800" baseline="0" dirty="0">
              <a:solidFill>
                <a:srgbClr val="006666"/>
              </a:solidFill>
            </a:endParaRPr>
          </a:p>
          <a:p>
            <a:pPr marL="0" indent="0" eaLnBrk="1" hangingPunct="1">
              <a:buNone/>
            </a:pPr>
            <a:endParaRPr lang="sk-SK" altLang="sk-SK" sz="1800" dirty="0">
              <a:solidFill>
                <a:srgbClr val="006666"/>
              </a:solidFill>
            </a:endParaRPr>
          </a:p>
          <a:p>
            <a:pPr marL="0" indent="0" eaLnBrk="1" hangingPunct="1">
              <a:buNone/>
            </a:pPr>
            <a:endParaRPr lang="sk-SK" altLang="sk-SK" sz="1800" baseline="0" dirty="0">
              <a:solidFill>
                <a:srgbClr val="006666"/>
              </a:solidFill>
            </a:endParaRPr>
          </a:p>
          <a:p>
            <a:pPr marL="0" indent="0" eaLnBrk="1" hangingPunct="1">
              <a:buNone/>
            </a:pPr>
            <a:r>
              <a:rPr lang="sk-SK" altLang="sk-SK" sz="1800" dirty="0"/>
              <a:t>Menovateľ bude pre každú jednotlivú triedu ten istý, teda je možné </a:t>
            </a:r>
            <a:r>
              <a:rPr lang="sk-SK" altLang="sk-SK" sz="1800" dirty="0">
                <a:solidFill>
                  <a:srgbClr val="7E0000"/>
                </a:solidFill>
              </a:rPr>
              <a:t>zjednodušenie</a:t>
            </a:r>
            <a:r>
              <a:rPr lang="sk-SK" altLang="sk-SK" sz="1800" dirty="0"/>
              <a:t>:</a:t>
            </a:r>
          </a:p>
          <a:p>
            <a:pPr marL="0" indent="0" eaLnBrk="1" hangingPunct="1">
              <a:buNone/>
            </a:pPr>
            <a:endParaRPr lang="sk-SK" altLang="sk-SK" sz="1800" baseline="0" dirty="0"/>
          </a:p>
          <a:p>
            <a:pPr marL="0" indent="0" eaLnBrk="1" hangingPunct="1">
              <a:buNone/>
            </a:pPr>
            <a:endParaRPr lang="sk-SK" altLang="sk-SK" sz="1800" dirty="0"/>
          </a:p>
          <a:p>
            <a:pPr marL="0" indent="0" eaLnBrk="1" hangingPunct="1">
              <a:buNone/>
            </a:pPr>
            <a:r>
              <a:rPr lang="sk-SK" altLang="sk-SK" sz="1800" baseline="0" dirty="0"/>
              <a:t>Pri spracovaní textov:</a:t>
            </a:r>
          </a:p>
          <a:p>
            <a:pPr marL="0" indent="0" eaLnBrk="1" hangingPunct="1">
              <a:buNone/>
            </a:pPr>
            <a:endParaRPr lang="sk-SK" altLang="sk-SK" sz="1800" baseline="0" dirty="0">
              <a:solidFill>
                <a:srgbClr val="339966"/>
              </a:solidFill>
            </a:endParaRPr>
          </a:p>
          <a:p>
            <a:pPr marL="0" indent="0" eaLnBrk="1" hangingPunct="1">
              <a:buNone/>
            </a:pPr>
            <a:r>
              <a:rPr lang="sk-SK" altLang="sk-SK" sz="1800" dirty="0"/>
              <a:t>								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B754F903-17F7-419B-8632-4EEA65E6A4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947599"/>
              </p:ext>
            </p:extLst>
          </p:nvPr>
        </p:nvGraphicFramePr>
        <p:xfrm>
          <a:off x="1617407" y="1124708"/>
          <a:ext cx="3795764" cy="1016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2" imgW="2133600" imgH="571500" progId="Equation.3">
                  <p:embed/>
                </p:oleObj>
              </mc:Choice>
              <mc:Fallback>
                <p:oleObj name="Rovnica" r:id="rId2" imgW="2133600" imgH="571500" progId="Equation.3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B754F903-17F7-419B-8632-4EEA65E6A4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407" y="1124708"/>
                        <a:ext cx="3795764" cy="10167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FBD2361-09B7-4A53-8678-F3DA9B48D0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864333"/>
              </p:ext>
            </p:extLst>
          </p:nvPr>
        </p:nvGraphicFramePr>
        <p:xfrm>
          <a:off x="5722373" y="2563429"/>
          <a:ext cx="3018145" cy="654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4" imgW="1714500" imgH="368300" progId="Equation.3">
                  <p:embed/>
                </p:oleObj>
              </mc:Choice>
              <mc:Fallback>
                <p:oleObj name="Rovnica" r:id="rId4" imgW="1714500" imgH="368300" progId="Equation.3">
                  <p:embed/>
                  <p:pic>
                    <p:nvPicPr>
                      <p:cNvPr id="2050" name="Object 9">
                        <a:extLst>
                          <a:ext uri="{FF2B5EF4-FFF2-40B4-BE49-F238E27FC236}">
                            <a16:creationId xmlns:a16="http://schemas.microsoft.com/office/drawing/2014/main" id="{E3298625-848B-4B47-B767-FA6A900A7C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2373" y="2563429"/>
                        <a:ext cx="3018145" cy="6540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>
            <a:extLst>
              <a:ext uri="{FF2B5EF4-FFF2-40B4-BE49-F238E27FC236}">
                <a16:creationId xmlns:a16="http://schemas.microsoft.com/office/drawing/2014/main" id="{3363E28A-6DF6-45A5-8F13-8D22269FE8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220477"/>
              </p:ext>
            </p:extLst>
          </p:nvPr>
        </p:nvGraphicFramePr>
        <p:xfrm>
          <a:off x="1511940" y="3152838"/>
          <a:ext cx="3487099" cy="118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6" imgW="2108200" imgH="711200" progId="Equation.3">
                  <p:embed/>
                </p:oleObj>
              </mc:Choice>
              <mc:Fallback>
                <p:oleObj name="Rovnica" r:id="rId6" imgW="2108200" imgH="711200" progId="Equation.3">
                  <p:embed/>
                  <p:pic>
                    <p:nvPicPr>
                      <p:cNvPr id="2051" name="Object 11">
                        <a:extLst>
                          <a:ext uri="{FF2B5EF4-FFF2-40B4-BE49-F238E27FC236}">
                            <a16:creationId xmlns:a16="http://schemas.microsoft.com/office/drawing/2014/main" id="{75C4637D-A867-45B1-B24E-5904591CBF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940" y="3152838"/>
                        <a:ext cx="3487099" cy="11831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2" name="BlokTextu 11">
                <a:extLst>
                  <a:ext uri="{FF2B5EF4-FFF2-40B4-BE49-F238E27FC236}">
                    <a16:creationId xmlns:a16="http://schemas.microsoft.com/office/drawing/2014/main" id="{C626C4E1-5A92-4057-B3BF-20F25914DBF9}"/>
                  </a:ext>
                </a:extLst>
              </p:cNvPr>
              <p:cNvSpPr txBox="1"/>
              <p:nvPr/>
            </p:nvSpPr>
            <p:spPr>
              <a:xfrm>
                <a:off x="3559277" y="4720357"/>
                <a:ext cx="5319251" cy="7958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k-SK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k-SK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k-SK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k-SK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sk-SK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den>
                          </m:f>
                        </m:e>
                      </m:d>
                      <m:r>
                        <a:rPr lang="sk-SK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sk-SK" i="0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k-SK" i="1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sk-SK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k-SK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sk-SK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  <m:nary>
                        <m:naryPr>
                          <m:chr m:val="∏"/>
                          <m:limLoc m:val="undOvr"/>
                          <m:supHide m:val="on"/>
                          <m:ctrlPr>
                            <a:rPr lang="sk-SK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sk-SK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k-SK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k-SK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k-SK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sk-SK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k-SK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k-SK" i="1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sk-SK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nary>
                    </m:oMath>
                  </m:oMathPara>
                </a14:m>
                <a:endParaRPr lang="sk-SK" dirty="0"/>
              </a:p>
            </p:txBody>
          </p:sp>
        </mc:Choice>
        <mc:Fallback>
          <p:sp>
            <p:nvSpPr>
              <p:cNvPr id="12" name="BlokTextu 11">
                <a:extLst>
                  <a:ext uri="{FF2B5EF4-FFF2-40B4-BE49-F238E27FC236}">
                    <a16:creationId xmlns:a16="http://schemas.microsoft.com/office/drawing/2014/main" id="{C626C4E1-5A92-4057-B3BF-20F25914DB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277" y="4720357"/>
                <a:ext cx="5319251" cy="7958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Obrázok 19">
            <a:extLst>
              <a:ext uri="{FF2B5EF4-FFF2-40B4-BE49-F238E27FC236}">
                <a16:creationId xmlns:a16="http://schemas.microsoft.com/office/drawing/2014/main" id="{2CD9C5F8-16FC-4593-A547-A459E92B170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07110" y="5610287"/>
            <a:ext cx="4301944" cy="879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091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Naivný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Bayes</a:t>
            </a:r>
            <a:r>
              <a:rPr lang="sk-SK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klasifikátor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77760" y="1122063"/>
            <a:ext cx="8738421" cy="5305589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>
                <a:solidFill>
                  <a:srgbClr val="006666"/>
                </a:solidFill>
              </a:rPr>
              <a:t>Pozitíva: Naivný </a:t>
            </a:r>
            <a:r>
              <a:rPr lang="sk-SK" sz="2000" baseline="0" dirty="0" err="1">
                <a:solidFill>
                  <a:srgbClr val="006666"/>
                </a:solidFill>
              </a:rPr>
              <a:t>Bayes</a:t>
            </a:r>
            <a:r>
              <a:rPr lang="sk-SK" sz="2000" baseline="0" dirty="0">
                <a:solidFill>
                  <a:srgbClr val="006666"/>
                </a:solidFill>
              </a:rPr>
              <a:t> je jednoduchá, užitočná a často používaná metóda s uspokojivou presnosťou</a:t>
            </a:r>
            <a:r>
              <a:rPr lang="sk-SK" sz="2000" baseline="0" dirty="0"/>
              <a:t>.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Klasifikovať príklad I do triedy môžeme keď vieme vypočítať </a:t>
            </a:r>
            <a:r>
              <a:rPr lang="en-US" altLang="sk-SK" sz="2000" b="1" baseline="0" dirty="0"/>
              <a:t>P(c</a:t>
            </a:r>
            <a:r>
              <a:rPr lang="en-US" altLang="sk-SK" sz="2000" b="1" baseline="-25000" dirty="0"/>
              <a:t>k</a:t>
            </a:r>
            <a:r>
              <a:rPr lang="en-US" altLang="sk-SK" sz="2000" b="1" baseline="0" dirty="0"/>
              <a:t>/I)</a:t>
            </a:r>
            <a:r>
              <a:rPr lang="sk-SK" altLang="sk-SK" sz="2000" b="1" baseline="0" dirty="0"/>
              <a:t> </a:t>
            </a:r>
            <a:r>
              <a:rPr lang="sk-SK" altLang="sk-SK" sz="2000" baseline="0" dirty="0"/>
              <a:t>pre každú triedu.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Indukcia naivného </a:t>
            </a:r>
            <a:r>
              <a:rPr lang="sk-SK" sz="2000" baseline="0" dirty="0" err="1"/>
              <a:t>Bayesovho</a:t>
            </a:r>
            <a:r>
              <a:rPr lang="sk-SK" sz="2000" baseline="0" dirty="0"/>
              <a:t> </a:t>
            </a:r>
            <a:r>
              <a:rPr lang="sk-SK" sz="2000" baseline="0" dirty="0" err="1"/>
              <a:t>klasifikátora</a:t>
            </a:r>
            <a:r>
              <a:rPr lang="sk-SK" sz="2000" baseline="0" dirty="0"/>
              <a:t> spočíva v určení frekvencií výskytov hodnôt atribútov a tried v </a:t>
            </a:r>
            <a:r>
              <a:rPr lang="sk-SK" sz="2000" baseline="0" dirty="0" err="1"/>
              <a:t>trénovacích</a:t>
            </a:r>
            <a:r>
              <a:rPr lang="sk-SK" sz="2000" baseline="0" dirty="0"/>
              <a:t> príkladoch </a:t>
            </a:r>
            <a:r>
              <a:rPr lang="en-US" altLang="sk-SK" sz="2000" b="1" baseline="0" dirty="0"/>
              <a:t>P(v</a:t>
            </a:r>
            <a:r>
              <a:rPr lang="en-US" altLang="sk-SK" sz="2000" b="1" baseline="-25000" dirty="0"/>
              <a:t>i</a:t>
            </a:r>
            <a:r>
              <a:rPr lang="sk-SK" altLang="sk-SK" sz="2000" b="1" baseline="-25000" dirty="0"/>
              <a:t>j</a:t>
            </a:r>
            <a:r>
              <a:rPr lang="en-US" altLang="sk-SK" sz="2000" b="1" baseline="0" dirty="0"/>
              <a:t>/c</a:t>
            </a:r>
            <a:r>
              <a:rPr lang="en-US" altLang="sk-SK" sz="2000" b="1" baseline="-25000" dirty="0"/>
              <a:t>k</a:t>
            </a:r>
            <a:r>
              <a:rPr lang="en-US" altLang="sk-SK" sz="2000" b="1" baseline="0" dirty="0"/>
              <a:t>)</a:t>
            </a:r>
            <a:r>
              <a:rPr lang="sk-SK" altLang="sk-SK" sz="2000" b="1" baseline="0" dirty="0"/>
              <a:t> </a:t>
            </a:r>
            <a:r>
              <a:rPr lang="sk-SK" altLang="sk-SK" sz="2000" baseline="0" dirty="0"/>
              <a:t>a </a:t>
            </a:r>
            <a:r>
              <a:rPr lang="sk-SK" altLang="sk-SK" sz="2000" b="1" baseline="0" dirty="0"/>
              <a:t>P</a:t>
            </a:r>
            <a:r>
              <a:rPr lang="en-US" altLang="sk-SK" sz="2000" b="1" baseline="0" dirty="0"/>
              <a:t>(c</a:t>
            </a:r>
            <a:r>
              <a:rPr lang="en-US" altLang="sk-SK" sz="2000" b="1" baseline="-25000" dirty="0"/>
              <a:t>k</a:t>
            </a:r>
            <a:r>
              <a:rPr lang="en-US" altLang="sk-SK" sz="2000" b="1" baseline="0" dirty="0"/>
              <a:t>)</a:t>
            </a:r>
            <a:r>
              <a:rPr lang="sk-SK" altLang="sk-SK" sz="2000" b="1" baseline="0" dirty="0"/>
              <a:t>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Ak sa vyskytne nulová pravdepodobnosť vo výpočte, ktorý je v čitateli – násobením</a:t>
            </a:r>
            <a:r>
              <a:rPr lang="sk-SK" sz="2000" dirty="0"/>
              <a:t> sa </a:t>
            </a:r>
            <a:r>
              <a:rPr lang="sk-SK" sz="2000" baseline="0" dirty="0"/>
              <a:t>prenesie do výsledku.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Riešením je </a:t>
            </a:r>
            <a:r>
              <a:rPr lang="sk-SK" sz="2000" baseline="0" dirty="0">
                <a:solidFill>
                  <a:srgbClr val="7E0000"/>
                </a:solidFill>
              </a:rPr>
              <a:t>nahradenie nulovej hodnoty </a:t>
            </a:r>
            <a:r>
              <a:rPr lang="sk-SK" sz="2000" baseline="0" dirty="0"/>
              <a:t>nejakým veľmi malým číslom, napríklad </a:t>
            </a:r>
            <a:r>
              <a:rPr lang="sk-SK" sz="2000" b="1" i="1" baseline="0" dirty="0">
                <a:solidFill>
                  <a:srgbClr val="7E0000"/>
                </a:solidFill>
              </a:rPr>
              <a:t>1/n</a:t>
            </a:r>
            <a:r>
              <a:rPr lang="sk-SK" sz="2000" baseline="0" dirty="0"/>
              <a:t>, kde </a:t>
            </a:r>
            <a:r>
              <a:rPr lang="sk-SK" sz="2000" b="1" i="1" baseline="0" dirty="0"/>
              <a:t>n</a:t>
            </a:r>
            <a:r>
              <a:rPr lang="sk-SK" sz="2000" baseline="0" dirty="0"/>
              <a:t> je počet </a:t>
            </a:r>
            <a:r>
              <a:rPr lang="sk-SK" sz="2000" baseline="0" dirty="0" err="1"/>
              <a:t>trénovacích</a:t>
            </a:r>
            <a:r>
              <a:rPr lang="sk-SK" sz="2000" baseline="0" dirty="0"/>
              <a:t> príkladov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sk-SK" sz="2000" baseline="0" dirty="0">
                <a:solidFill>
                  <a:srgbClr val="7E0000"/>
                </a:solidFill>
              </a:rPr>
              <a:t>Negatívom je predpoklad nezávislosti atribútov</a:t>
            </a:r>
            <a:r>
              <a:rPr lang="sk-SK" sz="2000" baseline="0" dirty="0"/>
              <a:t>. Iným spôsobom sa s neplatnosťou podmienky nezávislosti atribútov vyrovnávajú </a:t>
            </a:r>
            <a:r>
              <a:rPr lang="sk-SK" sz="2000" baseline="0" dirty="0" err="1">
                <a:solidFill>
                  <a:schemeClr val="tx2"/>
                </a:solidFill>
              </a:rPr>
              <a:t>Bayesove</a:t>
            </a:r>
            <a:r>
              <a:rPr lang="sk-SK" sz="2000" baseline="0" dirty="0">
                <a:solidFill>
                  <a:schemeClr val="tx2"/>
                </a:solidFill>
              </a:rPr>
              <a:t> siete</a:t>
            </a:r>
            <a:r>
              <a:rPr lang="sk-SK" sz="2000" baseline="0" dirty="0"/>
              <a:t>, ktoré pracujú s </a:t>
            </a:r>
            <a:r>
              <a:rPr lang="sk-SK" sz="2000" baseline="0" dirty="0">
                <a:solidFill>
                  <a:schemeClr val="tx2"/>
                </a:solidFill>
              </a:rPr>
              <a:t>nezávislosťou podmnožín atribútov.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>
                <a:solidFill>
                  <a:srgbClr val="006666"/>
                </a:solidFill>
              </a:rPr>
              <a:t>NBK sa s úspechom používa na kategorizáciu textových dát</a:t>
            </a:r>
            <a:r>
              <a:rPr lang="sk-SK" sz="2000" baseline="0" dirty="0"/>
              <a:t>.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4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4183"/>
            <a:ext cx="7772400" cy="1261918"/>
          </a:xfrm>
        </p:spPr>
        <p:txBody>
          <a:bodyPr>
            <a:normAutofit/>
          </a:bodyPr>
          <a:lstStyle/>
          <a:p>
            <a:r>
              <a:rPr lang="sk-SK" sz="4000" dirty="0">
                <a:latin typeface="Arial"/>
                <a:cs typeface="Arial"/>
              </a:rPr>
              <a:t>Ďakujem za pozornosť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673" y="3439390"/>
            <a:ext cx="7772399" cy="91440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k-SK" altLang="sk-SK" sz="1800" dirty="0"/>
              <a:t>Prednášajúci: Kristína Machová</a:t>
            </a:r>
          </a:p>
          <a:p>
            <a:pPr algn="ctr" eaLnBrk="1" hangingPunct="1"/>
            <a:r>
              <a:rPr lang="sk-SK" altLang="sk-SK" sz="1800" dirty="0"/>
              <a:t>http://people.tuke.sk/kristina.machova/prezentacieSU/</a:t>
            </a:r>
            <a:endParaRPr lang="sk-SK" altLang="sk-SK" sz="1800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210705526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tx1"/>
          </a:solidFill>
        </a:ln>
      </a:spPr>
      <a:bodyPr rtlCol="0" anchor="ctr"/>
      <a:lstStyle>
        <a:defPPr algn="ctr">
          <a:defRPr dirty="0"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>
        <a:ln>
          <a:headEnd type="arrow"/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10F63F6-13B3-524F-B3CC-0934E54702EB}" vid="{1E97BBC5-A21D-794C-A0AA-D9BFD86C73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01definicia SU</Template>
  <TotalTime>1431</TotalTime>
  <Words>627</Words>
  <Application>Microsoft Office PowerPoint</Application>
  <PresentationFormat>Prezentácia na obrazovke (4:3)</PresentationFormat>
  <Paragraphs>93</Paragraphs>
  <Slides>8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Courier New</vt:lpstr>
      <vt:lpstr>Wingdings</vt:lpstr>
      <vt:lpstr>Motív Office</vt:lpstr>
      <vt:lpstr>Microsoft Equation 3.0</vt:lpstr>
      <vt:lpstr>Naivný Bayes klasifikátor</vt:lpstr>
      <vt:lpstr>Naivný Bayes klasifikátor</vt:lpstr>
      <vt:lpstr>Naivný Bayes klasifikátor</vt:lpstr>
      <vt:lpstr>Naivný Bayes klasifikátor</vt:lpstr>
      <vt:lpstr>Bayesova teoréma (Bayes theorem)</vt:lpstr>
      <vt:lpstr>Model Naivného Bayes klasifikátora</vt:lpstr>
      <vt:lpstr>Naivný Bayes klasifikátor</vt:lpstr>
      <vt:lpstr>Ďakujem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Definícia strojového učenia</dc:title>
  <dc:creator>Kristína Machová</dc:creator>
  <cp:lastModifiedBy>Kristína Machová</cp:lastModifiedBy>
  <cp:revision>138</cp:revision>
  <cp:lastPrinted>2018-02-04T19:03:19Z</cp:lastPrinted>
  <dcterms:created xsi:type="dcterms:W3CDTF">2021-02-12T15:36:07Z</dcterms:created>
  <dcterms:modified xsi:type="dcterms:W3CDTF">2021-04-08T22:17:38Z</dcterms:modified>
</cp:coreProperties>
</file>