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46" r:id="rId3"/>
    <p:sldId id="347" r:id="rId4"/>
    <p:sldId id="342" r:id="rId5"/>
    <p:sldId id="348" r:id="rId6"/>
    <p:sldId id="359" r:id="rId7"/>
    <p:sldId id="356" r:id="rId8"/>
    <p:sldId id="349" r:id="rId9"/>
    <p:sldId id="350" r:id="rId10"/>
    <p:sldId id="352" r:id="rId11"/>
    <p:sldId id="363" r:id="rId12"/>
    <p:sldId id="364" r:id="rId13"/>
    <p:sldId id="357" r:id="rId14"/>
    <p:sldId id="358" r:id="rId15"/>
    <p:sldId id="353" r:id="rId16"/>
    <p:sldId id="287" r:id="rId17"/>
    <p:sldId id="291" r:id="rId18"/>
    <p:sldId id="292" r:id="rId19"/>
    <p:sldId id="354" r:id="rId20"/>
    <p:sldId id="355" r:id="rId21"/>
    <p:sldId id="360" r:id="rId22"/>
    <p:sldId id="361" r:id="rId23"/>
    <p:sldId id="362" r:id="rId24"/>
    <p:sldId id="366" r:id="rId25"/>
    <p:sldId id="367" r:id="rId26"/>
    <p:sldId id="368" r:id="rId27"/>
    <p:sldId id="365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a" initials="B" lastIdx="9" clrIdx="0"/>
  <p:cmAuthor id="1" name="Kristína Machová" initials="KM" lastIdx="1" clrIdx="1">
    <p:extLst>
      <p:ext uri="{19B8F6BF-5375-455C-9EA6-DF929625EA0E}">
        <p15:presenceInfo xmlns:p15="http://schemas.microsoft.com/office/powerpoint/2012/main" userId="Kristína Machov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0000"/>
    <a:srgbClr val="DA0000"/>
    <a:srgbClr val="006666"/>
    <a:srgbClr val="485E82"/>
    <a:srgbClr val="7E76A2"/>
    <a:srgbClr val="898989"/>
    <a:srgbClr val="666699"/>
    <a:srgbClr val="009999"/>
    <a:srgbClr val="6570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35" autoAdjust="0"/>
    <p:restoredTop sz="96327"/>
  </p:normalViewPr>
  <p:slideViewPr>
    <p:cSldViewPr snapToGrid="0" snapToObjects="1">
      <p:cViewPr varScale="1">
        <p:scale>
          <a:sx n="97" d="100"/>
          <a:sy n="97" d="100"/>
        </p:scale>
        <p:origin x="690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72" d="100"/>
          <a:sy n="72" d="100"/>
        </p:scale>
        <p:origin x="2384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DCA96-0433-9043-89F7-C2A1DD8B9D4D}" type="datetime1">
              <a:rPr lang="en-US" smtClean="0"/>
              <a:pPr/>
              <a:t>2/17/2026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4C875-7223-3B4B-9A00-CE25F9D3DC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503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F0DD3-AB97-0044-ACDE-9EFDFC7037C1}" type="datetime1">
              <a:rPr lang="en-US" smtClean="0"/>
              <a:pPr/>
              <a:t>2/17/2026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B8B0E-B866-0647-8F46-14B58D91FE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384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D41A-EA9A-2E4A-932A-2F6E31F3C93A}" type="datetime1">
              <a:rPr lang="en-US" smtClean="0"/>
              <a:pPr/>
              <a:t>2/17/2026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32D51-8DD9-AB4E-928A-AC013F0C41AA}" type="datetime1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F5CA-D134-B046-9CE7-B939D928CFD6}" type="datetime1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3291-3A3F-0A43-85F6-9F250C1CE26C}" type="datetime1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9"/>
          <p:cNvSpPr/>
          <p:nvPr userDrawn="1"/>
        </p:nvSpPr>
        <p:spPr>
          <a:xfrm>
            <a:off x="-2" y="6583361"/>
            <a:ext cx="4571999" cy="274639"/>
          </a:xfrm>
          <a:prstGeom prst="rect">
            <a:avLst/>
          </a:prstGeom>
          <a:solidFill>
            <a:srgbClr val="6570A2"/>
          </a:solidFill>
          <a:ln>
            <a:solidFill>
              <a:srgbClr val="6570A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k-SK" sz="1600" noProof="0" dirty="0">
                <a:latin typeface="Arial"/>
                <a:cs typeface="Arial"/>
              </a:rPr>
              <a:t>Kristína Machová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14F9-AE6F-F646-B99C-496C416A59BD}" type="datetime1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CB12-D96D-F141-81CF-2F039013AFF8}" type="datetime1">
              <a:rPr lang="en-US" smtClean="0"/>
              <a:pPr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0C61-FFDC-8049-8348-5F40CBFB969F}" type="datetime1">
              <a:rPr lang="en-US" smtClean="0"/>
              <a:pPr/>
              <a:t>2/17/2026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D615-E4B2-FE4C-B1A9-91517AACF9B9}" type="datetime1">
              <a:rPr lang="en-US" smtClean="0"/>
              <a:pPr/>
              <a:t>2/17/2026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C65F5-D6A6-C647-AB2D-F3FCDCBA8D45}" type="datetime1">
              <a:rPr lang="en-US" smtClean="0"/>
              <a:pPr/>
              <a:t>2/17/2026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D9D50-26A2-E44C-BFD0-D2A2C5EA2E26}" type="datetime1">
              <a:rPr lang="en-US" smtClean="0"/>
              <a:pPr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03E6D-8E3D-8A48-8F5F-EF3746047C5D}" type="datetime1">
              <a:rPr lang="en-US" smtClean="0"/>
              <a:pPr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571997" y="6583361"/>
            <a:ext cx="4572001" cy="27463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sz="1600" noProof="0">
              <a:latin typeface="Arial"/>
              <a:cs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909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-2" y="6583361"/>
            <a:ext cx="3124199" cy="27543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BA23D5A2-7C96-0443-ABF7-6B33D3214715}" type="datetime1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83361"/>
            <a:ext cx="2895600" cy="2746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9800" y="6583361"/>
            <a:ext cx="3124200" cy="2746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4571999" cy="508001"/>
          </a:xfrm>
          <a:prstGeom prst="rect">
            <a:avLst/>
          </a:prstGeom>
          <a:solidFill>
            <a:srgbClr val="6570A2"/>
          </a:solidFill>
          <a:ln>
            <a:solidFill>
              <a:srgbClr val="6570A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k-SK" sz="1600" noProof="0" dirty="0">
                <a:latin typeface="Arial"/>
                <a:cs typeface="Arial"/>
              </a:rPr>
              <a:t>Definícia strojového učenia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571998" y="-1"/>
            <a:ext cx="4572001" cy="5080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600" noProof="0" dirty="0">
                <a:latin typeface="Arial"/>
                <a:cs typeface="Arial"/>
              </a:rPr>
              <a:t>Strojového učenie, KKUI TU Košice</a:t>
            </a:r>
            <a:endParaRPr lang="sk-SK" sz="1600" noProof="0" dirty="0"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2" y="6583361"/>
            <a:ext cx="4571999" cy="274639"/>
          </a:xfrm>
          <a:prstGeom prst="rect">
            <a:avLst/>
          </a:prstGeom>
          <a:solidFill>
            <a:srgbClr val="6570A2"/>
          </a:solidFill>
          <a:ln>
            <a:solidFill>
              <a:srgbClr val="6570A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sk-SK" sz="1600" noProof="0"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kristina.machova@tuke.s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4183"/>
            <a:ext cx="7772400" cy="1261918"/>
          </a:xfrm>
        </p:spPr>
        <p:txBody>
          <a:bodyPr>
            <a:normAutofit/>
          </a:bodyPr>
          <a:lstStyle/>
          <a:p>
            <a:r>
              <a:rPr lang="sk-SK" sz="4000" dirty="0">
                <a:latin typeface="Arial"/>
                <a:cs typeface="Arial"/>
              </a:rPr>
              <a:t>Definícia </a:t>
            </a:r>
            <a:r>
              <a:rPr lang="sk-SK" dirty="0">
                <a:latin typeface="Arial"/>
                <a:cs typeface="Arial"/>
              </a:rPr>
              <a:t>s</a:t>
            </a:r>
            <a:r>
              <a:rPr lang="sk-SK" sz="4000" dirty="0">
                <a:latin typeface="Arial"/>
                <a:cs typeface="Arial"/>
              </a:rPr>
              <a:t>trojového učenia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2673" y="3439390"/>
            <a:ext cx="7772399" cy="91440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sk-SK" altLang="sk-SK" sz="1800" dirty="0"/>
              <a:t>Predmet: Strojové učenie</a:t>
            </a:r>
          </a:p>
          <a:p>
            <a:pPr algn="ctr" eaLnBrk="1" hangingPunct="1"/>
            <a:r>
              <a:rPr lang="sk-SK" altLang="sk-SK" sz="1800" dirty="0"/>
              <a:t>Prednášajúci: prof. Ing. Kristína Machová, PhD.</a:t>
            </a:r>
            <a:endParaRPr lang="sk-SK" altLang="sk-SK" sz="1800" dirty="0">
              <a:hlinkClick r:id="rId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>
                <a:latin typeface="Arial" pitchFamily="34" charset="0"/>
                <a:cs typeface="Arial" pitchFamily="34" charset="0"/>
              </a:rPr>
              <a:t>Príklady </a:t>
            </a:r>
            <a:r>
              <a:rPr lang="sk-SK" sz="2400" b="1" dirty="0" err="1">
                <a:latin typeface="Arial" pitchFamily="34" charset="0"/>
                <a:cs typeface="Arial" pitchFamily="34" charset="0"/>
              </a:rPr>
              <a:t>trénovacej</a:t>
            </a:r>
            <a:r>
              <a:rPr lang="sk-SK" sz="2400" b="1" dirty="0">
                <a:latin typeface="Arial" pitchFamily="34" charset="0"/>
                <a:cs typeface="Arial" pitchFamily="34" charset="0"/>
              </a:rPr>
              <a:t> množiny – reprezentácia vstupov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9BC70B98-3DC8-49A2-B240-951BBF2EE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849" y="1323392"/>
            <a:ext cx="6902468" cy="2331758"/>
          </a:xfrm>
          <a:prstGeom prst="rect">
            <a:avLst/>
          </a:prstGeom>
        </p:spPr>
      </p:pic>
      <p:sp>
        <p:nvSpPr>
          <p:cNvPr id="12" name="BlokTextu 11">
            <a:extLst>
              <a:ext uri="{FF2B5EF4-FFF2-40B4-BE49-F238E27FC236}">
                <a16:creationId xmlns:a16="http://schemas.microsoft.com/office/drawing/2014/main" id="{4BBEAB43-01B7-4EFD-8B0C-5792B2171B34}"/>
              </a:ext>
            </a:extLst>
          </p:cNvPr>
          <p:cNvSpPr txBox="1"/>
          <p:nvPr/>
        </p:nvSpPr>
        <p:spPr>
          <a:xfrm>
            <a:off x="541116" y="4070010"/>
            <a:ext cx="80617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sk-SK" altLang="sk-SK" sz="1800" dirty="0" err="1">
                <a:latin typeface="Arial" panose="020B0604020202020204" pitchFamily="34" charset="0"/>
                <a:cs typeface="Arial" panose="020B0604020202020204" pitchFamily="34" charset="0"/>
              </a:rPr>
              <a:t>Trénovacia</a:t>
            </a:r>
            <a:r>
              <a:rPr lang="sk-SK" altLang="sk-SK" sz="1800" dirty="0">
                <a:latin typeface="Arial" panose="020B0604020202020204" pitchFamily="34" charset="0"/>
                <a:cs typeface="Arial" panose="020B0604020202020204" pitchFamily="34" charset="0"/>
              </a:rPr>
              <a:t> množina obsahuje </a:t>
            </a:r>
            <a:r>
              <a:rPr lang="sk-SK" altLang="sk-SK" sz="1800" dirty="0" err="1">
                <a:latin typeface="Arial" panose="020B0604020202020204" pitchFamily="34" charset="0"/>
                <a:cs typeface="Arial" panose="020B0604020202020204" pitchFamily="34" charset="0"/>
              </a:rPr>
              <a:t>trénovacie</a:t>
            </a:r>
            <a:r>
              <a:rPr lang="sk-SK" altLang="sk-SK" sz="1800" dirty="0">
                <a:latin typeface="Arial" panose="020B0604020202020204" pitchFamily="34" charset="0"/>
                <a:cs typeface="Arial" panose="020B0604020202020204" pitchFamily="34" charset="0"/>
              </a:rPr>
              <a:t> príklady TP</a:t>
            </a:r>
          </a:p>
          <a:p>
            <a:pPr eaLnBrk="1" hangingPunct="1"/>
            <a:r>
              <a:rPr lang="sk-SK" altLang="sk-SK" dirty="0">
                <a:latin typeface="Arial" panose="020B0604020202020204" pitchFamily="34" charset="0"/>
                <a:cs typeface="Arial" panose="020B0604020202020204" pitchFamily="34" charset="0"/>
              </a:rPr>
              <a:t>TP predstavujú pozorovania vo forme</a:t>
            </a:r>
            <a:r>
              <a:rPr lang="sk-SK" altLang="sk-SK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altLang="sk-SK" sz="1800" dirty="0" err="1">
                <a:latin typeface="Arial" panose="020B0604020202020204" pitchFamily="34" charset="0"/>
                <a:cs typeface="Arial" panose="020B0604020202020204" pitchFamily="34" charset="0"/>
              </a:rPr>
              <a:t>vstupno</a:t>
            </a:r>
            <a:r>
              <a:rPr lang="sk-SK" altLang="sk-SK" sz="1800" dirty="0">
                <a:latin typeface="Arial" panose="020B0604020202020204" pitchFamily="34" charset="0"/>
                <a:cs typeface="Arial" panose="020B0604020202020204" pitchFamily="34" charset="0"/>
              </a:rPr>
              <a:t>/výstupných vzorov (x</a:t>
            </a:r>
            <a:r>
              <a:rPr lang="sk-SK" altLang="sk-SK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sk-SK" altLang="sk-SK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altLang="sk-SK" sz="1800" dirty="0" err="1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sk-SK" altLang="sk-SK" sz="18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sk-SK" altLang="sk-SK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sk-SK" altLang="sk-SK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sk-SK" altLang="sk-SK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sk-SK" altLang="sk-SK" baseline="-25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sk-SK" altLang="sk-SK" sz="1800" dirty="0">
                <a:latin typeface="Arial" panose="020B0604020202020204" pitchFamily="34" charset="0"/>
                <a:cs typeface="Arial" panose="020B0604020202020204" pitchFamily="34" charset="0"/>
              </a:rPr>
              <a:t> ... reprezentuje hodnoty atribútov</a:t>
            </a:r>
          </a:p>
          <a:p>
            <a:pPr eaLnBrk="1" hangingPunct="1"/>
            <a:r>
              <a:rPr lang="sk-SK" altLang="sk-SK" dirty="0" err="1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sk-SK" altLang="sk-SK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sk-SK" altLang="sk-SK" dirty="0">
                <a:latin typeface="Arial" panose="020B0604020202020204" pitchFamily="34" charset="0"/>
                <a:cs typeface="Arial" panose="020B0604020202020204" pitchFamily="34" charset="0"/>
              </a:rPr>
              <a:t> ... reprezentuje</a:t>
            </a:r>
            <a:r>
              <a:rPr lang="sk-SK" altLang="sk-SK" sz="1800" dirty="0">
                <a:latin typeface="Arial" panose="020B0604020202020204" pitchFamily="34" charset="0"/>
                <a:cs typeface="Arial" panose="020B0604020202020204" pitchFamily="34" charset="0"/>
              </a:rPr>
              <a:t> triedu – anotáciu (</a:t>
            </a:r>
            <a:r>
              <a:rPr lang="sk-SK" altLang="sk-SK" sz="1800" dirty="0" err="1">
                <a:latin typeface="Arial" panose="020B0604020202020204" pitchFamily="34" charset="0"/>
                <a:cs typeface="Arial" panose="020B0604020202020204" pitchFamily="34" charset="0"/>
              </a:rPr>
              <a:t>labelling</a:t>
            </a:r>
            <a:r>
              <a:rPr lang="sk-SK" altLang="sk-SK" sz="1800" dirty="0">
                <a:latin typeface="Arial" panose="020B0604020202020204" pitchFamily="34" charset="0"/>
                <a:cs typeface="Arial" panose="020B0604020202020204" pitchFamily="34" charset="0"/>
              </a:rPr>
              <a:t>) od experta, </a:t>
            </a:r>
            <a:r>
              <a:rPr lang="sk-SK" altLang="sk-SK" sz="1800" dirty="0" err="1">
                <a:latin typeface="Arial" panose="020B0604020202020204" pitchFamily="34" charset="0"/>
                <a:cs typeface="Arial" panose="020B0604020202020204" pitchFamily="34" charset="0"/>
              </a:rPr>
              <a:t>supervizora</a:t>
            </a:r>
            <a:r>
              <a:rPr lang="sk-SK" altLang="sk-SK" sz="1800" dirty="0">
                <a:latin typeface="Arial" panose="020B0604020202020204" pitchFamily="34" charset="0"/>
                <a:cs typeface="Arial" panose="020B0604020202020204" pitchFamily="34" charset="0"/>
              </a:rPr>
              <a:t> – to nám umožňuje učiť sa</a:t>
            </a:r>
          </a:p>
          <a:p>
            <a:pPr eaLnBrk="1" hangingPunct="1"/>
            <a:r>
              <a:rPr lang="sk-SK" altLang="sk-SK" sz="1800" dirty="0">
                <a:latin typeface="Arial" panose="020B0604020202020204" pitchFamily="34" charset="0"/>
                <a:cs typeface="Arial" panose="020B0604020202020204" pitchFamily="34" charset="0"/>
              </a:rPr>
              <a:t>Atribúty </a:t>
            </a:r>
            <a:r>
              <a:rPr lang="en-US" altLang="sk-SK" sz="1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k-SK" altLang="sk-SK" sz="1800" dirty="0">
                <a:latin typeface="Arial" panose="020B0604020202020204" pitchFamily="34" charset="0"/>
                <a:cs typeface="Arial" panose="020B0604020202020204" pitchFamily="34" charset="0"/>
              </a:rPr>
              <a:t>binárne, nominálne, numerické, ordinárne, hierarchické</a:t>
            </a:r>
            <a:r>
              <a:rPr lang="en-US" altLang="sk-SK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altLang="sk-SK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540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6868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/>
              <a:t>R</a:t>
            </a:r>
            <a:r>
              <a:rPr lang="sk-SK" sz="2400" b="1" dirty="0">
                <a:latin typeface="Arial" pitchFamily="34" charset="0"/>
                <a:cs typeface="Arial" pitchFamily="34" charset="0"/>
              </a:rPr>
              <a:t>elácia medzi vstupom a </a:t>
            </a:r>
            <a:r>
              <a:rPr lang="sk-SK" sz="2400" b="1" dirty="0"/>
              <a:t>výstupom</a:t>
            </a:r>
            <a:endParaRPr lang="sk-SK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9BC70B98-3DC8-49A2-B240-951BBF2EE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849" y="1323392"/>
            <a:ext cx="6902468" cy="2331758"/>
          </a:xfrm>
          <a:prstGeom prst="rect">
            <a:avLst/>
          </a:prstGeom>
        </p:spPr>
      </p:pic>
      <p:sp>
        <p:nvSpPr>
          <p:cNvPr id="12" name="BlokTextu 11">
            <a:extLst>
              <a:ext uri="{FF2B5EF4-FFF2-40B4-BE49-F238E27FC236}">
                <a16:creationId xmlns:a16="http://schemas.microsoft.com/office/drawing/2014/main" id="{4BBEAB43-01B7-4EFD-8B0C-5792B2171B34}"/>
              </a:ext>
            </a:extLst>
          </p:cNvPr>
          <p:cNvSpPr txBox="1"/>
          <p:nvPr/>
        </p:nvSpPr>
        <p:spPr>
          <a:xfrm>
            <a:off x="541116" y="4070010"/>
            <a:ext cx="80617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sk-SK" sz="1800" dirty="0">
                <a:latin typeface="Arial" panose="020B0604020202020204" pitchFamily="34" charset="0"/>
                <a:cs typeface="Arial" panose="020B0604020202020204" pitchFamily="34" charset="0"/>
              </a:rPr>
              <a:t>Hľadáme vzťah medzi vstupom a výstupom v tvare </a:t>
            </a:r>
            <a:r>
              <a:rPr lang="cs-CZ" altLang="sk-SK" sz="18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funkcie y</a:t>
            </a:r>
            <a:r>
              <a:rPr lang="cs-CZ" altLang="sk-SK" sz="1800" baseline="-250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sk-SK" altLang="sk-SK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f(x</a:t>
            </a:r>
            <a:r>
              <a:rPr lang="sk-SK" altLang="sk-SK" baseline="-250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sk-SK" altLang="sk-SK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sk-SK" altLang="sk-SK" dirty="0">
                <a:latin typeface="Arial" panose="020B0604020202020204" pitchFamily="34" charset="0"/>
                <a:cs typeface="Arial" panose="020B0604020202020204" pitchFamily="34" charset="0"/>
              </a:rPr>
              <a:t>ak ide o </a:t>
            </a:r>
            <a:r>
              <a:rPr lang="sk-SK" altLang="sk-SK" dirty="0">
                <a:solidFill>
                  <a:srgbClr val="7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regresnú úlohu </a:t>
            </a:r>
            <a:r>
              <a:rPr lang="sk-SK" altLang="sk-SK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altLang="sk-SK" sz="18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cs-CZ" altLang="sk-SK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sk-SK" altLang="sk-SK" dirty="0">
                <a:latin typeface="Arial" panose="020B0604020202020204" pitchFamily="34" charset="0"/>
                <a:cs typeface="Arial" panose="020B0604020202020204" pitchFamily="34" charset="0"/>
              </a:rPr>
              <a:t> a x</a:t>
            </a:r>
            <a:r>
              <a:rPr lang="sk-SK" altLang="sk-SK" baseline="-25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sk-SK" altLang="sk-SK" dirty="0">
                <a:latin typeface="Arial" panose="020B0604020202020204" pitchFamily="34" charset="0"/>
                <a:cs typeface="Arial" panose="020B0604020202020204" pitchFamily="34" charset="0"/>
              </a:rPr>
              <a:t> sú numerické hodnoty)</a:t>
            </a:r>
          </a:p>
          <a:p>
            <a:endParaRPr lang="cs-CZ" altLang="sk-SK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dĺžnik 2">
            <a:extLst>
              <a:ext uri="{FF2B5EF4-FFF2-40B4-BE49-F238E27FC236}">
                <a16:creationId xmlns:a16="http://schemas.microsoft.com/office/drawing/2014/main" id="{190EC837-F115-4B0B-B091-F20B5CF8E0E7}"/>
              </a:ext>
            </a:extLst>
          </p:cNvPr>
          <p:cNvSpPr/>
          <p:nvPr/>
        </p:nvSpPr>
        <p:spPr>
          <a:xfrm>
            <a:off x="1145894" y="1701478"/>
            <a:ext cx="5301205" cy="2314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rgbClr val="7E0000"/>
                </a:solidFill>
              </a:rPr>
              <a:t>x1</a:t>
            </a:r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id="{3883AE8F-AF09-4340-B8D9-7AF0FD67CB7B}"/>
              </a:ext>
            </a:extLst>
          </p:cNvPr>
          <p:cNvSpPr/>
          <p:nvPr/>
        </p:nvSpPr>
        <p:spPr>
          <a:xfrm>
            <a:off x="1145892" y="2007608"/>
            <a:ext cx="5301205" cy="2314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rgbClr val="7E0000"/>
                </a:solidFill>
              </a:rPr>
              <a:t>x2</a:t>
            </a:r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CB99CC00-D179-41A8-A0C4-3493A6E084FB}"/>
              </a:ext>
            </a:extLst>
          </p:cNvPr>
          <p:cNvSpPr/>
          <p:nvPr/>
        </p:nvSpPr>
        <p:spPr>
          <a:xfrm>
            <a:off x="1146808" y="2298263"/>
            <a:ext cx="5301205" cy="2314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rgbClr val="7E0000"/>
                </a:solidFill>
              </a:rPr>
              <a:t>x3</a:t>
            </a:r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8A2E9AC7-7230-40B8-9E7E-3B3E5955A63D}"/>
              </a:ext>
            </a:extLst>
          </p:cNvPr>
          <p:cNvSpPr/>
          <p:nvPr/>
        </p:nvSpPr>
        <p:spPr>
          <a:xfrm>
            <a:off x="1145893" y="2599220"/>
            <a:ext cx="5301205" cy="2314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rgbClr val="7E0000"/>
                </a:solidFill>
              </a:rPr>
              <a:t>x4</a:t>
            </a:r>
          </a:p>
        </p:txBody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id="{1404A272-8395-44E0-8D4B-556E64F56B02}"/>
              </a:ext>
            </a:extLst>
          </p:cNvPr>
          <p:cNvSpPr/>
          <p:nvPr/>
        </p:nvSpPr>
        <p:spPr>
          <a:xfrm>
            <a:off x="1145894" y="2925887"/>
            <a:ext cx="5301205" cy="2314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rgbClr val="7E0000"/>
                </a:solidFill>
              </a:rPr>
              <a:t>x5</a:t>
            </a:r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434C0E30-492C-4654-B2D4-56F892AD6158}"/>
              </a:ext>
            </a:extLst>
          </p:cNvPr>
          <p:cNvSpPr/>
          <p:nvPr/>
        </p:nvSpPr>
        <p:spPr>
          <a:xfrm>
            <a:off x="6574421" y="1701478"/>
            <a:ext cx="1226916" cy="2245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rgbClr val="006666"/>
                </a:solidFill>
              </a:rPr>
              <a:t>y1</a:t>
            </a:r>
          </a:p>
        </p:txBody>
      </p:sp>
      <p:sp>
        <p:nvSpPr>
          <p:cNvPr id="13" name="Obdĺžnik 12">
            <a:extLst>
              <a:ext uri="{FF2B5EF4-FFF2-40B4-BE49-F238E27FC236}">
                <a16:creationId xmlns:a16="http://schemas.microsoft.com/office/drawing/2014/main" id="{9155F3EB-F533-486D-BED7-2A55FC425C1F}"/>
              </a:ext>
            </a:extLst>
          </p:cNvPr>
          <p:cNvSpPr/>
          <p:nvPr/>
        </p:nvSpPr>
        <p:spPr>
          <a:xfrm>
            <a:off x="6572690" y="2005152"/>
            <a:ext cx="1226916" cy="2245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rgbClr val="006666"/>
                </a:solidFill>
              </a:rPr>
              <a:t>y2</a:t>
            </a:r>
          </a:p>
        </p:txBody>
      </p:sp>
      <p:sp>
        <p:nvSpPr>
          <p:cNvPr id="14" name="Obdĺžnik 13">
            <a:extLst>
              <a:ext uri="{FF2B5EF4-FFF2-40B4-BE49-F238E27FC236}">
                <a16:creationId xmlns:a16="http://schemas.microsoft.com/office/drawing/2014/main" id="{754313B9-10B0-44C8-A98A-B1CA02489BAE}"/>
              </a:ext>
            </a:extLst>
          </p:cNvPr>
          <p:cNvSpPr/>
          <p:nvPr/>
        </p:nvSpPr>
        <p:spPr>
          <a:xfrm>
            <a:off x="6574421" y="2308927"/>
            <a:ext cx="1226916" cy="2245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rgbClr val="006666"/>
                </a:solidFill>
              </a:rPr>
              <a:t>y3</a:t>
            </a:r>
          </a:p>
        </p:txBody>
      </p:sp>
      <p:sp>
        <p:nvSpPr>
          <p:cNvPr id="15" name="Obdĺžnik 14">
            <a:extLst>
              <a:ext uri="{FF2B5EF4-FFF2-40B4-BE49-F238E27FC236}">
                <a16:creationId xmlns:a16="http://schemas.microsoft.com/office/drawing/2014/main" id="{7D5A5176-7529-4B4B-B5ED-84E40B7D8B7F}"/>
              </a:ext>
            </a:extLst>
          </p:cNvPr>
          <p:cNvSpPr/>
          <p:nvPr/>
        </p:nvSpPr>
        <p:spPr>
          <a:xfrm>
            <a:off x="6573555" y="2608877"/>
            <a:ext cx="1226916" cy="2245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rgbClr val="006666"/>
                </a:solidFill>
              </a:rPr>
              <a:t>y4</a:t>
            </a:r>
          </a:p>
        </p:txBody>
      </p:sp>
      <p:sp>
        <p:nvSpPr>
          <p:cNvPr id="16" name="Obdĺžnik 15">
            <a:extLst>
              <a:ext uri="{FF2B5EF4-FFF2-40B4-BE49-F238E27FC236}">
                <a16:creationId xmlns:a16="http://schemas.microsoft.com/office/drawing/2014/main" id="{9566153A-9E5E-459C-AB20-0EE4D6520C03}"/>
              </a:ext>
            </a:extLst>
          </p:cNvPr>
          <p:cNvSpPr/>
          <p:nvPr/>
        </p:nvSpPr>
        <p:spPr>
          <a:xfrm>
            <a:off x="6570563" y="2932868"/>
            <a:ext cx="1226916" cy="2245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rgbClr val="006666"/>
                </a:solidFill>
              </a:rPr>
              <a:t>y5</a:t>
            </a:r>
          </a:p>
        </p:txBody>
      </p:sp>
    </p:spTree>
    <p:extLst>
      <p:ext uri="{BB962C8B-B14F-4D97-AF65-F5344CB8AC3E}">
        <p14:creationId xmlns:p14="http://schemas.microsoft.com/office/powerpoint/2010/main" val="3065154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6868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/>
              <a:t>R</a:t>
            </a:r>
            <a:r>
              <a:rPr lang="sk-SK" sz="2400" b="1" dirty="0">
                <a:latin typeface="Arial" pitchFamily="34" charset="0"/>
                <a:cs typeface="Arial" pitchFamily="34" charset="0"/>
              </a:rPr>
              <a:t>elácia medzi vstupom a </a:t>
            </a:r>
            <a:r>
              <a:rPr lang="sk-SK" sz="2400" b="1" dirty="0"/>
              <a:t>výstupom</a:t>
            </a:r>
            <a:endParaRPr lang="sk-SK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9BC70B98-3DC8-49A2-B240-951BBF2EE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849" y="1323392"/>
            <a:ext cx="6902468" cy="2331758"/>
          </a:xfrm>
          <a:prstGeom prst="rect">
            <a:avLst/>
          </a:prstGeom>
        </p:spPr>
      </p:pic>
      <p:sp>
        <p:nvSpPr>
          <p:cNvPr id="12" name="BlokTextu 11">
            <a:extLst>
              <a:ext uri="{FF2B5EF4-FFF2-40B4-BE49-F238E27FC236}">
                <a16:creationId xmlns:a16="http://schemas.microsoft.com/office/drawing/2014/main" id="{4BBEAB43-01B7-4EFD-8B0C-5792B2171B34}"/>
              </a:ext>
            </a:extLst>
          </p:cNvPr>
          <p:cNvSpPr txBox="1"/>
          <p:nvPr/>
        </p:nvSpPr>
        <p:spPr>
          <a:xfrm>
            <a:off x="541116" y="3810163"/>
            <a:ext cx="80617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sk-SK" sz="1800" dirty="0">
                <a:latin typeface="Arial" panose="020B0604020202020204" pitchFamily="34" charset="0"/>
                <a:cs typeface="Arial" panose="020B0604020202020204" pitchFamily="34" charset="0"/>
              </a:rPr>
              <a:t>Hľadáme vzťah medzi vstupom </a:t>
            </a:r>
            <a:r>
              <a:rPr lang="cs-CZ" altLang="sk-SK" sz="1800" b="1" dirty="0">
                <a:solidFill>
                  <a:srgbClr val="7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altLang="sk-SK" sz="1800" b="1" baseline="-25000" dirty="0">
                <a:solidFill>
                  <a:srgbClr val="7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altLang="sk-SK" sz="1800" dirty="0">
                <a:latin typeface="Arial" panose="020B0604020202020204" pitchFamily="34" charset="0"/>
                <a:cs typeface="Arial" panose="020B0604020202020204" pitchFamily="34" charset="0"/>
              </a:rPr>
              <a:t> a výstupom v tvare </a:t>
            </a:r>
            <a:r>
              <a:rPr lang="cs-CZ" altLang="sk-SK" sz="18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sk-SK" altLang="sk-SK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(x</a:t>
            </a:r>
            <a:r>
              <a:rPr lang="sk-SK" altLang="sk-SK" b="1" baseline="-250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sk-SK" altLang="sk-SK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sk-SK" altLang="sk-SK" dirty="0">
                <a:latin typeface="Arial" panose="020B0604020202020204" pitchFamily="34" charset="0"/>
                <a:cs typeface="Arial" panose="020B0604020202020204" pitchFamily="34" charset="0"/>
              </a:rPr>
              <a:t>ak ide o </a:t>
            </a:r>
            <a:r>
              <a:rPr lang="sk-SK" altLang="sk-SK" dirty="0">
                <a:solidFill>
                  <a:srgbClr val="7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klasifikačnú úlohu </a:t>
            </a:r>
            <a:r>
              <a:rPr lang="sk-SK" alt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sk-SK" altLang="sk-S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altLang="sk-SK" dirty="0">
                <a:latin typeface="Arial" panose="020B0604020202020204" pitchFamily="34" charset="0"/>
                <a:cs typeface="Arial" panose="020B0604020202020204" pitchFamily="34" charset="0"/>
              </a:rPr>
              <a:t>vstupy </a:t>
            </a:r>
            <a:r>
              <a:rPr lang="sk-SK" altLang="sk-SK" b="1" dirty="0">
                <a:solidFill>
                  <a:srgbClr val="7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sk-SK" altLang="sk-SK" b="1" baseline="-25000" dirty="0">
                <a:solidFill>
                  <a:srgbClr val="7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sk-SK" altLang="sk-SK" dirty="0">
                <a:latin typeface="Arial" panose="020B0604020202020204" pitchFamily="34" charset="0"/>
                <a:cs typeface="Arial" panose="020B0604020202020204" pitchFamily="34" charset="0"/>
              </a:rPr>
              <a:t> sú reprezentované nominálnymi aj numerickými hodnotami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altLang="sk-SK" sz="18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sk-SK" altLang="sk-SK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(x</a:t>
            </a:r>
            <a:r>
              <a:rPr lang="sk-SK" altLang="sk-SK" b="1" baseline="-250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sk-SK" altLang="sk-SK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sk-SK" altLang="sk-SK" dirty="0">
                <a:latin typeface="Arial" panose="020B0604020202020204" pitchFamily="34" charset="0"/>
                <a:cs typeface="Arial" panose="020B0604020202020204" pitchFamily="34" charset="0"/>
              </a:rPr>
              <a:t>sú kategórie (</a:t>
            </a:r>
            <a:r>
              <a:rPr lang="sk-SK" altLang="sk-SK" dirty="0" err="1">
                <a:latin typeface="Arial" panose="020B0604020202020204" pitchFamily="34" charset="0"/>
                <a:cs typeface="Arial" panose="020B0604020202020204" pitchFamily="34" charset="0"/>
              </a:rPr>
              <a:t>Category</a:t>
            </a:r>
            <a:r>
              <a:rPr lang="sk-SK" altLang="sk-SK" dirty="0">
                <a:latin typeface="Arial" panose="020B0604020202020204" pitchFamily="34" charset="0"/>
                <a:cs typeface="Arial" panose="020B0604020202020204" pitchFamily="34" charset="0"/>
              </a:rPr>
              <a:t>) resp. triedy </a:t>
            </a:r>
            <a:r>
              <a:rPr lang="sk-SK" altLang="sk-SK" dirty="0" err="1">
                <a:latin typeface="Arial" panose="020B0604020202020204" pitchFamily="34" charset="0"/>
                <a:cs typeface="Arial" panose="020B0604020202020204" pitchFamily="34" charset="0"/>
              </a:rPr>
              <a:t>trénovacích</a:t>
            </a:r>
            <a:r>
              <a:rPr lang="sk-SK" altLang="sk-SK" dirty="0">
                <a:latin typeface="Arial" panose="020B0604020202020204" pitchFamily="34" charset="0"/>
                <a:cs typeface="Arial" panose="020B0604020202020204" pitchFamily="34" charset="0"/>
              </a:rPr>
              <a:t> príkladov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altLang="sk-SK" dirty="0" err="1">
                <a:latin typeface="Arial" panose="020B0604020202020204" pitchFamily="34" charset="0"/>
                <a:cs typeface="Arial" panose="020B0604020202020204" pitchFamily="34" charset="0"/>
              </a:rPr>
              <a:t>trénovacie</a:t>
            </a:r>
            <a:r>
              <a:rPr lang="sk-SK" altLang="sk-SK" dirty="0">
                <a:latin typeface="Arial" panose="020B0604020202020204" pitchFamily="34" charset="0"/>
                <a:cs typeface="Arial" panose="020B0604020202020204" pitchFamily="34" charset="0"/>
              </a:rPr>
              <a:t> príklady sú dvojice </a:t>
            </a:r>
            <a:r>
              <a:rPr lang="en-US" alt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[x</a:t>
            </a:r>
            <a:r>
              <a:rPr lang="sk-SK" altLang="sk-SK" sz="18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, c(x</a:t>
            </a:r>
            <a:r>
              <a:rPr lang="sk-SK" altLang="sk-SK" sz="18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)]</a:t>
            </a:r>
            <a:endParaRPr lang="sk-SK" altLang="sk-S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altLang="sk-S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altLang="sk-SK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Konzistentná hypotéza h(x) je taká hypotéza, pre ktorú platí h(x)</a:t>
            </a:r>
            <a:r>
              <a:rPr lang="en-US" altLang="sk-SK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=c</a:t>
            </a:r>
            <a:r>
              <a:rPr lang="sk-SK" altLang="sk-SK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(x) nad </a:t>
            </a:r>
            <a:r>
              <a:rPr lang="sk-SK" altLang="sk-SK" sz="1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trénovacou</a:t>
            </a:r>
            <a:r>
              <a:rPr lang="sk-SK" altLang="sk-SK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 množinou, teda príkladmi </a:t>
            </a:r>
            <a:r>
              <a:rPr lang="en-US" altLang="sk-SK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[x, c(x)]</a:t>
            </a:r>
            <a:endParaRPr lang="sk-SK" altLang="sk-S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dĺžnik 2">
            <a:extLst>
              <a:ext uri="{FF2B5EF4-FFF2-40B4-BE49-F238E27FC236}">
                <a16:creationId xmlns:a16="http://schemas.microsoft.com/office/drawing/2014/main" id="{190EC837-F115-4B0B-B091-F20B5CF8E0E7}"/>
              </a:ext>
            </a:extLst>
          </p:cNvPr>
          <p:cNvSpPr/>
          <p:nvPr/>
        </p:nvSpPr>
        <p:spPr>
          <a:xfrm>
            <a:off x="1145894" y="1701478"/>
            <a:ext cx="5301205" cy="2314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rgbClr val="7E0000"/>
                </a:solidFill>
              </a:rPr>
              <a:t>x1</a:t>
            </a:r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id="{3883AE8F-AF09-4340-B8D9-7AF0FD67CB7B}"/>
              </a:ext>
            </a:extLst>
          </p:cNvPr>
          <p:cNvSpPr/>
          <p:nvPr/>
        </p:nvSpPr>
        <p:spPr>
          <a:xfrm>
            <a:off x="1145892" y="2007608"/>
            <a:ext cx="5301205" cy="2314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rgbClr val="7E0000"/>
                </a:solidFill>
              </a:rPr>
              <a:t>x2</a:t>
            </a:r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CB99CC00-D179-41A8-A0C4-3493A6E084FB}"/>
              </a:ext>
            </a:extLst>
          </p:cNvPr>
          <p:cNvSpPr/>
          <p:nvPr/>
        </p:nvSpPr>
        <p:spPr>
          <a:xfrm>
            <a:off x="1146808" y="2298263"/>
            <a:ext cx="5301205" cy="2314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rgbClr val="7E0000"/>
                </a:solidFill>
              </a:rPr>
              <a:t>x3</a:t>
            </a:r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8A2E9AC7-7230-40B8-9E7E-3B3E5955A63D}"/>
              </a:ext>
            </a:extLst>
          </p:cNvPr>
          <p:cNvSpPr/>
          <p:nvPr/>
        </p:nvSpPr>
        <p:spPr>
          <a:xfrm>
            <a:off x="1145893" y="2599220"/>
            <a:ext cx="5301205" cy="2314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rgbClr val="7E0000"/>
                </a:solidFill>
              </a:rPr>
              <a:t>x4</a:t>
            </a:r>
          </a:p>
        </p:txBody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id="{1404A272-8395-44E0-8D4B-556E64F56B02}"/>
              </a:ext>
            </a:extLst>
          </p:cNvPr>
          <p:cNvSpPr/>
          <p:nvPr/>
        </p:nvSpPr>
        <p:spPr>
          <a:xfrm>
            <a:off x="1145894" y="2925887"/>
            <a:ext cx="5301205" cy="2314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rgbClr val="7E0000"/>
                </a:solidFill>
              </a:rPr>
              <a:t>x5</a:t>
            </a:r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434C0E30-492C-4654-B2D4-56F892AD6158}"/>
              </a:ext>
            </a:extLst>
          </p:cNvPr>
          <p:cNvSpPr/>
          <p:nvPr/>
        </p:nvSpPr>
        <p:spPr>
          <a:xfrm>
            <a:off x="6574421" y="1701478"/>
            <a:ext cx="1226916" cy="2245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rgbClr val="006666"/>
                </a:solidFill>
              </a:rPr>
              <a:t>c(x1)</a:t>
            </a:r>
          </a:p>
        </p:txBody>
      </p:sp>
      <p:sp>
        <p:nvSpPr>
          <p:cNvPr id="13" name="Obdĺžnik 12">
            <a:extLst>
              <a:ext uri="{FF2B5EF4-FFF2-40B4-BE49-F238E27FC236}">
                <a16:creationId xmlns:a16="http://schemas.microsoft.com/office/drawing/2014/main" id="{9155F3EB-F533-486D-BED7-2A55FC425C1F}"/>
              </a:ext>
            </a:extLst>
          </p:cNvPr>
          <p:cNvSpPr/>
          <p:nvPr/>
        </p:nvSpPr>
        <p:spPr>
          <a:xfrm>
            <a:off x="6572690" y="2005152"/>
            <a:ext cx="1226916" cy="2245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rgbClr val="006666"/>
                </a:solidFill>
              </a:rPr>
              <a:t>c(x2)</a:t>
            </a:r>
          </a:p>
        </p:txBody>
      </p:sp>
      <p:sp>
        <p:nvSpPr>
          <p:cNvPr id="14" name="Obdĺžnik 13">
            <a:extLst>
              <a:ext uri="{FF2B5EF4-FFF2-40B4-BE49-F238E27FC236}">
                <a16:creationId xmlns:a16="http://schemas.microsoft.com/office/drawing/2014/main" id="{754313B9-10B0-44C8-A98A-B1CA02489BAE}"/>
              </a:ext>
            </a:extLst>
          </p:cNvPr>
          <p:cNvSpPr/>
          <p:nvPr/>
        </p:nvSpPr>
        <p:spPr>
          <a:xfrm>
            <a:off x="6574421" y="2308927"/>
            <a:ext cx="1226916" cy="2245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rgbClr val="006666"/>
                </a:solidFill>
              </a:rPr>
              <a:t>c(x3)</a:t>
            </a:r>
          </a:p>
        </p:txBody>
      </p:sp>
      <p:sp>
        <p:nvSpPr>
          <p:cNvPr id="15" name="Obdĺžnik 14">
            <a:extLst>
              <a:ext uri="{FF2B5EF4-FFF2-40B4-BE49-F238E27FC236}">
                <a16:creationId xmlns:a16="http://schemas.microsoft.com/office/drawing/2014/main" id="{7D5A5176-7529-4B4B-B5ED-84E40B7D8B7F}"/>
              </a:ext>
            </a:extLst>
          </p:cNvPr>
          <p:cNvSpPr/>
          <p:nvPr/>
        </p:nvSpPr>
        <p:spPr>
          <a:xfrm>
            <a:off x="6573555" y="2608877"/>
            <a:ext cx="1226916" cy="2245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rgbClr val="006666"/>
                </a:solidFill>
              </a:rPr>
              <a:t>c(x4)</a:t>
            </a:r>
          </a:p>
        </p:txBody>
      </p:sp>
      <p:sp>
        <p:nvSpPr>
          <p:cNvPr id="16" name="Obdĺžnik 15">
            <a:extLst>
              <a:ext uri="{FF2B5EF4-FFF2-40B4-BE49-F238E27FC236}">
                <a16:creationId xmlns:a16="http://schemas.microsoft.com/office/drawing/2014/main" id="{9566153A-9E5E-459C-AB20-0EE4D6520C03}"/>
              </a:ext>
            </a:extLst>
          </p:cNvPr>
          <p:cNvSpPr/>
          <p:nvPr/>
        </p:nvSpPr>
        <p:spPr>
          <a:xfrm>
            <a:off x="6570563" y="2932868"/>
            <a:ext cx="1226916" cy="2245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rgbClr val="006666"/>
                </a:solidFill>
              </a:rPr>
              <a:t>c(x5)</a:t>
            </a:r>
          </a:p>
        </p:txBody>
      </p:sp>
    </p:spTree>
    <p:extLst>
      <p:ext uri="{BB962C8B-B14F-4D97-AF65-F5344CB8AC3E}">
        <p14:creationId xmlns:p14="http://schemas.microsoft.com/office/powerpoint/2010/main" val="1511018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>
                <a:latin typeface="Arial" pitchFamily="34" charset="0"/>
                <a:cs typeface="Arial" pitchFamily="34" charset="0"/>
              </a:rPr>
              <a:t>Príklady </a:t>
            </a:r>
            <a:r>
              <a:rPr lang="sk-SK" sz="2400" b="1" dirty="0" err="1">
                <a:latin typeface="Arial" pitchFamily="34" charset="0"/>
                <a:cs typeface="Arial" pitchFamily="34" charset="0"/>
              </a:rPr>
              <a:t>trénovacej</a:t>
            </a:r>
            <a:r>
              <a:rPr lang="sk-SK" sz="2400" b="1" dirty="0">
                <a:latin typeface="Arial" pitchFamily="34" charset="0"/>
                <a:cs typeface="Arial" pitchFamily="34" charset="0"/>
              </a:rPr>
              <a:t> množiny – anotácia (</a:t>
            </a:r>
            <a:r>
              <a:rPr lang="sk-SK" sz="2400" b="1" dirty="0" err="1">
                <a:latin typeface="Arial" pitchFamily="34" charset="0"/>
                <a:cs typeface="Arial" pitchFamily="34" charset="0"/>
              </a:rPr>
              <a:t>labelling</a:t>
            </a:r>
            <a:r>
              <a:rPr lang="sk-SK" sz="2400" b="1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39BE7291-A2EF-4A9A-A499-BF5A54FE2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81" y="1973151"/>
            <a:ext cx="8546592" cy="2114251"/>
          </a:xfrm>
          <a:prstGeom prst="rect">
            <a:avLst/>
          </a:prstGeom>
        </p:spPr>
      </p:pic>
      <p:sp>
        <p:nvSpPr>
          <p:cNvPr id="12" name="BlokTextu 11">
            <a:extLst>
              <a:ext uri="{FF2B5EF4-FFF2-40B4-BE49-F238E27FC236}">
                <a16:creationId xmlns:a16="http://schemas.microsoft.com/office/drawing/2014/main" id="{4BBEAB43-01B7-4EFD-8B0C-5792B2171B34}"/>
              </a:ext>
            </a:extLst>
          </p:cNvPr>
          <p:cNvSpPr txBox="1"/>
          <p:nvPr/>
        </p:nvSpPr>
        <p:spPr>
          <a:xfrm>
            <a:off x="204442" y="1025390"/>
            <a:ext cx="3738524" cy="9592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sk-SK" altLang="sk-SK" sz="16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sk-SK" sz="1600" dirty="0">
                <a:latin typeface="Arial" panose="020B0604020202020204" pitchFamily="34" charset="0"/>
                <a:cs typeface="Arial" panose="020B0604020202020204" pitchFamily="34" charset="0"/>
              </a:rPr>
              <a:t>Only </a:t>
            </a:r>
            <a:r>
              <a:rPr lang="en-GB" altLang="sk-SK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lies</a:t>
            </a:r>
            <a:r>
              <a:rPr lang="en-GB" altLang="sk-SK" sz="1600" dirty="0">
                <a:latin typeface="Arial" panose="020B0604020202020204" pitchFamily="34" charset="0"/>
                <a:cs typeface="Arial" panose="020B0604020202020204" pitchFamily="34" charset="0"/>
              </a:rPr>
              <a:t>, utter </a:t>
            </a:r>
            <a:r>
              <a:rPr lang="en-GB" altLang="sk-SK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tosh</a:t>
            </a:r>
            <a:r>
              <a:rPr lang="en-GB" altLang="sk-SK" sz="1600" dirty="0">
                <a:latin typeface="Arial" panose="020B0604020202020204" pitchFamily="34" charset="0"/>
                <a:cs typeface="Arial" panose="020B0604020202020204" pitchFamily="34" charset="0"/>
              </a:rPr>
              <a:t>. Name one fact!!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sk-SK" altLang="sk-SK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sk-SK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</a:t>
            </a:r>
            <a:r>
              <a:rPr lang="en-GB" altLang="sk-SK" sz="1600" dirty="0">
                <a:latin typeface="Arial" panose="020B0604020202020204" pitchFamily="34" charset="0"/>
                <a:cs typeface="Arial" panose="020B0604020202020204" pitchFamily="34" charset="0"/>
              </a:rPr>
              <a:t> believe politics.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sk-SK" altLang="sk-SK" sz="16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altLang="sk-SK" sz="1600" dirty="0"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GB" altLang="sk-SK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nice, thank </a:t>
            </a:r>
            <a:r>
              <a:rPr lang="en-GB" altLang="sk-SK" sz="1600" dirty="0">
                <a:latin typeface="Arial" panose="020B0604020202020204" pitchFamily="34" charset="0"/>
                <a:cs typeface="Arial" panose="020B0604020202020204" pitchFamily="34" charset="0"/>
              </a:rPr>
              <a:t>you.</a:t>
            </a: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6E7EA651-7E6A-4E42-AAAA-FDFC16C35C82}"/>
              </a:ext>
            </a:extLst>
          </p:cNvPr>
          <p:cNvSpPr txBox="1"/>
          <p:nvPr/>
        </p:nvSpPr>
        <p:spPr>
          <a:xfrm>
            <a:off x="3215025" y="1348118"/>
            <a:ext cx="5009577" cy="9258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sk-SK" altLang="sk-SK" sz="16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GB" altLang="sk-SK" sz="1600" dirty="0">
                <a:latin typeface="Arial" panose="020B0604020202020204" pitchFamily="34" charset="0"/>
                <a:cs typeface="Arial" panose="020B0604020202020204" pitchFamily="34" charset="0"/>
              </a:rPr>
              <a:t>You should </a:t>
            </a:r>
            <a:r>
              <a:rPr lang="en-GB" altLang="sk-SK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resign</a:t>
            </a:r>
            <a:r>
              <a:rPr lang="en-GB" altLang="sk-SK" sz="1600" dirty="0">
                <a:latin typeface="Arial" panose="020B0604020202020204" pitchFamily="34" charset="0"/>
                <a:cs typeface="Arial" panose="020B0604020202020204" pitchFamily="34" charset="0"/>
              </a:rPr>
              <a:t> immediately for that</a:t>
            </a:r>
            <a:r>
              <a:rPr lang="en-GB" altLang="sk-SK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sk-SK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balderdash</a:t>
            </a:r>
            <a:r>
              <a:rPr lang="en-GB" altLang="sk-SK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sk-SK" altLang="sk-SK" sz="1600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GB" altLang="sk-SK" sz="1600" dirty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GB" altLang="sk-SK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really</a:t>
            </a:r>
            <a:r>
              <a:rPr lang="en-GB" altLang="sk-SK" sz="1600" dirty="0">
                <a:latin typeface="Arial" panose="020B0604020202020204" pitchFamily="34" charset="0"/>
                <a:cs typeface="Arial" panose="020B0604020202020204" pitchFamily="34" charset="0"/>
              </a:rPr>
              <a:t> drives me </a:t>
            </a:r>
            <a:r>
              <a:rPr lang="en-GB" altLang="sk-SK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</a:t>
            </a:r>
            <a:r>
              <a:rPr lang="en-GB" altLang="sk-SK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sk-SK" dirty="0"/>
          </a:p>
        </p:txBody>
      </p:sp>
      <p:graphicFrame>
        <p:nvGraphicFramePr>
          <p:cNvPr id="8" name="Tabuľka 7">
            <a:extLst>
              <a:ext uri="{FF2B5EF4-FFF2-40B4-BE49-F238E27FC236}">
                <a16:creationId xmlns:a16="http://schemas.microsoft.com/office/drawing/2014/main" id="{D380FD5B-676A-4EB0-92D0-63C9E606A5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571034"/>
              </p:ext>
            </p:extLst>
          </p:nvPr>
        </p:nvGraphicFramePr>
        <p:xfrm>
          <a:off x="277981" y="4175441"/>
          <a:ext cx="8546593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9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4790">
                  <a:extLst>
                    <a:ext uri="{9D8B030D-6E8A-4147-A177-3AD203B41FA5}">
                      <a16:colId xmlns:a16="http://schemas.microsoft.com/office/drawing/2014/main" val="2033542714"/>
                    </a:ext>
                  </a:extLst>
                </a:gridCol>
                <a:gridCol w="1388962">
                  <a:extLst>
                    <a:ext uri="{9D8B030D-6E8A-4147-A177-3AD203B41FA5}">
                      <a16:colId xmlns:a16="http://schemas.microsoft.com/office/drawing/2014/main" val="1790597456"/>
                    </a:ext>
                  </a:extLst>
                </a:gridCol>
                <a:gridCol w="1608881">
                  <a:extLst>
                    <a:ext uri="{9D8B030D-6E8A-4147-A177-3AD203B41FA5}">
                      <a16:colId xmlns:a16="http://schemas.microsoft.com/office/drawing/2014/main" val="1797975422"/>
                    </a:ext>
                  </a:extLst>
                </a:gridCol>
                <a:gridCol w="1495444">
                  <a:extLst>
                    <a:ext uri="{9D8B030D-6E8A-4147-A177-3AD203B41FA5}">
                      <a16:colId xmlns:a16="http://schemas.microsoft.com/office/drawing/2014/main" val="3901063551"/>
                    </a:ext>
                  </a:extLst>
                </a:gridCol>
                <a:gridCol w="13194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7025"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Class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Class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Class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Class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Class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Class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317">
                <a:tc>
                  <a:txBody>
                    <a:bodyPr/>
                    <a:lstStyle/>
                    <a:p>
                      <a:pPr algn="just"/>
                      <a:r>
                        <a:rPr lang="en-US" sz="1600" baseline="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Positive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baseline="0" noProof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Hapines</a:t>
                      </a:r>
                      <a:r>
                        <a:rPr lang="sk-SK" sz="1600" baseline="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1600" baseline="0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baseline="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Toxic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baseline="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Authority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sk-SK" sz="1600" baseline="0" noProof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</a:t>
                      </a:r>
                      <a:r>
                        <a:rPr lang="sk-SK" sz="1600" baseline="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-t</a:t>
                      </a:r>
                      <a:r>
                        <a:rPr lang="en-US" sz="1600" baseline="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roll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317">
                <a:tc>
                  <a:txBody>
                    <a:bodyPr/>
                    <a:lstStyle/>
                    <a:p>
                      <a:pPr algn="just"/>
                      <a:r>
                        <a:rPr lang="en-US" sz="1600" baseline="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Negative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baseline="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Sadness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sk-SK" sz="1600" baseline="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600" baseline="0" noProof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oxic</a:t>
                      </a:r>
                      <a:endParaRPr lang="en-US" sz="1600" baseline="0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baseline="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Non-authority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sk-SK" sz="1600" baseline="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600" baseline="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roll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317">
                <a:tc>
                  <a:txBody>
                    <a:bodyPr/>
                    <a:lstStyle/>
                    <a:p>
                      <a:pPr algn="just"/>
                      <a:r>
                        <a:rPr lang="en-US" sz="1600" baseline="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Positive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baseline="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Surprise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sk-SK" sz="1600" baseline="0" noProof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Nontoxic</a:t>
                      </a:r>
                      <a:endParaRPr lang="en-US" sz="1600" baseline="0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sk-SK" sz="1600" baseline="0" noProof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Authority</a:t>
                      </a:r>
                      <a:endParaRPr lang="en-US" sz="1600" baseline="0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sk-SK" sz="1600" baseline="0" noProof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</a:t>
                      </a:r>
                      <a:r>
                        <a:rPr lang="sk-SK" sz="1600" baseline="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-troll</a:t>
                      </a:r>
                      <a:endParaRPr lang="en-US" sz="1600" baseline="0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317">
                <a:tc>
                  <a:txBody>
                    <a:bodyPr/>
                    <a:lstStyle/>
                    <a:p>
                      <a:pPr algn="just"/>
                      <a:r>
                        <a:rPr lang="en-US" sz="1600" baseline="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Positive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baseline="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sk-SK" sz="1600" baseline="0" noProof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Toxic</a:t>
                      </a:r>
                      <a:endParaRPr lang="en-US" sz="1600" baseline="0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sk-SK" sz="1600" baseline="0" noProof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Non-authority</a:t>
                      </a:r>
                      <a:endParaRPr lang="en-US" sz="1600" baseline="0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sk-SK" sz="1600" baseline="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Troll</a:t>
                      </a:r>
                      <a:endParaRPr lang="en-US" sz="1600" baseline="0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317">
                <a:tc>
                  <a:txBody>
                    <a:bodyPr/>
                    <a:lstStyle/>
                    <a:p>
                      <a:pPr algn="just"/>
                      <a:r>
                        <a:rPr lang="en-US" sz="1600" baseline="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Negative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baseline="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Disgust</a:t>
                      </a:r>
                      <a:r>
                        <a:rPr lang="sk-SK" sz="1600" baseline="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n-US" sz="1600" baseline="0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sk-SK" sz="1600" baseline="0" noProof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Toxic</a:t>
                      </a:r>
                      <a:endParaRPr lang="en-US" sz="1600" baseline="0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sk-SK" sz="1600" baseline="0" noProof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Non-authority</a:t>
                      </a:r>
                      <a:endParaRPr lang="en-US" sz="1600" baseline="0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sk-SK" sz="1600" baseline="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Troll</a:t>
                      </a:r>
                      <a:endParaRPr lang="en-US" sz="1600" baseline="0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6604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16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Negative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Anger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sk-SK" sz="1600" noProof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Nontoxic</a:t>
                      </a:r>
                      <a:endParaRPr lang="en-US" sz="1600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sk-SK" sz="1600" noProof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Authority</a:t>
                      </a:r>
                      <a:endParaRPr lang="en-US" sz="1600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sk-SK" sz="1600" noProof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</a:t>
                      </a:r>
                      <a:r>
                        <a:rPr lang="sk-SK" sz="16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-troll</a:t>
                      </a:r>
                      <a:endParaRPr lang="en-US" sz="1600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7767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/>
              <a:t>R</a:t>
            </a:r>
            <a:r>
              <a:rPr lang="sk-SK" sz="2400" b="1" dirty="0">
                <a:latin typeface="Arial" pitchFamily="34" charset="0"/>
                <a:cs typeface="Arial" pitchFamily="34" charset="0"/>
              </a:rPr>
              <a:t>eprezentácia výstupov – typy modelov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4BBEAB43-01B7-4EFD-8B0C-5792B2171B34}"/>
              </a:ext>
            </a:extLst>
          </p:cNvPr>
          <p:cNvSpPr txBox="1"/>
          <p:nvPr/>
        </p:nvSpPr>
        <p:spPr>
          <a:xfrm>
            <a:off x="457200" y="966355"/>
            <a:ext cx="7736413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>
                <a:latin typeface="Arial" pitchFamily="34" charset="0"/>
                <a:cs typeface="Arial" pitchFamily="34" charset="0"/>
              </a:rPr>
              <a:t>Symbolické učenie a indukcia pravidiel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sz="1600" dirty="0">
                <a:latin typeface="Arial" pitchFamily="34" charset="0"/>
                <a:cs typeface="Arial" pitchFamily="34" charset="0"/>
              </a:rPr>
              <a:t>Klasifikačné pravidlá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sz="1600" dirty="0">
                <a:solidFill>
                  <a:srgbClr val="7E0000"/>
                </a:solidFill>
                <a:latin typeface="Arial" pitchFamily="34" charset="0"/>
                <a:cs typeface="Arial" pitchFamily="34" charset="0"/>
              </a:rPr>
              <a:t>Rozhodovacie stromy </a:t>
            </a:r>
            <a:r>
              <a:rPr lang="sk-SK" sz="1600" dirty="0">
                <a:latin typeface="Arial" pitchFamily="34" charset="0"/>
                <a:cs typeface="Arial" pitchFamily="34" charset="0"/>
              </a:rPr>
              <a:t>a zoznamy</a:t>
            </a:r>
          </a:p>
          <a:p>
            <a:endParaRPr lang="sk-SK" sz="800" dirty="0">
              <a:latin typeface="Arial" pitchFamily="34" charset="0"/>
              <a:cs typeface="Arial" pitchFamily="34" charset="0"/>
            </a:endParaRPr>
          </a:p>
          <a:p>
            <a:r>
              <a:rPr lang="sk-SK" sz="1600" dirty="0">
                <a:latin typeface="Arial" pitchFamily="34" charset="0"/>
                <a:cs typeface="Arial" pitchFamily="34" charset="0"/>
              </a:rPr>
              <a:t>Pravdepodobnostné a štatistické modely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sz="1600" dirty="0">
                <a:latin typeface="Arial" pitchFamily="34" charset="0"/>
                <a:cs typeface="Arial" pitchFamily="34" charset="0"/>
              </a:rPr>
              <a:t>Tabuľka kritérií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sz="1600" dirty="0">
                <a:latin typeface="Arial" pitchFamily="34" charset="0"/>
                <a:cs typeface="Arial" pitchFamily="34" charset="0"/>
              </a:rPr>
              <a:t>Deliaca </a:t>
            </a:r>
            <a:r>
              <a:rPr lang="sk-SK" sz="1600" dirty="0" err="1">
                <a:latin typeface="Arial" panose="020B0604020202020204" pitchFamily="34" charset="0"/>
                <a:cs typeface="Arial" panose="020B0604020202020204" pitchFamily="34" charset="0"/>
              </a:rPr>
              <a:t>hyper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-rovina (Lineárna prahová jednotka, </a:t>
            </a:r>
            <a:r>
              <a:rPr lang="sk-SK" sz="1600" dirty="0">
                <a:solidFill>
                  <a:srgbClr val="7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Metóda podporných vektorov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Etalón – typický reprezentant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Pravdepodobnostný popis (</a:t>
            </a:r>
            <a:r>
              <a:rPr lang="sk-SK" sz="1600" dirty="0">
                <a:solidFill>
                  <a:srgbClr val="7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Naivný </a:t>
            </a:r>
            <a:r>
              <a:rPr lang="sk-SK" sz="1600" dirty="0" err="1">
                <a:solidFill>
                  <a:srgbClr val="7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Bayes</a:t>
            </a:r>
            <a:r>
              <a:rPr lang="sk-SK" sz="1600" dirty="0">
                <a:solidFill>
                  <a:srgbClr val="7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600" dirty="0" err="1">
                <a:solidFill>
                  <a:srgbClr val="7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klasifikátor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sk-SK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Hlboké učenie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Umelé neurónové siete (</a:t>
            </a:r>
            <a:r>
              <a:rPr lang="sk-SK" sz="1600" dirty="0">
                <a:solidFill>
                  <a:srgbClr val="7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CNN, RNN, LSTM, GRU, </a:t>
            </a:r>
            <a:r>
              <a:rPr lang="sk-SK" sz="1600" dirty="0" err="1">
                <a:solidFill>
                  <a:srgbClr val="7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Transformer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sk-SK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Učenie súborom metód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Množina RS resp. iných modelov (</a:t>
            </a:r>
            <a:r>
              <a:rPr lang="sk-SK" sz="1600" dirty="0" err="1">
                <a:solidFill>
                  <a:srgbClr val="7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bagging</a:t>
            </a:r>
            <a:r>
              <a:rPr lang="sk-SK" sz="1600" dirty="0">
                <a:solidFill>
                  <a:srgbClr val="7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1600" dirty="0" err="1">
                <a:solidFill>
                  <a:srgbClr val="7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boosting</a:t>
            </a:r>
            <a:r>
              <a:rPr lang="sk-SK" sz="1600" dirty="0">
                <a:solidFill>
                  <a:srgbClr val="7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1600" dirty="0" err="1">
                <a:solidFill>
                  <a:srgbClr val="7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XGBoost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Množina de-korelovaných stromov RS - (náhodný les – RS (</a:t>
            </a:r>
            <a:r>
              <a:rPr lang="sk-SK" sz="1600" dirty="0" err="1">
                <a:solidFill>
                  <a:srgbClr val="7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</a:t>
            </a:r>
            <a:r>
              <a:rPr lang="sk-SK" sz="1600" dirty="0">
                <a:solidFill>
                  <a:srgbClr val="7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600" dirty="0" err="1">
                <a:solidFill>
                  <a:srgbClr val="7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Forest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))</a:t>
            </a:r>
          </a:p>
          <a:p>
            <a:endParaRPr lang="sk-SK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1600" dirty="0" err="1">
                <a:latin typeface="Arial" panose="020B0604020202020204" pitchFamily="34" charset="0"/>
                <a:cs typeface="Arial" panose="020B0604020202020204" pitchFamily="34" charset="0"/>
              </a:rPr>
              <a:t>Federované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 učenie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Učenie viacerých modelov na separovaných dátových podmnožinách </a:t>
            </a:r>
          </a:p>
          <a:p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	a ich následná agregácia v centre</a:t>
            </a:r>
          </a:p>
          <a:p>
            <a:endParaRPr lang="sk-SK" sz="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Aktívne učenie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Zhluky kombinované napr. </a:t>
            </a:r>
            <a:r>
              <a:rPr lang="sk-SK" sz="1600" dirty="0" err="1">
                <a:latin typeface="Arial" panose="020B0604020202020204" pitchFamily="34" charset="0"/>
                <a:cs typeface="Arial" panose="020B0604020202020204" pitchFamily="34" charset="0"/>
              </a:rPr>
              <a:t>extenzionálnym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 modelom (lenivé učenie (K-NN))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Kombinácia </a:t>
            </a:r>
            <a:r>
              <a:rPr lang="sk-SK" sz="1600" dirty="0" err="1">
                <a:latin typeface="Arial" panose="020B0604020202020204" pitchFamily="34" charset="0"/>
                <a:cs typeface="Arial" panose="020B0604020202020204" pitchFamily="34" charset="0"/>
              </a:rPr>
              <a:t>zhlukovacích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 techník a </a:t>
            </a:r>
            <a:r>
              <a:rPr lang="sk-SK" sz="1600" dirty="0" err="1">
                <a:latin typeface="Arial" panose="020B0604020202020204" pitchFamily="34" charset="0"/>
                <a:cs typeface="Arial" panose="020B0604020202020204" pitchFamily="34" charset="0"/>
              </a:rPr>
              <a:t>klasifikátorov</a:t>
            </a:r>
            <a:endParaRPr lang="sk-SK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908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>
                <a:latin typeface="Arial" pitchFamily="34" charset="0"/>
                <a:cs typeface="Arial" pitchFamily="34" charset="0"/>
              </a:rPr>
              <a:t>Proces strojového učenia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423553"/>
            <a:ext cx="8229600" cy="515980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sk-SK" sz="2000" b="1" dirty="0">
                <a:latin typeface="Arial" pitchFamily="34" charset="0"/>
                <a:cs typeface="Arial" pitchFamily="34" charset="0"/>
              </a:rPr>
              <a:t>Fáza strojového učenia modelu </a:t>
            </a:r>
            <a:r>
              <a:rPr lang="sk-SK" sz="2000" dirty="0">
                <a:latin typeface="Arial" pitchFamily="34" charset="0"/>
                <a:cs typeface="Arial" pitchFamily="34" charset="0"/>
              </a:rPr>
              <a:t>z </a:t>
            </a:r>
            <a:r>
              <a:rPr lang="sk-SK" sz="2000" dirty="0" err="1">
                <a:latin typeface="Arial" pitchFamily="34" charset="0"/>
                <a:cs typeface="Arial" pitchFamily="34" charset="0"/>
              </a:rPr>
              <a:t>trénovacej</a:t>
            </a:r>
            <a:r>
              <a:rPr lang="sk-SK" sz="2000" dirty="0">
                <a:latin typeface="Arial" pitchFamily="34" charset="0"/>
                <a:cs typeface="Arial" pitchFamily="34" charset="0"/>
              </a:rPr>
              <a:t> množiny TM a následného</a:t>
            </a:r>
            <a:r>
              <a:rPr lang="sk-SK" sz="2000" b="1" dirty="0"/>
              <a:t> testovania modelu </a:t>
            </a:r>
            <a:r>
              <a:rPr lang="sk-SK" sz="2000" dirty="0"/>
              <a:t>na testovacej množine </a:t>
            </a:r>
            <a:r>
              <a:rPr lang="sk-SK" sz="2000" dirty="0" err="1"/>
              <a:t>TestM</a:t>
            </a:r>
            <a:r>
              <a:rPr lang="sk-SK" sz="2000" dirty="0"/>
              <a:t> (časť TM, z ktorej sa model neučil)</a:t>
            </a:r>
          </a:p>
          <a:p>
            <a:pPr marL="457200" indent="-457200">
              <a:buFont typeface="+mj-lt"/>
              <a:buAutoNum type="arabicPeriod"/>
            </a:pPr>
            <a:r>
              <a:rPr lang="sk-SK" sz="2000" b="1" dirty="0">
                <a:latin typeface="Arial" pitchFamily="34" charset="0"/>
                <a:cs typeface="Arial" pitchFamily="34" charset="0"/>
              </a:rPr>
              <a:t>Fáza</a:t>
            </a:r>
            <a:r>
              <a:rPr lang="sk-SK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sk-SK" sz="2000" dirty="0"/>
              <a:t>automatického rozhodovania – </a:t>
            </a:r>
            <a:r>
              <a:rPr lang="sk-SK" sz="2000" b="1" dirty="0"/>
              <a:t>predikcie</a:t>
            </a:r>
          </a:p>
          <a:p>
            <a:pPr marL="0" indent="0">
              <a:buNone/>
            </a:pPr>
            <a:endParaRPr lang="sk-SK" sz="2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sk-SK" sz="2000" dirty="0">
                <a:latin typeface="Arial" pitchFamily="34" charset="0"/>
                <a:cs typeface="Arial" pitchFamily="34" charset="0"/>
              </a:rPr>
              <a:t>Predikovať môžeme</a:t>
            </a:r>
          </a:p>
          <a:p>
            <a:pPr marL="0" indent="0">
              <a:buNone/>
            </a:pPr>
            <a:r>
              <a:rPr lang="sk-SK" sz="2000" dirty="0"/>
              <a:t>Triedu, kategóriu – </a:t>
            </a:r>
            <a:r>
              <a:rPr lang="sk-SK" sz="2000" b="1" dirty="0"/>
              <a:t>klasifikácia</a:t>
            </a:r>
          </a:p>
          <a:p>
            <a:pPr lvl="1"/>
            <a:r>
              <a:rPr lang="sk-SK" sz="1800" dirty="0"/>
              <a:t>doména publikácie, typ emócie, polarity názoru (pozitívny/negatívny), prosperujúci podnik, chyba plechu je </a:t>
            </a:r>
            <a:r>
              <a:rPr lang="sk-SK" sz="1800" dirty="0" err="1"/>
              <a:t>zavalcovateľná</a:t>
            </a:r>
            <a:r>
              <a:rPr lang="sk-SK" sz="1800" dirty="0"/>
              <a:t>, falošné správy, falošné komentáre, toxické posty, predpoveď počasia (slnečno/polooblačno/dážď)</a:t>
            </a:r>
          </a:p>
          <a:p>
            <a:pPr marL="0" indent="0">
              <a:buNone/>
            </a:pPr>
            <a:r>
              <a:rPr lang="sk-SK" sz="2000" dirty="0">
                <a:latin typeface="Arial" pitchFamily="34" charset="0"/>
                <a:cs typeface="Arial" pitchFamily="34" charset="0"/>
              </a:rPr>
              <a:t>Presnú hodnotu - </a:t>
            </a:r>
            <a:r>
              <a:rPr lang="sk-SK" sz="2000" b="1" dirty="0">
                <a:latin typeface="Arial" pitchFamily="34" charset="0"/>
                <a:cs typeface="Arial" pitchFamily="34" charset="0"/>
              </a:rPr>
              <a:t>regresia</a:t>
            </a:r>
          </a:p>
          <a:p>
            <a:pPr lvl="1"/>
            <a:r>
              <a:rPr lang="sk-SK" sz="1800" dirty="0">
                <a:latin typeface="Arial" pitchFamily="34" charset="0"/>
                <a:cs typeface="Arial" pitchFamily="34" charset="0"/>
              </a:rPr>
              <a:t>odber elektrickej energie, vody, predpoveď teploty, odhad dôveryhodnosti </a:t>
            </a:r>
            <a:r>
              <a:rPr lang="sk-SK" sz="1800" dirty="0" err="1">
                <a:latin typeface="Arial" pitchFamily="34" charset="0"/>
                <a:cs typeface="Arial" pitchFamily="34" charset="0"/>
              </a:rPr>
              <a:t>reviewera</a:t>
            </a:r>
            <a:r>
              <a:rPr lang="sk-SK" sz="1800" dirty="0">
                <a:latin typeface="Arial" pitchFamily="34" charset="0"/>
                <a:cs typeface="Arial" pitchFamily="34" charset="0"/>
              </a:rPr>
              <a:t> (trol/</a:t>
            </a:r>
            <a:r>
              <a:rPr lang="sk-SK" sz="1800" dirty="0" err="1">
                <a:latin typeface="Arial" pitchFamily="34" charset="0"/>
                <a:cs typeface="Arial" pitchFamily="34" charset="0"/>
              </a:rPr>
              <a:t>netrol</a:t>
            </a:r>
            <a:r>
              <a:rPr lang="sk-SK" sz="18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2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/>
          <p:nvPr/>
        </p:nvGrpSpPr>
        <p:grpSpPr>
          <a:xfrm>
            <a:off x="253145" y="3844238"/>
            <a:ext cx="2341449" cy="1453632"/>
            <a:chOff x="593551" y="3727655"/>
            <a:chExt cx="4330983" cy="1569720"/>
          </a:xfrm>
        </p:grpSpPr>
        <p:sp>
          <p:nvSpPr>
            <p:cNvPr id="4" name="BlokTextu 3"/>
            <p:cNvSpPr txBox="1"/>
            <p:nvPr/>
          </p:nvSpPr>
          <p:spPr>
            <a:xfrm>
              <a:off x="852311" y="3870289"/>
              <a:ext cx="3813459" cy="13709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2100" dirty="0">
                  <a:solidFill>
                    <a:schemeClr val="accent1">
                      <a:lumMod val="75000"/>
                    </a:schemeClr>
                  </a:solidFill>
                </a:rPr>
                <a:t>Strojové učenie sa</a:t>
              </a:r>
            </a:p>
            <a:p>
              <a:r>
                <a:rPr lang="sk-SK" sz="1350" dirty="0"/>
                <a:t>algoritmom na generovanie</a:t>
              </a:r>
            </a:p>
            <a:p>
              <a:r>
                <a:rPr lang="sk-SK" sz="2100" dirty="0">
                  <a:solidFill>
                    <a:schemeClr val="accent2">
                      <a:lumMod val="75000"/>
                    </a:schemeClr>
                  </a:solidFill>
                </a:rPr>
                <a:t>Rozhodovacích </a:t>
              </a:r>
            </a:p>
            <a:p>
              <a:r>
                <a:rPr lang="sk-SK" sz="2100" dirty="0">
                  <a:solidFill>
                    <a:schemeClr val="accent2">
                      <a:lumMod val="75000"/>
                    </a:schemeClr>
                  </a:solidFill>
                </a:rPr>
                <a:t>stromov </a:t>
              </a:r>
            </a:p>
          </p:txBody>
        </p:sp>
        <p:sp>
          <p:nvSpPr>
            <p:cNvPr id="5" name="Zaoblený obdĺžnik 4"/>
            <p:cNvSpPr/>
            <p:nvPr/>
          </p:nvSpPr>
          <p:spPr>
            <a:xfrm>
              <a:off x="593551" y="3727655"/>
              <a:ext cx="4330983" cy="1569720"/>
            </a:xfrm>
            <a:prstGeom prst="roundRect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sz="1350"/>
            </a:p>
          </p:txBody>
        </p:sp>
      </p:grpSp>
      <p:sp>
        <p:nvSpPr>
          <p:cNvPr id="7" name="Šípka nadol 6"/>
          <p:cNvSpPr/>
          <p:nvPr/>
        </p:nvSpPr>
        <p:spPr>
          <a:xfrm>
            <a:off x="1338782" y="3341427"/>
            <a:ext cx="358140" cy="5829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350"/>
          </a:p>
        </p:txBody>
      </p:sp>
      <p:sp>
        <p:nvSpPr>
          <p:cNvPr id="8" name="Šípka doprava 7"/>
          <p:cNvSpPr/>
          <p:nvPr/>
        </p:nvSpPr>
        <p:spPr>
          <a:xfrm>
            <a:off x="2594593" y="4300094"/>
            <a:ext cx="582930" cy="3391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350"/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23" y="1299607"/>
            <a:ext cx="5966477" cy="4243388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05" y="1640979"/>
            <a:ext cx="2720340" cy="1530191"/>
          </a:xfrm>
          <a:prstGeom prst="rect">
            <a:avLst/>
          </a:prstGeom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id="{EE0298D7-12C9-4D1C-A7CD-A0B13B17F654}"/>
              </a:ext>
            </a:extLst>
          </p:cNvPr>
          <p:cNvSpPr txBox="1"/>
          <p:nvPr/>
        </p:nvSpPr>
        <p:spPr>
          <a:xfrm>
            <a:off x="479976" y="501408"/>
            <a:ext cx="6655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>
                <a:latin typeface="Arial" panose="020B0604020202020204" pitchFamily="34" charset="0"/>
                <a:cs typeface="Arial" panose="020B0604020202020204" pitchFamily="34" charset="0"/>
              </a:rPr>
              <a:t>Fáza učenia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modelu vo forme rozhodovacieho stromu</a:t>
            </a:r>
          </a:p>
        </p:txBody>
      </p:sp>
    </p:spTree>
    <p:extLst>
      <p:ext uri="{BB962C8B-B14F-4D97-AF65-F5344CB8AC3E}">
        <p14:creationId xmlns:p14="http://schemas.microsoft.com/office/powerpoint/2010/main" val="342424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623" y="1132284"/>
            <a:ext cx="6183630" cy="4243388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625033" y="537850"/>
            <a:ext cx="355342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latin typeface="Arial" panose="020B0604020202020204" pitchFamily="34" charset="0"/>
                <a:cs typeface="Arial" panose="020B0604020202020204" pitchFamily="34" charset="0"/>
              </a:rPr>
              <a:t>Fáza predikcie </a:t>
            </a:r>
          </a:p>
          <a:p>
            <a:endParaRPr 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Strojové rozhodovanie </a:t>
            </a:r>
          </a:p>
          <a:p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(klasifikácia ku triede)</a:t>
            </a:r>
          </a:p>
          <a:p>
            <a:endParaRPr lang="sk-SK" sz="20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Model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reprezentuje</a:t>
            </a:r>
          </a:p>
          <a:p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Rozhodovaciu </a:t>
            </a:r>
          </a:p>
          <a:p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Procedúru - RS</a:t>
            </a:r>
          </a:p>
          <a:p>
            <a:endParaRPr lang="sk-SK" sz="20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PRÍKLAD</a:t>
            </a:r>
          </a:p>
          <a:p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Dnes je:</a:t>
            </a:r>
          </a:p>
          <a:p>
            <a:r>
              <a:rPr lang="sk-SK" sz="2000" dirty="0">
                <a:solidFill>
                  <a:srgbClr val="DA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26 stupňov</a:t>
            </a:r>
          </a:p>
          <a:p>
            <a:r>
              <a:rPr lang="sk-SK" sz="2000" dirty="0">
                <a:solidFill>
                  <a:srgbClr val="DA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poprcháva</a:t>
            </a:r>
          </a:p>
          <a:p>
            <a:r>
              <a:rPr lang="sk-SK" sz="2000" dirty="0">
                <a:solidFill>
                  <a:srgbClr val="DA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vietor nefúka</a:t>
            </a:r>
          </a:p>
          <a:p>
            <a:endParaRPr lang="sk-SK" sz="21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sk-SK" sz="20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PREDIKCIA</a:t>
            </a:r>
          </a:p>
          <a:p>
            <a:r>
              <a:rPr lang="sk-SK" sz="20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Počasie je vhodné na golf</a:t>
            </a:r>
          </a:p>
        </p:txBody>
      </p:sp>
    </p:spTree>
    <p:extLst>
      <p:ext uri="{BB962C8B-B14F-4D97-AF65-F5344CB8AC3E}">
        <p14:creationId xmlns:p14="http://schemas.microsoft.com/office/powerpoint/2010/main" val="47801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571" y="3183455"/>
            <a:ext cx="4977338" cy="3256952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7996" y="250411"/>
            <a:ext cx="3709462" cy="711167"/>
          </a:xfrm>
        </p:spPr>
        <p:txBody>
          <a:bodyPr>
            <a:normAutofit/>
          </a:bodyPr>
          <a:lstStyle/>
          <a:p>
            <a:r>
              <a:rPr lang="sk-SK" sz="2400" dirty="0"/>
              <a:t>Aký model sme naučili?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46658" y="1206830"/>
            <a:ext cx="7828299" cy="711167"/>
          </a:xfrm>
        </p:spPr>
        <p:txBody>
          <a:bodyPr>
            <a:normAutofit/>
          </a:bodyPr>
          <a:lstStyle/>
          <a:p>
            <a:r>
              <a:rPr lang="sk-SK" sz="2000" b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Rozhodovací strom </a:t>
            </a:r>
            <a:r>
              <a:rPr lang="sk-SK" sz="20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resp. pravidlá o tom, kedy sa môže hrať golf</a:t>
            </a:r>
          </a:p>
        </p:txBody>
      </p:sp>
      <p:sp>
        <p:nvSpPr>
          <p:cNvPr id="6" name="Zástupný symbol textu 3"/>
          <p:cNvSpPr txBox="1">
            <a:spLocks/>
          </p:cNvSpPr>
          <p:nvPr/>
        </p:nvSpPr>
        <p:spPr>
          <a:xfrm>
            <a:off x="169808" y="1594685"/>
            <a:ext cx="4575812" cy="158877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sk-SK" sz="1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IF</a:t>
            </a:r>
          </a:p>
          <a:p>
            <a:pPr>
              <a:spcBef>
                <a:spcPts val="0"/>
              </a:spcBef>
            </a:pP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Teplota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&gt;28  </a:t>
            </a:r>
            <a:endParaRPr lang="sk-SK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spcBef>
                <a:spcPts val="0"/>
              </a:spcBef>
            </a:pPr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Teplota≤28 &amp;</a:t>
            </a:r>
            <a:r>
              <a:rPr lang="sk-SK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Počasie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=</a:t>
            </a:r>
            <a:r>
              <a:rPr lang="sk-SK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zamračené</a:t>
            </a:r>
          </a:p>
          <a:p>
            <a:pPr>
              <a:spcBef>
                <a:spcPts val="0"/>
              </a:spcBef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Teplota≤28 &amp;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Počasie=slnečné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&amp;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Vlhkosť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&gt;8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0</a:t>
            </a:r>
          </a:p>
          <a:p>
            <a:pPr>
              <a:spcBef>
                <a:spcPts val="0"/>
              </a:spcBef>
            </a:pPr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Teplota≤28 &amp;</a:t>
            </a:r>
            <a:r>
              <a:rPr lang="sk-SK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Počasie=slnečné 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&amp;</a:t>
            </a:r>
            <a:r>
              <a:rPr lang="sk-SK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Vlhkosť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≤8</a:t>
            </a:r>
            <a:r>
              <a:rPr lang="sk-SK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0 </a:t>
            </a:r>
          </a:p>
          <a:p>
            <a:pPr>
              <a:spcBef>
                <a:spcPts val="0"/>
              </a:spcBef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Teplota≤28 &amp;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Počasie=daždivé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&amp;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Vietor=áno</a:t>
            </a:r>
          </a:p>
          <a:p>
            <a:pPr>
              <a:spcBef>
                <a:spcPts val="0"/>
              </a:spcBef>
            </a:pPr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Teplota≤28 &amp;</a:t>
            </a:r>
            <a:r>
              <a:rPr lang="sk-SK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Počasie=daždivé 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&amp;</a:t>
            </a:r>
            <a:r>
              <a:rPr lang="sk-SK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Vietor=nie</a:t>
            </a:r>
          </a:p>
        </p:txBody>
      </p:sp>
      <p:sp>
        <p:nvSpPr>
          <p:cNvPr id="11" name="Zástupný symbol textu 3"/>
          <p:cNvSpPr txBox="1">
            <a:spLocks/>
          </p:cNvSpPr>
          <p:nvPr/>
        </p:nvSpPr>
        <p:spPr>
          <a:xfrm>
            <a:off x="4572000" y="1617835"/>
            <a:ext cx="824852" cy="158877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sk-SK" sz="1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THEN</a:t>
            </a:r>
          </a:p>
          <a:p>
            <a:pPr>
              <a:spcBef>
                <a:spcPts val="0"/>
              </a:spcBef>
            </a:pP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Kniha</a:t>
            </a:r>
          </a:p>
          <a:p>
            <a:pPr>
              <a:spcBef>
                <a:spcPts val="0"/>
              </a:spcBef>
            </a:pPr>
            <a:r>
              <a:rPr lang="sk-SK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Golf</a:t>
            </a:r>
          </a:p>
          <a:p>
            <a:pPr>
              <a:spcBef>
                <a:spcPts val="0"/>
              </a:spcBef>
            </a:pP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Kniha</a:t>
            </a:r>
          </a:p>
          <a:p>
            <a:pPr>
              <a:spcBef>
                <a:spcPts val="0"/>
              </a:spcBef>
            </a:pPr>
            <a:r>
              <a:rPr lang="sk-SK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Golf</a:t>
            </a:r>
          </a:p>
          <a:p>
            <a:pPr>
              <a:spcBef>
                <a:spcPts val="0"/>
              </a:spcBef>
            </a:pP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Kniha</a:t>
            </a:r>
          </a:p>
          <a:p>
            <a:pPr>
              <a:spcBef>
                <a:spcPts val="0"/>
              </a:spcBef>
            </a:pPr>
            <a:r>
              <a:rPr lang="sk-SK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Golf</a:t>
            </a:r>
          </a:p>
        </p:txBody>
      </p:sp>
    </p:spTree>
    <p:extLst>
      <p:ext uri="{BB962C8B-B14F-4D97-AF65-F5344CB8AC3E}">
        <p14:creationId xmlns:p14="http://schemas.microsoft.com/office/powerpoint/2010/main" val="328321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>
                <a:latin typeface="Arial" pitchFamily="34" charset="0"/>
                <a:cs typeface="Arial" pitchFamily="34" charset="0"/>
              </a:rPr>
              <a:t>Preferencie algoritmov strojového učenia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102752"/>
            <a:ext cx="8229600" cy="5617005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sk-SK" altLang="sk-SK" sz="2000" dirty="0"/>
              <a:t>BIAS – preferencie, resp. obmedzenia algoritmu:</a:t>
            </a:r>
          </a:p>
          <a:p>
            <a:pPr marL="0" indent="0" eaLnBrk="1" hangingPunct="1">
              <a:buNone/>
            </a:pPr>
            <a:r>
              <a:rPr lang="sk-SK" altLang="sk-SK" sz="2000" b="1" dirty="0"/>
              <a:t>Reprezentačné preferencie </a:t>
            </a:r>
            <a:r>
              <a:rPr lang="en-US" altLang="sk-SK" sz="2000" dirty="0"/>
              <a:t>(</a:t>
            </a:r>
            <a:r>
              <a:rPr lang="sk-SK" altLang="sk-SK" sz="2000" dirty="0" err="1"/>
              <a:t>represent</a:t>
            </a:r>
            <a:r>
              <a:rPr lang="sk-SK" altLang="sk-SK" sz="2000" dirty="0"/>
              <a:t> </a:t>
            </a:r>
            <a:r>
              <a:rPr lang="sk-SK" altLang="sk-SK" sz="2000" dirty="0" err="1"/>
              <a:t>bias</a:t>
            </a:r>
            <a:r>
              <a:rPr lang="en-US" altLang="sk-SK" sz="2000" dirty="0"/>
              <a:t>)</a:t>
            </a:r>
            <a:endParaRPr lang="sk-SK" altLang="sk-SK" sz="2000" dirty="0"/>
          </a:p>
          <a:p>
            <a:pPr marL="0" indent="0" eaLnBrk="1" hangingPunct="1">
              <a:buNone/>
            </a:pPr>
            <a:endParaRPr lang="sk-SK" altLang="sk-SK" sz="2000" dirty="0"/>
          </a:p>
          <a:p>
            <a:pPr marL="0" indent="0" eaLnBrk="1" hangingPunct="1">
              <a:buNone/>
            </a:pPr>
            <a:endParaRPr lang="sk-SK" altLang="sk-SK" sz="2000" dirty="0"/>
          </a:p>
          <a:p>
            <a:pPr marL="0" indent="0" eaLnBrk="1" hangingPunct="1">
              <a:buNone/>
            </a:pPr>
            <a:endParaRPr lang="sk-SK" altLang="sk-SK" sz="2000" dirty="0"/>
          </a:p>
          <a:p>
            <a:pPr marL="0" indent="0" eaLnBrk="1" hangingPunct="1">
              <a:buNone/>
            </a:pPr>
            <a:endParaRPr lang="sk-SK" altLang="sk-SK" sz="2000" dirty="0"/>
          </a:p>
          <a:p>
            <a:pPr marL="0" indent="0" eaLnBrk="1" hangingPunct="1">
              <a:buNone/>
            </a:pPr>
            <a:endParaRPr lang="sk-SK" altLang="sk-SK" sz="2000" dirty="0"/>
          </a:p>
          <a:p>
            <a:pPr marL="0" indent="0" eaLnBrk="1" hangingPunct="1">
              <a:buNone/>
            </a:pPr>
            <a:endParaRPr lang="sk-SK" altLang="sk-SK" sz="2000" dirty="0"/>
          </a:p>
          <a:p>
            <a:pPr marL="0" indent="0" eaLnBrk="1" hangingPunct="1">
              <a:buNone/>
            </a:pPr>
            <a:endParaRPr lang="sk-SK" altLang="sk-SK" sz="2000" dirty="0"/>
          </a:p>
          <a:p>
            <a:pPr marL="0" indent="0" eaLnBrk="1" hangingPunct="1">
              <a:buNone/>
            </a:pPr>
            <a:endParaRPr lang="sk-SK" altLang="sk-SK" sz="2000" b="1" dirty="0"/>
          </a:p>
          <a:p>
            <a:pPr marL="0" indent="0" eaLnBrk="1" hangingPunct="1">
              <a:buNone/>
            </a:pPr>
            <a:endParaRPr lang="sk-SK" altLang="sk-SK" sz="2000" b="1" dirty="0"/>
          </a:p>
          <a:p>
            <a:pPr marL="0" indent="0" eaLnBrk="1" hangingPunct="1">
              <a:buNone/>
            </a:pPr>
            <a:r>
              <a:rPr lang="sk-SK" altLang="sk-SK" sz="2000" b="1" dirty="0"/>
              <a:t>Preferencie prehľadávania</a:t>
            </a:r>
            <a:r>
              <a:rPr lang="en-US" altLang="sk-SK" sz="2000" b="1" dirty="0"/>
              <a:t> </a:t>
            </a:r>
            <a:r>
              <a:rPr lang="en-US" altLang="sk-SK" sz="2000" dirty="0"/>
              <a:t>(</a:t>
            </a:r>
            <a:r>
              <a:rPr lang="sk-SK" altLang="sk-SK" sz="2000" dirty="0" err="1">
                <a:solidFill>
                  <a:schemeClr val="accent1">
                    <a:lumMod val="75000"/>
                  </a:schemeClr>
                </a:solidFill>
              </a:rPr>
              <a:t>search</a:t>
            </a:r>
            <a:r>
              <a:rPr lang="sk-SK" altLang="sk-SK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k-SK" altLang="sk-SK" sz="2000" dirty="0" err="1">
                <a:solidFill>
                  <a:schemeClr val="accent1">
                    <a:lumMod val="75000"/>
                  </a:schemeClr>
                </a:solidFill>
              </a:rPr>
              <a:t>bias</a:t>
            </a:r>
            <a:r>
              <a:rPr lang="en-US" altLang="sk-SK" sz="2000" dirty="0"/>
              <a:t>)</a:t>
            </a:r>
            <a:r>
              <a:rPr lang="sk-SK" altLang="sk-SK" sz="2000" dirty="0"/>
              <a:t>:</a:t>
            </a:r>
          </a:p>
          <a:p>
            <a:pPr marL="0" indent="0" eaLnBrk="1" hangingPunct="1">
              <a:buNone/>
            </a:pPr>
            <a:r>
              <a:rPr lang="sk-SK" altLang="sk-SK" sz="2000" dirty="0">
                <a:solidFill>
                  <a:srgbClr val="7E0000"/>
                </a:solidFill>
              </a:rPr>
              <a:t>Mäkké preferencie </a:t>
            </a:r>
            <a:r>
              <a:rPr lang="sk-SK" altLang="sk-SK" sz="2000" dirty="0"/>
              <a:t>(</a:t>
            </a:r>
            <a:r>
              <a:rPr lang="sk-SK" altLang="sk-SK" sz="2000" dirty="0">
                <a:solidFill>
                  <a:schemeClr val="accent1">
                    <a:lumMod val="75000"/>
                  </a:schemeClr>
                </a:solidFill>
              </a:rPr>
              <a:t>soft </a:t>
            </a:r>
            <a:r>
              <a:rPr lang="sk-SK" altLang="sk-SK" sz="2000" dirty="0" err="1">
                <a:solidFill>
                  <a:schemeClr val="accent1">
                    <a:lumMod val="75000"/>
                  </a:schemeClr>
                </a:solidFill>
              </a:rPr>
              <a:t>search</a:t>
            </a:r>
            <a:r>
              <a:rPr lang="sk-SK" altLang="sk-SK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k-SK" altLang="sk-SK" sz="2000" dirty="0" err="1">
                <a:solidFill>
                  <a:schemeClr val="accent1">
                    <a:lumMod val="75000"/>
                  </a:schemeClr>
                </a:solidFill>
              </a:rPr>
              <a:t>bias</a:t>
            </a:r>
            <a:r>
              <a:rPr lang="sk-SK" altLang="sk-SK" sz="2000" dirty="0"/>
              <a:t>) – pojmy s nízkym skóre sú prehľadávane až neskôr, po pojmoch s vyšším skóre</a:t>
            </a:r>
          </a:p>
          <a:p>
            <a:pPr marL="0" indent="0" eaLnBrk="1" hangingPunct="1">
              <a:buNone/>
            </a:pPr>
            <a:r>
              <a:rPr lang="sk-SK" altLang="sk-SK" sz="2000" dirty="0">
                <a:solidFill>
                  <a:srgbClr val="7E0000"/>
                </a:solidFill>
              </a:rPr>
              <a:t>Tvrdé preferencie </a:t>
            </a:r>
            <a:r>
              <a:rPr lang="sk-SK" altLang="sk-SK" sz="2000" dirty="0"/>
              <a:t>(</a:t>
            </a:r>
            <a:r>
              <a:rPr lang="sk-SK" altLang="sk-SK" sz="2000" dirty="0" err="1">
                <a:solidFill>
                  <a:schemeClr val="accent1">
                    <a:lumMod val="75000"/>
                  </a:schemeClr>
                </a:solidFill>
              </a:rPr>
              <a:t>hard</a:t>
            </a:r>
            <a:r>
              <a:rPr lang="sk-SK" altLang="sk-SK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k-SK" altLang="sk-SK" sz="2000" dirty="0" err="1">
                <a:solidFill>
                  <a:schemeClr val="accent1">
                    <a:lumMod val="75000"/>
                  </a:schemeClr>
                </a:solidFill>
              </a:rPr>
              <a:t>search</a:t>
            </a:r>
            <a:r>
              <a:rPr lang="sk-SK" altLang="sk-SK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k-SK" altLang="sk-SK" sz="2000" dirty="0" err="1">
                <a:solidFill>
                  <a:schemeClr val="accent1">
                    <a:lumMod val="75000"/>
                  </a:schemeClr>
                </a:solidFill>
              </a:rPr>
              <a:t>bias</a:t>
            </a:r>
            <a:r>
              <a:rPr lang="sk-SK" altLang="sk-SK" sz="2000" dirty="0"/>
              <a:t>) – pojmy s nízkym skóre sú vylúčené z ďalšieho prehľadávania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8" name="Zástupný objekt pre obsah 5" descr="Obrázok, na ktorom je text, hodiny&#10;&#10;Automaticky generovaný popis">
            <a:extLst>
              <a:ext uri="{FF2B5EF4-FFF2-40B4-BE49-F238E27FC236}">
                <a16:creationId xmlns:a16="http://schemas.microsoft.com/office/drawing/2014/main" id="{07EEE32F-A103-45A5-90FC-094E63BC2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189" y="1898250"/>
            <a:ext cx="7043196" cy="268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264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84464" y="727364"/>
            <a:ext cx="7065818" cy="4525963"/>
          </a:xfrm>
        </p:spPr>
        <p:txBody>
          <a:bodyPr anchor="t" anchorCtr="0">
            <a:normAutofit lnSpcReduction="10000"/>
          </a:bodyPr>
          <a:lstStyle/>
          <a:p>
            <a:pPr marL="0" indent="0">
              <a:buNone/>
            </a:pPr>
            <a:endParaRPr lang="sk-SK" sz="2000" dirty="0"/>
          </a:p>
          <a:p>
            <a:pPr marL="0" indent="0">
              <a:buNone/>
            </a:pPr>
            <a:r>
              <a:rPr lang="sk-SK" sz="2400" b="1" dirty="0"/>
              <a:t>Podmienky získania</a:t>
            </a:r>
          </a:p>
          <a:p>
            <a:pPr marL="0" indent="0">
              <a:buNone/>
            </a:pPr>
            <a:endParaRPr lang="sk-SK" sz="2000" b="1" dirty="0"/>
          </a:p>
          <a:p>
            <a:pPr marL="0" indent="0">
              <a:buNone/>
            </a:pPr>
            <a:r>
              <a:rPr lang="sk-SK" sz="2000" b="1" dirty="0"/>
              <a:t>Zápočtu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000" dirty="0"/>
              <a:t>Aktívna účasť na prednáškach a cvičeniach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000" dirty="0"/>
              <a:t>Získanie min. 21 z max. 40 bodov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1600" dirty="0">
                <a:effectLst/>
                <a:ea typeface="Calibri" panose="020F0502020204030204" pitchFamily="34" charset="0"/>
              </a:rPr>
              <a:t>1. praktické zadanie nebude bodované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1600" dirty="0">
                <a:effectLst/>
                <a:ea typeface="Calibri" panose="020F0502020204030204" pitchFamily="34" charset="0"/>
              </a:rPr>
              <a:t>2. až 6. praktické zadanie za max. 8b – celkovo max. 40b</a:t>
            </a:r>
          </a:p>
          <a:p>
            <a:pPr marL="0" indent="0">
              <a:buNone/>
            </a:pPr>
            <a:endParaRPr lang="sk-SK" sz="2000" b="1" dirty="0"/>
          </a:p>
          <a:p>
            <a:pPr marL="0" indent="0">
              <a:buNone/>
            </a:pPr>
            <a:r>
              <a:rPr lang="sk-SK" sz="2000" b="1" dirty="0"/>
              <a:t>Skúšky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000" dirty="0"/>
              <a:t>Získanie min. 31 z max. 60 bodov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1600" dirty="0"/>
              <a:t>Test v </a:t>
            </a:r>
            <a:r>
              <a:rPr lang="sk-SK" sz="1600" dirty="0" err="1"/>
              <a:t>Moodle</a:t>
            </a:r>
            <a:r>
              <a:rPr lang="sk-SK" sz="1600" dirty="0"/>
              <a:t> - max. 30 bodov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1600"/>
              <a:t>Teoretická úloha </a:t>
            </a:r>
            <a:r>
              <a:rPr lang="sk-SK" sz="1600" dirty="0"/>
              <a:t>- max. 30 bodov</a:t>
            </a:r>
          </a:p>
          <a:p>
            <a:pPr marL="0" indent="0">
              <a:buNone/>
            </a:pPr>
            <a:endParaRPr lang="sk-SK" sz="2000" dirty="0"/>
          </a:p>
          <a:p>
            <a:pPr marL="0" indent="0">
              <a:buNone/>
            </a:pPr>
            <a:endParaRPr lang="sk-SK" sz="280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510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/>
              <a:t>Komplexnosť</a:t>
            </a:r>
            <a:r>
              <a:rPr lang="sk-SK" sz="2400" b="1" dirty="0">
                <a:latin typeface="Arial" pitchFamily="34" charset="0"/>
                <a:cs typeface="Arial" pitchFamily="34" charset="0"/>
              </a:rPr>
              <a:t> strojového učenia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Zástupný objekt pre obsah 7">
            <a:extLst>
              <a:ext uri="{FF2B5EF4-FFF2-40B4-BE49-F238E27FC236}">
                <a16:creationId xmlns:a16="http://schemas.microsoft.com/office/drawing/2014/main" id="{3F8BD7A1-E231-4F37-B922-3427E452E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7584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000" dirty="0"/>
              <a:t>Komplexnosť a presnosť modelu závisí od: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altLang="sk-SK" sz="2000" b="1" dirty="0">
                <a:solidFill>
                  <a:schemeClr val="tx2">
                    <a:lumMod val="75000"/>
                  </a:schemeClr>
                </a:solidFill>
              </a:rPr>
              <a:t>Komplexnosti popisu pojmov závisí od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altLang="sk-SK" sz="2000" dirty="0"/>
              <a:t>počtu atribútov M - pojem s veľkým množstvom atribútov (podmienok) je ťažšie naučiteľný – veľký príznakový priestor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altLang="sk-SK" sz="2000" dirty="0"/>
              <a:t>počtu </a:t>
            </a:r>
            <a:r>
              <a:rPr lang="sk-SK" altLang="sk-SK" sz="2000" dirty="0" err="1"/>
              <a:t>trénovacích</a:t>
            </a:r>
            <a:r>
              <a:rPr lang="sk-SK" altLang="sk-SK" sz="2000" dirty="0"/>
              <a:t> príkladov 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altLang="sk-SK" sz="2000" dirty="0"/>
              <a:t>pre RS je O(M x N)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altLang="sk-SK" sz="2000" b="1" dirty="0">
                <a:solidFill>
                  <a:srgbClr val="7E0000"/>
                </a:solidFill>
              </a:rPr>
              <a:t>Štruktúry problémového priestoru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altLang="sk-SK" sz="2000" dirty="0"/>
              <a:t>relevantné kontra irelevantné atribúty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altLang="sk-SK" sz="2000" dirty="0"/>
              <a:t>redukcia príznakového priestoru</a:t>
            </a:r>
            <a:endParaRPr lang="sk-SK" altLang="sk-SK" sz="2000" dirty="0">
              <a:solidFill>
                <a:schemeClr val="bg2"/>
              </a:solidFill>
            </a:endParaRP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altLang="sk-SK" sz="2000" b="1" dirty="0">
                <a:solidFill>
                  <a:srgbClr val="006666"/>
                </a:solidFill>
              </a:rPr>
              <a:t>Výskytu šumu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altLang="sk-SK" sz="2000" dirty="0"/>
              <a:t>klasifikačný šum – chyba klasifikácie príkladu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altLang="sk-SK" sz="2000" dirty="0"/>
              <a:t>atribútový šum – chyba v hodnote atribútu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504953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>
                <a:latin typeface="Arial" pitchFamily="34" charset="0"/>
                <a:cs typeface="Arial" pitchFamily="34" charset="0"/>
              </a:rPr>
              <a:t>Chyba klasifikácie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" name="Zástupný objekt pre obsah 7">
            <a:extLst>
              <a:ext uri="{FF2B5EF4-FFF2-40B4-BE49-F238E27FC236}">
                <a16:creationId xmlns:a16="http://schemas.microsoft.com/office/drawing/2014/main" id="{3F8BD7A1-E231-4F37-B922-3427E452E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281" y="1592780"/>
            <a:ext cx="8229600" cy="1177724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sk-SK" altLang="sk-SK" sz="1800" b="1" dirty="0"/>
              <a:t>C</a:t>
            </a:r>
            <a:r>
              <a:rPr lang="sk-SK" altLang="sk-SK" sz="1800" dirty="0"/>
              <a:t> je množina cieľových pojmov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sk-SK" altLang="sk-SK" sz="1800" b="1" dirty="0"/>
              <a:t>H</a:t>
            </a:r>
            <a:r>
              <a:rPr lang="sk-SK" altLang="sk-SK" sz="1800" dirty="0"/>
              <a:t> je množina hypotéz, ktoré predstavujú aproximácie pojmov z </a:t>
            </a:r>
            <a:r>
              <a:rPr lang="sk-SK" altLang="sk-SK" sz="1800" b="1" dirty="0"/>
              <a:t>C</a:t>
            </a:r>
            <a:r>
              <a:rPr lang="sk-SK" altLang="sk-SK" sz="1800" dirty="0"/>
              <a:t>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sk-SK" altLang="sk-SK" sz="1800" b="1" dirty="0"/>
              <a:t>x</a:t>
            </a:r>
            <a:r>
              <a:rPr lang="sk-SK" altLang="sk-SK" sz="1800" dirty="0"/>
              <a:t> je náhodne vybratý príklad z M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altLang="sk-SK" sz="1800" b="1" dirty="0"/>
              <a:t>M</a:t>
            </a:r>
            <a:r>
              <a:rPr lang="sk-SK" altLang="sk-SK" sz="1800" dirty="0"/>
              <a:t> je množina všetkých </a:t>
            </a:r>
            <a:r>
              <a:rPr lang="sk-SK" altLang="sk-SK" sz="1800" dirty="0" err="1"/>
              <a:t>trénovacích</a:t>
            </a:r>
            <a:r>
              <a:rPr lang="sk-SK" altLang="sk-SK" sz="1800" dirty="0"/>
              <a:t> príkladov, 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sk-SK" altLang="sk-SK" sz="1800" dirty="0"/>
          </a:p>
          <a:p>
            <a:pPr marL="0" indent="0">
              <a:buNone/>
            </a:pPr>
            <a:endParaRPr lang="sk-S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6">
                <a:extLst>
                  <a:ext uri="{FF2B5EF4-FFF2-40B4-BE49-F238E27FC236}">
                    <a16:creationId xmlns:a16="http://schemas.microsoft.com/office/drawing/2014/main" id="{2672F774-BC9A-4CD9-8EA0-17470C7BF98D}"/>
                  </a:ext>
                </a:extLst>
              </p:cNvPr>
              <p:cNvSpPr txBox="1"/>
              <p:nvPr/>
            </p:nvSpPr>
            <p:spPr bwMode="auto">
              <a:xfrm>
                <a:off x="2889411" y="1079793"/>
                <a:ext cx="3960813" cy="503238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k-SK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𝑐h𝑦𝑏</m:t>
                      </m:r>
                      <m:sSub>
                        <m:sSubPr>
                          <m:ctrlPr>
                            <a:rPr lang="sk-SK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k-SK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sk-SK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sk-SK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sk-SK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sk-SK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sk-SK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k-SK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sk-SK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sk-SK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sk-SK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sk-SK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sk-SK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sk-SK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sk-SK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sk-SK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)≠</m:t>
                      </m:r>
                      <m:r>
                        <a:rPr lang="sk-SK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sk-SK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sk-SK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sk-SK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)]</m:t>
                      </m:r>
                    </m:oMath>
                  </m:oMathPara>
                </a14:m>
                <a:endParaRPr lang="sk-SK"/>
              </a:p>
            </p:txBody>
          </p:sp>
        </mc:Choice>
        <mc:Fallback xmlns="">
          <p:sp>
            <p:nvSpPr>
              <p:cNvPr id="5" name="Object 6">
                <a:extLst>
                  <a:ext uri="{FF2B5EF4-FFF2-40B4-BE49-F238E27FC236}">
                    <a16:creationId xmlns:a16="http://schemas.microsoft.com/office/drawing/2014/main" id="{2672F774-BC9A-4CD9-8EA0-17470C7BF9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89411" y="1079793"/>
                <a:ext cx="3960813" cy="503238"/>
              </a:xfrm>
              <a:prstGeom prst="rect">
                <a:avLst/>
              </a:prstGeom>
              <a:blipFill>
                <a:blip r:embed="rId2"/>
                <a:stretch>
                  <a:fillRect l="-462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Obruv1">
            <a:extLst>
              <a:ext uri="{FF2B5EF4-FFF2-40B4-BE49-F238E27FC236}">
                <a16:creationId xmlns:a16="http://schemas.microsoft.com/office/drawing/2014/main" id="{9B4B3F4B-E3AE-489E-BEAB-8E7E8EE70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024" y="2746783"/>
            <a:ext cx="5486400" cy="375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2144183E-81A5-493D-9E23-07D4EE4756FE}"/>
              </a:ext>
            </a:extLst>
          </p:cNvPr>
          <p:cNvSpPr txBox="1"/>
          <p:nvPr/>
        </p:nvSpPr>
        <p:spPr>
          <a:xfrm>
            <a:off x="6114160" y="4632462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TP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74A0A137-612F-45A4-9E5B-5E0A09A65A5D}"/>
              </a:ext>
            </a:extLst>
          </p:cNvPr>
          <p:cNvSpPr txBox="1"/>
          <p:nvPr/>
        </p:nvSpPr>
        <p:spPr>
          <a:xfrm>
            <a:off x="5176151" y="3203767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TN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9723D14A-14CF-4F2E-A8EC-CD37B99B7DA8}"/>
              </a:ext>
            </a:extLst>
          </p:cNvPr>
          <p:cNvSpPr txBox="1"/>
          <p:nvPr/>
        </p:nvSpPr>
        <p:spPr>
          <a:xfrm>
            <a:off x="5030264" y="4766130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>
                <a:solidFill>
                  <a:srgbClr val="7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FN</a:t>
            </a: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6881D5C5-9BC8-4709-9898-5ADBB9A6981A}"/>
              </a:ext>
            </a:extLst>
          </p:cNvPr>
          <p:cNvSpPr txBox="1"/>
          <p:nvPr/>
        </p:nvSpPr>
        <p:spPr>
          <a:xfrm>
            <a:off x="7082385" y="3842389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>
                <a:solidFill>
                  <a:srgbClr val="7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FP</a:t>
            </a:r>
          </a:p>
        </p:txBody>
      </p:sp>
      <p:sp>
        <p:nvSpPr>
          <p:cNvPr id="13" name="Zástupný objekt pre obsah 7">
            <a:extLst>
              <a:ext uri="{FF2B5EF4-FFF2-40B4-BE49-F238E27FC236}">
                <a16:creationId xmlns:a16="http://schemas.microsoft.com/office/drawing/2014/main" id="{5E943C71-3010-4C54-9EF6-CEBD7AC98E17}"/>
              </a:ext>
            </a:extLst>
          </p:cNvPr>
          <p:cNvSpPr txBox="1">
            <a:spLocks/>
          </p:cNvSpPr>
          <p:nvPr/>
        </p:nvSpPr>
        <p:spPr>
          <a:xfrm>
            <a:off x="122346" y="2904343"/>
            <a:ext cx="4252884" cy="3679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sk-SK" altLang="sk-SK" sz="1800" b="1" dirty="0">
                <a:solidFill>
                  <a:schemeClr val="tx2">
                    <a:lumMod val="75000"/>
                  </a:schemeClr>
                </a:solidFill>
              </a:rPr>
              <a:t>TP</a:t>
            </a:r>
            <a:r>
              <a:rPr lang="sk-SK" altLang="sk-SK" sz="1800" dirty="0"/>
              <a:t> (</a:t>
            </a:r>
            <a:r>
              <a:rPr lang="sk-SK" altLang="sk-SK" sz="1800" dirty="0" err="1"/>
              <a:t>True</a:t>
            </a:r>
            <a:r>
              <a:rPr lang="sk-SK" altLang="sk-SK" sz="1800" dirty="0"/>
              <a:t> </a:t>
            </a:r>
            <a:r>
              <a:rPr lang="sk-SK" altLang="sk-SK" sz="1800" dirty="0" err="1"/>
              <a:t>Positive</a:t>
            </a:r>
            <a:r>
              <a:rPr lang="sk-SK" altLang="sk-SK" sz="1800" dirty="0"/>
              <a:t>) – počet pozitívnych príkladov, ktoré sú </a:t>
            </a:r>
            <a:r>
              <a:rPr lang="sk-SK" altLang="sk-SK" sz="1800" b="1" dirty="0"/>
              <a:t>správne</a:t>
            </a:r>
            <a:r>
              <a:rPr lang="sk-SK" altLang="sk-SK" sz="1800" dirty="0"/>
              <a:t> klasifikované ako </a:t>
            </a:r>
            <a:r>
              <a:rPr lang="sk-SK" altLang="sk-SK" sz="1800" b="1" dirty="0"/>
              <a:t>pozitívne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sk-SK" altLang="sk-SK" sz="1800" b="1" dirty="0">
                <a:solidFill>
                  <a:srgbClr val="7E0000"/>
                </a:solidFill>
              </a:rPr>
              <a:t>FP</a:t>
            </a:r>
            <a:r>
              <a:rPr lang="sk-SK" altLang="sk-SK" sz="1800" dirty="0"/>
              <a:t> (</a:t>
            </a:r>
            <a:r>
              <a:rPr lang="sk-SK" altLang="sk-SK" sz="1800" dirty="0" err="1"/>
              <a:t>False</a:t>
            </a:r>
            <a:r>
              <a:rPr lang="sk-SK" altLang="sk-SK" sz="1800" dirty="0"/>
              <a:t> </a:t>
            </a:r>
            <a:r>
              <a:rPr lang="sk-SK" altLang="sk-SK" sz="1800" dirty="0" err="1"/>
              <a:t>Positive</a:t>
            </a:r>
            <a:r>
              <a:rPr lang="sk-SK" altLang="sk-SK" sz="1800" dirty="0"/>
              <a:t>) – počet negatívnych príkladov, ktoré sú </a:t>
            </a:r>
            <a:r>
              <a:rPr lang="sk-SK" altLang="sk-SK" sz="1800" b="1" dirty="0"/>
              <a:t>nesprávne</a:t>
            </a:r>
            <a:r>
              <a:rPr lang="sk-SK" altLang="sk-SK" sz="1800" dirty="0"/>
              <a:t> klasifikované ako </a:t>
            </a:r>
            <a:r>
              <a:rPr lang="sk-SK" altLang="sk-SK" sz="1800" b="1" dirty="0"/>
              <a:t>pozitívne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sk-SK" altLang="sk-SK" sz="1800" b="1" dirty="0">
                <a:solidFill>
                  <a:srgbClr val="7E0000"/>
                </a:solidFill>
              </a:rPr>
              <a:t>FN</a:t>
            </a:r>
            <a:r>
              <a:rPr lang="sk-SK" altLang="sk-SK" sz="1800" dirty="0"/>
              <a:t> (</a:t>
            </a:r>
            <a:r>
              <a:rPr lang="sk-SK" altLang="sk-SK" sz="1800" dirty="0" err="1"/>
              <a:t>False</a:t>
            </a:r>
            <a:r>
              <a:rPr lang="sk-SK" altLang="sk-SK" sz="1800" dirty="0"/>
              <a:t> </a:t>
            </a:r>
            <a:r>
              <a:rPr lang="sk-SK" altLang="sk-SK" sz="1800" dirty="0" err="1"/>
              <a:t>Negative</a:t>
            </a:r>
            <a:r>
              <a:rPr lang="sk-SK" altLang="sk-SK" sz="1800" dirty="0"/>
              <a:t>) – počet pozitívnych príkladov, ktoré sú </a:t>
            </a:r>
            <a:r>
              <a:rPr lang="sk-SK" altLang="sk-SK" sz="1800" b="1" dirty="0"/>
              <a:t>nesprávne </a:t>
            </a:r>
            <a:r>
              <a:rPr lang="sk-SK" altLang="sk-SK" sz="1800" dirty="0"/>
              <a:t>klasifikované ako </a:t>
            </a:r>
            <a:r>
              <a:rPr lang="sk-SK" altLang="sk-SK" sz="1800" b="1" dirty="0"/>
              <a:t>negatívne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sk-SK" altLang="sk-SK" sz="1800" b="1" dirty="0">
                <a:solidFill>
                  <a:schemeClr val="tx2">
                    <a:lumMod val="75000"/>
                  </a:schemeClr>
                </a:solidFill>
              </a:rPr>
              <a:t>TN</a:t>
            </a:r>
            <a:r>
              <a:rPr lang="sk-SK" altLang="sk-SK" sz="1800" dirty="0"/>
              <a:t> (</a:t>
            </a:r>
            <a:r>
              <a:rPr lang="sk-SK" altLang="sk-SK" sz="1800" dirty="0" err="1"/>
              <a:t>True</a:t>
            </a:r>
            <a:r>
              <a:rPr lang="sk-SK" altLang="sk-SK" sz="1800" dirty="0"/>
              <a:t> </a:t>
            </a:r>
            <a:r>
              <a:rPr lang="sk-SK" altLang="sk-SK" sz="1800" dirty="0" err="1"/>
              <a:t>Negative</a:t>
            </a:r>
            <a:r>
              <a:rPr lang="sk-SK" altLang="sk-SK" sz="1800" dirty="0"/>
              <a:t>) – počet negatívnych príkladov, ktoré sú </a:t>
            </a:r>
            <a:r>
              <a:rPr lang="sk-SK" altLang="sk-SK" sz="1800" b="1" dirty="0"/>
              <a:t>správne</a:t>
            </a:r>
            <a:r>
              <a:rPr lang="sk-SK" altLang="sk-SK" sz="1800" dirty="0"/>
              <a:t> klasifikované ako </a:t>
            </a:r>
            <a:r>
              <a:rPr lang="sk-SK" altLang="sk-SK" sz="1800" b="1" dirty="0"/>
              <a:t>negatívne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sk-SK" altLang="sk-SK" sz="1800" dirty="0"/>
          </a:p>
          <a:p>
            <a:pPr marL="0" indent="0">
              <a:buFont typeface="Arial"/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680669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>
                <a:latin typeface="Arial" pitchFamily="34" charset="0"/>
                <a:cs typeface="Arial" pitchFamily="34" charset="0"/>
              </a:rPr>
              <a:t>Miery efektívnosti klasifikácie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5" name="Zástupný objekt pre obsah 4">
            <a:extLst>
              <a:ext uri="{FF2B5EF4-FFF2-40B4-BE49-F238E27FC236}">
                <a16:creationId xmlns:a16="http://schemas.microsoft.com/office/drawing/2014/main" id="{D74875A0-4AA5-4C1D-AAD7-CBA8B338D1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0584362"/>
              </p:ext>
            </p:extLst>
          </p:nvPr>
        </p:nvGraphicFramePr>
        <p:xfrm>
          <a:off x="601884" y="1093547"/>
          <a:ext cx="8084916" cy="1152525"/>
        </p:xfrm>
        <a:graphic>
          <a:graphicData uri="http://schemas.openxmlformats.org/drawingml/2006/table">
            <a:tbl>
              <a:tblPr/>
              <a:tblGrid>
                <a:gridCol w="27779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8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8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1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sk-SK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0" marR="6857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800" i="1" dirty="0">
                          <a:latin typeface="Arial"/>
                          <a:ea typeface="Times New Roman"/>
                          <a:cs typeface="Times New Roman"/>
                        </a:rPr>
                        <a:t>Expert (</a:t>
                      </a:r>
                      <a:r>
                        <a:rPr lang="sk-SK" sz="1800" i="1" dirty="0" err="1">
                          <a:latin typeface="Arial"/>
                          <a:ea typeface="Times New Roman"/>
                          <a:cs typeface="Times New Roman"/>
                        </a:rPr>
                        <a:t>labelling</a:t>
                      </a:r>
                      <a:r>
                        <a:rPr lang="sk-SK" sz="1800" i="1" dirty="0">
                          <a:latin typeface="Arial"/>
                          <a:ea typeface="Times New Roman"/>
                          <a:cs typeface="Times New Roman"/>
                        </a:rPr>
                        <a:t>) = áno</a:t>
                      </a:r>
                      <a:endParaRPr lang="sk-SK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0" marR="6857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800" i="1" dirty="0">
                          <a:latin typeface="Arial"/>
                          <a:ea typeface="Times New Roman"/>
                          <a:cs typeface="Times New Roman"/>
                        </a:rPr>
                        <a:t>Expert (</a:t>
                      </a:r>
                      <a:r>
                        <a:rPr lang="sk-SK" sz="1800" i="1" dirty="0" err="1">
                          <a:latin typeface="Arial"/>
                          <a:ea typeface="Times New Roman"/>
                          <a:cs typeface="Times New Roman"/>
                        </a:rPr>
                        <a:t>labelling</a:t>
                      </a:r>
                      <a:r>
                        <a:rPr lang="sk-SK" sz="1800" i="1" dirty="0">
                          <a:latin typeface="Arial"/>
                          <a:ea typeface="Times New Roman"/>
                          <a:cs typeface="Times New Roman"/>
                        </a:rPr>
                        <a:t>) = nie</a:t>
                      </a:r>
                      <a:endParaRPr lang="sk-SK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0" marR="6857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800" i="1" dirty="0">
                          <a:latin typeface="Arial"/>
                          <a:ea typeface="Times New Roman"/>
                          <a:cs typeface="Times New Roman"/>
                        </a:rPr>
                        <a:t>Predikcia systému = áno</a:t>
                      </a:r>
                      <a:endParaRPr lang="sk-SK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0" marR="6857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800" b="1" i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TP</a:t>
                      </a:r>
                      <a:endParaRPr lang="sk-SK" sz="1800" b="1" i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0" marR="6857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800" b="1" i="0" dirty="0">
                          <a:solidFill>
                            <a:srgbClr val="7E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FP</a:t>
                      </a:r>
                      <a:endParaRPr lang="sk-SK" sz="1800" b="1" i="0" dirty="0">
                        <a:solidFill>
                          <a:srgbClr val="7E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0" marR="6857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800" i="1" dirty="0">
                          <a:latin typeface="Arial"/>
                          <a:ea typeface="Times New Roman"/>
                          <a:cs typeface="Times New Roman"/>
                        </a:rPr>
                        <a:t>Predikcia systému = nie</a:t>
                      </a:r>
                      <a:endParaRPr lang="sk-SK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0" marR="685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800" b="1" i="0" dirty="0">
                          <a:solidFill>
                            <a:srgbClr val="7E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FN</a:t>
                      </a:r>
                      <a:endParaRPr lang="sk-SK" sz="1800" b="1" i="0" dirty="0">
                        <a:solidFill>
                          <a:srgbClr val="7E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0" marR="685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800" b="1" i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TN</a:t>
                      </a:r>
                      <a:endParaRPr lang="sk-SK" sz="1800" b="1" i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0" marR="685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BlokTextu 2">
            <a:extLst>
              <a:ext uri="{FF2B5EF4-FFF2-40B4-BE49-F238E27FC236}">
                <a16:creationId xmlns:a16="http://schemas.microsoft.com/office/drawing/2014/main" id="{F3CA213A-72DC-43E1-A245-DFD00408288F}"/>
              </a:ext>
            </a:extLst>
          </p:cNvPr>
          <p:cNvSpPr txBox="1"/>
          <p:nvPr/>
        </p:nvSpPr>
        <p:spPr>
          <a:xfrm>
            <a:off x="226403" y="2357311"/>
            <a:ext cx="8676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Najčastejšie používané: Presnosť (</a:t>
            </a:r>
            <a:r>
              <a:rPr lang="sk-SK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Precision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), Návratnosť (</a:t>
            </a:r>
            <a:r>
              <a:rPr lang="sk-SK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Recall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, resp. </a:t>
            </a:r>
            <a:r>
              <a:rPr lang="sk-SK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Sensitivity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sk-SK" sz="2000" i="1" dirty="0">
                <a:latin typeface="Arial" panose="020B0604020202020204" pitchFamily="34" charset="0"/>
                <a:cs typeface="Arial" panose="020B0604020202020204" pitchFamily="34" charset="0"/>
              </a:rPr>
              <a:t>F1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a Správnosť (</a:t>
            </a:r>
            <a:r>
              <a:rPr 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Accuracy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sk-SK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Acc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3">
                <a:extLst>
                  <a:ext uri="{FF2B5EF4-FFF2-40B4-BE49-F238E27FC236}">
                    <a16:creationId xmlns:a16="http://schemas.microsoft.com/office/drawing/2014/main" id="{C6A8229B-750A-4F45-AE90-C854C1CBD54D}"/>
                  </a:ext>
                </a:extLst>
              </p:cNvPr>
              <p:cNvSpPr txBox="1"/>
              <p:nvPr/>
            </p:nvSpPr>
            <p:spPr bwMode="auto">
              <a:xfrm>
                <a:off x="241563" y="3111212"/>
                <a:ext cx="2590800" cy="707887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k-SK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𝑃𝑟𝑒𝑐𝑖𝑠𝑖𝑜𝑛</m:t>
                      </m:r>
                      <m:r>
                        <a:rPr lang="sk-SK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k-SK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k-SK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𝑇𝑃</m:t>
                          </m:r>
                        </m:num>
                        <m:den>
                          <m:r>
                            <a:rPr lang="sk-SK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𝑇𝑃</m:t>
                          </m:r>
                          <m:r>
                            <a:rPr lang="sk-SK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sk-SK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𝐹𝑃</m:t>
                          </m:r>
                        </m:den>
                      </m:f>
                    </m:oMath>
                  </m:oMathPara>
                </a14:m>
                <a:endParaRPr lang="sk-SK" dirty="0"/>
              </a:p>
            </p:txBody>
          </p:sp>
        </mc:Choice>
        <mc:Fallback xmlns="">
          <p:sp>
            <p:nvSpPr>
              <p:cNvPr id="7" name="Object 3">
                <a:extLst>
                  <a:ext uri="{FF2B5EF4-FFF2-40B4-BE49-F238E27FC236}">
                    <a16:creationId xmlns:a16="http://schemas.microsoft.com/office/drawing/2014/main" id="{C6A8229B-750A-4F45-AE90-C854C1CBD5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563" y="3111212"/>
                <a:ext cx="2590800" cy="707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5">
                <a:extLst>
                  <a:ext uri="{FF2B5EF4-FFF2-40B4-BE49-F238E27FC236}">
                    <a16:creationId xmlns:a16="http://schemas.microsoft.com/office/drawing/2014/main" id="{4F46A2A8-9397-4BE4-8C93-123C13C6B21B}"/>
                  </a:ext>
                </a:extLst>
              </p:cNvPr>
              <p:cNvSpPr txBox="1"/>
              <p:nvPr/>
            </p:nvSpPr>
            <p:spPr bwMode="auto">
              <a:xfrm>
                <a:off x="2832363" y="3172964"/>
                <a:ext cx="2107501" cy="69215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k-SK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sk-SK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𝑒𝑐𝑎𝑙𝑙</m:t>
                      </m:r>
                      <m:r>
                        <a:rPr lang="sk-SK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k-SK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k-SK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𝑇𝑃</m:t>
                          </m:r>
                        </m:num>
                        <m:den>
                          <m:r>
                            <a:rPr lang="sk-SK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𝑇𝑃</m:t>
                          </m:r>
                          <m:r>
                            <a:rPr lang="sk-SK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sk-SK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𝐹𝑁</m:t>
                          </m:r>
                        </m:den>
                      </m:f>
                    </m:oMath>
                  </m:oMathPara>
                </a14:m>
                <a:endParaRPr lang="sk-SK" dirty="0"/>
              </a:p>
            </p:txBody>
          </p:sp>
        </mc:Choice>
        <mc:Fallback xmlns="">
          <p:sp>
            <p:nvSpPr>
              <p:cNvPr id="9" name="Object 5">
                <a:extLst>
                  <a:ext uri="{FF2B5EF4-FFF2-40B4-BE49-F238E27FC236}">
                    <a16:creationId xmlns:a16="http://schemas.microsoft.com/office/drawing/2014/main" id="{4F46A2A8-9397-4BE4-8C93-123C13C6B2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32363" y="3172964"/>
                <a:ext cx="2107501" cy="6921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BlokTextu 15">
                <a:extLst>
                  <a:ext uri="{FF2B5EF4-FFF2-40B4-BE49-F238E27FC236}">
                    <a16:creationId xmlns:a16="http://schemas.microsoft.com/office/drawing/2014/main" id="{6D53CD6B-C2A9-4369-918B-53DE17AB31FC}"/>
                  </a:ext>
                </a:extLst>
              </p:cNvPr>
              <p:cNvSpPr txBox="1"/>
              <p:nvPr/>
            </p:nvSpPr>
            <p:spPr>
              <a:xfrm>
                <a:off x="5035073" y="3288569"/>
                <a:ext cx="2765244" cy="5305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1=2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𝑃𝑟𝑒𝑐𝑖𝑠𝑖𝑜𝑛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𝑅𝑒𝑐𝑎𝑙𝑙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𝑃𝑟𝑒𝑐𝑖𝑠𝑖𝑜𝑛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𝑅𝑒𝑐𝑎𝑙𝑙</m:t>
                          </m:r>
                        </m:den>
                      </m:f>
                    </m:oMath>
                  </m:oMathPara>
                </a14:m>
                <a:endParaRPr lang="sk-SK" dirty="0"/>
              </a:p>
            </p:txBody>
          </p:sp>
        </mc:Choice>
        <mc:Fallback xmlns="">
          <p:sp>
            <p:nvSpPr>
              <p:cNvPr id="16" name="BlokTextu 15">
                <a:extLst>
                  <a:ext uri="{FF2B5EF4-FFF2-40B4-BE49-F238E27FC236}">
                    <a16:creationId xmlns:a16="http://schemas.microsoft.com/office/drawing/2014/main" id="{6D53CD6B-C2A9-4369-918B-53DE17AB31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073" y="3288569"/>
                <a:ext cx="2765244" cy="5305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BlokTextu 17">
            <a:extLst>
              <a:ext uri="{FF2B5EF4-FFF2-40B4-BE49-F238E27FC236}">
                <a16:creationId xmlns:a16="http://schemas.microsoft.com/office/drawing/2014/main" id="{F215EA4F-8EBB-428D-A754-2CCDA74E603B}"/>
              </a:ext>
            </a:extLst>
          </p:cNvPr>
          <p:cNvSpPr txBox="1"/>
          <p:nvPr/>
        </p:nvSpPr>
        <p:spPr>
          <a:xfrm>
            <a:off x="241563" y="4008031"/>
            <a:ext cx="883587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sz="2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Presnosť</a:t>
            </a:r>
            <a:r>
              <a:rPr lang="sk-SK" sz="20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sk-SK" sz="2000" baseline="0" dirty="0">
                <a:latin typeface="Arial" panose="020B0604020202020204" pitchFamily="34" charset="0"/>
                <a:cs typeface="Arial" panose="020B0604020202020204" pitchFamily="34" charset="0"/>
              </a:rPr>
              <a:t>počet správnych výsledkov pozitívnej klasifikácie ku všetkým pozitívnym klasifikáciám</a:t>
            </a:r>
            <a:r>
              <a:rPr lang="en-US" sz="20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aseline="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reflektuje</a:t>
            </a:r>
            <a:r>
              <a:rPr lang="en-US" sz="20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aseline="0" dirty="0">
                <a:latin typeface="Arial" panose="020B0604020202020204" pitchFamily="34" charset="0"/>
                <a:cs typeface="Arial" panose="020B0604020202020204" pitchFamily="34" charset="0"/>
              </a:rPr>
              <a:t>FP chyby – falošný poplach)</a:t>
            </a:r>
          </a:p>
          <a:p>
            <a:pPr>
              <a:defRPr/>
            </a:pPr>
            <a:r>
              <a:rPr lang="sk-SK" sz="2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Návratnosť</a:t>
            </a: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sk-SK" sz="2000" baseline="0" dirty="0">
                <a:latin typeface="Arial" panose="020B0604020202020204" pitchFamily="34" charset="0"/>
                <a:cs typeface="Arial" panose="020B0604020202020204" pitchFamily="34" charset="0"/>
              </a:rPr>
              <a:t> počet správnych výsledkov pozitívnej klasifikácie ku všetkým pozitívnym príkladom (reflektuje FN chyby – neviem o probléme)</a:t>
            </a:r>
          </a:p>
          <a:p>
            <a:pPr>
              <a:defRPr/>
            </a:pP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F1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– harmonický priemer Presnosti a Návratnosti</a:t>
            </a:r>
          </a:p>
          <a:p>
            <a:pPr>
              <a:defRPr/>
            </a:pPr>
            <a:r>
              <a:rPr lang="sk-SK" sz="2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Správnosť (</a:t>
            </a:r>
            <a:r>
              <a:rPr lang="sk-SK" sz="2000" b="1" i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Acc</a:t>
            </a:r>
            <a:r>
              <a:rPr lang="sk-SK" sz="2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sk-SK" sz="2000" baseline="0" dirty="0">
                <a:latin typeface="Arial" panose="020B0604020202020204" pitchFamily="34" charset="0"/>
                <a:cs typeface="Arial" panose="020B0604020202020204" pitchFamily="34" charset="0"/>
              </a:rPr>
              <a:t> – počet správnyc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h klasifikácií </a:t>
            </a:r>
          </a:p>
          <a:p>
            <a:pPr>
              <a:defRPr/>
            </a:pP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k celkovému počtu TP (</a:t>
            </a:r>
            <a:r>
              <a:rPr lang="sk-SK" sz="200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sk-SK" sz="20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BlokTextu 18">
                <a:extLst>
                  <a:ext uri="{FF2B5EF4-FFF2-40B4-BE49-F238E27FC236}">
                    <a16:creationId xmlns:a16="http://schemas.microsoft.com/office/drawing/2014/main" id="{8BD071B8-501D-483F-9723-B46B01D1529F}"/>
                  </a:ext>
                </a:extLst>
              </p:cNvPr>
              <p:cNvSpPr txBox="1"/>
              <p:nvPr/>
            </p:nvSpPr>
            <p:spPr>
              <a:xfrm>
                <a:off x="6207573" y="5634345"/>
                <a:ext cx="1592744" cy="5231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b="0" i="1" smtClean="0">
                          <a:latin typeface="Cambria Math" panose="02040503050406030204" pitchFamily="18" charset="0"/>
                        </a:rPr>
                        <m:t>𝐴𝑐𝑐</m:t>
                      </m:r>
                      <m:r>
                        <a:rPr lang="sk-SK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k-SK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𝑇𝑁</m:t>
                          </m:r>
                        </m:num>
                        <m:den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sk-SK" dirty="0"/>
              </a:p>
            </p:txBody>
          </p:sp>
        </mc:Choice>
        <mc:Fallback xmlns="">
          <p:sp>
            <p:nvSpPr>
              <p:cNvPr id="19" name="BlokTextu 18">
                <a:extLst>
                  <a:ext uri="{FF2B5EF4-FFF2-40B4-BE49-F238E27FC236}">
                    <a16:creationId xmlns:a16="http://schemas.microsoft.com/office/drawing/2014/main" id="{8BD071B8-501D-483F-9723-B46B01D152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7573" y="5634345"/>
                <a:ext cx="1592744" cy="5231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55383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>
                <a:latin typeface="Arial" pitchFamily="34" charset="0"/>
                <a:cs typeface="Arial" pitchFamily="34" charset="0"/>
              </a:rPr>
              <a:t>Miery efektívnosti klasifikácie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Zástupný objekt pre obsah 7">
            <a:extLst>
              <a:ext uri="{FF2B5EF4-FFF2-40B4-BE49-F238E27FC236}">
                <a16:creationId xmlns:a16="http://schemas.microsoft.com/office/drawing/2014/main" id="{3F8BD7A1-E231-4F37-B922-3427E452E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31896"/>
            <a:ext cx="9144000" cy="458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000" dirty="0"/>
              <a:t>Ďalšie miery a vzťahy medzi nimi </a:t>
            </a:r>
            <a:r>
              <a:rPr lang="sk-SK" sz="1800" dirty="0"/>
              <a:t>( </a:t>
            </a:r>
            <a:r>
              <a:rPr lang="sk-SK" sz="1600" dirty="0"/>
              <a:t>https://en.wikipedia.org/wiki/Sensitivity_and_specificity</a:t>
            </a:r>
            <a:r>
              <a:rPr lang="sk-SK" sz="1800" dirty="0"/>
              <a:t>)</a:t>
            </a: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E7AB8B15-693A-4158-9847-715A27269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56" y="1813962"/>
            <a:ext cx="4819650" cy="3457575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8B552184-9339-4AC2-8832-FCC613E77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599" y="4026940"/>
            <a:ext cx="4248150" cy="1771650"/>
          </a:xfrm>
          <a:prstGeom prst="rect">
            <a:avLst/>
          </a:prstGeom>
        </p:spPr>
      </p:pic>
      <p:sp>
        <p:nvSpPr>
          <p:cNvPr id="13" name="BlokTextu 12">
            <a:extLst>
              <a:ext uri="{FF2B5EF4-FFF2-40B4-BE49-F238E27FC236}">
                <a16:creationId xmlns:a16="http://schemas.microsoft.com/office/drawing/2014/main" id="{16789CC7-A60D-4305-A652-D54ACCDBD90A}"/>
              </a:ext>
            </a:extLst>
          </p:cNvPr>
          <p:cNvSpPr txBox="1"/>
          <p:nvPr/>
        </p:nvSpPr>
        <p:spPr>
          <a:xfrm>
            <a:off x="5110763" y="1790919"/>
            <a:ext cx="36471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k-SK" sz="2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Odhad chyby</a:t>
            </a:r>
            <a:r>
              <a:rPr lang="sk-SK" sz="2000" baseline="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sk-SK" sz="2000" i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Error</a:t>
            </a:r>
            <a:r>
              <a:rPr lang="sk-SK" sz="2000" i="1" baseline="0" dirty="0">
                <a:latin typeface="Arial" panose="020B0604020202020204" pitchFamily="34" charset="0"/>
                <a:cs typeface="Arial" panose="020B0604020202020204" pitchFamily="34" charset="0"/>
              </a:rPr>
              <a:t> Rate</a:t>
            </a:r>
            <a:r>
              <a:rPr lang="sk-SK" sz="2000" baseline="0" dirty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</a:p>
          <a:p>
            <a:pPr>
              <a:defRPr/>
            </a:pPr>
            <a:r>
              <a:rPr lang="sk-SK" sz="2000" baseline="0" dirty="0">
                <a:latin typeface="Arial" panose="020B0604020202020204" pitchFamily="34" charset="0"/>
                <a:cs typeface="Arial" panose="020B0604020202020204" pitchFamily="34" charset="0"/>
              </a:rPr>
              <a:t>počet nesprávnych klasifikácií </a:t>
            </a:r>
          </a:p>
          <a:p>
            <a:pPr>
              <a:defRPr/>
            </a:pPr>
            <a:r>
              <a:rPr lang="sk-SK" sz="2000" baseline="0" dirty="0">
                <a:latin typeface="Arial" panose="020B0604020202020204" pitchFamily="34" charset="0"/>
                <a:cs typeface="Arial" panose="020B0604020202020204" pitchFamily="34" charset="0"/>
              </a:rPr>
              <a:t>k celkovému počtu TP (</a:t>
            </a:r>
            <a:r>
              <a:rPr lang="sk-SK" sz="2000" i="1" baseline="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sk-SK" sz="2000" baseline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BlokTextu 15">
                <a:extLst>
                  <a:ext uri="{FF2B5EF4-FFF2-40B4-BE49-F238E27FC236}">
                    <a16:creationId xmlns:a16="http://schemas.microsoft.com/office/drawing/2014/main" id="{1963E2FF-0FE2-4FC2-9899-6B12A611096E}"/>
                  </a:ext>
                </a:extLst>
              </p:cNvPr>
              <p:cNvSpPr txBox="1"/>
              <p:nvPr/>
            </p:nvSpPr>
            <p:spPr>
              <a:xfrm>
                <a:off x="5535651" y="3030057"/>
                <a:ext cx="2315057" cy="5167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b="0" i="1" smtClean="0">
                          <a:latin typeface="Cambria Math" panose="02040503050406030204" pitchFamily="18" charset="0"/>
                        </a:rPr>
                        <m:t>𝐸𝑟𝑟𝑜𝑟𝑅𝑎𝑡𝑒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𝐹𝑃</m:t>
                          </m:r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𝐹𝑁</m:t>
                          </m:r>
                        </m:num>
                        <m:den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sk-SK" dirty="0"/>
              </a:p>
            </p:txBody>
          </p:sp>
        </mc:Choice>
        <mc:Fallback xmlns="">
          <p:sp>
            <p:nvSpPr>
              <p:cNvPr id="16" name="BlokTextu 15">
                <a:extLst>
                  <a:ext uri="{FF2B5EF4-FFF2-40B4-BE49-F238E27FC236}">
                    <a16:creationId xmlns:a16="http://schemas.microsoft.com/office/drawing/2014/main" id="{1963E2FF-0FE2-4FC2-9899-6B12A61109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5651" y="3030057"/>
                <a:ext cx="2315057" cy="5167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87298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>
                <a:latin typeface="Arial" pitchFamily="34" charset="0"/>
                <a:cs typeface="Arial" pitchFamily="34" charset="0"/>
              </a:rPr>
              <a:t>Porovnanie F1 a </a:t>
            </a:r>
            <a:r>
              <a:rPr lang="sk-SK" sz="2400" b="1" dirty="0" err="1">
                <a:latin typeface="Arial" pitchFamily="34" charset="0"/>
                <a:cs typeface="Arial" pitchFamily="34" charset="0"/>
              </a:rPr>
              <a:t>Acc</a:t>
            </a:r>
            <a:r>
              <a:rPr lang="sk-SK" sz="2400" b="1" dirty="0">
                <a:latin typeface="Arial" pitchFamily="34" charset="0"/>
                <a:cs typeface="Arial" pitchFamily="34" charset="0"/>
              </a:rPr>
              <a:t>. (</a:t>
            </a:r>
            <a:r>
              <a:rPr lang="sk-SK" sz="2400" b="1" dirty="0" err="1"/>
              <a:t>A</a:t>
            </a:r>
            <a:r>
              <a:rPr lang="sk-SK" sz="2400" b="1" dirty="0" err="1">
                <a:latin typeface="Arial" pitchFamily="34" charset="0"/>
                <a:cs typeface="Arial" pitchFamily="34" charset="0"/>
              </a:rPr>
              <a:t>ccuracy</a:t>
            </a:r>
            <a:r>
              <a:rPr lang="sk-SK" sz="2400" b="1" dirty="0">
                <a:latin typeface="Arial" pitchFamily="34" charset="0"/>
                <a:cs typeface="Arial" pitchFamily="34" charset="0"/>
              </a:rPr>
              <a:t>, správnosť)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24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ástupný objekt pre obsah 7">
                <a:extLst>
                  <a:ext uri="{FF2B5EF4-FFF2-40B4-BE49-F238E27FC236}">
                    <a16:creationId xmlns:a16="http://schemas.microsoft.com/office/drawing/2014/main" id="{3F8BD7A1-E231-4F37-B922-3427E452EC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297323"/>
                <a:ext cx="9144000" cy="52860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k-SK" sz="1600" dirty="0"/>
                  <a:t>AK		</a:t>
                </a:r>
                <a:r>
                  <a:rPr lang="sk-SK" sz="1400" i="1" dirty="0"/>
                  <a:t>T P &gt; 0, T N &gt; 0, F P &gt; 0 a F N &gt; 0 </a:t>
                </a:r>
                <a:r>
                  <a:rPr lang="sk-SK" sz="1400" dirty="0"/>
                  <a:t>- teda pri násobení nedochádza k zmene znamienka</a:t>
                </a:r>
              </a:p>
              <a:p>
                <a:pPr marL="0" indent="0">
                  <a:buNone/>
                </a:pPr>
                <a:endParaRPr lang="sk-SK" sz="1600" dirty="0"/>
              </a:p>
              <a:p>
                <a:pPr marL="0" indent="0">
                  <a:buNone/>
                </a:pPr>
                <a:r>
                  <a:rPr lang="sk-SK" sz="1600" dirty="0"/>
                  <a:t>AK 							   a	</a:t>
                </a:r>
                <a14:m>
                  <m:oMath xmlns:m="http://schemas.openxmlformats.org/officeDocument/2006/math">
                    <m:r>
                      <a:rPr lang="sk-SK" sz="1800" dirty="0">
                        <a:latin typeface="Cambria Math" panose="02040503050406030204" pitchFamily="18" charset="0"/>
                      </a:rPr>
                      <m:t>	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1=2</m:t>
                    </m:r>
                    <m:f>
                      <m:fPr>
                        <m:ctrlPr>
                          <a:rPr lang="pt-BR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𝑃𝑟𝑒𝑐𝑖𝑠𝑖𝑜𝑛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𝑅𝑒𝑐𝑎𝑙𝑙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𝑃𝑟𝑒𝑐𝑖𝑠𝑖𝑜𝑛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𝑅𝑒𝑐𝑎𝑙𝑙</m:t>
                        </m:r>
                      </m:den>
                    </m:f>
                    <m:r>
                      <a:rPr lang="sk-SK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k-SK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sk-SK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a:rPr lang="sk-SK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𝑇𝑃</m:t>
                        </m:r>
                      </m:num>
                      <m:den>
                        <m:r>
                          <a:rPr lang="sk-SK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sk-SK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a:rPr lang="sk-SK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𝑇𝑃</m:t>
                        </m:r>
                        <m:r>
                          <a:rPr lang="sk-SK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sk-SK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𝐹𝑃</m:t>
                        </m:r>
                        <m:r>
                          <a:rPr lang="sk-SK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sk-SK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𝐹𝑁</m:t>
                        </m:r>
                      </m:den>
                    </m:f>
                    <m:r>
                      <a:rPr lang="sk-SK" sz="1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sk-SK" sz="1800" dirty="0"/>
              </a:p>
              <a:p>
                <a:pPr marL="0" indent="0">
                  <a:buNone/>
                </a:pPr>
                <a:r>
                  <a:rPr lang="sk-SK" sz="1800" dirty="0"/>
                  <a:t>Potom</a:t>
                </a:r>
              </a:p>
              <a:p>
                <a:pPr marL="0" indent="0">
                  <a:buNone/>
                </a:pPr>
                <a:endParaRPr lang="sk-SK" sz="1800" dirty="0"/>
              </a:p>
              <a:p>
                <a:pPr marL="0" indent="0">
                  <a:buNone/>
                </a:pPr>
                <a:endParaRPr lang="sk-SK" sz="1800" dirty="0"/>
              </a:p>
              <a:p>
                <a:pPr marL="0" indent="0">
                  <a:buNone/>
                </a:pPr>
                <a:endParaRPr lang="sk-SK" sz="1800" dirty="0"/>
              </a:p>
              <a:p>
                <a:pPr marL="0" indent="0">
                  <a:buNone/>
                </a:pPr>
                <a:endParaRPr lang="sk-SK" sz="1800" dirty="0"/>
              </a:p>
              <a:p>
                <a:pPr marL="0" indent="0">
                  <a:buNone/>
                </a:pPr>
                <a:endParaRPr lang="sk-SK" sz="1800" dirty="0"/>
              </a:p>
              <a:p>
                <a:pPr marL="0" indent="0">
                  <a:buNone/>
                </a:pPr>
                <a:endParaRPr lang="sk-SK" sz="1800" dirty="0"/>
              </a:p>
              <a:p>
                <a:pPr marL="0" indent="0">
                  <a:buNone/>
                </a:pPr>
                <a:endParaRPr lang="sk-SK" sz="1800" dirty="0"/>
              </a:p>
              <a:p>
                <a:pPr marL="0" indent="0">
                  <a:buNone/>
                </a:pPr>
                <a:r>
                  <a:rPr lang="sk-SK" sz="1800" dirty="0"/>
                  <a:t>Teda</a:t>
                </a:r>
              </a:p>
              <a:p>
                <a:pPr marL="0" indent="0">
                  <a:buNone/>
                </a:pPr>
                <a:endParaRPr lang="sk-SK" sz="1800" dirty="0"/>
              </a:p>
              <a:p>
                <a:pPr marL="0" indent="0">
                  <a:buNone/>
                </a:pPr>
                <a:endParaRPr lang="sk-SK" sz="1800" dirty="0"/>
              </a:p>
            </p:txBody>
          </p:sp>
        </mc:Choice>
        <mc:Fallback xmlns="">
          <p:sp>
            <p:nvSpPr>
              <p:cNvPr id="8" name="Zástupný objekt pre obsah 7">
                <a:extLst>
                  <a:ext uri="{FF2B5EF4-FFF2-40B4-BE49-F238E27FC236}">
                    <a16:creationId xmlns:a16="http://schemas.microsoft.com/office/drawing/2014/main" id="{3F8BD7A1-E231-4F37-B922-3427E452EC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297323"/>
                <a:ext cx="9144000" cy="5286038"/>
              </a:xfrm>
              <a:blipFill>
                <a:blip r:embed="rId2"/>
                <a:stretch>
                  <a:fillRect l="-533" t="-346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BlokTextu 4">
                <a:extLst>
                  <a:ext uri="{FF2B5EF4-FFF2-40B4-BE49-F238E27FC236}">
                    <a16:creationId xmlns:a16="http://schemas.microsoft.com/office/drawing/2014/main" id="{2583EFAA-3831-A816-D8B7-4DA587F26C6F}"/>
                  </a:ext>
                </a:extLst>
              </p:cNvPr>
              <p:cNvSpPr txBox="1"/>
              <p:nvPr/>
            </p:nvSpPr>
            <p:spPr>
              <a:xfrm>
                <a:off x="1099930" y="1979015"/>
                <a:ext cx="2138341" cy="4069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sz="1400" b="0" i="1" smtClean="0">
                          <a:latin typeface="Cambria Math" panose="02040503050406030204" pitchFamily="18" charset="0"/>
                        </a:rPr>
                        <m:t>𝐴𝑐𝑐</m:t>
                      </m:r>
                      <m:r>
                        <a:rPr lang="sk-SK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k-SK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k-SK" sz="1400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  <m:r>
                            <a:rPr lang="sk-SK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sk-SK" sz="1400" b="0" i="1" smtClean="0">
                              <a:solidFill>
                                <a:srgbClr val="7E0000"/>
                              </a:solidFill>
                              <a:latin typeface="Cambria Math" panose="02040503050406030204" pitchFamily="18" charset="0"/>
                            </a:rPr>
                            <m:t>𝑇𝑁</m:t>
                          </m:r>
                        </m:num>
                        <m:den>
                          <m:r>
                            <a:rPr lang="sk-SK" sz="1400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  <m:r>
                            <a:rPr lang="sk-SK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sk-SK" sz="1400" b="0" i="1" smtClean="0">
                              <a:solidFill>
                                <a:srgbClr val="7E0000"/>
                              </a:solidFill>
                              <a:latin typeface="Cambria Math" panose="02040503050406030204" pitchFamily="18" charset="0"/>
                            </a:rPr>
                            <m:t>𝑇𝑁</m:t>
                          </m:r>
                          <m:r>
                            <a:rPr lang="sk-SK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sk-SK" sz="1400" b="0" i="1" smtClean="0">
                              <a:latin typeface="Cambria Math" panose="02040503050406030204" pitchFamily="18" charset="0"/>
                            </a:rPr>
                            <m:t>𝐹𝑃</m:t>
                          </m:r>
                          <m:r>
                            <a:rPr lang="sk-SK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sk-SK" sz="1400" b="0" i="1" smtClean="0">
                              <a:latin typeface="Cambria Math" panose="02040503050406030204" pitchFamily="18" charset="0"/>
                            </a:rPr>
                            <m:t>𝐹𝑁</m:t>
                          </m:r>
                        </m:den>
                      </m:f>
                    </m:oMath>
                  </m:oMathPara>
                </a14:m>
                <a:endParaRPr lang="sk-SK" sz="1400" dirty="0"/>
              </a:p>
            </p:txBody>
          </p:sp>
        </mc:Choice>
        <mc:Fallback xmlns="">
          <p:sp>
            <p:nvSpPr>
              <p:cNvPr id="5" name="BlokTextu 4">
                <a:extLst>
                  <a:ext uri="{FF2B5EF4-FFF2-40B4-BE49-F238E27FC236}">
                    <a16:creationId xmlns:a16="http://schemas.microsoft.com/office/drawing/2014/main" id="{2583EFAA-3831-A816-D8B7-4DA587F26C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930" y="1979015"/>
                <a:ext cx="2138341" cy="406906"/>
              </a:xfrm>
              <a:prstGeom prst="rect">
                <a:avLst/>
              </a:prstGeom>
              <a:blipFill>
                <a:blip r:embed="rId3"/>
                <a:stretch>
                  <a:fillRect l="-1425" t="-1515" r="-1140" b="-13636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Obrázok 10">
            <a:extLst>
              <a:ext uri="{FF2B5EF4-FFF2-40B4-BE49-F238E27FC236}">
                <a16:creationId xmlns:a16="http://schemas.microsoft.com/office/drawing/2014/main" id="{08920A70-3011-621A-52FC-EACC1E6895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318" y="5050458"/>
            <a:ext cx="2914650" cy="1066800"/>
          </a:xfrm>
          <a:prstGeom prst="rect">
            <a:avLst/>
          </a:prstGeom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id="{D8BB4506-7210-12A6-6C39-8656C7236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318" y="2685642"/>
            <a:ext cx="6891763" cy="202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8298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>
                <a:latin typeface="Arial" pitchFamily="34" charset="0"/>
                <a:cs typeface="Arial" pitchFamily="34" charset="0"/>
              </a:rPr>
              <a:t>Porovnanie F1 a </a:t>
            </a:r>
            <a:r>
              <a:rPr lang="sk-SK" sz="2400" b="1" dirty="0" err="1">
                <a:latin typeface="Arial" pitchFamily="34" charset="0"/>
                <a:cs typeface="Arial" pitchFamily="34" charset="0"/>
              </a:rPr>
              <a:t>Acc</a:t>
            </a:r>
            <a:r>
              <a:rPr lang="sk-SK" sz="2400" b="1" dirty="0">
                <a:latin typeface="Arial" pitchFamily="34" charset="0"/>
                <a:cs typeface="Arial" pitchFamily="34" charset="0"/>
              </a:rPr>
              <a:t> (</a:t>
            </a:r>
            <a:r>
              <a:rPr lang="sk-SK" sz="2400" b="1" dirty="0" err="1"/>
              <a:t>A</a:t>
            </a:r>
            <a:r>
              <a:rPr lang="sk-SK" sz="2400" b="1" dirty="0" err="1">
                <a:latin typeface="Arial" pitchFamily="34" charset="0"/>
                <a:cs typeface="Arial" pitchFamily="34" charset="0"/>
              </a:rPr>
              <a:t>ccuracy</a:t>
            </a:r>
            <a:r>
              <a:rPr lang="sk-SK" sz="2400" b="1" dirty="0">
                <a:latin typeface="Arial" pitchFamily="34" charset="0"/>
                <a:cs typeface="Arial" pitchFamily="34" charset="0"/>
              </a:rPr>
              <a:t>, správnosť)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8" name="Zástupný objekt pre obsah 7">
            <a:extLst>
              <a:ext uri="{FF2B5EF4-FFF2-40B4-BE49-F238E27FC236}">
                <a16:creationId xmlns:a16="http://schemas.microsoft.com/office/drawing/2014/main" id="{3F8BD7A1-E231-4F37-B922-3427E452E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69" y="1297323"/>
            <a:ext cx="9024731" cy="5286038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sk-SK" sz="1600" dirty="0"/>
              <a:t>Hodnota </a:t>
            </a:r>
            <a:r>
              <a:rPr lang="sk-SK" sz="1600" i="1" dirty="0"/>
              <a:t>TN</a:t>
            </a:r>
            <a:r>
              <a:rPr lang="sk-SK" sz="1600" dirty="0"/>
              <a:t> sa vyskytuje iba pri </a:t>
            </a:r>
            <a:r>
              <a:rPr lang="sk-SK" sz="1600" i="1" dirty="0" err="1"/>
              <a:t>Acc</a:t>
            </a:r>
            <a:r>
              <a:rPr lang="sk-SK" sz="1600" dirty="0"/>
              <a:t>, teda jej zmenou sa mení </a:t>
            </a:r>
            <a:r>
              <a:rPr lang="sk-SK" sz="1600" i="1" dirty="0" err="1"/>
              <a:t>Acc</a:t>
            </a:r>
            <a:r>
              <a:rPr lang="sk-SK" sz="1600" dirty="0"/>
              <a:t>, ale </a:t>
            </a:r>
            <a:r>
              <a:rPr lang="sk-SK" sz="1600" i="1" dirty="0"/>
              <a:t>F1</a:t>
            </a:r>
            <a:r>
              <a:rPr lang="sk-SK" sz="1600" dirty="0"/>
              <a:t> nie.</a:t>
            </a:r>
            <a:endParaRPr lang="sk-SK" sz="1400" dirty="0"/>
          </a:p>
          <a:p>
            <a:pPr>
              <a:buFont typeface="Courier New" panose="02070309020205020404" pitchFamily="49" charset="0"/>
              <a:buChar char="o"/>
            </a:pPr>
            <a:r>
              <a:rPr lang="sk-SK" sz="1600" dirty="0"/>
              <a:t>Zvyšovaním hodnoty </a:t>
            </a:r>
            <a:r>
              <a:rPr lang="sk-SK" sz="1600" i="1" dirty="0"/>
              <a:t>TN</a:t>
            </a:r>
            <a:r>
              <a:rPr lang="sk-SK" sz="1600" dirty="0"/>
              <a:t> sa zvyšuje aj </a:t>
            </a:r>
            <a:r>
              <a:rPr lang="sk-SK" sz="1600" i="1" dirty="0" err="1"/>
              <a:t>Acc</a:t>
            </a:r>
            <a:r>
              <a:rPr lang="sk-SK" sz="1600" dirty="0"/>
              <a:t> až pri nejakej hodnote presiahne </a:t>
            </a:r>
            <a:r>
              <a:rPr lang="sk-SK" sz="1600" i="1" dirty="0"/>
              <a:t>F1</a:t>
            </a:r>
            <a:r>
              <a:rPr lang="sk-SK" sz="1600" dirty="0"/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1600" dirty="0"/>
              <a:t>Naopak, musí existovať také </a:t>
            </a:r>
            <a:r>
              <a:rPr lang="sk-SK" sz="1600" i="1" dirty="0"/>
              <a:t>TN</a:t>
            </a:r>
            <a:r>
              <a:rPr lang="sk-SK" sz="1600" dirty="0"/>
              <a:t>, ktoré zmenší </a:t>
            </a:r>
            <a:r>
              <a:rPr lang="sk-SK" sz="1600" i="1" dirty="0" err="1"/>
              <a:t>Acc</a:t>
            </a:r>
            <a:r>
              <a:rPr lang="sk-SK" sz="1600" dirty="0"/>
              <a:t> tak, že bude menšie ako </a:t>
            </a:r>
            <a:r>
              <a:rPr lang="sk-SK" sz="1600" i="1" dirty="0"/>
              <a:t>F1.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1600" dirty="0">
                <a:solidFill>
                  <a:srgbClr val="7E0000"/>
                </a:solidFill>
              </a:rPr>
              <a:t>Dôkaz, že so zvyšovaním </a:t>
            </a:r>
            <a:r>
              <a:rPr lang="sk-SK" sz="1600" i="1" dirty="0">
                <a:solidFill>
                  <a:srgbClr val="7E0000"/>
                </a:solidFill>
              </a:rPr>
              <a:t>TN</a:t>
            </a:r>
            <a:r>
              <a:rPr lang="sk-SK" sz="1600" dirty="0">
                <a:solidFill>
                  <a:srgbClr val="7E0000"/>
                </a:solidFill>
              </a:rPr>
              <a:t> sa zvyšuje aj </a:t>
            </a:r>
            <a:r>
              <a:rPr lang="sk-SK" sz="1600" i="1" dirty="0" err="1">
                <a:solidFill>
                  <a:srgbClr val="7E0000"/>
                </a:solidFill>
              </a:rPr>
              <a:t>Acc</a:t>
            </a:r>
            <a:r>
              <a:rPr lang="sk-SK" sz="1600" dirty="0">
                <a:solidFill>
                  <a:srgbClr val="7E0000"/>
                </a:solidFill>
              </a:rPr>
              <a:t>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1600" dirty="0"/>
              <a:t>Nech </a:t>
            </a:r>
            <a:r>
              <a:rPr lang="sk-SK" sz="1600" i="1" dirty="0"/>
              <a:t>x</a:t>
            </a:r>
            <a:r>
              <a:rPr lang="en-US" sz="1600" i="1" dirty="0"/>
              <a:t>&gt;0</a:t>
            </a:r>
            <a:r>
              <a:rPr lang="en-US" sz="1600" dirty="0"/>
              <a:t>, </a:t>
            </a:r>
            <a:r>
              <a:rPr lang="sk-SK" sz="1600" dirty="0"/>
              <a:t>potom:							 	</a:t>
            </a:r>
            <a:endParaRPr lang="sk-SK" sz="1800" dirty="0"/>
          </a:p>
          <a:p>
            <a:pPr>
              <a:buFont typeface="Courier New" panose="02070309020205020404" pitchFamily="49" charset="0"/>
              <a:buChar char="o"/>
            </a:pPr>
            <a:endParaRPr lang="sk-SK" sz="1800" dirty="0"/>
          </a:p>
          <a:p>
            <a:pPr>
              <a:buFont typeface="Courier New" panose="02070309020205020404" pitchFamily="49" charset="0"/>
              <a:buChar char="o"/>
            </a:pPr>
            <a:endParaRPr lang="sk-SK" sz="1800" dirty="0"/>
          </a:p>
          <a:p>
            <a:pPr>
              <a:buFont typeface="Courier New" panose="02070309020205020404" pitchFamily="49" charset="0"/>
              <a:buChar char="o"/>
            </a:pPr>
            <a:endParaRPr lang="sk-SK" sz="1800" dirty="0"/>
          </a:p>
          <a:p>
            <a:pPr>
              <a:buFont typeface="Courier New" panose="02070309020205020404" pitchFamily="49" charset="0"/>
              <a:buChar char="o"/>
            </a:pPr>
            <a:endParaRPr lang="sk-SK" sz="1800" dirty="0"/>
          </a:p>
          <a:p>
            <a:pPr>
              <a:buFont typeface="Courier New" panose="02070309020205020404" pitchFamily="49" charset="0"/>
              <a:buChar char="o"/>
            </a:pPr>
            <a:endParaRPr lang="sk-SK" sz="1600" dirty="0"/>
          </a:p>
          <a:p>
            <a:pPr>
              <a:buFont typeface="Courier New" panose="02070309020205020404" pitchFamily="49" charset="0"/>
              <a:buChar char="o"/>
            </a:pPr>
            <a:r>
              <a:rPr lang="sk-SK" sz="1600" dirty="0"/>
              <a:t>Ak „</a:t>
            </a:r>
            <a:r>
              <a:rPr lang="sk-SK" sz="1600" dirty="0" err="1"/>
              <a:t>false</a:t>
            </a:r>
            <a:r>
              <a:rPr lang="sk-SK" sz="1600" dirty="0"/>
              <a:t>“ hodnoty nie sú nulové, tak zvyšovanie </a:t>
            </a:r>
            <a:r>
              <a:rPr lang="sk-SK" sz="1600" i="1" dirty="0" err="1"/>
              <a:t>Acc</a:t>
            </a:r>
            <a:r>
              <a:rPr lang="sk-SK" sz="1600" dirty="0"/>
              <a:t> platí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1600" dirty="0"/>
              <a:t>Ak sú nulové, potom </a:t>
            </a:r>
            <a:r>
              <a:rPr lang="sk-SK" sz="1600" i="1" dirty="0"/>
              <a:t>TN</a:t>
            </a:r>
            <a:r>
              <a:rPr lang="sk-SK" sz="1600" dirty="0"/>
              <a:t> nemá vplyv na </a:t>
            </a:r>
            <a:r>
              <a:rPr lang="sk-SK" sz="1600" i="1" dirty="0" err="1"/>
              <a:t>Acc</a:t>
            </a:r>
            <a:r>
              <a:rPr lang="sk-SK" sz="1600" dirty="0"/>
              <a:t>, lebo </a:t>
            </a:r>
            <a:r>
              <a:rPr lang="sk-SK" sz="1600" i="1" dirty="0" err="1"/>
              <a:t>Acc</a:t>
            </a:r>
            <a:r>
              <a:rPr lang="sk-SK" sz="1600" i="1" dirty="0"/>
              <a:t> = 1.0</a:t>
            </a:r>
            <a:r>
              <a:rPr lang="sk-SK" sz="1600" dirty="0"/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endParaRPr lang="sk-SK" sz="1600" dirty="0"/>
          </a:p>
          <a:p>
            <a:pPr>
              <a:buFont typeface="Courier New" panose="02070309020205020404" pitchFamily="49" charset="0"/>
              <a:buChar char="o"/>
            </a:pPr>
            <a:r>
              <a:rPr lang="sk-SK" sz="1600" dirty="0"/>
              <a:t>Ak </a:t>
            </a:r>
            <a:r>
              <a:rPr lang="sk-SK" sz="1600" i="1" dirty="0"/>
              <a:t>TP = TN</a:t>
            </a:r>
            <a:r>
              <a:rPr lang="sk-SK" sz="1600" dirty="0"/>
              <a:t>, potom </a:t>
            </a:r>
            <a:r>
              <a:rPr lang="sk-SK" sz="1600" i="1" dirty="0" err="1"/>
              <a:t>Acc</a:t>
            </a:r>
            <a:r>
              <a:rPr lang="sk-SK" sz="1600" i="1" dirty="0"/>
              <a:t> = F1</a:t>
            </a:r>
            <a:r>
              <a:rPr lang="sk-SK" sz="1600" dirty="0"/>
              <a:t>:</a:t>
            </a:r>
          </a:p>
          <a:p>
            <a:pPr marL="0" indent="0">
              <a:buNone/>
            </a:pPr>
            <a:endParaRPr lang="sk-SK" sz="1600" dirty="0"/>
          </a:p>
          <a:p>
            <a:pPr marL="0" indent="0">
              <a:buNone/>
            </a:pPr>
            <a:endParaRPr lang="sk-SK" sz="1800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D223791E-EC1D-CF8C-EDE3-C5BC02028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48" y="2751315"/>
            <a:ext cx="7702758" cy="1455233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162E0976-343A-AFBE-84C3-4EFCE1757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348" y="5660540"/>
            <a:ext cx="6757608" cy="62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2954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>
                <a:latin typeface="Arial" pitchFamily="34" charset="0"/>
                <a:cs typeface="Arial" pitchFamily="34" charset="0"/>
              </a:rPr>
              <a:t>Krivka ROC 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8" name="Zástupný objekt pre obsah 7">
            <a:extLst>
              <a:ext uri="{FF2B5EF4-FFF2-40B4-BE49-F238E27FC236}">
                <a16:creationId xmlns:a16="http://schemas.microsoft.com/office/drawing/2014/main" id="{3F8BD7A1-E231-4F37-B922-3427E452E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314" y="4275835"/>
            <a:ext cx="7605203" cy="19155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1600" dirty="0"/>
              <a:t>Za najlepší a považuje model, ktorého </a:t>
            </a:r>
            <a:r>
              <a:rPr lang="sk-SK" sz="1600" i="1" dirty="0"/>
              <a:t>Krivka ROC</a:t>
            </a:r>
            <a:r>
              <a:rPr lang="sk-SK" sz="1600" dirty="0"/>
              <a:t> je najbližšie k bodu </a:t>
            </a:r>
            <a:r>
              <a:rPr lang="en-US" sz="1600" dirty="0"/>
              <a:t>[</a:t>
            </a:r>
            <a:r>
              <a:rPr lang="sk-SK" sz="1600" dirty="0"/>
              <a:t>0,1</a:t>
            </a:r>
            <a:r>
              <a:rPr lang="en-US" sz="1600" dirty="0"/>
              <a:t>]</a:t>
            </a:r>
            <a:r>
              <a:rPr lang="sk-SK" sz="1600" dirty="0"/>
              <a:t>.</a:t>
            </a:r>
          </a:p>
          <a:p>
            <a:pPr marL="0" indent="0">
              <a:buNone/>
            </a:pPr>
            <a:r>
              <a:rPr lang="sk-SK" sz="1600" dirty="0"/>
              <a:t>Model A je lepší ako model B.</a:t>
            </a:r>
          </a:p>
          <a:p>
            <a:pPr marL="0" indent="0">
              <a:buNone/>
            </a:pPr>
            <a:r>
              <a:rPr lang="sk-SK" sz="1600" i="1" dirty="0"/>
              <a:t>Krivka ROC </a:t>
            </a:r>
            <a:r>
              <a:rPr lang="sk-SK" sz="1600" dirty="0"/>
              <a:t>dáva obraz o správaní modelu bez ohľadu na rozdelenie do tried </a:t>
            </a:r>
          </a:p>
          <a:p>
            <a:pPr marL="0" indent="0">
              <a:buNone/>
            </a:pPr>
            <a:r>
              <a:rPr lang="sk-SK" sz="1600" dirty="0"/>
              <a:t>a váhy jednotlivých typov chýb.</a:t>
            </a:r>
          </a:p>
          <a:p>
            <a:pPr marL="0" indent="0">
              <a:buNone/>
            </a:pPr>
            <a:r>
              <a:rPr lang="sk-SK" sz="1600" i="1" dirty="0">
                <a:solidFill>
                  <a:srgbClr val="7E0000"/>
                </a:solidFill>
              </a:rPr>
              <a:t>ROC index </a:t>
            </a:r>
            <a:r>
              <a:rPr lang="sk-SK" sz="1600" dirty="0">
                <a:solidFill>
                  <a:srgbClr val="7E0000"/>
                </a:solidFill>
              </a:rPr>
              <a:t>je hodnota </a:t>
            </a:r>
            <a:r>
              <a:rPr lang="sk-SK" sz="1600" i="1" dirty="0">
                <a:solidFill>
                  <a:srgbClr val="7E0000"/>
                </a:solidFill>
              </a:rPr>
              <a:t>Senzitívnosti SZ </a:t>
            </a:r>
            <a:r>
              <a:rPr lang="sk-SK" sz="1600" dirty="0">
                <a:solidFill>
                  <a:srgbClr val="7E0000"/>
                </a:solidFill>
              </a:rPr>
              <a:t>resp. </a:t>
            </a:r>
            <a:r>
              <a:rPr lang="sk-SK" sz="1600" i="1" dirty="0">
                <a:solidFill>
                  <a:srgbClr val="7E0000"/>
                </a:solidFill>
              </a:rPr>
              <a:t>Návratnosti</a:t>
            </a:r>
            <a:r>
              <a:rPr lang="sk-SK" sz="1600" dirty="0">
                <a:solidFill>
                  <a:srgbClr val="7E0000"/>
                </a:solidFill>
              </a:rPr>
              <a:t> pre </a:t>
            </a:r>
            <a:r>
              <a:rPr lang="sk-SK" sz="1600" i="1" dirty="0">
                <a:solidFill>
                  <a:srgbClr val="7E0000"/>
                </a:solidFill>
              </a:rPr>
              <a:t>FPR = 1 - SP = 0.5.</a:t>
            </a:r>
          </a:p>
          <a:p>
            <a:pPr marL="0" indent="0">
              <a:buNone/>
            </a:pPr>
            <a:r>
              <a:rPr lang="sk-SK" sz="1600" i="1" dirty="0"/>
              <a:t>(A</a:t>
            </a:r>
            <a:r>
              <a:rPr lang="sk-SK" sz="1600" dirty="0"/>
              <a:t>ké je </a:t>
            </a:r>
            <a:r>
              <a:rPr lang="sk-SK" sz="1600" i="1" dirty="0"/>
              <a:t>Y </a:t>
            </a:r>
            <a:r>
              <a:rPr lang="sk-SK" sz="1600" dirty="0"/>
              <a:t>pre</a:t>
            </a:r>
            <a:r>
              <a:rPr lang="sk-SK" sz="1600" i="1" dirty="0"/>
              <a:t> X = 0.5)</a:t>
            </a:r>
          </a:p>
          <a:p>
            <a:pPr marL="0" indent="0">
              <a:buNone/>
            </a:pPr>
            <a:endParaRPr lang="sk-SK" sz="1600" dirty="0"/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16789CC7-A60D-4305-A652-D54ACCDBD90A}"/>
              </a:ext>
            </a:extLst>
          </p:cNvPr>
          <p:cNvSpPr txBox="1"/>
          <p:nvPr/>
        </p:nvSpPr>
        <p:spPr>
          <a:xfrm>
            <a:off x="3694195" y="1092424"/>
            <a:ext cx="47263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k-SK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Os Y</a:t>
            </a:r>
            <a:r>
              <a:rPr lang="sk-SK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 predstavuje </a:t>
            </a:r>
            <a:r>
              <a:rPr lang="sk-SK" sz="1600" i="1" baseline="0" dirty="0">
                <a:latin typeface="Arial" panose="020B0604020202020204" pitchFamily="34" charset="0"/>
                <a:cs typeface="Arial" panose="020B0604020202020204" pitchFamily="34" charset="0"/>
              </a:rPr>
              <a:t>Senzitívnosť SZ </a:t>
            </a:r>
            <a:r>
              <a:rPr lang="sk-SK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sk-SK" sz="1600" i="1" baseline="0" dirty="0">
                <a:latin typeface="Arial" panose="020B0604020202020204" pitchFamily="34" charset="0"/>
                <a:cs typeface="Arial" panose="020B0604020202020204" pitchFamily="34" charset="0"/>
              </a:rPr>
              <a:t>Návratnosť</a:t>
            </a:r>
            <a:r>
              <a:rPr lang="sk-SK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endParaRPr lang="sk-SK" sz="16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sk-SK" sz="1600" i="1" baseline="0" dirty="0">
                <a:latin typeface="Arial" panose="020B0604020202020204" pitchFamily="34" charset="0"/>
                <a:cs typeface="Arial" panose="020B0604020202020204" pitchFamily="34" charset="0"/>
              </a:rPr>
              <a:t>Návratnosť</a:t>
            </a:r>
            <a:r>
              <a:rPr lang="sk-SK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</a:p>
          <a:p>
            <a:pPr>
              <a:defRPr/>
            </a:pPr>
            <a:r>
              <a:rPr lang="sk-SK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1DF192E0-1EDB-76CC-6EFC-9316AB6E7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781" y="1092424"/>
            <a:ext cx="2889504" cy="2743200"/>
          </a:xfrm>
          <a:prstGeom prst="rect">
            <a:avLst/>
          </a:prstGeom>
        </p:spPr>
      </p:pic>
      <p:sp>
        <p:nvSpPr>
          <p:cNvPr id="6" name="Obdĺžnik 5">
            <a:extLst>
              <a:ext uri="{FF2B5EF4-FFF2-40B4-BE49-F238E27FC236}">
                <a16:creationId xmlns:a16="http://schemas.microsoft.com/office/drawing/2014/main" id="{37F68AB5-C189-B056-17D6-1DFCFE0BD59B}"/>
              </a:ext>
            </a:extLst>
          </p:cNvPr>
          <p:cNvSpPr/>
          <p:nvPr/>
        </p:nvSpPr>
        <p:spPr>
          <a:xfrm>
            <a:off x="577781" y="1092424"/>
            <a:ext cx="145700" cy="2440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id="{9A281EEB-A987-C10B-988F-8D80912DB56D}"/>
              </a:ext>
            </a:extLst>
          </p:cNvPr>
          <p:cNvSpPr/>
          <p:nvPr/>
        </p:nvSpPr>
        <p:spPr>
          <a:xfrm>
            <a:off x="1838848" y="3645184"/>
            <a:ext cx="422031" cy="827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D2AB1BDD-E344-8A24-1B38-3F3CCDC9185A}"/>
              </a:ext>
            </a:extLst>
          </p:cNvPr>
          <p:cNvSpPr txBox="1"/>
          <p:nvPr/>
        </p:nvSpPr>
        <p:spPr>
          <a:xfrm>
            <a:off x="2985709" y="356506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348AAC51-A8F4-AABE-0832-59840BA2C602}"/>
              </a:ext>
            </a:extLst>
          </p:cNvPr>
          <p:cNvSpPr txBox="1"/>
          <p:nvPr/>
        </p:nvSpPr>
        <p:spPr>
          <a:xfrm>
            <a:off x="472273" y="105249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ject 5">
                <a:extLst>
                  <a:ext uri="{FF2B5EF4-FFF2-40B4-BE49-F238E27FC236}">
                    <a16:creationId xmlns:a16="http://schemas.microsoft.com/office/drawing/2014/main" id="{6D70EE32-B2BD-2B76-D142-5E26B375116D}"/>
                  </a:ext>
                </a:extLst>
              </p:cNvPr>
              <p:cNvSpPr txBox="1"/>
              <p:nvPr/>
            </p:nvSpPr>
            <p:spPr bwMode="auto">
              <a:xfrm>
                <a:off x="5003606" y="1416280"/>
                <a:ext cx="2107501" cy="69215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k-SK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sk-SK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𝑒𝑐𝑎𝑙𝑙</m:t>
                      </m:r>
                      <m:r>
                        <a:rPr lang="sk-SK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k-SK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k-SK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𝑻𝑷</m:t>
                          </m:r>
                        </m:num>
                        <m:den>
                          <m:r>
                            <a:rPr lang="sk-SK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𝑻𝑷</m:t>
                          </m:r>
                          <m:r>
                            <a:rPr lang="sk-SK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sk-SK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𝑭𝑵</m:t>
                          </m:r>
                        </m:den>
                      </m:f>
                    </m:oMath>
                  </m:oMathPara>
                </a14:m>
                <a:endParaRPr lang="sk-SK" dirty="0"/>
              </a:p>
            </p:txBody>
          </p:sp>
        </mc:Choice>
        <mc:Fallback xmlns="">
          <p:sp>
            <p:nvSpPr>
              <p:cNvPr id="14" name="Object 5">
                <a:extLst>
                  <a:ext uri="{FF2B5EF4-FFF2-40B4-BE49-F238E27FC236}">
                    <a16:creationId xmlns:a16="http://schemas.microsoft.com/office/drawing/2014/main" id="{6D70EE32-B2BD-2B76-D142-5E26B37511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03606" y="1416280"/>
                <a:ext cx="2107501" cy="6921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BlokTextu 14">
            <a:extLst>
              <a:ext uri="{FF2B5EF4-FFF2-40B4-BE49-F238E27FC236}">
                <a16:creationId xmlns:a16="http://schemas.microsoft.com/office/drawing/2014/main" id="{7499DC4D-ADDF-26B4-8F28-CDEDD632F3D9}"/>
              </a:ext>
            </a:extLst>
          </p:cNvPr>
          <p:cNvSpPr txBox="1"/>
          <p:nvPr/>
        </p:nvSpPr>
        <p:spPr>
          <a:xfrm>
            <a:off x="3664050" y="2432286"/>
            <a:ext cx="52195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k-SK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Os X</a:t>
            </a:r>
            <a:r>
              <a:rPr lang="sk-SK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 predstavuje 1 – </a:t>
            </a:r>
            <a:r>
              <a:rPr lang="sk-SK" sz="1600" i="1" baseline="0" dirty="0">
                <a:latin typeface="Arial" panose="020B0604020202020204" pitchFamily="34" charset="0"/>
                <a:cs typeface="Arial" panose="020B0604020202020204" pitchFamily="34" charset="0"/>
              </a:rPr>
              <a:t>SP, </a:t>
            </a:r>
          </a:p>
          <a:p>
            <a:pPr>
              <a:defRPr/>
            </a:pPr>
            <a:r>
              <a:rPr lang="sk-SK" sz="1600" i="1" baseline="0" dirty="0">
                <a:latin typeface="Arial" panose="020B0604020202020204" pitchFamily="34" charset="0"/>
                <a:cs typeface="Arial" panose="020B0604020202020204" pitchFamily="34" charset="0"/>
              </a:rPr>
              <a:t>kde SP je </a:t>
            </a:r>
            <a:r>
              <a:rPr lang="sk-SK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Š</a:t>
            </a:r>
            <a:r>
              <a:rPr lang="sk-SK" sz="1600" i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pecificita</a:t>
            </a:r>
            <a:r>
              <a:rPr lang="sk-SK" sz="16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sk-SK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endParaRPr lang="sk-SK" sz="16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sk-SK" sz="1600" i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sk-SK" sz="1600" i="1" baseline="0" dirty="0">
                <a:latin typeface="Arial" panose="020B0604020202020204" pitchFamily="34" charset="0"/>
                <a:cs typeface="Arial" panose="020B0604020202020204" pitchFamily="34" charset="0"/>
              </a:rPr>
              <a:t>Teda:</a:t>
            </a:r>
          </a:p>
          <a:p>
            <a:pPr>
              <a:defRPr/>
            </a:pPr>
            <a:endParaRPr lang="sk-SK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sk-SK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sk-SK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ject 3">
                <a:extLst>
                  <a:ext uri="{FF2B5EF4-FFF2-40B4-BE49-F238E27FC236}">
                    <a16:creationId xmlns:a16="http://schemas.microsoft.com/office/drawing/2014/main" id="{C6A8229B-750A-4F45-AE90-C854C1CBD54D}"/>
                  </a:ext>
                </a:extLst>
              </p:cNvPr>
              <p:cNvSpPr txBox="1"/>
              <p:nvPr/>
            </p:nvSpPr>
            <p:spPr bwMode="auto">
              <a:xfrm>
                <a:off x="4734173" y="2797927"/>
                <a:ext cx="3588257" cy="722200"/>
              </a:xfrm>
              <a:prstGeom prst="rect">
                <a:avLst/>
              </a:prstGeom>
              <a:noFill/>
            </p:spPr>
            <p:txBody>
              <a:bodyPr wrap="square">
                <a:normAutofit fontScale="92500"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𝑆𝑝𝑒𝑐𝑖𝑓𝑖𝑐𝑖𝑡𝑦</m:t>
                      </m:r>
                      <m:r>
                        <a:rPr lang="sk-SK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sk-SK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𝑇𝑁𝑅</m:t>
                      </m:r>
                      <m:r>
                        <a:rPr lang="sk-SK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k-SK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sk-SK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𝑇𝑁</m:t>
                          </m:r>
                        </m:num>
                        <m:den>
                          <m:r>
                            <a:rPr lang="sk-SK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𝑇𝑁</m:t>
                          </m:r>
                          <m:r>
                            <a:rPr lang="sk-SK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sk-SK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𝐹𝑃</m:t>
                          </m:r>
                        </m:den>
                      </m:f>
                    </m:oMath>
                  </m:oMathPara>
                </a14:m>
                <a:endParaRPr lang="sk-SK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Object 3">
                <a:extLst>
                  <a:ext uri="{FF2B5EF4-FFF2-40B4-BE49-F238E27FC236}">
                    <a16:creationId xmlns:a16="http://schemas.microsoft.com/office/drawing/2014/main" id="{C6A8229B-750A-4F45-AE90-C854C1CBD5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34173" y="2797927"/>
                <a:ext cx="3588257" cy="7222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3">
                <a:extLst>
                  <a:ext uri="{FF2B5EF4-FFF2-40B4-BE49-F238E27FC236}">
                    <a16:creationId xmlns:a16="http://schemas.microsoft.com/office/drawing/2014/main" id="{C6A8229B-750A-4F45-AE90-C854C1CBD54D}"/>
                  </a:ext>
                </a:extLst>
              </p:cNvPr>
              <p:cNvSpPr txBox="1"/>
              <p:nvPr/>
            </p:nvSpPr>
            <p:spPr bwMode="auto">
              <a:xfrm>
                <a:off x="3343275" y="3545861"/>
                <a:ext cx="5343525" cy="707390"/>
              </a:xfrm>
              <a:prstGeom prst="rect">
                <a:avLst/>
              </a:prstGeom>
              <a:noFill/>
            </p:spPr>
            <p:txBody>
              <a:bodyPr wrap="square">
                <a:normAutofit fontScale="85000" lnSpcReduction="10000"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𝑋</m:t>
                      </m:r>
                      <m:r>
                        <a:rPr lang="sk-SK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=1−</m:t>
                      </m:r>
                      <m:r>
                        <a:rPr lang="sk-SK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𝑆𝑃</m:t>
                      </m:r>
                      <m:r>
                        <a:rPr lang="sk-SK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=1−</m:t>
                      </m:r>
                      <m:f>
                        <m:fPr>
                          <m:ctrlPr>
                            <a:rPr lang="sk-SK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sk-SK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𝑇𝑁</m:t>
                          </m:r>
                        </m:num>
                        <m:den>
                          <m:r>
                            <a:rPr lang="sk-SK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𝑇𝑁</m:t>
                          </m:r>
                          <m:r>
                            <a:rPr lang="sk-SK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sk-SK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𝐹𝑃</m:t>
                          </m:r>
                        </m:den>
                      </m:f>
                      <m:r>
                        <a:rPr lang="sk-SK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k-SK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sk-SK" sz="1800" b="1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𝑭𝑷</m:t>
                          </m:r>
                        </m:num>
                        <m:den>
                          <m:r>
                            <a:rPr lang="sk-SK" sz="1800" b="1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𝑭𝑷</m:t>
                          </m:r>
                          <m:r>
                            <a:rPr lang="sk-SK" sz="1800" b="1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sk-SK" sz="1800" b="1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𝑻𝑵</m:t>
                          </m:r>
                        </m:den>
                      </m:f>
                      <m:r>
                        <a:rPr lang="sk-SK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sk-SK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𝐹𝑃𝑅</m:t>
                      </m:r>
                    </m:oMath>
                  </m:oMathPara>
                </a14:m>
                <a:endParaRPr lang="sk-SK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Object 3">
                <a:extLst>
                  <a:ext uri="{FF2B5EF4-FFF2-40B4-BE49-F238E27FC236}">
                    <a16:creationId xmlns:a16="http://schemas.microsoft.com/office/drawing/2014/main" id="{C6A8229B-750A-4F45-AE90-C854C1CBD5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43275" y="3545861"/>
                <a:ext cx="5343525" cy="7073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bdĺžnik 18">
            <a:extLst>
              <a:ext uri="{FF2B5EF4-FFF2-40B4-BE49-F238E27FC236}">
                <a16:creationId xmlns:a16="http://schemas.microsoft.com/office/drawing/2014/main" id="{4C744918-92E6-C7F6-81D7-9941DD6EA3E1}"/>
              </a:ext>
            </a:extLst>
          </p:cNvPr>
          <p:cNvSpPr/>
          <p:nvPr/>
        </p:nvSpPr>
        <p:spPr>
          <a:xfrm>
            <a:off x="1225899" y="1507965"/>
            <a:ext cx="442127" cy="1299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0" name="Obdĺžnik 19">
            <a:extLst>
              <a:ext uri="{FF2B5EF4-FFF2-40B4-BE49-F238E27FC236}">
                <a16:creationId xmlns:a16="http://schemas.microsoft.com/office/drawing/2014/main" id="{B1BBC8E4-B218-A21B-198B-6AEB1D97AC29}"/>
              </a:ext>
            </a:extLst>
          </p:cNvPr>
          <p:cNvSpPr/>
          <p:nvPr/>
        </p:nvSpPr>
        <p:spPr>
          <a:xfrm>
            <a:off x="1838848" y="1929284"/>
            <a:ext cx="351693" cy="1791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1" name="BlokTextu 20">
            <a:extLst>
              <a:ext uri="{FF2B5EF4-FFF2-40B4-BE49-F238E27FC236}">
                <a16:creationId xmlns:a16="http://schemas.microsoft.com/office/drawing/2014/main" id="{7D6EE450-E6ED-6DA5-74D9-00BF23805669}"/>
              </a:ext>
            </a:extLst>
          </p:cNvPr>
          <p:cNvSpPr txBox="1"/>
          <p:nvPr/>
        </p:nvSpPr>
        <p:spPr>
          <a:xfrm>
            <a:off x="974546" y="1326081"/>
            <a:ext cx="925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>
                <a:solidFill>
                  <a:srgbClr val="7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A</a:t>
            </a:r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66C08B2F-8314-1FBB-C2F8-F33755441819}"/>
              </a:ext>
            </a:extLst>
          </p:cNvPr>
          <p:cNvSpPr txBox="1"/>
          <p:nvPr/>
        </p:nvSpPr>
        <p:spPr>
          <a:xfrm>
            <a:off x="1634777" y="1877717"/>
            <a:ext cx="936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Model B</a:t>
            </a:r>
          </a:p>
        </p:txBody>
      </p:sp>
    </p:spTree>
    <p:extLst>
      <p:ext uri="{BB962C8B-B14F-4D97-AF65-F5344CB8AC3E}">
        <p14:creationId xmlns:p14="http://schemas.microsoft.com/office/powerpoint/2010/main" val="21349918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6226" y="3583409"/>
            <a:ext cx="7772400" cy="1261918"/>
          </a:xfrm>
        </p:spPr>
        <p:txBody>
          <a:bodyPr>
            <a:normAutofit/>
          </a:bodyPr>
          <a:lstStyle/>
          <a:p>
            <a:r>
              <a:rPr lang="sk-SK" sz="4000" dirty="0">
                <a:latin typeface="Arial"/>
                <a:cs typeface="Arial"/>
              </a:rPr>
              <a:t>Ďakujem za pozornosť</a:t>
            </a:r>
          </a:p>
        </p:txBody>
      </p:sp>
    </p:spTree>
    <p:extLst>
      <p:ext uri="{BB962C8B-B14F-4D97-AF65-F5344CB8AC3E}">
        <p14:creationId xmlns:p14="http://schemas.microsoft.com/office/powerpoint/2010/main" val="2107055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255" y="1119908"/>
            <a:ext cx="8811490" cy="4771737"/>
          </a:xfrm>
        </p:spPr>
        <p:txBody>
          <a:bodyPr>
            <a:normAutofit/>
          </a:bodyPr>
          <a:lstStyle/>
          <a:p>
            <a:pPr algn="l"/>
            <a:r>
              <a:rPr lang="cs-CZ" b="1" dirty="0">
                <a:solidFill>
                  <a:schemeClr val="tx1"/>
                </a:solidFill>
              </a:rPr>
              <a:t>Študijná literatúra a prezentácie prednášok:</a:t>
            </a:r>
          </a:p>
          <a:p>
            <a:pPr algn="l" eaLnBrk="1" hangingPunct="1"/>
            <a:r>
              <a:rPr lang="cs-CZ" altLang="sk-SK" sz="1800" dirty="0">
                <a:solidFill>
                  <a:srgbClr val="898989"/>
                </a:solidFill>
              </a:rPr>
              <a:t>https://kristina.machova.website.tuke.sk/prezentacieSU/</a:t>
            </a:r>
          </a:p>
          <a:p>
            <a:pPr algn="ctr" eaLnBrk="1" hangingPunct="1"/>
            <a:endParaRPr lang="cs-CZ" altLang="sk-SK" sz="1800" dirty="0"/>
          </a:p>
          <a:p>
            <a:pPr algn="l" eaLnBrk="1" hangingPunct="1"/>
            <a:r>
              <a:rPr lang="cs-CZ" sz="1800" dirty="0"/>
              <a:t>https://kristina.machova.website.tuke.sk/ v záložke PUBLICATIONS:</a:t>
            </a:r>
          </a:p>
          <a:p>
            <a:pPr algn="l" eaLnBrk="1" hangingPunct="1"/>
            <a:r>
              <a:rPr lang="en-US" sz="1800" b="0" i="0" dirty="0">
                <a:solidFill>
                  <a:srgbClr val="000000"/>
                </a:solidFill>
                <a:effectLst/>
              </a:rPr>
              <a:t>M</a:t>
            </a:r>
            <a:r>
              <a:rPr lang="sk-SK" sz="1800" b="0" i="0" dirty="0" err="1">
                <a:solidFill>
                  <a:srgbClr val="000000"/>
                </a:solidFill>
                <a:effectLst/>
              </a:rPr>
              <a:t>achová</a:t>
            </a:r>
            <a:r>
              <a:rPr lang="sk-SK" sz="1800" b="0" i="0" dirty="0">
                <a:solidFill>
                  <a:srgbClr val="000000"/>
                </a:solidFill>
                <a:effectLst/>
              </a:rPr>
              <a:t>,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 K.: </a:t>
            </a:r>
            <a:r>
              <a:rPr lang="en-US" sz="1800" b="1" i="0" dirty="0">
                <a:solidFill>
                  <a:srgbClr val="000000"/>
                </a:solidFill>
                <a:effectLst/>
              </a:rPr>
              <a:t>Machine Learning in the Information Processing Systems.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 ELFA </a:t>
            </a:r>
            <a:r>
              <a:rPr lang="en-US" sz="1800" b="0" i="0" dirty="0" err="1">
                <a:solidFill>
                  <a:srgbClr val="000000"/>
                </a:solidFill>
                <a:effectLst/>
              </a:rPr>
              <a:t>s.r.o.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, 2009, Kosice, 85s, ISBN 978-80-8086-130-8. </a:t>
            </a:r>
            <a:r>
              <a:rPr lang="en-US" sz="1800" b="0" i="0" dirty="0">
                <a:effectLst/>
              </a:rPr>
              <a:t>(PDF version)</a:t>
            </a:r>
            <a:endParaRPr lang="sk-SK" sz="1800" b="0" i="0" dirty="0">
              <a:effectLst/>
            </a:endParaRPr>
          </a:p>
          <a:p>
            <a:pPr algn="l" eaLnBrk="1" hangingPunct="1"/>
            <a:r>
              <a:rPr lang="sk-SK" sz="1800" b="0" i="0" dirty="0">
                <a:solidFill>
                  <a:srgbClr val="000000"/>
                </a:solidFill>
                <a:effectLst/>
              </a:rPr>
              <a:t>Machová, K.: </a:t>
            </a:r>
            <a:r>
              <a:rPr lang="sk-SK" sz="1800" b="1" i="0" dirty="0" err="1">
                <a:solidFill>
                  <a:srgbClr val="000000"/>
                </a:solidFill>
                <a:effectLst/>
              </a:rPr>
              <a:t>Machine</a:t>
            </a:r>
            <a:r>
              <a:rPr lang="sk-SK" sz="1800" b="1" i="0" dirty="0">
                <a:solidFill>
                  <a:srgbClr val="000000"/>
                </a:solidFill>
                <a:effectLst/>
              </a:rPr>
              <a:t> </a:t>
            </a:r>
            <a:r>
              <a:rPr lang="sk-SK" sz="1800" b="1" i="0" dirty="0" err="1">
                <a:solidFill>
                  <a:srgbClr val="000000"/>
                </a:solidFill>
                <a:effectLst/>
              </a:rPr>
              <a:t>Learning</a:t>
            </a:r>
            <a:r>
              <a:rPr lang="sk-SK" sz="1800" b="1" i="0" dirty="0">
                <a:solidFill>
                  <a:srgbClr val="000000"/>
                </a:solidFill>
                <a:effectLst/>
              </a:rPr>
              <a:t>. </a:t>
            </a:r>
            <a:r>
              <a:rPr lang="sk-SK" sz="1800" b="1" i="0" dirty="0" err="1">
                <a:solidFill>
                  <a:srgbClr val="000000"/>
                </a:solidFill>
                <a:effectLst/>
              </a:rPr>
              <a:t>Principles</a:t>
            </a:r>
            <a:r>
              <a:rPr lang="sk-SK" sz="1800" b="1" i="0" dirty="0">
                <a:solidFill>
                  <a:srgbClr val="000000"/>
                </a:solidFill>
                <a:effectLst/>
              </a:rPr>
              <a:t> and </a:t>
            </a:r>
            <a:r>
              <a:rPr lang="sk-SK" sz="1800" b="1" i="0" dirty="0" err="1">
                <a:solidFill>
                  <a:srgbClr val="000000"/>
                </a:solidFill>
                <a:effectLst/>
              </a:rPr>
              <a:t>Algorihtms</a:t>
            </a:r>
            <a:r>
              <a:rPr lang="sk-SK" sz="1800" b="1" i="0" dirty="0">
                <a:solidFill>
                  <a:srgbClr val="000000"/>
                </a:solidFill>
                <a:effectLst/>
              </a:rPr>
              <a:t>.</a:t>
            </a:r>
            <a:r>
              <a:rPr lang="sk-SK" sz="1800" b="0" i="0" dirty="0">
                <a:solidFill>
                  <a:srgbClr val="000000"/>
                </a:solidFill>
                <a:effectLst/>
              </a:rPr>
              <a:t> ELFA s.r.o., 2002, </a:t>
            </a:r>
            <a:r>
              <a:rPr lang="sk-SK" sz="1800" b="0" i="0" dirty="0" err="1">
                <a:solidFill>
                  <a:srgbClr val="000000"/>
                </a:solidFill>
                <a:effectLst/>
              </a:rPr>
              <a:t>Kosice</a:t>
            </a:r>
            <a:r>
              <a:rPr lang="sk-SK" sz="1800" b="0" i="0" dirty="0">
                <a:solidFill>
                  <a:srgbClr val="000000"/>
                </a:solidFill>
                <a:effectLst/>
              </a:rPr>
              <a:t>, 117s, ISBN 80-89066-51-8. </a:t>
            </a:r>
            <a:r>
              <a:rPr lang="sk-SK" sz="1800" b="0" i="0" dirty="0">
                <a:effectLst/>
              </a:rPr>
              <a:t>(PDF </a:t>
            </a:r>
            <a:r>
              <a:rPr lang="sk-SK" sz="1800" b="0" i="0" dirty="0" err="1">
                <a:effectLst/>
              </a:rPr>
              <a:t>version</a:t>
            </a:r>
            <a:r>
              <a:rPr lang="sk-SK" sz="1800" b="0" i="0" dirty="0">
                <a:effectLst/>
              </a:rPr>
              <a:t>)</a:t>
            </a:r>
            <a:endParaRPr lang="sk-SK" sz="1800" dirty="0"/>
          </a:p>
          <a:p>
            <a:pPr algn="l" eaLnBrk="1" hangingPunct="1"/>
            <a:r>
              <a:rPr lang="en-US" sz="1800" b="0" i="0" dirty="0">
                <a:solidFill>
                  <a:srgbClr val="000000"/>
                </a:solidFill>
                <a:effectLst/>
              </a:rPr>
              <a:t>M</a:t>
            </a:r>
            <a:r>
              <a:rPr lang="sk-SK" sz="1800" b="0" i="0" dirty="0" err="1">
                <a:solidFill>
                  <a:srgbClr val="000000"/>
                </a:solidFill>
                <a:effectLst/>
              </a:rPr>
              <a:t>achová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, K.: </a:t>
            </a:r>
            <a:r>
              <a:rPr lang="en-US" sz="1800" b="1" i="0" dirty="0">
                <a:solidFill>
                  <a:srgbClr val="000000"/>
                </a:solidFill>
                <a:effectLst/>
              </a:rPr>
              <a:t>New Trends in Machine Learning. Statistic approach.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 Edition of Scientific Writings of Faculty of Electrical Engineering and Informatics TU </a:t>
            </a:r>
            <a:r>
              <a:rPr lang="en-US" sz="1800" b="0" i="0" dirty="0" err="1">
                <a:solidFill>
                  <a:srgbClr val="000000"/>
                </a:solidFill>
                <a:effectLst/>
              </a:rPr>
              <a:t>Košice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, </a:t>
            </a:r>
            <a:r>
              <a:rPr lang="en-US" sz="1800" b="0" i="0" dirty="0" err="1">
                <a:solidFill>
                  <a:srgbClr val="000000"/>
                </a:solidFill>
                <a:effectLst/>
              </a:rPr>
              <a:t>Košice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, 2016, 1-96, ISBN 978-80-553-2602-3. </a:t>
            </a:r>
            <a:r>
              <a:rPr lang="en-US" sz="1800" b="0" i="0" dirty="0">
                <a:effectLst/>
              </a:rPr>
              <a:t>(PDF version)</a:t>
            </a:r>
            <a:endParaRPr lang="sk-SK" sz="1800" b="0" i="0" dirty="0">
              <a:effectLst/>
            </a:endParaRPr>
          </a:p>
          <a:p>
            <a:pPr algn="l" eaLnBrk="1" hangingPunct="1"/>
            <a:endParaRPr lang="sk-SK" sz="1800" b="0" i="0" dirty="0">
              <a:effectLst/>
            </a:endParaRPr>
          </a:p>
          <a:p>
            <a:pPr marL="0" indent="0" algn="l" eaLnBrk="1" hangingPunct="1">
              <a:spcBef>
                <a:spcPct val="0"/>
              </a:spcBef>
              <a:buNone/>
            </a:pPr>
            <a:r>
              <a:rPr lang="sk-SK" sz="1800" dirty="0">
                <a:solidFill>
                  <a:schemeClr val="tx1"/>
                </a:solidFill>
              </a:rPr>
              <a:t>James, G., </a:t>
            </a:r>
            <a:r>
              <a:rPr lang="sk-SK" sz="1800" dirty="0" err="1">
                <a:solidFill>
                  <a:schemeClr val="tx1"/>
                </a:solidFill>
              </a:rPr>
              <a:t>Witten</a:t>
            </a:r>
            <a:r>
              <a:rPr lang="sk-SK" sz="1800" dirty="0">
                <a:solidFill>
                  <a:schemeClr val="tx1"/>
                </a:solidFill>
              </a:rPr>
              <a:t>, D., </a:t>
            </a:r>
            <a:r>
              <a:rPr lang="sk-SK" sz="1800" dirty="0" err="1">
                <a:solidFill>
                  <a:schemeClr val="tx1"/>
                </a:solidFill>
              </a:rPr>
              <a:t>Hastie</a:t>
            </a:r>
            <a:r>
              <a:rPr lang="sk-SK" sz="1800" dirty="0">
                <a:solidFill>
                  <a:schemeClr val="tx1"/>
                </a:solidFill>
              </a:rPr>
              <a:t>, T., </a:t>
            </a:r>
            <a:r>
              <a:rPr lang="sk-SK" sz="1800" dirty="0" err="1">
                <a:solidFill>
                  <a:schemeClr val="tx1"/>
                </a:solidFill>
              </a:rPr>
              <a:t>Tibshirani</a:t>
            </a:r>
            <a:r>
              <a:rPr lang="sk-SK" sz="1800" dirty="0">
                <a:solidFill>
                  <a:schemeClr val="tx1"/>
                </a:solidFill>
              </a:rPr>
              <a:t>, R.: </a:t>
            </a:r>
            <a:r>
              <a:rPr lang="sk-SK" sz="1800" b="1" dirty="0" err="1">
                <a:solidFill>
                  <a:schemeClr val="tx1"/>
                </a:solidFill>
              </a:rPr>
              <a:t>An</a:t>
            </a:r>
            <a:r>
              <a:rPr lang="sk-SK" sz="1800" b="1" dirty="0">
                <a:solidFill>
                  <a:schemeClr val="tx1"/>
                </a:solidFill>
              </a:rPr>
              <a:t> </a:t>
            </a:r>
            <a:r>
              <a:rPr lang="sk-SK" sz="1800" b="1" dirty="0" err="1">
                <a:solidFill>
                  <a:schemeClr val="tx1"/>
                </a:solidFill>
              </a:rPr>
              <a:t>Introduction</a:t>
            </a:r>
            <a:r>
              <a:rPr lang="sk-SK" sz="1800" b="1" dirty="0">
                <a:solidFill>
                  <a:schemeClr val="tx1"/>
                </a:solidFill>
              </a:rPr>
              <a:t> to </a:t>
            </a:r>
            <a:r>
              <a:rPr lang="sk-SK" sz="1800" b="1" dirty="0" err="1">
                <a:solidFill>
                  <a:schemeClr val="tx1"/>
                </a:solidFill>
              </a:rPr>
              <a:t>Statistical</a:t>
            </a:r>
            <a:r>
              <a:rPr lang="sk-SK" sz="1800" b="1" dirty="0">
                <a:solidFill>
                  <a:schemeClr val="tx1"/>
                </a:solidFill>
              </a:rPr>
              <a:t> </a:t>
            </a:r>
            <a:r>
              <a:rPr lang="sk-SK" sz="1800" b="1" dirty="0" err="1">
                <a:solidFill>
                  <a:schemeClr val="tx1"/>
                </a:solidFill>
              </a:rPr>
              <a:t>Learning</a:t>
            </a:r>
            <a:r>
              <a:rPr lang="sk-SK" sz="1800" b="1" dirty="0">
                <a:solidFill>
                  <a:schemeClr val="tx1"/>
                </a:solidFill>
              </a:rPr>
              <a:t> </a:t>
            </a:r>
            <a:r>
              <a:rPr lang="sk-SK" sz="1800" i="1" dirty="0">
                <a:solidFill>
                  <a:schemeClr val="tx1"/>
                </a:solidFill>
              </a:rPr>
              <a:t>– </a:t>
            </a:r>
            <a:r>
              <a:rPr lang="sk-SK" sz="1800" i="1" dirty="0" err="1">
                <a:solidFill>
                  <a:schemeClr val="tx1"/>
                </a:solidFill>
              </a:rPr>
              <a:t>with</a:t>
            </a:r>
            <a:r>
              <a:rPr lang="sk-SK" sz="1800" i="1" dirty="0">
                <a:solidFill>
                  <a:schemeClr val="tx1"/>
                </a:solidFill>
              </a:rPr>
              <a:t> </a:t>
            </a:r>
            <a:r>
              <a:rPr lang="sk-SK" sz="1800" i="1" dirty="0" err="1">
                <a:solidFill>
                  <a:schemeClr val="tx1"/>
                </a:solidFill>
              </a:rPr>
              <a:t>Applications</a:t>
            </a:r>
            <a:r>
              <a:rPr lang="sk-SK" sz="1800" i="1" dirty="0">
                <a:solidFill>
                  <a:schemeClr val="tx1"/>
                </a:solidFill>
              </a:rPr>
              <a:t> in R.</a:t>
            </a:r>
            <a:r>
              <a:rPr lang="sk-SK" sz="1800" dirty="0">
                <a:solidFill>
                  <a:schemeClr val="tx1"/>
                </a:solidFill>
              </a:rPr>
              <a:t> </a:t>
            </a:r>
            <a:r>
              <a:rPr lang="sk-SK" sz="1800" dirty="0" err="1">
                <a:solidFill>
                  <a:schemeClr val="tx1"/>
                </a:solidFill>
              </a:rPr>
              <a:t>Springer</a:t>
            </a:r>
            <a:r>
              <a:rPr lang="sk-SK" sz="1800" dirty="0">
                <a:solidFill>
                  <a:schemeClr val="tx1"/>
                </a:solidFill>
              </a:rPr>
              <a:t> </a:t>
            </a:r>
            <a:r>
              <a:rPr lang="sk-SK" sz="1800" dirty="0" err="1">
                <a:solidFill>
                  <a:schemeClr val="tx1"/>
                </a:solidFill>
              </a:rPr>
              <a:t>Texts</a:t>
            </a:r>
            <a:r>
              <a:rPr lang="sk-SK" sz="1800" dirty="0">
                <a:solidFill>
                  <a:schemeClr val="tx1"/>
                </a:solidFill>
              </a:rPr>
              <a:t> in </a:t>
            </a:r>
            <a:r>
              <a:rPr lang="sk-SK" sz="1800" dirty="0" err="1">
                <a:solidFill>
                  <a:schemeClr val="tx1"/>
                </a:solidFill>
              </a:rPr>
              <a:t>Statistics</a:t>
            </a:r>
            <a:r>
              <a:rPr lang="sk-SK" sz="1800" dirty="0">
                <a:solidFill>
                  <a:schemeClr val="tx1"/>
                </a:solidFill>
              </a:rPr>
              <a:t>. </a:t>
            </a:r>
            <a:r>
              <a:rPr lang="sk-SK" sz="1800" dirty="0" err="1">
                <a:solidFill>
                  <a:schemeClr val="tx1"/>
                </a:solidFill>
              </a:rPr>
              <a:t>Available</a:t>
            </a:r>
            <a:r>
              <a:rPr lang="sk-SK" sz="1800" dirty="0">
                <a:solidFill>
                  <a:schemeClr val="tx1"/>
                </a:solidFill>
              </a:rPr>
              <a:t> online.</a:t>
            </a:r>
            <a:endParaRPr lang="sk-SK" altLang="sk-SK" sz="1800" dirty="0">
              <a:solidFill>
                <a:schemeClr val="tx1"/>
              </a:solidFill>
            </a:endParaRPr>
          </a:p>
          <a:p>
            <a:pPr algn="ctr" eaLnBrk="1" hangingPunct="1"/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577153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>
                <a:latin typeface="Arial" pitchFamily="34" charset="0"/>
                <a:cs typeface="Arial" pitchFamily="34" charset="0"/>
              </a:rPr>
              <a:t>Čo je to strojové učenie?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145657"/>
            <a:ext cx="8229600" cy="1956749"/>
          </a:xfrm>
        </p:spPr>
        <p:txBody>
          <a:bodyPr>
            <a:normAutofit/>
          </a:bodyPr>
          <a:lstStyle/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altLang="sk-SK" sz="1800" dirty="0"/>
              <a:t>Človek učením nadobúda schopnosť rozlišovať stále jemnejšie rozdiely </a:t>
            </a:r>
            <a:r>
              <a:rPr lang="en-US" altLang="sk-SK" sz="1800" dirty="0"/>
              <a:t>(</a:t>
            </a:r>
            <a:r>
              <a:rPr lang="sk-SK" altLang="sk-SK" sz="1800" dirty="0"/>
              <a:t>kvet - motýľ, cestovanie, štúdium, ...</a:t>
            </a:r>
            <a:r>
              <a:rPr lang="en-US" altLang="sk-SK" sz="1800" dirty="0"/>
              <a:t>)</a:t>
            </a:r>
            <a:endParaRPr lang="sk-SK" altLang="sk-SK" sz="1800" dirty="0"/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altLang="sk-SK" sz="1800" dirty="0">
                <a:solidFill>
                  <a:srgbClr val="C00000"/>
                </a:solidFill>
              </a:rPr>
              <a:t>Počítačový program je schopný učiť sa zo skúsenosti </a:t>
            </a:r>
            <a:r>
              <a:rPr lang="en-US" altLang="sk-SK" sz="1800" dirty="0">
                <a:solidFill>
                  <a:srgbClr val="C00000"/>
                </a:solidFill>
              </a:rPr>
              <a:t>(</a:t>
            </a:r>
            <a:r>
              <a:rPr lang="sk-SK" altLang="sk-SK" sz="1800" dirty="0" err="1">
                <a:solidFill>
                  <a:srgbClr val="C00000"/>
                </a:solidFill>
              </a:rPr>
              <a:t>trénovacie</a:t>
            </a:r>
            <a:r>
              <a:rPr lang="sk-SK" altLang="sk-SK" sz="1800" dirty="0">
                <a:solidFill>
                  <a:srgbClr val="C00000"/>
                </a:solidFill>
              </a:rPr>
              <a:t> príklady</a:t>
            </a:r>
            <a:r>
              <a:rPr lang="en-US" altLang="sk-SK" sz="1800" dirty="0">
                <a:solidFill>
                  <a:srgbClr val="C00000"/>
                </a:solidFill>
              </a:rPr>
              <a:t>)</a:t>
            </a:r>
            <a:r>
              <a:rPr lang="sk-SK" altLang="sk-SK" sz="1800" dirty="0">
                <a:solidFill>
                  <a:srgbClr val="C00000"/>
                </a:solidFill>
              </a:rPr>
              <a:t>, ak sa jeho výkon zvýšil (Presnosť, Návratnosť, F1, Správnosť (</a:t>
            </a:r>
            <a:r>
              <a:rPr lang="sk-SK" altLang="sk-SK" sz="1800" dirty="0" err="1">
                <a:solidFill>
                  <a:srgbClr val="C00000"/>
                </a:solidFill>
              </a:rPr>
              <a:t>Acc</a:t>
            </a:r>
            <a:r>
              <a:rPr lang="sk-SK" altLang="sk-SK" sz="1800" dirty="0">
                <a:solidFill>
                  <a:srgbClr val="C00000"/>
                </a:solidFill>
              </a:rPr>
              <a:t>)) pri riešení triedy úloh (klasifikačná, regresná, zhlukovanie) vďaka danej skúsenosti. </a:t>
            </a:r>
            <a:endParaRPr lang="sk-SK" sz="1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 descr="Obru1">
            <a:extLst>
              <a:ext uri="{FF2B5EF4-FFF2-40B4-BE49-F238E27FC236}">
                <a16:creationId xmlns:a16="http://schemas.microsoft.com/office/drawing/2014/main" id="{3D1EADDC-7325-45EE-8614-0D3C7B8BA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9" y="3102406"/>
            <a:ext cx="6272846" cy="3480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889A7B02-41FC-4E30-8F22-6DBE4FE66589}"/>
              </a:ext>
            </a:extLst>
          </p:cNvPr>
          <p:cNvSpPr txBox="1"/>
          <p:nvPr/>
        </p:nvSpPr>
        <p:spPr>
          <a:xfrm>
            <a:off x="781614" y="4406139"/>
            <a:ext cx="11704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 err="1">
                <a:solidFill>
                  <a:schemeClr val="accent1">
                    <a:lumMod val="75000"/>
                  </a:schemeClr>
                </a:solidFill>
              </a:rPr>
              <a:t>Trénovacia</a:t>
            </a:r>
            <a:r>
              <a:rPr lang="sk-SK" sz="1600" dirty="0">
                <a:solidFill>
                  <a:schemeClr val="accent1">
                    <a:lumMod val="75000"/>
                  </a:schemeClr>
                </a:solidFill>
              </a:rPr>
              <a:t>  </a:t>
            </a:r>
          </a:p>
          <a:p>
            <a:r>
              <a:rPr lang="sk-SK" sz="1600" dirty="0">
                <a:solidFill>
                  <a:schemeClr val="accent1">
                    <a:lumMod val="75000"/>
                  </a:schemeClr>
                </a:solidFill>
              </a:rPr>
              <a:t>množina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F817FAB9-66BC-45A3-9B71-5E1B0D0CEC1D}"/>
              </a:ext>
            </a:extLst>
          </p:cNvPr>
          <p:cNvSpPr txBox="1"/>
          <p:nvPr/>
        </p:nvSpPr>
        <p:spPr>
          <a:xfrm>
            <a:off x="2443659" y="5964110"/>
            <a:ext cx="41192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 err="1">
                <a:solidFill>
                  <a:srgbClr val="C00000"/>
                </a:solidFill>
              </a:rPr>
              <a:t>Algorimus</a:t>
            </a:r>
            <a:r>
              <a:rPr lang="sk-SK" sz="1600" dirty="0">
                <a:solidFill>
                  <a:srgbClr val="C00000"/>
                </a:solidFill>
              </a:rPr>
              <a:t> SU: C.45, </a:t>
            </a:r>
            <a:r>
              <a:rPr lang="sk-SK" sz="1600" dirty="0" err="1">
                <a:solidFill>
                  <a:srgbClr val="C00000"/>
                </a:solidFill>
              </a:rPr>
              <a:t>Bayes</a:t>
            </a:r>
            <a:r>
              <a:rPr lang="sk-SK" sz="1600" dirty="0">
                <a:solidFill>
                  <a:srgbClr val="C00000"/>
                </a:solidFill>
              </a:rPr>
              <a:t>, SVM, RF, NN, GA, ... 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0FCA7A0A-83C1-4C02-B03B-D90EE292D20F}"/>
              </a:ext>
            </a:extLst>
          </p:cNvPr>
          <p:cNvSpPr txBox="1"/>
          <p:nvPr/>
        </p:nvSpPr>
        <p:spPr>
          <a:xfrm>
            <a:off x="6910086" y="4421528"/>
            <a:ext cx="1874296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>
                <a:solidFill>
                  <a:srgbClr val="006666"/>
                </a:solidFill>
              </a:rPr>
              <a:t>Klasifikačné pravidlo</a:t>
            </a:r>
          </a:p>
          <a:p>
            <a:r>
              <a:rPr lang="sk-SK" sz="1600" dirty="0">
                <a:solidFill>
                  <a:srgbClr val="006666"/>
                </a:solidFill>
              </a:rPr>
              <a:t>Rozhodovací strom</a:t>
            </a:r>
          </a:p>
          <a:p>
            <a:r>
              <a:rPr lang="sk-SK" sz="1600" dirty="0">
                <a:solidFill>
                  <a:srgbClr val="006666"/>
                </a:solidFill>
              </a:rPr>
              <a:t>Etalón</a:t>
            </a:r>
          </a:p>
          <a:p>
            <a:r>
              <a:rPr lang="sk-SK" sz="1600" dirty="0">
                <a:solidFill>
                  <a:srgbClr val="006666"/>
                </a:solidFill>
              </a:rPr>
              <a:t>Deliaca </a:t>
            </a:r>
            <a:r>
              <a:rPr lang="sk-SK" sz="1600" dirty="0" err="1">
                <a:solidFill>
                  <a:srgbClr val="006666"/>
                </a:solidFill>
              </a:rPr>
              <a:t>hyperrovina</a:t>
            </a:r>
            <a:endParaRPr lang="sk-SK" sz="1600" dirty="0">
              <a:solidFill>
                <a:srgbClr val="006666"/>
              </a:solidFill>
            </a:endParaRPr>
          </a:p>
          <a:p>
            <a:r>
              <a:rPr lang="sk-SK" sz="1600" dirty="0">
                <a:solidFill>
                  <a:srgbClr val="006666"/>
                </a:solidFill>
              </a:rPr>
              <a:t>Zhluky</a:t>
            </a:r>
          </a:p>
          <a:p>
            <a:endParaRPr lang="sk-SK" dirty="0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00AF0FA7-B01D-42E9-9D84-E8DA4F57BF14}"/>
              </a:ext>
            </a:extLst>
          </p:cNvPr>
          <p:cNvSpPr txBox="1"/>
          <p:nvPr/>
        </p:nvSpPr>
        <p:spPr>
          <a:xfrm>
            <a:off x="4314910" y="4236862"/>
            <a:ext cx="911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 err="1">
                <a:solidFill>
                  <a:schemeClr val="bg1">
                    <a:lumMod val="50000"/>
                  </a:schemeClr>
                </a:solidFill>
              </a:rPr>
              <a:t>Boosting</a:t>
            </a:r>
            <a:endParaRPr lang="sk-SK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039571EF-3CE4-431D-AFBF-D3C6CAFFF573}"/>
              </a:ext>
            </a:extLst>
          </p:cNvPr>
          <p:cNvSpPr txBox="1"/>
          <p:nvPr/>
        </p:nvSpPr>
        <p:spPr>
          <a:xfrm>
            <a:off x="2701902" y="3203961"/>
            <a:ext cx="36027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>
                <a:solidFill>
                  <a:schemeClr val="accent4">
                    <a:lumMod val="75000"/>
                  </a:schemeClr>
                </a:solidFill>
              </a:rPr>
              <a:t>Presnosť, Návratnosť, F1, Správnosť (</a:t>
            </a:r>
            <a:r>
              <a:rPr lang="sk-SK" sz="1600" dirty="0" err="1">
                <a:solidFill>
                  <a:schemeClr val="accent4">
                    <a:lumMod val="75000"/>
                  </a:schemeClr>
                </a:solidFill>
              </a:rPr>
              <a:t>Acc</a:t>
            </a:r>
            <a:r>
              <a:rPr lang="sk-SK" sz="1600" dirty="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30821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>
                <a:latin typeface="Arial" pitchFamily="34" charset="0"/>
                <a:cs typeface="Arial" pitchFamily="34" charset="0"/>
              </a:rPr>
              <a:t>Kde sa to odohráva?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966356"/>
            <a:ext cx="8229600" cy="5159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1800" dirty="0">
                <a:latin typeface="Arial" pitchFamily="34" charset="0"/>
                <a:cs typeface="Arial" pitchFamily="34" charset="0"/>
              </a:rPr>
              <a:t>Poznáme rôzne formy reprezentácie priestoru </a:t>
            </a:r>
            <a:r>
              <a:rPr lang="sk-SK" sz="1800" dirty="0" err="1">
                <a:latin typeface="Arial" pitchFamily="34" charset="0"/>
                <a:cs typeface="Arial" pitchFamily="34" charset="0"/>
              </a:rPr>
              <a:t>trénovacích</a:t>
            </a:r>
            <a:r>
              <a:rPr lang="sk-SK" sz="1800" dirty="0">
                <a:latin typeface="Arial" pitchFamily="34" charset="0"/>
                <a:cs typeface="Arial" pitchFamily="34" charset="0"/>
              </a:rPr>
              <a:t> príkladov a potenciálnych riešení: priestor pojmov, priestor príznakov a stavový priestor.</a:t>
            </a:r>
          </a:p>
          <a:p>
            <a:pPr marL="0" indent="0">
              <a:buNone/>
            </a:pPr>
            <a:r>
              <a:rPr lang="sk-SK" sz="1800" b="1" dirty="0"/>
              <a:t>Priestor pojmov</a:t>
            </a:r>
            <a:r>
              <a:rPr lang="sk-SK" sz="1800" dirty="0"/>
              <a:t> – definície pojmov (TP, H, ...) a vzťahov medzi nimi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 descr="Obrlg1">
            <a:extLst>
              <a:ext uri="{FF2B5EF4-FFF2-40B4-BE49-F238E27FC236}">
                <a16:creationId xmlns:a16="http://schemas.microsoft.com/office/drawing/2014/main" id="{932991BA-C4C7-443E-B3AF-3EBF3094D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26457"/>
            <a:ext cx="4166885" cy="39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D38A635C-EDE2-4096-AE1E-9DCFF77A7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6886" y="2043717"/>
            <a:ext cx="4977114" cy="396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37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>
                <a:latin typeface="Arial" pitchFamily="34" charset="0"/>
                <a:cs typeface="Arial" pitchFamily="34" charset="0"/>
              </a:rPr>
              <a:t>Kde sa to odohráva?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966356"/>
            <a:ext cx="8229600" cy="5159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1800" b="1" dirty="0">
                <a:latin typeface="Arial" pitchFamily="34" charset="0"/>
                <a:cs typeface="Arial" pitchFamily="34" charset="0"/>
              </a:rPr>
              <a:t>Príznakový priestor </a:t>
            </a:r>
            <a:r>
              <a:rPr lang="sk-SK" sz="1800" dirty="0">
                <a:latin typeface="Arial" pitchFamily="34" charset="0"/>
                <a:cs typeface="Arial" pitchFamily="34" charset="0"/>
              </a:rPr>
              <a:t>– príznaky sú reprezentované osami m-dimenzionálneho priestoru (atribúty, vlastnosti -  </a:t>
            </a:r>
            <a:r>
              <a:rPr lang="sk-SK" sz="1800" dirty="0" err="1">
                <a:latin typeface="Arial" pitchFamily="34" charset="0"/>
                <a:cs typeface="Arial" pitchFamily="34" charset="0"/>
              </a:rPr>
              <a:t>features</a:t>
            </a:r>
            <a:r>
              <a:rPr lang="sk-SK" sz="1800" dirty="0">
                <a:latin typeface="Arial" pitchFamily="34" charset="0"/>
                <a:cs typeface="Arial" pitchFamily="34" charset="0"/>
              </a:rPr>
              <a:t>, </a:t>
            </a:r>
            <a:r>
              <a:rPr lang="sk-SK" sz="1800" dirty="0" err="1">
                <a:latin typeface="Arial" pitchFamily="34" charset="0"/>
                <a:cs typeface="Arial" pitchFamily="34" charset="0"/>
              </a:rPr>
              <a:t>fičury</a:t>
            </a:r>
            <a:r>
              <a:rPr lang="sk-SK" sz="1800" dirty="0">
                <a:latin typeface="Arial" pitchFamily="34" charset="0"/>
                <a:cs typeface="Arial" pitchFamily="34" charset="0"/>
              </a:rPr>
              <a:t>, </a:t>
            </a:r>
            <a:r>
              <a:rPr lang="sk-SK" sz="1800" dirty="0" err="1">
                <a:latin typeface="Arial" pitchFamily="34" charset="0"/>
                <a:cs typeface="Arial" pitchFamily="34" charset="0"/>
              </a:rPr>
              <a:t>prediktory</a:t>
            </a:r>
            <a:r>
              <a:rPr lang="sk-SK" sz="1800" dirty="0">
                <a:latin typeface="Arial" pitchFamily="34" charset="0"/>
                <a:cs typeface="Arial" pitchFamily="34" charset="0"/>
              </a:rPr>
              <a:t>, ...)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E7D7CDD6-566F-48BF-95CC-68A9D03AF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12925"/>
            <a:ext cx="2926353" cy="2634985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591D175B-1A56-4757-97E0-F0426D6D7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4451" y="2203586"/>
            <a:ext cx="5472227" cy="414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077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>
                <a:latin typeface="Arial" pitchFamily="34" charset="0"/>
                <a:cs typeface="Arial" pitchFamily="34" charset="0"/>
              </a:rPr>
              <a:t>Kde sa to odohráva?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966356"/>
            <a:ext cx="8229600" cy="5159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1800" b="1" dirty="0"/>
              <a:t>Stavový priestor </a:t>
            </a:r>
            <a:r>
              <a:rPr lang="sk-SK" sz="1800" dirty="0"/>
              <a:t>– graf obsahujúci všetky stavy v jeho uzloch, hrany reprezentujú možné prechody medzi stavmi, teda aplikovateľné operátory</a:t>
            </a:r>
            <a:endParaRPr lang="sk-SK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68A2E0CC-87E4-4C01-A05F-35912B4DE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238" y="1733932"/>
            <a:ext cx="6522720" cy="440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379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>
                <a:latin typeface="Arial" pitchFamily="34" charset="0"/>
                <a:cs typeface="Arial" pitchFamily="34" charset="0"/>
              </a:rPr>
              <a:t>Paradigmy strojového učenia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966356"/>
            <a:ext cx="8229600" cy="51598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sk-SK" sz="2200" dirty="0">
              <a:latin typeface="Arial" pitchFamily="34" charset="0"/>
              <a:cs typeface="Arial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sk-SK" sz="2200" dirty="0">
                <a:latin typeface="Arial" pitchFamily="34" charset="0"/>
                <a:cs typeface="Arial" pitchFamily="34" charset="0"/>
              </a:rPr>
              <a:t>Symbolické učenie a indukcia pravidiel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dirty="0"/>
              <a:t>Pravdepodobnostné a štatistické modely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200" dirty="0">
                <a:solidFill>
                  <a:srgbClr val="7E0000"/>
                </a:solidFill>
                <a:latin typeface="Arial" pitchFamily="34" charset="0"/>
                <a:cs typeface="Arial" pitchFamily="34" charset="0"/>
              </a:rPr>
              <a:t>Hlboké učenie </a:t>
            </a:r>
            <a:r>
              <a:rPr lang="sk-SK" sz="2200" dirty="0">
                <a:latin typeface="Arial" pitchFamily="34" charset="0"/>
                <a:cs typeface="Arial" pitchFamily="34" charset="0"/>
              </a:rPr>
              <a:t>(umelé neurónové siete)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200" dirty="0">
                <a:solidFill>
                  <a:srgbClr val="7E0000"/>
                </a:solidFill>
                <a:latin typeface="Arial" pitchFamily="34" charset="0"/>
                <a:cs typeface="Arial" pitchFamily="34" charset="0"/>
              </a:rPr>
              <a:t>Učenie súborom metód</a:t>
            </a:r>
            <a:endParaRPr lang="sk-SK" sz="2200" dirty="0">
              <a:latin typeface="Arial" pitchFamily="34" charset="0"/>
              <a:cs typeface="Arial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sk-SK" dirty="0" err="1"/>
              <a:t>Federované</a:t>
            </a:r>
            <a:r>
              <a:rPr lang="sk-SK" dirty="0"/>
              <a:t> učenie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dirty="0"/>
              <a:t>Aktívne učenie</a:t>
            </a:r>
            <a:endParaRPr lang="sk-SK" sz="2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sk-SK" sz="2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sk-SK" dirty="0"/>
              <a:t>V rámci týchto paradigiem existuje mnoho prístupov, metód a algoritmov SU. Tri základné prístupy: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200" dirty="0">
                <a:latin typeface="Arial" pitchFamily="34" charset="0"/>
                <a:cs typeface="Arial" pitchFamily="34" charset="0"/>
              </a:rPr>
              <a:t>Klasick</a:t>
            </a:r>
            <a:r>
              <a:rPr lang="sk-SK" dirty="0"/>
              <a:t>é strojové učenie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200" dirty="0">
                <a:latin typeface="Arial" pitchFamily="34" charset="0"/>
                <a:cs typeface="Arial" pitchFamily="34" charset="0"/>
              </a:rPr>
              <a:t>Učenie súborom metód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dirty="0"/>
              <a:t>Hlboké učenie</a:t>
            </a:r>
            <a:endParaRPr lang="sk-SK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269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>
                <a:latin typeface="Arial" pitchFamily="34" charset="0"/>
                <a:cs typeface="Arial" pitchFamily="34" charset="0"/>
              </a:rPr>
              <a:t>Delenie strojového učenia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966355"/>
            <a:ext cx="8229600" cy="56170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200" dirty="0">
                <a:latin typeface="Arial" pitchFamily="34" charset="0"/>
                <a:cs typeface="Arial" pitchFamily="34" charset="0"/>
              </a:rPr>
              <a:t>Podľa typu dát</a:t>
            </a:r>
          </a:p>
          <a:p>
            <a:pPr marL="0" indent="0">
              <a:buNone/>
            </a:pPr>
            <a:r>
              <a:rPr lang="sk-SK" sz="1800" b="1" dirty="0"/>
              <a:t>Kontrolované (</a:t>
            </a:r>
            <a:r>
              <a:rPr lang="sk-SK" sz="1800" b="1" dirty="0" err="1"/>
              <a:t>supervised</a:t>
            </a:r>
            <a:r>
              <a:rPr lang="sk-SK" sz="1800" b="1" dirty="0"/>
              <a:t>)</a:t>
            </a:r>
          </a:p>
          <a:p>
            <a:pPr lvl="1"/>
            <a:r>
              <a:rPr lang="sk-SK" altLang="sk-SK" sz="1800" dirty="0" err="1"/>
              <a:t>trénovacie</a:t>
            </a:r>
            <a:r>
              <a:rPr lang="sk-SK" altLang="sk-SK" sz="1800" dirty="0"/>
              <a:t> príklady pozostávajú zo </a:t>
            </a:r>
            <a:r>
              <a:rPr lang="sk-SK" altLang="sk-SK" sz="1800" dirty="0" err="1"/>
              <a:t>vstupno</a:t>
            </a:r>
            <a:r>
              <a:rPr lang="sk-SK" altLang="sk-SK" sz="1800" dirty="0"/>
              <a:t>/výstupných vzorov. Cieľom učiaceho algoritmu je predikovať výstupnú hodnotu nových príkladov na základe ich vstupnej hodnoty</a:t>
            </a:r>
            <a:endParaRPr lang="sk-SK" sz="1800" dirty="0"/>
          </a:p>
          <a:p>
            <a:pPr marL="0" indent="0">
              <a:buNone/>
            </a:pPr>
            <a:r>
              <a:rPr lang="sk-SK" sz="1800" b="1" dirty="0"/>
              <a:t>Nekontrolované (</a:t>
            </a:r>
            <a:r>
              <a:rPr lang="sk-SK" sz="1800" b="1" dirty="0" err="1"/>
              <a:t>unsupervised</a:t>
            </a:r>
            <a:r>
              <a:rPr lang="sk-SK" sz="1800" b="1" dirty="0"/>
              <a:t>)</a:t>
            </a:r>
          </a:p>
          <a:p>
            <a:pPr lvl="1"/>
            <a:r>
              <a:rPr lang="sk-SK" altLang="sk-SK" sz="1800" dirty="0"/>
              <a:t>algoritmus má k dispozícii iba vstupné hodnoty  na objavenie zhlukov, zmysluplných asociácií alebo vzorov</a:t>
            </a:r>
            <a:endParaRPr lang="sk-SK" sz="1800" dirty="0"/>
          </a:p>
          <a:p>
            <a:pPr marL="0" indent="0">
              <a:buNone/>
            </a:pPr>
            <a:r>
              <a:rPr lang="sk-SK" sz="1800" b="1" dirty="0"/>
              <a:t>Posilňované (</a:t>
            </a:r>
            <a:r>
              <a:rPr lang="sk-SK" sz="1800" b="1" dirty="0" err="1"/>
              <a:t>reinforcement</a:t>
            </a:r>
            <a:r>
              <a:rPr lang="sk-SK" sz="1800" b="1" dirty="0"/>
              <a:t>)</a:t>
            </a:r>
          </a:p>
          <a:p>
            <a:pPr lvl="1"/>
            <a:r>
              <a:rPr lang="sk-SK" sz="1800" dirty="0"/>
              <a:t>prostredie v ktorom sa algoritmus učí nie je reprezentované </a:t>
            </a:r>
            <a:r>
              <a:rPr lang="sk-SK" sz="1800" dirty="0" err="1"/>
              <a:t>trénovacími</a:t>
            </a:r>
            <a:r>
              <a:rPr lang="sk-SK" sz="1800" dirty="0"/>
              <a:t> príkladmi ale stavovým priestorom</a:t>
            </a:r>
          </a:p>
          <a:p>
            <a:pPr marL="0" indent="0">
              <a:buNone/>
            </a:pPr>
            <a:r>
              <a:rPr lang="sk-SK" dirty="0"/>
              <a:t>Podľa prístupu k dátam</a:t>
            </a:r>
          </a:p>
          <a:p>
            <a:pPr marL="0" indent="0">
              <a:buNone/>
            </a:pPr>
            <a:r>
              <a:rPr lang="sk-SK" sz="1800" b="1" dirty="0"/>
              <a:t>Online</a:t>
            </a:r>
            <a:r>
              <a:rPr lang="sk-SK" sz="1800" dirty="0"/>
              <a:t> (na základe aktuálne snímaného EEG signálu rozpoznáme emóciu)</a:t>
            </a:r>
          </a:p>
          <a:p>
            <a:pPr lvl="1"/>
            <a:r>
              <a:rPr lang="sk-SK" sz="1800" dirty="0"/>
              <a:t>potrebujeme aplikovať </a:t>
            </a:r>
            <a:r>
              <a:rPr lang="sk-SK" sz="1800" b="1" dirty="0"/>
              <a:t>inkrementálny</a:t>
            </a:r>
            <a:r>
              <a:rPr lang="sk-SK" sz="1800" dirty="0"/>
              <a:t> algoritmus</a:t>
            </a:r>
          </a:p>
          <a:p>
            <a:pPr marL="0" indent="0">
              <a:buNone/>
            </a:pPr>
            <a:r>
              <a:rPr lang="sk-SK" sz="1800" b="1" dirty="0" err="1"/>
              <a:t>Offline</a:t>
            </a:r>
            <a:r>
              <a:rPr lang="sk-SK" sz="1800" dirty="0"/>
              <a:t> (</a:t>
            </a:r>
            <a:r>
              <a:rPr lang="sk-SK" sz="1800" dirty="0" err="1"/>
              <a:t>trénovaciu</a:t>
            </a:r>
            <a:r>
              <a:rPr lang="sk-SK" sz="1800" dirty="0"/>
              <a:t> množinu pripravíme pre začatím učenia)</a:t>
            </a:r>
          </a:p>
          <a:p>
            <a:pPr lvl="1"/>
            <a:r>
              <a:rPr lang="sk-SK" sz="1800" dirty="0"/>
              <a:t>potrebujeme aplikovať </a:t>
            </a:r>
            <a:r>
              <a:rPr lang="sk-SK" sz="1800" b="1" dirty="0"/>
              <a:t>neinkrementálny</a:t>
            </a:r>
            <a:r>
              <a:rPr lang="sk-SK" sz="1800" dirty="0"/>
              <a:t> algoritmus</a:t>
            </a:r>
          </a:p>
          <a:p>
            <a:endParaRPr lang="sk-SK" sz="1800" dirty="0"/>
          </a:p>
          <a:p>
            <a:endParaRPr lang="sk-SK" dirty="0"/>
          </a:p>
          <a:p>
            <a:endParaRPr lang="sk-SK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139081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tx1"/>
          </a:solidFill>
        </a:ln>
      </a:spPr>
      <a:bodyPr rtlCol="0" anchor="ctr"/>
      <a:lstStyle>
        <a:defPPr algn="ctr">
          <a:defRPr dirty="0"/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  <a:lnDef>
      <a:spPr>
        <a:ln>
          <a:headEnd type="arrow"/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410F63F6-13B3-524F-B3CC-0934E54702EB}" vid="{1E97BBC5-A21D-794C-A0AA-D9BFD86C73E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01definicia SU</Template>
  <TotalTime>907</TotalTime>
  <Words>2050</Words>
  <Application>Microsoft Office PowerPoint</Application>
  <PresentationFormat>Prezentácia na obrazovke (4:3)</PresentationFormat>
  <Paragraphs>373</Paragraphs>
  <Slides>27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27</vt:i4>
      </vt:variant>
    </vt:vector>
  </HeadingPairs>
  <TitlesOfParts>
    <vt:vector size="34" baseType="lpstr">
      <vt:lpstr>Arial</vt:lpstr>
      <vt:lpstr>Calibri</vt:lpstr>
      <vt:lpstr>Cambria Math</vt:lpstr>
      <vt:lpstr>Courier New</vt:lpstr>
      <vt:lpstr>Times New Roman</vt:lpstr>
      <vt:lpstr>Wingdings</vt:lpstr>
      <vt:lpstr>Motív Office</vt:lpstr>
      <vt:lpstr>Definícia strojového učenia</vt:lpstr>
      <vt:lpstr>Prezentácia programu PowerPoint</vt:lpstr>
      <vt:lpstr>Prezentácia programu PowerPoint</vt:lpstr>
      <vt:lpstr>Čo je to strojové učenie?</vt:lpstr>
      <vt:lpstr>Kde sa to odohráva?</vt:lpstr>
      <vt:lpstr>Kde sa to odohráva?</vt:lpstr>
      <vt:lpstr>Kde sa to odohráva?</vt:lpstr>
      <vt:lpstr>Paradigmy strojového učenia</vt:lpstr>
      <vt:lpstr>Delenie strojového učenia</vt:lpstr>
      <vt:lpstr>Príklady trénovacej množiny – reprezentácia vstupov</vt:lpstr>
      <vt:lpstr>Relácia medzi vstupom a výstupom</vt:lpstr>
      <vt:lpstr>Relácia medzi vstupom a výstupom</vt:lpstr>
      <vt:lpstr>Príklady trénovacej množiny – anotácia (labelling)</vt:lpstr>
      <vt:lpstr>Reprezentácia výstupov – typy modelov</vt:lpstr>
      <vt:lpstr>Proces strojového učenia</vt:lpstr>
      <vt:lpstr>Prezentácia programu PowerPoint</vt:lpstr>
      <vt:lpstr>Prezentácia programu PowerPoint</vt:lpstr>
      <vt:lpstr>Aký model sme naučili?</vt:lpstr>
      <vt:lpstr>Preferencie algoritmov strojového učenia</vt:lpstr>
      <vt:lpstr>Komplexnosť strojového učenia</vt:lpstr>
      <vt:lpstr>Chyba klasifikácie</vt:lpstr>
      <vt:lpstr>Miery efektívnosti klasifikácie</vt:lpstr>
      <vt:lpstr>Miery efektívnosti klasifikácie</vt:lpstr>
      <vt:lpstr>Porovnanie F1 a Acc. (Accuracy, správnosť)</vt:lpstr>
      <vt:lpstr>Porovnanie F1 a Acc (Accuracy, správnosť)</vt:lpstr>
      <vt:lpstr>Krivka ROC </vt:lpstr>
      <vt:lpstr>Ďakujem za pozornosť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Definícia strojového učenia</dc:title>
  <dc:creator>Kristína Machová</dc:creator>
  <cp:lastModifiedBy>Kristina Machova</cp:lastModifiedBy>
  <cp:revision>76</cp:revision>
  <cp:lastPrinted>2018-02-04T19:03:19Z</cp:lastPrinted>
  <dcterms:created xsi:type="dcterms:W3CDTF">2021-02-12T15:36:07Z</dcterms:created>
  <dcterms:modified xsi:type="dcterms:W3CDTF">2026-02-17T12:03:33Z</dcterms:modified>
</cp:coreProperties>
</file>