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59" r:id="rId3"/>
    <p:sldId id="291" r:id="rId4"/>
    <p:sldId id="299" r:id="rId5"/>
    <p:sldId id="321" r:id="rId6"/>
    <p:sldId id="302" r:id="rId7"/>
    <p:sldId id="318" r:id="rId8"/>
    <p:sldId id="319" r:id="rId9"/>
    <p:sldId id="322" r:id="rId10"/>
    <p:sldId id="295" r:id="rId11"/>
    <p:sldId id="310" r:id="rId12"/>
    <p:sldId id="315" r:id="rId13"/>
    <p:sldId id="320" r:id="rId14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2AFD167-BB9D-4722-BAF5-55D877F584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60297E6-4173-4AF9-9A97-4DF3250C2C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1AA7852-430D-4CD0-9F21-AA43FB9CD9D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8CEEDF7-E32E-466D-9109-AAB5574468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A69C3F23-F955-4FDE-A945-5688FC4AC9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14F5C99-BD58-44F7-A7CE-EC67934D2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F972D776-C0B0-4479-97DE-0ACBBC678CAD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F944B83-C292-4A0B-9E79-35CC24DAA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AD873D-E15C-40DD-AD02-3A2F784CBF0F}" type="slidenum">
              <a:rPr lang="cs-CZ" altLang="sk-SK" sz="1200"/>
              <a:pPr eaLnBrk="1" hangingPunct="1"/>
              <a:t>1</a:t>
            </a:fld>
            <a:endParaRPr lang="cs-CZ" altLang="sk-SK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A120031-91A9-4350-8A3A-C101FBDBE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8A50DC8-5240-4A8D-AE1D-2BF89CA10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>
            <a:extLst>
              <a:ext uri="{FF2B5EF4-FFF2-40B4-BE49-F238E27FC236}">
                <a16:creationId xmlns:a16="http://schemas.microsoft.com/office/drawing/2014/main" id="{EFEF8FB3-BD0C-40DB-A36F-B509B187842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3DA1B74-E553-4C32-88B1-CAC38E3C491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21FD94B4-0AE7-476B-93C9-E67848BB2B8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96DE01D8-0C22-452D-9C75-C1F410472E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40836386-485E-438F-8A26-A4051AD38BE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FA2A3C4E-81C6-483D-8543-F41C7A8F65E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10" name="Rectangle 8" descr="Large confetti">
            <a:extLst>
              <a:ext uri="{FF2B5EF4-FFF2-40B4-BE49-F238E27FC236}">
                <a16:creationId xmlns:a16="http://schemas.microsoft.com/office/drawing/2014/main" id="{35EB4B3F-4700-4778-A7FC-261FC3F7E21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09BB9778-DB4E-4051-A710-03577CECE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45DD5AD4-9BA9-462D-A083-0050F9D5C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4BC7AD1B-CADD-4369-954E-24C6390B4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46DE26D2-1885-431B-82B5-2B2D4D4297A6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87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49A5A7-3BC2-41AB-A8FB-B105098BA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E7DFFE-A25F-4B12-96F7-8EA443011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B48BB915-F694-4CAA-A142-93C053551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781CC-6267-48F7-95FC-50AA7E7F06E6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20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69D7D1-3396-426E-AF61-829453EDCC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B24E02-D588-48DF-A898-98220FA83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06DFD15F-A322-4B97-BD2C-51D340DBD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867ED-8C00-4A29-8E60-C46DBF003BC9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2736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8C5813-476E-4569-859E-AD276A779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B717B6-5F72-4DE3-B52C-769A6EDB6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3AF3E3AC-E82F-4F69-9719-5C9A6110C8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4B025-8D43-4596-9DC6-5F8C13CD3A58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0036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4875A6-0348-4BA3-92BF-D851DE69B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79DA10-67AA-4FD1-AAB6-A1CD2044F3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>
            <a:extLst>
              <a:ext uri="{FF2B5EF4-FFF2-40B4-BE49-F238E27FC236}">
                <a16:creationId xmlns:a16="http://schemas.microsoft.com/office/drawing/2014/main" id="{84D2D91B-BD32-4693-8160-9FFD9033AB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71C10-4DE3-4F26-AB5A-D46E475F4BC5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20664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D9DCFC-BC7D-4F41-B9EC-DA7F8FF0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26354F-117A-475C-BB20-291891247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56461E24-1B1C-4BBD-B033-FBFE1D0F2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515D5-DFF5-4380-B69B-F1AF310B8029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6997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020D79-8B03-464E-8708-E30192337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2FD44A-5AEE-46D7-ABE6-A2F113288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9" name="Rectangle 9" descr="Large confetti">
            <a:extLst>
              <a:ext uri="{FF2B5EF4-FFF2-40B4-BE49-F238E27FC236}">
                <a16:creationId xmlns:a16="http://schemas.microsoft.com/office/drawing/2014/main" id="{015FD27B-E4FE-4C4A-91D9-217BDC832D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6923A-0C61-4F05-A759-FE968C642B68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9461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7AE1A3-A74F-4F16-92F4-41846777A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08D61B2-1F91-40FC-9B21-E7A2CA3C7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" name="Rectangle 9" descr="Large confetti">
            <a:extLst>
              <a:ext uri="{FF2B5EF4-FFF2-40B4-BE49-F238E27FC236}">
                <a16:creationId xmlns:a16="http://schemas.microsoft.com/office/drawing/2014/main" id="{81BF80D6-37AE-440B-AF8D-59EDB9C9B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7F433-FA02-4FDB-8316-3220985F0751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17775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54BF25-8EF3-46F4-BA08-B618577C5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4D313D-57B7-4568-AB8F-AA2309102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4" name="Rectangle 9" descr="Large confetti">
            <a:extLst>
              <a:ext uri="{FF2B5EF4-FFF2-40B4-BE49-F238E27FC236}">
                <a16:creationId xmlns:a16="http://schemas.microsoft.com/office/drawing/2014/main" id="{D556BBBF-51D5-4C14-AD5B-EDAF26C77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B9D4E-8040-4D4C-AC9D-F72591B657E5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551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1DCD03-2226-4435-8BCC-639BCB1BCC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2AC91C-8867-4E99-81A9-8F81B6A74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F688C096-8B65-402C-ACCF-977882E8D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84911-E7D6-4659-A130-D74AAD975AC5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90654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F0FB08-A9E8-42E4-B2D3-FC78797EF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F77FB0-A960-4A3A-9B4D-4E9766462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>
            <a:extLst>
              <a:ext uri="{FF2B5EF4-FFF2-40B4-BE49-F238E27FC236}">
                <a16:creationId xmlns:a16="http://schemas.microsoft.com/office/drawing/2014/main" id="{104B3E17-8ACF-4C07-B78A-C2665B2157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E27BD-CAE6-4A38-ABED-B02B5CAD7455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850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>
            <a:extLst>
              <a:ext uri="{FF2B5EF4-FFF2-40B4-BE49-F238E27FC236}">
                <a16:creationId xmlns:a16="http://schemas.microsoft.com/office/drawing/2014/main" id="{2C0D140E-738E-4BFB-BC12-543EBDCD4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32AD5E-830E-4889-AB29-A7A35BB4E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EF3DE1F-FF68-4A7D-8E18-93C5C8BAF9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46FD20A-9D6C-4B31-9B82-A2C26518B5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 smtClean="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809CF39-4556-4366-87CA-2BBEEBAA2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5127" name="Rectangle 7" descr="Large confetti">
            <a:extLst>
              <a:ext uri="{FF2B5EF4-FFF2-40B4-BE49-F238E27FC236}">
                <a16:creationId xmlns:a16="http://schemas.microsoft.com/office/drawing/2014/main" id="{2706BE76-0267-4AE1-AA35-E6EE47CACAE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9C7649D0-B4EA-4AF0-9EEA-3BBFD7C0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/>
          </a:p>
        </p:txBody>
      </p:sp>
      <p:sp>
        <p:nvSpPr>
          <p:cNvPr id="5129" name="Rectangle 9" descr="Large confetti">
            <a:extLst>
              <a:ext uri="{FF2B5EF4-FFF2-40B4-BE49-F238E27FC236}">
                <a16:creationId xmlns:a16="http://schemas.microsoft.com/office/drawing/2014/main" id="{F020AFBB-1C63-480C-82D2-79006A8286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33017181-E1A0-4C17-AA46-167682E4E76D}" type="slidenum">
              <a:rPr lang="cs-CZ" altLang="sk-SK"/>
              <a:pPr/>
              <a:t>‹#›</a:t>
            </a:fld>
            <a:r>
              <a:rPr lang="sk-SK" altLang="sk-SK"/>
              <a:t>/17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äty 3">
            <a:extLst>
              <a:ext uri="{FF2B5EF4-FFF2-40B4-BE49-F238E27FC236}">
                <a16:creationId xmlns:a16="http://schemas.microsoft.com/office/drawing/2014/main" id="{8CC24C79-C7BB-4E6F-AABF-B01F5FBC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3075" name="Zástupný symbol čísla snímky 4">
            <a:extLst>
              <a:ext uri="{FF2B5EF4-FFF2-40B4-BE49-F238E27FC236}">
                <a16:creationId xmlns:a16="http://schemas.microsoft.com/office/drawing/2014/main" id="{437953D6-C7F8-491E-8399-5A88E756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A3AFCCF-9054-4A9C-9AC7-134702E6405A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3076" name="Rectangle 2" descr="Large confetti">
            <a:extLst>
              <a:ext uri="{FF2B5EF4-FFF2-40B4-BE49-F238E27FC236}">
                <a16:creationId xmlns:a16="http://schemas.microsoft.com/office/drawing/2014/main" id="{A3E465C5-85CE-4E7E-A02F-C5726C291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 eaLnBrk="1" hangingPunct="1"/>
            <a:r>
              <a:rPr lang="sk-SK" altLang="sk-SK" sz="4000" b="1"/>
              <a:t>ZNALOSTNÉ SYSTÉMY  prednáška č. </a:t>
            </a:r>
            <a:r>
              <a:rPr lang="en-US" altLang="sk-SK" sz="4000" b="1"/>
              <a:t>15</a:t>
            </a:r>
            <a:endParaRPr lang="cs-CZ" altLang="sk-SK" sz="4000" b="1"/>
          </a:p>
        </p:txBody>
      </p:sp>
      <p:pic>
        <p:nvPicPr>
          <p:cNvPr id="3077" name="Picture 3" descr="KKUI-logo">
            <a:extLst>
              <a:ext uri="{FF2B5EF4-FFF2-40B4-BE49-F238E27FC236}">
                <a16:creationId xmlns:a16="http://schemas.microsoft.com/office/drawing/2014/main" id="{473A04C4-9B0B-4D77-BD55-41ABB868D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j0173958">
            <a:extLst>
              <a:ext uri="{FF2B5EF4-FFF2-40B4-BE49-F238E27FC236}">
                <a16:creationId xmlns:a16="http://schemas.microsoft.com/office/drawing/2014/main" id="{67B601A7-323A-42F2-97E4-DD3898597F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7">
            <a:extLst>
              <a:ext uri="{FF2B5EF4-FFF2-40B4-BE49-F238E27FC236}">
                <a16:creationId xmlns:a16="http://schemas.microsoft.com/office/drawing/2014/main" id="{A7333E07-D7AD-4CBC-AB6B-2D2128970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695" y="2560638"/>
            <a:ext cx="504657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Znalostné inžinierstvo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v ekonomike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3200" b="1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 err="1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Vysokoškolská 4</a:t>
            </a: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äty 2">
            <a:extLst>
              <a:ext uri="{FF2B5EF4-FFF2-40B4-BE49-F238E27FC236}">
                <a16:creationId xmlns:a16="http://schemas.microsoft.com/office/drawing/2014/main" id="{B9BBA0AA-BA0F-4901-BD72-AA483E5A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2291" name="Zástupný symbol čísla snímky 3">
            <a:extLst>
              <a:ext uri="{FF2B5EF4-FFF2-40B4-BE49-F238E27FC236}">
                <a16:creationId xmlns:a16="http://schemas.microsoft.com/office/drawing/2014/main" id="{10B655D9-32E4-4729-86DB-D8D0F042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C778E3-C8E2-4659-8202-97079310F315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10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2292" name="Rectangle 2" descr="Ricebk">
            <a:extLst>
              <a:ext uri="{FF2B5EF4-FFF2-40B4-BE49-F238E27FC236}">
                <a16:creationId xmlns:a16="http://schemas.microsoft.com/office/drawing/2014/main" id="{2BD64350-3BB5-4DF9-84F8-EA9552106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2293" name="Rectangle 3" descr="Large confetti">
            <a:extLst>
              <a:ext uri="{FF2B5EF4-FFF2-40B4-BE49-F238E27FC236}">
                <a16:creationId xmlns:a16="http://schemas.microsoft.com/office/drawing/2014/main" id="{10CD6EFC-443B-4AA4-A1C7-9C40EB73D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Štúdia uskutočniteľnosti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D9D57343-FBF7-4228-9B85-DF78ABC22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341438"/>
            <a:ext cx="8305800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U väčších projektov je vhodné realizovať podrobnú štúdiu uskutočniteľnosti „feasibility study“, ktorá rozhodne o tom či sa znalostný systém má vyvíjať alebo nie. 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Vhodnosť aplikácie znalostných technológií je možné určiť podľa nasledovných príznakov </a:t>
            </a:r>
            <a:r>
              <a:rPr lang="en-US" altLang="sk-SK"/>
              <a:t>(</a:t>
            </a:r>
            <a:r>
              <a:rPr lang="sk-SK" altLang="sk-SK"/>
              <a:t>Tansley-Hayball, 1993</a:t>
            </a:r>
            <a:r>
              <a:rPr lang="en-US" altLang="sk-SK"/>
              <a:t>)</a:t>
            </a:r>
            <a:r>
              <a:rPr lang="sk-SK" altLang="sk-SK"/>
              <a:t>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 definícii úlohy sú termíny ako pravidla, vzťahy, predpoklady,...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Úloha je neriešiteľná numerickým výpočtom.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Zpracovávané fakty sa vyznačujú stupňom neurčitosti.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Pre úlohu existujú kvalifikovaní experti.</a:t>
            </a:r>
          </a:p>
        </p:txBody>
      </p:sp>
      <p:sp>
        <p:nvSpPr>
          <p:cNvPr id="12295" name="Rectangle 5">
            <a:extLst>
              <a:ext uri="{FF2B5EF4-FFF2-40B4-BE49-F238E27FC236}">
                <a16:creationId xmlns:a16="http://schemas.microsoft.com/office/drawing/2014/main" id="{B5465FB6-0FE2-490A-87A1-8174A2705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2296" name="Rectangle 6">
            <a:extLst>
              <a:ext uri="{FF2B5EF4-FFF2-40B4-BE49-F238E27FC236}">
                <a16:creationId xmlns:a16="http://schemas.microsoft.com/office/drawing/2014/main" id="{C0462DCA-7579-4861-ABCC-759A69639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äty 2">
            <a:extLst>
              <a:ext uri="{FF2B5EF4-FFF2-40B4-BE49-F238E27FC236}">
                <a16:creationId xmlns:a16="http://schemas.microsoft.com/office/drawing/2014/main" id="{DE56FD78-CE11-4076-91C3-515D5DF6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3315" name="Zástupný symbol čísla snímky 3">
            <a:extLst>
              <a:ext uri="{FF2B5EF4-FFF2-40B4-BE49-F238E27FC236}">
                <a16:creationId xmlns:a16="http://schemas.microsoft.com/office/drawing/2014/main" id="{8409C569-55C0-4C71-8460-B9AF9A52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08DA3E-BC35-4A53-BB5A-6244BF8646AA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11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3316" name="Rectangle 2" descr="Ricebk">
            <a:extLst>
              <a:ext uri="{FF2B5EF4-FFF2-40B4-BE49-F238E27FC236}">
                <a16:creationId xmlns:a16="http://schemas.microsoft.com/office/drawing/2014/main" id="{6AF6759A-1694-4F7C-8D4D-2FEBF2105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3317" name="Rectangle 3" descr="Large confetti">
            <a:extLst>
              <a:ext uri="{FF2B5EF4-FFF2-40B4-BE49-F238E27FC236}">
                <a16:creationId xmlns:a16="http://schemas.microsoft.com/office/drawing/2014/main" id="{CEB1A26D-AE9C-4A8C-B0F5-6BBD29B8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Paradox znalostného inžinierstva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3318" name="Rectangle 4">
            <a:extLst>
              <a:ext uri="{FF2B5EF4-FFF2-40B4-BE49-F238E27FC236}">
                <a16:creationId xmlns:a16="http://schemas.microsoft.com/office/drawing/2014/main" id="{53BCD542-8695-4430-A004-FB5E4605D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Čím je expert kompetentnejší, tým je menej schopný definovať znalosti, ktoré používa na riešenie problémov. Z toho vyplývajú dve zásady pre znalostných inžinierov: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Nikdy nebuďte sami vlastnými expertmi ani keď sa v oblasti dobre vyznáte. Obráťte sa na iného experta.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Neverte všetkému, čo expert hovorí.. Pravidlo nemusí byť správne, hoci sa za neho expert slovne zaručuje. Môže byť správne iba vtedy, keď je demoštrované expertom pri použití behom riešenia problému.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Pokusmi o prekonanie paradoxu znalostného inžiniera sú neverbálne – nepriame techniky: repertoárová sieť, multidimenzionálne škálovanie, Johnsonovo hierarchické zhlukovanie,...</a:t>
            </a:r>
          </a:p>
        </p:txBody>
      </p:sp>
      <p:sp>
        <p:nvSpPr>
          <p:cNvPr id="13319" name="Rectangle 5">
            <a:extLst>
              <a:ext uri="{FF2B5EF4-FFF2-40B4-BE49-F238E27FC236}">
                <a16:creationId xmlns:a16="http://schemas.microsoft.com/office/drawing/2014/main" id="{3BB705D3-EF83-44AC-AEB6-AC54EBE38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3320" name="Rectangle 6">
            <a:extLst>
              <a:ext uri="{FF2B5EF4-FFF2-40B4-BE49-F238E27FC236}">
                <a16:creationId xmlns:a16="http://schemas.microsoft.com/office/drawing/2014/main" id="{13A82994-403B-4A10-8931-7403DEBE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äty 2">
            <a:extLst>
              <a:ext uri="{FF2B5EF4-FFF2-40B4-BE49-F238E27FC236}">
                <a16:creationId xmlns:a16="http://schemas.microsoft.com/office/drawing/2014/main" id="{54A836CD-A078-403B-BE24-EF8605CE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4339" name="Zástupný symbol čísla snímky 3">
            <a:extLst>
              <a:ext uri="{FF2B5EF4-FFF2-40B4-BE49-F238E27FC236}">
                <a16:creationId xmlns:a16="http://schemas.microsoft.com/office/drawing/2014/main" id="{C7600309-032D-4512-9DB9-BC968A1B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466CBBA-F65C-43B7-AC9A-A67CEF646EEE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12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4340" name="Rectangle 1026" descr="Ricebk">
            <a:extLst>
              <a:ext uri="{FF2B5EF4-FFF2-40B4-BE49-F238E27FC236}">
                <a16:creationId xmlns:a16="http://schemas.microsoft.com/office/drawing/2014/main" id="{E2982F54-9517-421B-A5AF-65B5F2893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4341" name="Rectangle 1027" descr="Large confetti">
            <a:extLst>
              <a:ext uri="{FF2B5EF4-FFF2-40B4-BE49-F238E27FC236}">
                <a16:creationId xmlns:a16="http://schemas.microsoft.com/office/drawing/2014/main" id="{6DA46680-82B3-4CD4-A2A4-DF43D6A13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Interaktívne získavanie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4342" name="Rectangle 1028">
            <a:extLst>
              <a:ext uri="{FF2B5EF4-FFF2-40B4-BE49-F238E27FC236}">
                <a16:creationId xmlns:a16="http://schemas.microsoft.com/office/drawing/2014/main" id="{AF4DEB70-83B9-4B83-B751-690E9D87D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90600"/>
            <a:ext cx="84582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ETS </a:t>
            </a:r>
            <a:r>
              <a:rPr lang="en-US" altLang="sk-SK" b="1"/>
              <a:t>(</a:t>
            </a:r>
            <a:r>
              <a:rPr lang="sk-SK" altLang="sk-SK" b="1"/>
              <a:t>Expertise Transfer System</a:t>
            </a:r>
            <a:r>
              <a:rPr lang="en-US" altLang="sk-SK"/>
              <a:t>)</a:t>
            </a:r>
            <a:r>
              <a:rPr lang="sk-SK" altLang="sk-SK"/>
              <a:t> je systém pre interaktívnu tvorbu BZ vyvinutý Boosom v roku 1985. Analyzuje vstupnú množinu heuristík a parametrov a pomocou repertoárovej siete generuje množinu pravidiel</a:t>
            </a:r>
          </a:p>
        </p:txBody>
      </p:sp>
      <p:sp>
        <p:nvSpPr>
          <p:cNvPr id="14343" name="Rectangle 1029">
            <a:extLst>
              <a:ext uri="{FF2B5EF4-FFF2-40B4-BE49-F238E27FC236}">
                <a16:creationId xmlns:a16="http://schemas.microsoft.com/office/drawing/2014/main" id="{362C4AF1-7C82-4B7E-9B1A-3E0E792F3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4344" name="Rectangle 1030">
            <a:extLst>
              <a:ext uri="{FF2B5EF4-FFF2-40B4-BE49-F238E27FC236}">
                <a16:creationId xmlns:a16="http://schemas.microsoft.com/office/drawing/2014/main" id="{FF85699D-C05B-41B5-BE92-D300B6874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4345" name="Rectangle 1032">
            <a:extLst>
              <a:ext uri="{FF2B5EF4-FFF2-40B4-BE49-F238E27FC236}">
                <a16:creationId xmlns:a16="http://schemas.microsoft.com/office/drawing/2014/main" id="{38D1F1B9-1900-4FD0-8248-CF606F0B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57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/>
          </a:p>
        </p:txBody>
      </p:sp>
      <p:pic>
        <p:nvPicPr>
          <p:cNvPr id="14346" name="Picture 1031" descr="3">
            <a:extLst>
              <a:ext uri="{FF2B5EF4-FFF2-40B4-BE49-F238E27FC236}">
                <a16:creationId xmlns:a16="http://schemas.microsoft.com/office/drawing/2014/main" id="{E20407E0-56B2-4BD5-B905-44117620F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0"/>
            <a:ext cx="9144000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äty 2">
            <a:extLst>
              <a:ext uri="{FF2B5EF4-FFF2-40B4-BE49-F238E27FC236}">
                <a16:creationId xmlns:a16="http://schemas.microsoft.com/office/drawing/2014/main" id="{A834F58D-5784-421E-B649-0C9F189E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5363" name="Zástupný symbol čísla snímky 3">
            <a:extLst>
              <a:ext uri="{FF2B5EF4-FFF2-40B4-BE49-F238E27FC236}">
                <a16:creationId xmlns:a16="http://schemas.microsoft.com/office/drawing/2014/main" id="{A8C74E84-3C8A-4000-B69E-828B932DA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DF877C7-13C1-4957-8761-A535595AB753}" type="slidenum">
              <a:rPr lang="cs-CZ" altLang="sk-SK" sz="2000">
                <a:solidFill>
                  <a:schemeClr val="bg1"/>
                </a:solidFill>
              </a:rPr>
              <a:pPr eaLnBrk="1" hangingPunct="1"/>
              <a:t>13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5364" name="Rectangle 2" descr="Ricebk">
            <a:extLst>
              <a:ext uri="{FF2B5EF4-FFF2-40B4-BE49-F238E27FC236}">
                <a16:creationId xmlns:a16="http://schemas.microsoft.com/office/drawing/2014/main" id="{B6E57FA9-DEBC-4ABC-BBF8-53CF9C174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5365" name="Rectangle 3" descr="Large confetti">
            <a:extLst>
              <a:ext uri="{FF2B5EF4-FFF2-40B4-BE49-F238E27FC236}">
                <a16:creationId xmlns:a16="http://schemas.microsoft.com/office/drawing/2014/main" id="{B3223E45-5A07-4DBD-9759-B3E9E0CF5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Interaktívne získavanie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44F5E74A-5AE2-4BB6-9AE5-0CFF9A6C0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6613"/>
            <a:ext cx="9144000" cy="602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V rámci implikačnej analýzy bola objavená implikácia: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i="1"/>
              <a:t>Ak vysoké investície do reklamy, potom vysoká úroveň managementu.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Generované pravidlá: 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nízky podiel na trhu,		potom podnik A </a:t>
            </a:r>
            <a:r>
              <a:rPr lang="en-US" altLang="sk-SK"/>
              <a:t>(</a:t>
            </a:r>
            <a:r>
              <a:rPr lang="sk-SK" altLang="sk-SK"/>
              <a:t>-28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D </a:t>
            </a:r>
            <a:r>
              <a:rPr lang="en-US" altLang="sk-SK"/>
              <a:t>(</a:t>
            </a:r>
            <a:r>
              <a:rPr lang="sk-SK" altLang="sk-SK"/>
              <a:t>0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C </a:t>
            </a:r>
            <a:r>
              <a:rPr lang="en-US" altLang="sk-SK"/>
              <a:t>(</a:t>
            </a:r>
            <a:r>
              <a:rPr lang="sk-SK" altLang="sk-SK"/>
              <a:t>0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B </a:t>
            </a:r>
            <a:r>
              <a:rPr lang="en-US" altLang="sk-SK"/>
              <a:t>(</a:t>
            </a:r>
            <a:r>
              <a:rPr lang="sk-SK" altLang="sk-SK"/>
              <a:t>0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E </a:t>
            </a:r>
            <a:r>
              <a:rPr lang="en-US" altLang="sk-SK"/>
              <a:t>(</a:t>
            </a:r>
            <a:r>
              <a:rPr lang="sk-SK" altLang="sk-SK"/>
              <a:t>28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 nízke investície do reklamy	potom podnik B </a:t>
            </a:r>
            <a:r>
              <a:rPr lang="en-US" altLang="sk-SK"/>
              <a:t>(</a:t>
            </a:r>
            <a:r>
              <a:rPr lang="sk-SK" altLang="sk-SK"/>
              <a:t>-55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A </a:t>
            </a:r>
            <a:r>
              <a:rPr lang="en-US" altLang="sk-SK"/>
              <a:t>(</a:t>
            </a:r>
            <a:r>
              <a:rPr lang="sk-SK" altLang="sk-SK"/>
              <a:t>-55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C </a:t>
            </a:r>
            <a:r>
              <a:rPr lang="en-US" altLang="sk-SK"/>
              <a:t>(</a:t>
            </a:r>
            <a:r>
              <a:rPr lang="sk-SK" altLang="sk-SK"/>
              <a:t>-28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D </a:t>
            </a:r>
            <a:r>
              <a:rPr lang="en-US" altLang="sk-SK"/>
              <a:t>(</a:t>
            </a:r>
            <a:r>
              <a:rPr lang="sk-SK" altLang="sk-SK"/>
              <a:t>0</a:t>
            </a:r>
            <a:r>
              <a:rPr lang="en-US" altLang="sk-SK"/>
              <a:t>)</a:t>
            </a:r>
            <a:endParaRPr lang="sk-SK" altLang="sk-SK"/>
          </a:p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	potom podnik E </a:t>
            </a:r>
            <a:r>
              <a:rPr lang="en-US" altLang="sk-SK"/>
              <a:t>(</a:t>
            </a:r>
            <a:r>
              <a:rPr lang="sk-SK" altLang="sk-SK"/>
              <a:t>28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</p:txBody>
      </p:sp>
      <p:sp>
        <p:nvSpPr>
          <p:cNvPr id="15367" name="Rectangle 5">
            <a:extLst>
              <a:ext uri="{FF2B5EF4-FFF2-40B4-BE49-F238E27FC236}">
                <a16:creationId xmlns:a16="http://schemas.microsoft.com/office/drawing/2014/main" id="{44928204-AF06-48AA-B163-35C34BE4F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2B7F2175-810C-4B06-8E47-F5F7204EB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äty 4">
            <a:extLst>
              <a:ext uri="{FF2B5EF4-FFF2-40B4-BE49-F238E27FC236}">
                <a16:creationId xmlns:a16="http://schemas.microsoft.com/office/drawing/2014/main" id="{3F9AD352-BF84-495A-BB37-7BF91E8D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4099" name="Zástupný symbol čísla snímky 5">
            <a:extLst>
              <a:ext uri="{FF2B5EF4-FFF2-40B4-BE49-F238E27FC236}">
                <a16:creationId xmlns:a16="http://schemas.microsoft.com/office/drawing/2014/main" id="{24B8C9AD-58DE-434C-B976-8DF9F774E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3518D49-FD5B-40DB-BF1E-76013A6A5BF0}" type="slidenum">
              <a:rPr lang="cs-CZ" altLang="sk-SK" sz="2000">
                <a:solidFill>
                  <a:schemeClr val="bg1"/>
                </a:solidFill>
              </a:rPr>
              <a:pPr eaLnBrk="1" hangingPunct="1"/>
              <a:t>2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4100" name="Rectangle 8" descr="Ricebk">
            <a:extLst>
              <a:ext uri="{FF2B5EF4-FFF2-40B4-BE49-F238E27FC236}">
                <a16:creationId xmlns:a16="http://schemas.microsoft.com/office/drawing/2014/main" id="{2738B03B-160F-4D3B-A1EB-EB3FD4B94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4101" name="Rectangle 6" descr="Large confetti">
            <a:extLst>
              <a:ext uri="{FF2B5EF4-FFF2-40B4-BE49-F238E27FC236}">
                <a16:creationId xmlns:a16="http://schemas.microsoft.com/office/drawing/2014/main" id="{3D665D03-F3DC-4AF0-BE26-27C67B2AB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4102" name="Rectangle 7">
            <a:extLst>
              <a:ext uri="{FF2B5EF4-FFF2-40B4-BE49-F238E27FC236}">
                <a16:creationId xmlns:a16="http://schemas.microsoft.com/office/drawing/2014/main" id="{598B5D0C-BE1C-4239-A78F-5205F8D58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72400" cy="3649663"/>
          </a:xfrm>
        </p:spPr>
        <p:txBody>
          <a:bodyPr/>
          <a:lstStyle/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Proces získavania znalostí</a:t>
            </a:r>
            <a:r>
              <a:rPr lang="en-US" altLang="sk-SK" sz="2800"/>
              <a:t> v ekonomike</a:t>
            </a:r>
            <a:endParaRPr lang="sk-SK" altLang="sk-SK" sz="2800"/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Diagramy toku dát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Vývoj znalostnej komponenty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Štúdia uskutočniteľnosti</a:t>
            </a:r>
            <a:r>
              <a:rPr lang="en-US" altLang="sk-SK" sz="2800"/>
              <a:t> projektu</a:t>
            </a:r>
            <a:endParaRPr lang="sk-SK" altLang="sk-SK" sz="2800"/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Paradox znalostného inžinierstva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Interaktívne získavanie znalostí</a:t>
            </a:r>
            <a:r>
              <a:rPr lang="en-US" altLang="sk-SK" sz="2800"/>
              <a:t> 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None/>
            </a:pPr>
            <a:r>
              <a:rPr lang="en-US" altLang="sk-SK" sz="2800"/>
              <a:t>	v ekonomike</a:t>
            </a:r>
            <a:endParaRPr lang="sk-SK" altLang="sk-SK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äty 2">
            <a:extLst>
              <a:ext uri="{FF2B5EF4-FFF2-40B4-BE49-F238E27FC236}">
                <a16:creationId xmlns:a16="http://schemas.microsoft.com/office/drawing/2014/main" id="{7AB1B442-FCB0-48D1-975B-1B85D4BF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5123" name="Zástupný symbol čísla snímky 3">
            <a:extLst>
              <a:ext uri="{FF2B5EF4-FFF2-40B4-BE49-F238E27FC236}">
                <a16:creationId xmlns:a16="http://schemas.microsoft.com/office/drawing/2014/main" id="{32CB2D89-9E19-435D-BE61-4BB0F533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2CA7A2-2F26-4AFA-A3CE-6A8475203B92}" type="slidenum">
              <a:rPr lang="cs-CZ" altLang="sk-SK" sz="2000">
                <a:solidFill>
                  <a:schemeClr val="bg1"/>
                </a:solidFill>
              </a:rPr>
              <a:pPr eaLnBrk="1" hangingPunct="1"/>
              <a:t>3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5124" name="Rectangle 2" descr="Ricebk">
            <a:extLst>
              <a:ext uri="{FF2B5EF4-FFF2-40B4-BE49-F238E27FC236}">
                <a16:creationId xmlns:a16="http://schemas.microsoft.com/office/drawing/2014/main" id="{3CD7DE2C-F078-4F14-B75E-6CF5ED93E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5125" name="Rectangle 3" descr="Large confetti">
            <a:extLst>
              <a:ext uri="{FF2B5EF4-FFF2-40B4-BE49-F238E27FC236}">
                <a16:creationId xmlns:a16="http://schemas.microsoft.com/office/drawing/2014/main" id="{61DAFB51-BE9C-4354-A282-C2247850D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Proces získavania znalostí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126" name="Rectangle 4">
            <a:extLst>
              <a:ext uri="{FF2B5EF4-FFF2-40B4-BE49-F238E27FC236}">
                <a16:creationId xmlns:a16="http://schemas.microsoft.com/office/drawing/2014/main" id="{3BD690D0-88D6-49A0-9A97-B29D7D3AF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8050"/>
            <a:ext cx="86042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Tvorba ES je netriviálna záležitosť: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Obohacovanie spektra techník</a:t>
            </a:r>
            <a:r>
              <a:rPr lang="sk-SK" altLang="sk-SK" sz="2800"/>
              <a:t> o techniky SU, konceptuálne modelovanie, ontológie,...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Zlepšenie návratnosti úveru</a:t>
            </a:r>
            <a:r>
              <a:rPr lang="sk-SK" altLang="sk-SK" sz="2800"/>
              <a:t> je ukážka ekonomického projektu.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Projektové prelínajúce sa role:</a:t>
            </a:r>
            <a:r>
              <a:rPr lang="sk-SK" altLang="sk-SK" sz="2800"/>
              <a:t> znalostný inžinier, expert, používateľ, projektový manažér, finančný manažér, softwarový, hardwarový, databázový inžinier...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 b="1"/>
              <a:t>Určenie priorít pod-problémov:</a:t>
            </a:r>
            <a:r>
              <a:rPr lang="sk-SK" altLang="sk-SK" sz="2800"/>
              <a:t> centrály a pobočky sú fyzicky oddelené, úvery pobočiek sú obmedzené, odlišná štruktúra vstupných dát pobočiek.</a:t>
            </a:r>
          </a:p>
        </p:txBody>
      </p:sp>
      <p:sp>
        <p:nvSpPr>
          <p:cNvPr id="5127" name="Rectangle 12">
            <a:extLst>
              <a:ext uri="{FF2B5EF4-FFF2-40B4-BE49-F238E27FC236}">
                <a16:creationId xmlns:a16="http://schemas.microsoft.com/office/drawing/2014/main" id="{79377925-B3FE-4A5B-A227-2EE24F32B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5128" name="Rectangle 14">
            <a:extLst>
              <a:ext uri="{FF2B5EF4-FFF2-40B4-BE49-F238E27FC236}">
                <a16:creationId xmlns:a16="http://schemas.microsoft.com/office/drawing/2014/main" id="{E663F20B-1C25-4C58-B955-2F915E935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äty 2">
            <a:extLst>
              <a:ext uri="{FF2B5EF4-FFF2-40B4-BE49-F238E27FC236}">
                <a16:creationId xmlns:a16="http://schemas.microsoft.com/office/drawing/2014/main" id="{30768253-A5F9-4438-B41C-7A52B6A1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6147" name="Zástupný symbol čísla snímky 3">
            <a:extLst>
              <a:ext uri="{FF2B5EF4-FFF2-40B4-BE49-F238E27FC236}">
                <a16:creationId xmlns:a16="http://schemas.microsoft.com/office/drawing/2014/main" id="{D0888591-9346-4E45-952E-80752BA0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7E07A5-FAB2-449E-8C3F-4DBD4A182389}" type="slidenum">
              <a:rPr lang="cs-CZ" altLang="sk-SK" sz="2000">
                <a:solidFill>
                  <a:schemeClr val="bg1"/>
                </a:solidFill>
              </a:rPr>
              <a:pPr eaLnBrk="1" hangingPunct="1"/>
              <a:t>4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6148" name="Rectangle 2" descr="Ricebk">
            <a:extLst>
              <a:ext uri="{FF2B5EF4-FFF2-40B4-BE49-F238E27FC236}">
                <a16:creationId xmlns:a16="http://schemas.microsoft.com/office/drawing/2014/main" id="{DE02F92C-ED35-49BE-8530-03B5F8DEE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6149" name="Rectangle 3" descr="Large confetti">
            <a:extLst>
              <a:ext uri="{FF2B5EF4-FFF2-40B4-BE49-F238E27FC236}">
                <a16:creationId xmlns:a16="http://schemas.microsoft.com/office/drawing/2014/main" id="{006E431D-009C-4A58-A7B8-7840FC06E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Di</a:t>
            </a:r>
            <a:r>
              <a:rPr lang="en-US" altLang="sk-SK" sz="3600">
                <a:solidFill>
                  <a:srgbClr val="FF0000"/>
                </a:solidFill>
              </a:rPr>
              <a:t>a</a:t>
            </a:r>
            <a:r>
              <a:rPr lang="sk-SK" altLang="sk-SK" sz="3600">
                <a:solidFill>
                  <a:srgbClr val="FF0000"/>
                </a:solidFill>
              </a:rPr>
              <a:t>gramy toku dát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150" name="Rectangle 4">
            <a:extLst>
              <a:ext uri="{FF2B5EF4-FFF2-40B4-BE49-F238E27FC236}">
                <a16:creationId xmlns:a16="http://schemas.microsoft.com/office/drawing/2014/main" id="{30A21555-D160-44E7-81CE-3C09ACB4C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628775"/>
            <a:ext cx="882015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sk-SK" sz="2800">
                <a:solidFill>
                  <a:srgbClr val="FF0000"/>
                </a:solidFill>
              </a:rPr>
              <a:t>DFD</a:t>
            </a:r>
            <a:r>
              <a:rPr lang="en-US" altLang="sk-SK" sz="2800"/>
              <a:t> z </a:t>
            </a:r>
            <a:r>
              <a:rPr lang="en-US" altLang="sk-SK" sz="2800">
                <a:solidFill>
                  <a:srgbClr val="FF0000"/>
                </a:solidFill>
              </a:rPr>
              <a:t>D</a:t>
            </a:r>
            <a:r>
              <a:rPr lang="en-US" altLang="sk-SK" sz="2800"/>
              <a:t>ata-</a:t>
            </a:r>
            <a:r>
              <a:rPr lang="en-US" altLang="sk-SK" sz="2800">
                <a:solidFill>
                  <a:srgbClr val="FF0000"/>
                </a:solidFill>
              </a:rPr>
              <a:t>F</a:t>
            </a:r>
            <a:r>
              <a:rPr lang="en-US" altLang="sk-SK" sz="2800"/>
              <a:t>ow </a:t>
            </a:r>
            <a:r>
              <a:rPr lang="en-US" altLang="sk-SK" sz="2800">
                <a:solidFill>
                  <a:srgbClr val="FF0000"/>
                </a:solidFill>
              </a:rPr>
              <a:t>D</a:t>
            </a:r>
            <a:r>
              <a:rPr lang="en-US" altLang="sk-SK" sz="2800"/>
              <a:t>iagrams</a:t>
            </a:r>
          </a:p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Umožňujú prehľadnejšiu formuláciu problému</a:t>
            </a:r>
            <a:r>
              <a:rPr lang="en-US" altLang="sk-SK" sz="2800"/>
              <a:t>: </a:t>
            </a:r>
            <a:endParaRPr lang="sk-SK" altLang="sk-SK" sz="2800"/>
          </a:p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</a:t>
            </a:r>
            <a:r>
              <a:rPr lang="en-US" altLang="sk-SK" sz="2800"/>
              <a:t>o</a:t>
            </a:r>
            <a:r>
              <a:rPr lang="sk-SK" altLang="sk-SK" sz="2800"/>
              <a:t>bdĺžniky – procesy </a:t>
            </a:r>
            <a:endParaRPr lang="en-US" altLang="sk-SK" sz="2800"/>
          </a:p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sk-SK" sz="2800"/>
              <a:t>	</a:t>
            </a:r>
            <a:r>
              <a:rPr lang="sk-SK" altLang="sk-SK" sz="2800"/>
              <a:t>otvorené</a:t>
            </a:r>
            <a:r>
              <a:rPr lang="en-US" altLang="sk-SK" sz="2800"/>
              <a:t> obd</a:t>
            </a:r>
            <a:r>
              <a:rPr lang="sk-SK" altLang="sk-SK" sz="2800"/>
              <a:t>ĺžniky – prvky databázy a </a:t>
            </a:r>
          </a:p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				disponibilné	znalosti</a:t>
            </a:r>
          </a:p>
          <a:p>
            <a:pPr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 elipsy – externé entity</a:t>
            </a:r>
          </a:p>
        </p:txBody>
      </p:sp>
      <p:sp>
        <p:nvSpPr>
          <p:cNvPr id="6151" name="Rectangle 5">
            <a:extLst>
              <a:ext uri="{FF2B5EF4-FFF2-40B4-BE49-F238E27FC236}">
                <a16:creationId xmlns:a16="http://schemas.microsoft.com/office/drawing/2014/main" id="{0B8DC034-3CEF-4D2E-B0DC-F5561FEAB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6152" name="Rectangle 6">
            <a:extLst>
              <a:ext uri="{FF2B5EF4-FFF2-40B4-BE49-F238E27FC236}">
                <a16:creationId xmlns:a16="http://schemas.microsoft.com/office/drawing/2014/main" id="{8A347CA9-F670-487C-BAF2-1A7E54A6F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äty 2">
            <a:extLst>
              <a:ext uri="{FF2B5EF4-FFF2-40B4-BE49-F238E27FC236}">
                <a16:creationId xmlns:a16="http://schemas.microsoft.com/office/drawing/2014/main" id="{FFBAEF57-944B-469D-850B-73073605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7171" name="Zástupný symbol čísla snímky 3">
            <a:extLst>
              <a:ext uri="{FF2B5EF4-FFF2-40B4-BE49-F238E27FC236}">
                <a16:creationId xmlns:a16="http://schemas.microsoft.com/office/drawing/2014/main" id="{0554FF0E-CBE4-456B-B781-15952D9C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FC0FA8-B5A7-48FB-9E27-4F5C9DDDFDCA}" type="slidenum">
              <a:rPr lang="cs-CZ" altLang="sk-SK" sz="2000">
                <a:solidFill>
                  <a:schemeClr val="bg1"/>
                </a:solidFill>
              </a:rPr>
              <a:pPr eaLnBrk="1" hangingPunct="1"/>
              <a:t>5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7172" name="Rectangle 2" descr="Ricebk">
            <a:extLst>
              <a:ext uri="{FF2B5EF4-FFF2-40B4-BE49-F238E27FC236}">
                <a16:creationId xmlns:a16="http://schemas.microsoft.com/office/drawing/2014/main" id="{DEF24B0F-661D-41EC-96ED-CB5A0D90E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7173" name="Rectangle 3" descr="Large confetti">
            <a:extLst>
              <a:ext uri="{FF2B5EF4-FFF2-40B4-BE49-F238E27FC236}">
                <a16:creationId xmlns:a16="http://schemas.microsoft.com/office/drawing/2014/main" id="{632374E1-0105-47FD-BEF8-B52077F8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Di</a:t>
            </a:r>
            <a:r>
              <a:rPr lang="en-US" altLang="sk-SK" sz="3600">
                <a:solidFill>
                  <a:srgbClr val="FF0000"/>
                </a:solidFill>
              </a:rPr>
              <a:t>a</a:t>
            </a:r>
            <a:r>
              <a:rPr lang="sk-SK" altLang="sk-SK" sz="3600">
                <a:solidFill>
                  <a:srgbClr val="FF0000"/>
                </a:solidFill>
              </a:rPr>
              <a:t>gramy toku dát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3641576B-5CEF-4451-8E22-2E9EE5710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5E1B827B-F688-4DF1-882F-3B38F6320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443BE53E-F36D-4584-ADC1-9CC862D8D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240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/>
          </a:p>
        </p:txBody>
      </p:sp>
      <p:pic>
        <p:nvPicPr>
          <p:cNvPr id="7177" name="Picture 7" descr="2">
            <a:extLst>
              <a:ext uri="{FF2B5EF4-FFF2-40B4-BE49-F238E27FC236}">
                <a16:creationId xmlns:a16="http://schemas.microsoft.com/office/drawing/2014/main" id="{F76D7C58-AD83-47C2-B916-54AE20083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91440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äty 2">
            <a:extLst>
              <a:ext uri="{FF2B5EF4-FFF2-40B4-BE49-F238E27FC236}">
                <a16:creationId xmlns:a16="http://schemas.microsoft.com/office/drawing/2014/main" id="{BE27129B-9626-47AE-820F-5EDCCC73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8195" name="Zástupný symbol čísla snímky 3">
            <a:extLst>
              <a:ext uri="{FF2B5EF4-FFF2-40B4-BE49-F238E27FC236}">
                <a16:creationId xmlns:a16="http://schemas.microsoft.com/office/drawing/2014/main" id="{EE597DD5-8261-47DD-B9F2-BCF57D56B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80F25A-261B-4AFD-92DB-A7A782496B80}" type="slidenum">
              <a:rPr lang="cs-CZ" altLang="sk-SK" sz="2000">
                <a:solidFill>
                  <a:schemeClr val="bg1"/>
                </a:solidFill>
              </a:rPr>
              <a:pPr eaLnBrk="1" hangingPunct="1"/>
              <a:t>6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8196" name="Rectangle 2" descr="Ricebk">
            <a:extLst>
              <a:ext uri="{FF2B5EF4-FFF2-40B4-BE49-F238E27FC236}">
                <a16:creationId xmlns:a16="http://schemas.microsoft.com/office/drawing/2014/main" id="{980A641D-3C43-4533-A6E8-6551A9F16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8197" name="Rectangle 3" descr="Large confetti">
            <a:extLst>
              <a:ext uri="{FF2B5EF4-FFF2-40B4-BE49-F238E27FC236}">
                <a16:creationId xmlns:a16="http://schemas.microsoft.com/office/drawing/2014/main" id="{59AF8ADA-CF6A-406E-B46E-CCDDC78BD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Vý</a:t>
            </a:r>
            <a:r>
              <a:rPr lang="en-US" altLang="sk-SK" sz="3600">
                <a:solidFill>
                  <a:srgbClr val="FF0000"/>
                </a:solidFill>
              </a:rPr>
              <a:t>voj znalostnej komponenty</a:t>
            </a:r>
            <a:r>
              <a:rPr lang="sk-SK" altLang="sk-SK" sz="3600">
                <a:solidFill>
                  <a:srgbClr val="FF0000"/>
                </a:solidFill>
              </a:rPr>
              <a:t>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8198" name="Rectangle 4">
            <a:extLst>
              <a:ext uri="{FF2B5EF4-FFF2-40B4-BE49-F238E27FC236}">
                <a16:creationId xmlns:a16="http://schemas.microsoft.com/office/drawing/2014/main" id="{DDF248AE-E121-4D16-8781-0A047B099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Sama o sebe môže obsahovať radu modulov a funkcií.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možné použiť tradičné postupy orientované na „stand alone“ autonomné ZS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Metodológia podľa </a:t>
            </a:r>
            <a:r>
              <a:rPr lang="en-US" altLang="sk-SK"/>
              <a:t>(</a:t>
            </a:r>
            <a:r>
              <a:rPr lang="sk-SK" altLang="sk-SK"/>
              <a:t>Scott, 1991</a:t>
            </a:r>
            <a:r>
              <a:rPr lang="en-US" altLang="sk-SK"/>
              <a:t>)</a:t>
            </a:r>
            <a:r>
              <a:rPr lang="sk-SK" altLang="sk-SK"/>
              <a:t>: stanovenie cieľov, rámcové určenie funkcií ZS, vymedzenie okruhov potenciálnych používateľov a podôb ich potrieb, vymedzenie prostredia, organizačnej štruktúry, identifikácia zdrojov znalostí, návrh realizačných prostriedkov </a:t>
            </a:r>
            <a:r>
              <a:rPr lang="en-US" altLang="sk-SK"/>
              <a:t>(</a:t>
            </a:r>
            <a:r>
              <a:rPr lang="sk-SK" altLang="sk-SK"/>
              <a:t>teoretické, programové, technické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Identifikácia kategórií problémov na samostatné riešenie.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Jednotlivé fázy sú usporiadané vzhľadom na preferencie cieľov a logickú náväznosť funkcií uskutočňujúcich ciele.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 sformovaní štruktúry projektu sa začína detailná analýza.</a:t>
            </a:r>
          </a:p>
        </p:txBody>
      </p:sp>
      <p:sp>
        <p:nvSpPr>
          <p:cNvPr id="8199" name="Rectangle 5">
            <a:extLst>
              <a:ext uri="{FF2B5EF4-FFF2-40B4-BE49-F238E27FC236}">
                <a16:creationId xmlns:a16="http://schemas.microsoft.com/office/drawing/2014/main" id="{E312211F-F112-433F-AB8D-B1C1A526B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8200" name="Rectangle 6">
            <a:extLst>
              <a:ext uri="{FF2B5EF4-FFF2-40B4-BE49-F238E27FC236}">
                <a16:creationId xmlns:a16="http://schemas.microsoft.com/office/drawing/2014/main" id="{2CC171F9-70B8-403D-B6CE-56445E6BC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8201" name="Rectangle 8">
            <a:extLst>
              <a:ext uri="{FF2B5EF4-FFF2-40B4-BE49-F238E27FC236}">
                <a16:creationId xmlns:a16="http://schemas.microsoft.com/office/drawing/2014/main" id="{C2546333-0D6D-436F-B403-DDEFDE527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äty 2">
            <a:extLst>
              <a:ext uri="{FF2B5EF4-FFF2-40B4-BE49-F238E27FC236}">
                <a16:creationId xmlns:a16="http://schemas.microsoft.com/office/drawing/2014/main" id="{8816977A-C1A3-4C7F-8531-024ABEB2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9219" name="Zástupný symbol čísla snímky 3">
            <a:extLst>
              <a:ext uri="{FF2B5EF4-FFF2-40B4-BE49-F238E27FC236}">
                <a16:creationId xmlns:a16="http://schemas.microsoft.com/office/drawing/2014/main" id="{C8E0A099-7FAE-4166-B784-18544BF8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0FC9497-F442-464E-A0D8-D099018D2C78}" type="slidenum">
              <a:rPr lang="cs-CZ" altLang="sk-SK" sz="2000">
                <a:solidFill>
                  <a:schemeClr val="bg1"/>
                </a:solidFill>
              </a:rPr>
              <a:pPr eaLnBrk="1" hangingPunct="1"/>
              <a:t>7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9220" name="Rectangle 2" descr="Ricebk">
            <a:extLst>
              <a:ext uri="{FF2B5EF4-FFF2-40B4-BE49-F238E27FC236}">
                <a16:creationId xmlns:a16="http://schemas.microsoft.com/office/drawing/2014/main" id="{8354367B-B4C2-4F55-90B4-FAC69D5A3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9221" name="Rectangle 3" descr="Large confetti">
            <a:extLst>
              <a:ext uri="{FF2B5EF4-FFF2-40B4-BE49-F238E27FC236}">
                <a16:creationId xmlns:a16="http://schemas.microsoft.com/office/drawing/2014/main" id="{7987044C-FD70-489F-BC6F-B594067FA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Vý</a:t>
            </a:r>
            <a:r>
              <a:rPr lang="en-US" altLang="sk-SK" sz="3600">
                <a:solidFill>
                  <a:srgbClr val="FF0000"/>
                </a:solidFill>
              </a:rPr>
              <a:t>voj znalostnej komponenty</a:t>
            </a:r>
            <a:r>
              <a:rPr lang="sk-SK" altLang="sk-SK" sz="3600">
                <a:solidFill>
                  <a:srgbClr val="FF0000"/>
                </a:solidFill>
              </a:rPr>
              <a:t>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id="{5D086723-2463-40AF-9342-1EF6C044F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Na začiatku analytického procesu je práca s písomnými podkladmi.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Čas experta je drahý, preto je potrebné všetky dostupné informácie zhromaždiť dopredu. 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Praktické riešenie problémov sa často líši od svojho popisu v literature.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Znalostný inžinier po štúdiu literatúry „nevie všetko“. Je chybou jednať s expertom ako rovný s rovným po preštudovaní literatúry </a:t>
            </a:r>
            <a:r>
              <a:rPr lang="en-US" altLang="sk-SK"/>
              <a:t>(</a:t>
            </a:r>
            <a:r>
              <a:rPr lang="sk-SK" altLang="sk-SK"/>
              <a:t>povrchná diskusia, dotknutý expert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Proces riešenia by nemal byť študovaný príliš detailne, aby sa nezafixoval určitý prístup k riešeniu. Zamedzuje pružnej reakcii na nové informácie.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Vhodné je zamerať sa na terminológiu: pojmy, väzby,...</a:t>
            </a:r>
          </a:p>
        </p:txBody>
      </p:sp>
      <p:sp>
        <p:nvSpPr>
          <p:cNvPr id="9223" name="Rectangle 5">
            <a:extLst>
              <a:ext uri="{FF2B5EF4-FFF2-40B4-BE49-F238E27FC236}">
                <a16:creationId xmlns:a16="http://schemas.microsoft.com/office/drawing/2014/main" id="{A346756D-D6F6-4D3A-AD97-A629593E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9224" name="Rectangle 6">
            <a:extLst>
              <a:ext uri="{FF2B5EF4-FFF2-40B4-BE49-F238E27FC236}">
                <a16:creationId xmlns:a16="http://schemas.microsoft.com/office/drawing/2014/main" id="{F6B3B1D5-5F81-4278-9E30-C3A042165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9225" name="Rectangle 7">
            <a:extLst>
              <a:ext uri="{FF2B5EF4-FFF2-40B4-BE49-F238E27FC236}">
                <a16:creationId xmlns:a16="http://schemas.microsoft.com/office/drawing/2014/main" id="{BE417B15-4E09-4AC3-A880-A6684EEC4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äty 2">
            <a:extLst>
              <a:ext uri="{FF2B5EF4-FFF2-40B4-BE49-F238E27FC236}">
                <a16:creationId xmlns:a16="http://schemas.microsoft.com/office/drawing/2014/main" id="{22B8714E-CCBC-46FC-A45F-1F3BF70D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0243" name="Zástupný symbol čísla snímky 3">
            <a:extLst>
              <a:ext uri="{FF2B5EF4-FFF2-40B4-BE49-F238E27FC236}">
                <a16:creationId xmlns:a16="http://schemas.microsoft.com/office/drawing/2014/main" id="{3ECBF32C-C4EC-418B-98D8-B04662D4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67C685-4AEF-44F3-BDD1-FA1434326636}" type="slidenum">
              <a:rPr lang="cs-CZ" altLang="sk-SK" sz="2000">
                <a:solidFill>
                  <a:schemeClr val="bg1"/>
                </a:solidFill>
              </a:rPr>
              <a:pPr eaLnBrk="1" hangingPunct="1"/>
              <a:t>8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0244" name="Rectangle 2" descr="Ricebk">
            <a:extLst>
              <a:ext uri="{FF2B5EF4-FFF2-40B4-BE49-F238E27FC236}">
                <a16:creationId xmlns:a16="http://schemas.microsoft.com/office/drawing/2014/main" id="{03365866-4A5E-478D-9A30-525E5B5A0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0245" name="Rectangle 3" descr="Large confetti">
            <a:extLst>
              <a:ext uri="{FF2B5EF4-FFF2-40B4-BE49-F238E27FC236}">
                <a16:creationId xmlns:a16="http://schemas.microsoft.com/office/drawing/2014/main" id="{A7104DE1-B0F1-4C17-81BB-72D8D4572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Vý</a:t>
            </a:r>
            <a:r>
              <a:rPr lang="en-US" altLang="sk-SK" sz="3600">
                <a:solidFill>
                  <a:srgbClr val="FF0000"/>
                </a:solidFill>
              </a:rPr>
              <a:t>voj znalostnej komponenty</a:t>
            </a:r>
            <a:r>
              <a:rPr lang="sk-SK" altLang="sk-SK" sz="3600">
                <a:solidFill>
                  <a:srgbClr val="FF0000"/>
                </a:solidFill>
              </a:rPr>
              <a:t>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46" name="Rectangle 4">
            <a:extLst>
              <a:ext uri="{FF2B5EF4-FFF2-40B4-BE49-F238E27FC236}">
                <a16:creationId xmlns:a16="http://schemas.microsoft.com/office/drawing/2014/main" id="{407B9BBB-E64C-496E-83E0-4AD2ECD01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Ako zistiť, či je úloha riešiteľná konvenčnými systémami alebo technikami UI.?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Úlohy s nízkym stupňom vágnosti a nízkym stupňom zložitosti sú riešiteľné konvenčne.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Ale úlohy s vysokým stupňom vágnosti a zložitosti môžu byť nezvládnuteľné pomocou dostupných znalostných prostriedkov.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Úlohy s vysokým stupňom vágnosti a nízkym stupňom zložitosti sú typické pre prácu s neurčitosťou.</a:t>
            </a:r>
          </a:p>
          <a:p>
            <a:pPr algn="just" eaLnBrk="1" hangingPunct="1"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Úlohy s nízkym stupňom vágnosti a vysokým stupňom zložitosti sú typicky riešiteľné pomocou veľkého objemu znalostí a so silnejšími výrazovými prostriedkami pre ich reprezentáciu, ako sú jazyky 1.rádu.</a:t>
            </a:r>
          </a:p>
        </p:txBody>
      </p:sp>
      <p:sp>
        <p:nvSpPr>
          <p:cNvPr id="10247" name="Rectangle 5">
            <a:extLst>
              <a:ext uri="{FF2B5EF4-FFF2-40B4-BE49-F238E27FC236}">
                <a16:creationId xmlns:a16="http://schemas.microsoft.com/office/drawing/2014/main" id="{70D13664-4F85-4E6C-A6ED-AA10726CE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0248" name="Rectangle 6">
            <a:extLst>
              <a:ext uri="{FF2B5EF4-FFF2-40B4-BE49-F238E27FC236}">
                <a16:creationId xmlns:a16="http://schemas.microsoft.com/office/drawing/2014/main" id="{037B0409-9385-4592-93E5-C54C48BB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0249" name="Rectangle 7">
            <a:extLst>
              <a:ext uri="{FF2B5EF4-FFF2-40B4-BE49-F238E27FC236}">
                <a16:creationId xmlns:a16="http://schemas.microsoft.com/office/drawing/2014/main" id="{6DC77A53-DD61-4FBA-A608-247C03049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äty 2">
            <a:extLst>
              <a:ext uri="{FF2B5EF4-FFF2-40B4-BE49-F238E27FC236}">
                <a16:creationId xmlns:a16="http://schemas.microsoft.com/office/drawing/2014/main" id="{D55964AF-4CFE-46C5-81F5-10C72E4A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1267" name="Zástupný symbol čísla snímky 3">
            <a:extLst>
              <a:ext uri="{FF2B5EF4-FFF2-40B4-BE49-F238E27FC236}">
                <a16:creationId xmlns:a16="http://schemas.microsoft.com/office/drawing/2014/main" id="{656EDDD0-8F69-4DB8-83EF-A213669A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634DF7-8E90-4163-963E-E8E75C723F3B}" type="slidenum">
              <a:rPr lang="cs-CZ" altLang="sk-SK" sz="2000">
                <a:solidFill>
                  <a:schemeClr val="bg1"/>
                </a:solidFill>
              </a:rPr>
              <a:pPr eaLnBrk="1" hangingPunct="1"/>
              <a:t>9</a:t>
            </a:fld>
            <a:r>
              <a:rPr lang="sk-SK" altLang="sk-SK" sz="2000">
                <a:solidFill>
                  <a:schemeClr val="bg1"/>
                </a:solidFill>
              </a:rPr>
              <a:t>/17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1268" name="Rectangle 2" descr="Ricebk">
            <a:extLst>
              <a:ext uri="{FF2B5EF4-FFF2-40B4-BE49-F238E27FC236}">
                <a16:creationId xmlns:a16="http://schemas.microsoft.com/office/drawing/2014/main" id="{7D1CFA7B-EADC-4441-A7DF-6B29DF1B4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/>
            <a:endParaRPr lang="cs-CZ" altLang="sk-SK"/>
          </a:p>
        </p:txBody>
      </p:sp>
      <p:sp>
        <p:nvSpPr>
          <p:cNvPr id="11269" name="Rectangle 3" descr="Large confetti">
            <a:extLst>
              <a:ext uri="{FF2B5EF4-FFF2-40B4-BE49-F238E27FC236}">
                <a16:creationId xmlns:a16="http://schemas.microsoft.com/office/drawing/2014/main" id="{25ADDDFE-55AC-4F74-B140-C78B2DC39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Vý</a:t>
            </a:r>
            <a:r>
              <a:rPr lang="en-US" altLang="sk-SK" sz="3600">
                <a:solidFill>
                  <a:srgbClr val="FF0000"/>
                </a:solidFill>
              </a:rPr>
              <a:t>voj znalostnej komponenty</a:t>
            </a:r>
            <a:r>
              <a:rPr lang="sk-SK" altLang="sk-SK" sz="3600">
                <a:solidFill>
                  <a:srgbClr val="FF0000"/>
                </a:solidFill>
              </a:rPr>
              <a:t>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802D4563-9651-4AE0-AD7A-15716A615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1F1AE019-0433-4DBE-A4CD-2E4AE8610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493BACD6-AC3E-4D74-9219-D471E9C68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14C62349-8D28-4BF8-8CBD-B817FDD36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33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sk-SK" altLang="sk-SK"/>
          </a:p>
        </p:txBody>
      </p:sp>
      <p:pic>
        <p:nvPicPr>
          <p:cNvPr id="11274" name="Picture 8" descr="1">
            <a:extLst>
              <a:ext uri="{FF2B5EF4-FFF2-40B4-BE49-F238E27FC236}">
                <a16:creationId xmlns:a16="http://schemas.microsoft.com/office/drawing/2014/main" id="{42C868D6-9BD3-4152-86BD-667524223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13"/>
            <a:ext cx="9144000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3685</TotalTime>
  <Words>1031</Words>
  <Application>Microsoft Office PowerPoint</Application>
  <PresentationFormat>Prezentácia na obrazovke (4:3)</PresentationFormat>
  <Paragraphs>105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6" baseType="lpstr">
      <vt:lpstr>Times New Roman</vt:lpstr>
      <vt:lpstr>Wingdings</vt:lpstr>
      <vt:lpstr>Rýžový papír</vt:lpstr>
      <vt:lpstr>ZNALOSTNÉ SYSTÉMY  prednáška č. 15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118</cp:revision>
  <dcterms:created xsi:type="dcterms:W3CDTF">2003-10-06T09:07:28Z</dcterms:created>
  <dcterms:modified xsi:type="dcterms:W3CDTF">2022-09-27T14:32:30Z</dcterms:modified>
</cp:coreProperties>
</file>