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259" r:id="rId3"/>
    <p:sldId id="291" r:id="rId4"/>
    <p:sldId id="299" r:id="rId5"/>
    <p:sldId id="293" r:id="rId6"/>
    <p:sldId id="300" r:id="rId7"/>
    <p:sldId id="301" r:id="rId8"/>
    <p:sldId id="302" r:id="rId9"/>
    <p:sldId id="294" r:id="rId10"/>
    <p:sldId id="303" r:id="rId11"/>
    <p:sldId id="304" r:id="rId12"/>
    <p:sldId id="305" r:id="rId13"/>
    <p:sldId id="295" r:id="rId14"/>
    <p:sldId id="297" r:id="rId15"/>
    <p:sldId id="306" r:id="rId16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13B9D78-23E5-40ED-A119-F62D12BB1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053C0BF-69A1-44F2-A342-FC9628C508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DF90F43-F7DF-47B5-B62E-1035A0A5A1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2B183B55-37EE-44D9-9EFB-7855765CD2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5175C50A-14E5-438B-B5CE-CB0627F978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2A0B5A7F-9CDD-4044-8F24-E93FADC29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984B6B1-AFB0-4032-A591-0AFE299E504E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56A487-AC65-460A-B254-EFAD01B865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2522D-B22C-4CAE-B0C0-63F7ACC3F5A5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21ED21C3-BB9A-497D-80B0-78F1D5AD6E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B61F1C7-8F0E-4EF1-83ED-FB61C33B4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2A748C5-F77B-4D0A-BA1A-10C47FA059E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D8BF32AD-AA32-45F5-A14E-D9FCDA47D99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BD33AEB5-21C0-4645-9F35-2607E9687CA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CE943513-CBB7-4245-9524-F382D72775D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4BD1C9DE-E015-467F-B875-5EB11871C6F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7CB2C4FC-0158-40E5-9A9A-00C8A20950C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66174361-568E-4BD4-86F0-A4AFD50506F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C941CB99-C286-4FFD-8461-D18DAAFD2A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E9D00C8B-A4CB-4151-8C8D-F16F965780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2FA200A9-AD7D-4341-B104-186D1812A2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DA90E5D8-B39A-4EE5-BE9A-4C4D01C104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9EE784C-066D-44BF-8290-C067ED065C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D755AC5-C2D0-4583-A1A8-49F17FB12FD4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0A81F-A56B-4543-8F2E-C26F7E10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D27F5A2-F692-4510-9FCA-51842AB47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5C9D5-D035-4CA3-B7C9-B4A3D4A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B03CB00-EF1C-4FD7-B628-DA6E44E7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5B1EA77-2632-4CE2-99B9-FA41B9FA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57C85-677F-439C-B3F7-24ABC35D1A92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910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92169F4F-40FE-48D4-88FC-FFC4C6A4E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DF4EA4D-FCC9-4B34-BC98-AD7DF97C4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21D1DD7-E96C-4D42-B539-020672CE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E8BDAC1-D17E-4282-A6E6-0EEB139B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3448FCF-A924-4F1D-9381-8D849A97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A471C-15CA-4723-95F4-FC81880A852E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89988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81A46-EBB2-4913-B286-FB53DE35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8A32E7-6CF6-4E8E-BB6E-0612C7E50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1540113-2653-4C16-A60B-CF274ECCB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69D22D3-C42E-4FE0-8430-7CB781D6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6C56361-08D7-4382-96A8-106C8B00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717B5-6167-4706-8A10-3F2687806628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600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D830E-666A-4BA2-B41D-821B88242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CC4FC-8C03-4BF0-9C42-78DC0F50C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A5C7F6-9686-474C-ADCE-35CAEDDD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926F22A-EBF2-4F5B-B8E4-1E23B5A7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64D63AA-AF6B-4496-AC37-02A64E5B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E6E9-0385-48A7-A4AC-30743323E8CE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0788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B89C7-B7AD-49CE-9895-6F1C8B4C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55D13C-1ACA-4D01-9FE6-7D3CADF4C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901D77B-713D-42BA-8627-0D3B3534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6E4D0F-3382-43B5-B601-D9B13CC5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FE7CDB9-17FE-464C-A9CB-184DA253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3BC2A18-7FE7-4C16-BC47-003AB0AF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58158-B627-40DA-AA43-2D22E131FD00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1886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D397E-17BC-4F0C-84C9-23257DF7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0803CD-75DE-443C-A7F5-203257D28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85D216B-46F8-4806-81E4-B60803302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EF7726-B8B3-4466-8A5F-8DB05B925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C0A3A65-3139-4147-BE14-18B47AFDE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7D5FEA4-BFAA-4352-B975-CACCED75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E9C7BDC-D204-475A-89AE-5DB78BDD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B151B6F-C07B-4D00-B3EE-0239AC25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8660E-3680-4320-ACE4-B2916D27FFC5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01891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3BD0A-B725-46F8-AB66-0DAEB3AA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D5B839E-5BA8-4D31-BE0F-496D0C13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4D6CDDD-03B5-4C7E-9827-D199AAD5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6FD41C7-7B2A-489A-BAB7-1F8FF282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0D268-3030-42CB-B0B7-1FFAAD4374FD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85950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7176DF1-87F3-4D5B-822F-EF8572AA1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6237887B-319C-4D7D-9F05-280227BA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5056798-966F-45FC-9112-A4008A60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30445-7015-44B4-8FA9-AE86A349BC95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9354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00B03-5C01-4A8A-91A1-D508BBB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41F517-9BB5-4C72-8642-1D1B19AC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F93D8E5-6B00-46B4-AA90-9F0BA92DB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F290A4B-91FA-403F-9522-636ED433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75EF30-BAD6-4F19-AFA0-69AC66CD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C51C33D-4D74-4327-857F-4A6D6745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1F09E-417E-42D7-AD6C-18CD0166C665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97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EAAA0-7755-4E78-866A-B650083D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8DD2435-19E7-4A2A-9462-A19BCA34F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AF5111-9FFF-4EEB-8B12-B90E45189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0585153-350A-4960-A5F2-AFB269A3D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6C0B63-26D1-4F03-8B6B-847F110B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6168BAC-BB9D-4ED6-9C04-0C23C127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D802A-8F7B-42CA-B8A8-9C7D96E5D470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73916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F21322-D86A-4554-B170-B552A9DFB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B8C779C-7FAD-4150-9082-437382BC0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36F8D91-9888-4763-AE91-59A0CC4C5A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E0472AE-003D-4FB5-9B1A-97BDBB2877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C69246B-7D16-46E1-9AF3-9708E5600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1D0FA92-FD52-425D-8D9C-D358FB6B788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900DFCBB-BFEA-477D-88FC-92C988532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C83DBB60-5D60-469D-9E77-68D8DC99D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B1633E21-74FE-4ABD-9C92-5A59ED9CB279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3">
            <a:extLst>
              <a:ext uri="{FF2B5EF4-FFF2-40B4-BE49-F238E27FC236}">
                <a16:creationId xmlns:a16="http://schemas.microsoft.com/office/drawing/2014/main" id="{F16D003A-7B67-4B9C-8074-3FB8D669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4">
            <a:extLst>
              <a:ext uri="{FF2B5EF4-FFF2-40B4-BE49-F238E27FC236}">
                <a16:creationId xmlns:a16="http://schemas.microsoft.com/office/drawing/2014/main" id="{F7DC4A84-ADF0-4C84-B904-FC6E0E38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477B-4BC6-4FC7-A9B0-DFA1CF1C68F6}" type="slidenum">
              <a:rPr lang="cs-CZ" altLang="sk-SK"/>
              <a:pPr/>
              <a:t>1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DF61F45-B99A-4DBF-A21B-AB7F2CBE8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13</a:t>
            </a:r>
            <a:endParaRPr lang="cs-CZ" altLang="sk-SK" sz="4000" b="1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8BF7BECC-D951-49F7-87C2-3F5AB1D80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4F4A15B5-028B-4F89-AD03-5B6AE9551A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FF835D2F-A2AF-448B-80BB-805C8822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62" y="2560638"/>
            <a:ext cx="6909264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Modifikácia BZ a vysvetľovací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mechanizmus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8FD28075-49A7-43DB-879B-9C0800A1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96A11C79-0BEC-40CE-BB18-31A90D43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F0B24-DF0C-41EF-88A5-12049E12493E}" type="slidenum">
              <a:rPr lang="cs-CZ" altLang="sk-SK"/>
              <a:pPr/>
              <a:t>10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E8239F8E-8D06-4CD9-AFC1-E61053C8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BE75522-D771-41BA-904C-436FA0E7C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Vysvetľovací mechanizmus - objekt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3546B822-52D3-49A2-99E2-BF536E8DD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Tento parameter určuje čo sa bude objasňovať. Od toho závisí spôsob objasňovania.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Je nutné špecifikovať čo sa môže objasňovať. Nie je  možné vysvetľovať všetky znalosti a procedúry.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Objekty delíme podľa: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Oblasti interpretácie </a:t>
            </a:r>
            <a:r>
              <a:rPr lang="en-US" altLang="sk-SK" sz="2800"/>
              <a:t>(</a:t>
            </a:r>
            <a:r>
              <a:rPr lang="sk-SK" altLang="sk-SK" sz="2800"/>
              <a:t>doména, systém</a:t>
            </a:r>
            <a:r>
              <a:rPr lang="en-US" altLang="sk-SK" sz="2800"/>
              <a:t>)</a:t>
            </a:r>
            <a:r>
              <a:rPr lang="sk-SK" altLang="sk-SK" sz="2800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Úrovne všeobecnosti </a:t>
            </a:r>
            <a:r>
              <a:rPr lang="en-US" altLang="sk-SK" sz="2800"/>
              <a:t>(</a:t>
            </a:r>
            <a:r>
              <a:rPr lang="sk-SK" altLang="sk-SK" sz="2800"/>
              <a:t>konkrétne fakty, metafakty</a:t>
            </a:r>
            <a:r>
              <a:rPr lang="en-US" altLang="sk-SK" sz="2800"/>
              <a:t>)</a:t>
            </a:r>
            <a:endParaRPr lang="sk-SK" altLang="sk-SK" sz="2800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3. Typu </a:t>
            </a:r>
            <a:r>
              <a:rPr lang="en-US" altLang="sk-SK" sz="2800"/>
              <a:t>(</a:t>
            </a:r>
            <a:r>
              <a:rPr lang="sk-SK" altLang="sk-SK" sz="2800"/>
              <a:t>objekt – statický, proces - dynamický</a:t>
            </a:r>
            <a:r>
              <a:rPr lang="en-US" altLang="sk-SK" sz="2800"/>
              <a:t>)</a:t>
            </a:r>
            <a:r>
              <a:rPr lang="sk-SK" altLang="sk-SK" sz="2800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4. Vlastností objektu </a:t>
            </a:r>
            <a:r>
              <a:rPr lang="en-US" altLang="sk-SK" sz="2800"/>
              <a:t>(</a:t>
            </a:r>
            <a:r>
              <a:rPr lang="sk-SK" altLang="sk-SK" sz="2800"/>
              <a:t>statické/ dynamické, presné/ približné, plné/ neúplné</a:t>
            </a:r>
            <a:r>
              <a:rPr lang="en-US" altLang="sk-SK" sz="2800"/>
              <a:t>)</a:t>
            </a:r>
            <a:r>
              <a:rPr lang="sk-SK" altLang="sk-SK" sz="2800"/>
              <a:t>.</a:t>
            </a:r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8331D0FB-FB51-4AF1-AA3C-6F3A6FA24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D8968F04-41BB-4811-8BBF-D5E38A25C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E3CF7F08-5E87-4F3F-8862-76B1D021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6A31534C-6953-4291-882F-8312BA06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B6D0-0E44-480E-89A3-F7C7CFF1EC91}" type="slidenum">
              <a:rPr lang="cs-CZ" altLang="sk-SK"/>
              <a:pPr/>
              <a:t>11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C40019B5-5F68-4D2B-8AD8-10E7A3350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08DEB01-55DA-4B82-ABDF-DAAF27837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Vysvetľovací mechanizmus - spôsob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B37BC927-B1C6-471F-81EC-AEE0D36D2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Aj tento parameter má niekoľko aspektov: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Typ objasnenia</a:t>
            </a:r>
            <a:r>
              <a:rPr lang="sk-SK" altLang="sk-SK" sz="2800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príčinné – kauzálne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objasnenie pomocou zákona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3. funkcionálne – cieľové, motivačné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4. štrukturálne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5. genetické - historické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Úroveň detailnosti</a:t>
            </a:r>
            <a:r>
              <a:rPr lang="sk-SK" altLang="sk-SK" sz="2800"/>
              <a:t>: je vynútená rôznorodosťou cieľov používateľov, rôznorodosťou úrovní ich znalostí a zmenou v čase.</a:t>
            </a:r>
            <a:endParaRPr lang="sk-SK" altLang="sk-SK" sz="2800" b="1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Jazyk objasnenia</a:t>
            </a:r>
            <a:r>
              <a:rPr lang="sk-SK" altLang="sk-SK" sz="2800"/>
              <a:t>: prirodzený, jazyk graf. obrazov.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DA68E9A0-431A-44EA-B571-E1A64AA75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CC730224-FAC7-4F49-9347-0F9C5C252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2456C8AA-3EDE-4F30-9EEA-6B38F588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23EC2068-B7A9-49E4-A809-C65BAD7F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A44F3-E180-41ED-ADDC-757507EA3996}" type="slidenum">
              <a:rPr lang="cs-CZ" altLang="sk-SK"/>
              <a:pPr/>
              <a:t>12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E501A026-B596-49C8-8045-FF9D4FB0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50DB8E4E-AEAD-4DA2-BEBE-61BE4850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Vysvetľovací mechanizmus - adresát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36CABFF8-9887-40E1-90A5-850F2A07F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Adresát je ten kto prijíma vysvetlenie.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Sú rôzne typy používateľov s rôznymi cieľmi a rôznou úrovňou vyžadovanej detailnosti vysvetlenia.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Logika práce a reprezentácia znalostí v ES nie je identická s reprezentáciou u používateľa. Napriek tomu musí byť vysvetlenie pochopiteľné, týkajúce sa toho, na čo sa pýtal používateľ, na vhodnej úrovni detailnosti.</a:t>
            </a:r>
            <a:endParaRPr lang="sk-SK" altLang="sk-SK" sz="2800" b="1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Kvalifikácia používateľa sa s časom mení</a:t>
            </a:r>
            <a:r>
              <a:rPr lang="en-US" altLang="sk-SK" sz="2800"/>
              <a:t> (</a:t>
            </a:r>
            <a:r>
              <a:rPr lang="sk-SK" altLang="sk-SK" sz="2800"/>
              <a:t>potrebuje stále menej podrobné vysvetlenie</a:t>
            </a:r>
            <a:r>
              <a:rPr lang="en-US" altLang="sk-SK" sz="2800"/>
              <a:t>)</a:t>
            </a:r>
            <a:r>
              <a:rPr lang="sk-SK" altLang="sk-SK" sz="2800"/>
              <a:t>.</a:t>
            </a:r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684BE536-38AF-4718-BB09-E83EE7F32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8E88BE84-C045-4598-AD93-6FFF44E7B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C0231BB2-7918-4371-BFD5-40D9D9A8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DA3B92E3-08EA-4769-AEC2-2E13130F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F820-AFBE-4D75-A59B-C76A2A21E7C0}" type="slidenum">
              <a:rPr lang="cs-CZ" altLang="sk-SK"/>
              <a:pPr/>
              <a:t>13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F90E07C-7FB7-4D67-8669-0C594246B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D4ED48E-852E-47D6-ABB7-259507E09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Delenie vysvetlení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F7E027EF-FEED-4705-8A3A-6B12F8FDD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Vysvetlenia pomocou vopred pripravených textov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S každým krokom programu je zviazaný vysvetľujúci text, ktorý bol vopred pripravený </a:t>
            </a:r>
            <a:r>
              <a:rPr lang="en-US" altLang="sk-SK"/>
              <a:t>(</a:t>
            </a:r>
            <a:r>
              <a:rPr lang="sk-SK" altLang="sk-SK"/>
              <a:t>chybové hlásenia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Nevýhody: nutnosť predvídať otázky, nezohľadňuje dynamiku vysvetľovania, žiadny konceptuálny model.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Vysvetlenia generované z behu programu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GOAL, TRACE, WHY, HOW, WHAT, WHAT-IF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Vysvetlenia podľa modelu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Systém používa:	IS </a:t>
            </a:r>
            <a:r>
              <a:rPr lang="en-US" altLang="sk-SK"/>
              <a:t>(</a:t>
            </a:r>
            <a:r>
              <a:rPr lang="sk-SK" altLang="sk-SK"/>
              <a:t>expertné znalosti, na riešenie problému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kauzálny model </a:t>
            </a:r>
            <a:r>
              <a:rPr lang="en-US" altLang="sk-SK"/>
              <a:t>(</a:t>
            </a:r>
            <a:r>
              <a:rPr lang="sk-SK" altLang="sk-SK"/>
              <a:t>model znalosti,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na formuláciu vysvetlení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EC0B6D17-051C-49D7-8167-BEE56E1CB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169DC818-A311-4D5E-8D6C-7562ED5E0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9CFC06AD-827A-4D0D-9677-BEA90FD9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EE062EC6-F18A-4E53-9F50-CB0731AD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041A-2A20-4C4D-9032-CE33ECBC36FD}" type="slidenum">
              <a:rPr lang="cs-CZ" altLang="sk-SK"/>
              <a:pPr/>
              <a:t>14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27D84DE4-AAD5-4C15-A90B-523E3BFFA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B8EFDD43-0B43-4520-A492-224C673B9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Bezpečnosť ZS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B93383DC-C54B-409C-92E5-1BB0F6733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Možné poškodenie: zmena obsahu, neoprávnený prístup k BZ, neoprávnený prístup k vonkajším zdrojom.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Oblasti ochrany: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Numerické informácie v BZ</a:t>
            </a:r>
            <a:r>
              <a:rPr lang="sk-SK" altLang="sk-SK"/>
              <a:t> </a:t>
            </a:r>
            <a:r>
              <a:rPr lang="en-US" altLang="sk-SK"/>
              <a:t>(</a:t>
            </a:r>
            <a:r>
              <a:rPr lang="sk-SK" altLang="sk-SK"/>
              <a:t>určovanie kontrolných súm</a:t>
            </a:r>
            <a:r>
              <a:rPr lang="en-US" altLang="sk-SK"/>
              <a:t>)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Symbolické informácie v BZ</a:t>
            </a:r>
            <a:r>
              <a:rPr lang="en-US" altLang="sk-SK" b="1"/>
              <a:t> (</a:t>
            </a:r>
            <a:r>
              <a:rPr lang="sk-SK" altLang="sk-SK"/>
              <a:t>kontrola počtu slov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Špeciálne typy znalostí</a:t>
            </a:r>
            <a:r>
              <a:rPr lang="sk-SK" altLang="sk-SK"/>
              <a:t> </a:t>
            </a:r>
            <a:r>
              <a:rPr lang="en-US" altLang="sk-SK"/>
              <a:t>(</a:t>
            </a:r>
            <a:r>
              <a:rPr lang="sk-SK" altLang="sk-SK"/>
              <a:t>externé procedúry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Používateľské rozhranie</a:t>
            </a:r>
            <a:r>
              <a:rPr lang="sk-SK" altLang="sk-SK"/>
              <a:t> </a:t>
            </a:r>
            <a:r>
              <a:rPr lang="en-US" altLang="sk-SK"/>
              <a:t>(</a:t>
            </a:r>
            <a:r>
              <a:rPr lang="sk-SK" altLang="sk-SK"/>
              <a:t>jednoduchý prienik do ZS</a:t>
            </a:r>
            <a:r>
              <a:rPr lang="en-US" altLang="sk-SK"/>
              <a:t>)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Vysvetľovanie činnosti systému</a:t>
            </a:r>
            <a:r>
              <a:rPr lang="en-US" altLang="sk-SK" b="1"/>
              <a:t> (</a:t>
            </a:r>
            <a:r>
              <a:rPr lang="sk-SK" altLang="sk-SK"/>
              <a:t>trasovanie riešenia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Databázy</a:t>
            </a:r>
            <a:r>
              <a:rPr lang="sk-SK" altLang="sk-SK"/>
              <a:t> </a:t>
            </a:r>
            <a:r>
              <a:rPr lang="en-US" altLang="sk-SK"/>
              <a:t>(</a:t>
            </a:r>
            <a:r>
              <a:rPr lang="sk-SK" altLang="sk-SK"/>
              <a:t>neoprávnený prístup do databázy cez ZS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Shell</a:t>
            </a:r>
            <a:r>
              <a:rPr lang="sk-SK" altLang="sk-SK"/>
              <a:t> </a:t>
            </a:r>
            <a:r>
              <a:rPr lang="en-US" altLang="sk-SK"/>
              <a:t>(</a:t>
            </a:r>
            <a:r>
              <a:rPr lang="sk-SK" altLang="sk-SK"/>
              <a:t>jednoduché, otvárajú dvere</a:t>
            </a:r>
            <a:r>
              <a:rPr lang="en-US" altLang="sk-SK"/>
              <a:t>)</a:t>
            </a:r>
            <a:endParaRPr lang="sk-SK" altLang="sk-SK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A0662D5C-AD80-4785-99C6-F2A88E4E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10B010D5-9154-48D8-94E1-4B4E8C976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11730732-115B-458B-BB94-E1DFCACC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15E1C111-D13F-4025-955C-3E4B5685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77A0-3EF9-4272-A890-D364ED78A391}" type="slidenum">
              <a:rPr lang="cs-CZ" altLang="sk-SK"/>
              <a:pPr/>
              <a:t>15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A403E131-0E4E-4A79-BC7B-D2DE68D28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CA12E9B3-4E62-4D78-9310-5B6EDFCAB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Bezpečnosť ZS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CD6B05D2-F1DD-41FA-A5AE-73C25B9E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7620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Stupne ochrany: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Ochrana heslom</a:t>
            </a:r>
            <a:r>
              <a:rPr lang="sk-SK" altLang="sk-SK" sz="2800"/>
              <a:t> </a:t>
            </a:r>
            <a:r>
              <a:rPr lang="en-US" altLang="sk-SK" sz="2800"/>
              <a:t>(</a:t>
            </a:r>
            <a:r>
              <a:rPr lang="sk-SK" altLang="sk-SK" sz="2800"/>
              <a:t>určovanie kontrolných súm</a:t>
            </a:r>
            <a:r>
              <a:rPr lang="en-US" altLang="sk-SK" sz="2800"/>
              <a:t>)</a:t>
            </a:r>
            <a:r>
              <a:rPr lang="sk-SK" altLang="sk-SK" sz="2800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Chránená verzia systému</a:t>
            </a:r>
            <a:r>
              <a:rPr lang="en-US" altLang="sk-SK" sz="2800" b="1"/>
              <a:t> </a:t>
            </a:r>
            <a:endParaRPr lang="sk-SK" altLang="sk-SK" sz="2800" b="1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Verzia pre ZI – protected  version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Verzia pre používateľa – prístup iba k BZ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Rôzne verzie BZ</a:t>
            </a:r>
            <a:r>
              <a:rPr lang="sk-SK" altLang="sk-SK" sz="2800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BZ na účely odvodzovania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BZ na účely vysvetľovania</a:t>
            </a:r>
            <a:r>
              <a:rPr lang="en-US" altLang="sk-SK" sz="2800"/>
              <a:t>(</a:t>
            </a:r>
            <a:r>
              <a:rPr lang="sk-SK" altLang="sk-SK" sz="2800"/>
              <a:t>kauzálny model</a:t>
            </a:r>
            <a:r>
              <a:rPr lang="en-US" altLang="sk-SK" sz="2800"/>
              <a:t>)</a:t>
            </a:r>
            <a:endParaRPr lang="sk-SK" altLang="sk-SK" sz="2800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Systém GURU využíva všetky tri možnosti.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Samostatný malý ZS, ktorý by sledoval porušenie integrity systému, alebo jeho použitie neoprávneným používateľom.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8A125540-FDBD-4CE0-BBDE-8F29DD696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E3DF4B71-B0A9-4920-9731-A5D2AB210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1AA68A2-8B2C-4BE6-AF52-03BC378C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2467C2-3EF1-4570-BF79-9543C37C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8373-A3FE-4672-B76F-2DF0F88E01DC}" type="slidenum">
              <a:rPr lang="cs-CZ" altLang="sk-SK"/>
              <a:pPr/>
              <a:t>2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B20E5AE9-D7D9-4765-A5C4-52F10E988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86F640ED-0C1B-48A6-9D3F-4EAAD62BB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11B2FDE5-2ABF-482E-A0D3-E410E52E8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Vylepšovanie znalostí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Dopĺňanie znalostí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Vysvetľovací mechanizmus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Delenie vysvetlení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Bezpečnosť ES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endParaRPr lang="sk-SK" altLang="sk-SK"/>
          </a:p>
          <a:p>
            <a:pPr marL="609600" indent="-609600" algn="just"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52A452F9-390E-4415-8C78-AE0CD3E6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B1FA7561-F045-4436-937B-E921A053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E4AE-8820-4FEA-A9A4-A92569A55E66}" type="slidenum">
              <a:rPr lang="cs-CZ" altLang="sk-SK"/>
              <a:pPr/>
              <a:t>3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D5A9783-5020-4CD8-B8A6-B443A7B4A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9EAA476-883E-423A-B8E4-38F7DDEDA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Vylepšovanie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B0B5FFC9-7894-4EE0-ADA8-902E3383C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8382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Niekedy je potrebné BZ vylepšiť:	-dopĺňaním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					-redukciou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					-modifikáciou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Dopĺňanie</a:t>
            </a:r>
            <a:r>
              <a:rPr lang="sk-SK" altLang="sk-SK" sz="2800"/>
              <a:t>. Nové znalosti sú zaraďované v nadväznosti na existujúce znalosti.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Redukcia</a:t>
            </a:r>
            <a:r>
              <a:rPr lang="sk-SK" altLang="sk-SK" sz="2800"/>
              <a:t>. BZ vo všeobecnosti obsahuje: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Lokálne platné náhodné súvislosti. Tie sú z BZ odstraňované.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Globálne platné zákonitosti. Tie sa v BZ ponechávajú.</a:t>
            </a:r>
          </a:p>
        </p:txBody>
      </p:sp>
      <p:sp>
        <p:nvSpPr>
          <p:cNvPr id="56332" name="Rectangle 12">
            <a:extLst>
              <a:ext uri="{FF2B5EF4-FFF2-40B4-BE49-F238E27FC236}">
                <a16:creationId xmlns:a16="http://schemas.microsoft.com/office/drawing/2014/main" id="{47985BDD-810B-4EA9-AFF7-70D2ED7E0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6334" name="Rectangle 14">
            <a:extLst>
              <a:ext uri="{FF2B5EF4-FFF2-40B4-BE49-F238E27FC236}">
                <a16:creationId xmlns:a16="http://schemas.microsoft.com/office/drawing/2014/main" id="{442B2A3D-90DF-443E-8826-AF948593F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DFE5BC98-0623-47DA-B371-BB982DD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F47F6D12-ABAB-4F92-B51F-5A311008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44AF-D381-434F-9951-057548096A22}" type="slidenum">
              <a:rPr lang="cs-CZ" altLang="sk-SK"/>
              <a:pPr/>
              <a:t>4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06E2292E-D59A-48FA-A3EB-2FCBBAA88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B4E8199-6D50-4927-A809-82E61B4F2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Vylepšovanie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4F12CCA-0C59-46C7-9E8F-3DE3F53EE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8382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Modifikácia</a:t>
            </a:r>
            <a:r>
              <a:rPr lang="sk-SK" altLang="sk-SK" sz="2800"/>
              <a:t>. Celkový objem znalostí sa zachováva. Znalosti sa spresňujú, aby lepšie odrážali pomery v doméne.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</a:t>
            </a:r>
            <a:r>
              <a:rPr lang="sk-SK" altLang="sk-SK" sz="2800" u="sng"/>
              <a:t>Spôsoby modifikácie</a:t>
            </a:r>
            <a:r>
              <a:rPr lang="sk-SK" altLang="sk-SK" sz="2800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Meníme váhy jednotlivých pravidiel.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Meníme počty podmienok v pravidlách. Ak sme získali pravidlá strojovým učením z trénovacej množiny, overíme ich na testovacej množine. Je nutné zosúladenie BZ na základe dodatočných informácií.</a:t>
            </a:r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D0DC59DA-E22F-46DB-A5D4-28EBEDB04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E2819D68-5C63-492B-B1BF-48AF8EB01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F6F077C3-7B89-40EA-94B3-C7CEA12E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49E57C56-1186-405D-8ACA-647D804C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B34-0263-46BD-B05C-9C93C3B52A64}" type="slidenum">
              <a:rPr lang="cs-CZ" altLang="sk-SK"/>
              <a:pPr/>
              <a:t>5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557FA7EF-9F63-4172-987E-BC8993D28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B7E64C8-6F4F-4892-BE0A-71E9735C3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Dopĺňanie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F5CA6AD3-B49B-450B-AB2B-2C822CE72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Navrhnutá metodika dopĺňania znalostí sa používa vtedy, keď chápanie znalostí expertom je širšie ako jej explicitné vyjadrenie.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1. Zoradenie podmienok podľa dôležitosti</a:t>
            </a:r>
            <a:r>
              <a:rPr lang="sk-SK" altLang="sk-SK"/>
              <a:t>. Podmienky delíme na:	dominantné	</a:t>
            </a:r>
            <a:r>
              <a:rPr lang="en-US" altLang="sk-SK"/>
              <a:t>(</a:t>
            </a:r>
            <a:r>
              <a:rPr lang="sk-SK" altLang="sk-SK"/>
              <a:t>bez ich splnenia záver neplatí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nedominantné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Zoradenie:	1...najmenej významná podmienka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n...najvýznamnejšia podmienka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n...je počet nedominantných podmienok.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2. Generovanie doplnkových pravidiel</a:t>
            </a:r>
            <a:r>
              <a:rPr lang="sk-SK" altLang="sk-SK"/>
              <a:t>. Každá nedominantná podmienka môže byť negovaná.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9D5118B1-3C2D-4663-A089-18F602AD2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9400" name="Rectangle 8">
            <a:extLst>
              <a:ext uri="{FF2B5EF4-FFF2-40B4-BE49-F238E27FC236}">
                <a16:creationId xmlns:a16="http://schemas.microsoft.com/office/drawing/2014/main" id="{5D9BEF94-1EC7-45C2-85DD-1971B661D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A619AD58-2774-46B2-86F4-67050CB1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F567A5DB-86AB-49BD-8A47-D1824715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F0A1-2F48-40CB-971E-954D6D94A61F}" type="slidenum">
              <a:rPr lang="cs-CZ" altLang="sk-SK"/>
              <a:pPr/>
              <a:t>6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3730" name="Rectangle 1026">
            <a:extLst>
              <a:ext uri="{FF2B5EF4-FFF2-40B4-BE49-F238E27FC236}">
                <a16:creationId xmlns:a16="http://schemas.microsoft.com/office/drawing/2014/main" id="{CC2B4072-5058-44F9-A5AF-0F112B4A5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3731" name="Rectangle 1027">
            <a:extLst>
              <a:ext uri="{FF2B5EF4-FFF2-40B4-BE49-F238E27FC236}">
                <a16:creationId xmlns:a16="http://schemas.microsoft.com/office/drawing/2014/main" id="{8F559565-06DF-43D8-8E09-DBD4937C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Dopĺňanie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3732" name="Rectangle 1028">
            <a:extLst>
              <a:ext uri="{FF2B5EF4-FFF2-40B4-BE49-F238E27FC236}">
                <a16:creationId xmlns:a16="http://schemas.microsoft.com/office/drawing/2014/main" id="{5715D8B3-37FD-497C-B81D-C47393134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3. Usporiadanie doplnkových pravidiel.</a:t>
            </a:r>
            <a:r>
              <a:rPr lang="sk-SK" altLang="sk-SK"/>
              <a:t> Každému doplnkovému pravidlu sa priradí hodnota = súčtu váh </a:t>
            </a:r>
            <a:r>
              <a:rPr lang="en-US" altLang="sk-SK"/>
              <a:t>(</a:t>
            </a:r>
            <a:r>
              <a:rPr lang="sk-SK" altLang="sk-SK"/>
              <a:t>číselných ohodnotení z kroku 1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Vysokú hodnotu bude mať pravidlo, ktoré obsahuje veľa negovaných podmienok alebo obsahuje najvýznamnejšie nedominantné podmienky.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Hodnota odráža nakoľko sa doplnkové pravidlo líši od pôvodného pravidla </a:t>
            </a:r>
            <a:r>
              <a:rPr lang="en-US" altLang="sk-SK"/>
              <a:t>(</a:t>
            </a:r>
            <a:r>
              <a:rPr lang="sk-SK" altLang="sk-SK"/>
              <a:t>v.h.=v.odlišnosť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4. Určenie hraničného pravidla.</a:t>
            </a:r>
            <a:r>
              <a:rPr lang="sk-SK" altLang="sk-SK"/>
              <a:t> Expert vyberie hraničné pravidlo. Čo je za hraničným pravidlom, t.j. má vyššie ohodnotenie ako hraničné pravidlo, to sa do BZ nezaradí.</a:t>
            </a:r>
          </a:p>
        </p:txBody>
      </p:sp>
      <p:sp>
        <p:nvSpPr>
          <p:cNvPr id="73733" name="Rectangle 1029">
            <a:extLst>
              <a:ext uri="{FF2B5EF4-FFF2-40B4-BE49-F238E27FC236}">
                <a16:creationId xmlns:a16="http://schemas.microsoft.com/office/drawing/2014/main" id="{76AFF87A-477F-420C-8ABD-97BBDD7EC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3734" name="Rectangle 1030">
            <a:extLst>
              <a:ext uri="{FF2B5EF4-FFF2-40B4-BE49-F238E27FC236}">
                <a16:creationId xmlns:a16="http://schemas.microsoft.com/office/drawing/2014/main" id="{13F42DA9-A832-4EDF-A43E-CD5E125B2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objekt pre pätu 2">
            <a:extLst>
              <a:ext uri="{FF2B5EF4-FFF2-40B4-BE49-F238E27FC236}">
                <a16:creationId xmlns:a16="http://schemas.microsoft.com/office/drawing/2014/main" id="{C1129240-A6FB-4272-BF9A-FBC202C3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3" name="Zástupný objekt pre číslo snímky 3">
            <a:extLst>
              <a:ext uri="{FF2B5EF4-FFF2-40B4-BE49-F238E27FC236}">
                <a16:creationId xmlns:a16="http://schemas.microsoft.com/office/drawing/2014/main" id="{EAC6953A-3C14-46E4-A1D3-53ED4F79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86CC-0FAF-457F-A844-33C2C34B13B4}" type="slidenum">
              <a:rPr lang="cs-CZ" altLang="sk-SK"/>
              <a:pPr/>
              <a:t>7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EC4F427B-AC8C-4992-BB67-305B2BE0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B12F7582-2807-469F-B170-4065F7BE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Dopĺňanie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DFC62064-5C63-4F71-A4F6-AA7BE66DF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5. Určenie váh.</a:t>
            </a:r>
            <a:r>
              <a:rPr lang="sk-SK" altLang="sk-SK"/>
              <a:t> Pre akceptované doplnkové pravidlá je potrebné určiť váhy, s ktorými budú zaradené do BZ.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Môže ich určiť expert.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Môžu byť vypočítané podľa vzťahu: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...váha pôvod. prav.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...váha hran. prav.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...suma pre ohodnoc. prav.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...suma pre hran. prav.</a:t>
            </a: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CBA3ABE5-2370-4D99-886C-26C990962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C5A111C8-EAC7-4A66-8EB2-F4D157E78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74763" name="Object 11">
            <a:extLst>
              <a:ext uri="{FF2B5EF4-FFF2-40B4-BE49-F238E27FC236}">
                <a16:creationId xmlns:a16="http://schemas.microsoft.com/office/drawing/2014/main" id="{06A326CF-A4B3-4702-AFAC-F9F0186679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048000"/>
          <a:ext cx="3124200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889000" imgH="419100" progId="Equation.3">
                  <p:embed/>
                </p:oleObj>
              </mc:Choice>
              <mc:Fallback>
                <p:oleObj r:id="rId3" imgW="8890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048000"/>
                        <a:ext cx="3124200" cy="1477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2" name="Object 10">
            <a:extLst>
              <a:ext uri="{FF2B5EF4-FFF2-40B4-BE49-F238E27FC236}">
                <a16:creationId xmlns:a16="http://schemas.microsoft.com/office/drawing/2014/main" id="{AF1CDDE1-815B-4987-B2CB-EF1B283500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3048000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14499" imgH="114499" progId="Equation.3">
                  <p:embed/>
                </p:oleObj>
              </mc:Choice>
              <mc:Fallback>
                <p:oleObj r:id="rId5" imgW="114499" imgH="11449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0"/>
                        <a:ext cx="457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1" name="Object 9">
            <a:extLst>
              <a:ext uri="{FF2B5EF4-FFF2-40B4-BE49-F238E27FC236}">
                <a16:creationId xmlns:a16="http://schemas.microsoft.com/office/drawing/2014/main" id="{ED7201EA-745A-4977-A4E3-69D80C830C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3581400"/>
          <a:ext cx="9906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266353" imgH="177569" progId="Equation.3">
                  <p:embed/>
                </p:oleObj>
              </mc:Choice>
              <mc:Fallback>
                <p:oleObj r:id="rId7" imgW="266353" imgH="17756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990600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0" name="Object 8">
            <a:extLst>
              <a:ext uri="{FF2B5EF4-FFF2-40B4-BE49-F238E27FC236}">
                <a16:creationId xmlns:a16="http://schemas.microsoft.com/office/drawing/2014/main" id="{3B6FF8D9-71EB-4C2F-9756-00771FC076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5029200"/>
          <a:ext cx="14478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469900" imgH="279400" progId="Equation.3">
                  <p:embed/>
                </p:oleObj>
              </mc:Choice>
              <mc:Fallback>
                <p:oleObj r:id="rId9" imgW="469900" imgH="279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14478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9" name="Object 7">
            <a:extLst>
              <a:ext uri="{FF2B5EF4-FFF2-40B4-BE49-F238E27FC236}">
                <a16:creationId xmlns:a16="http://schemas.microsoft.com/office/drawing/2014/main" id="{06BCCEE9-0CB5-4244-81F0-D5D205907C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4267200"/>
          <a:ext cx="9144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1" imgW="317087" imgH="266353" progId="Equation.3">
                  <p:embed/>
                </p:oleObj>
              </mc:Choice>
              <mc:Fallback>
                <p:oleObj r:id="rId11" imgW="317087" imgH="26635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67200"/>
                        <a:ext cx="914400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F9F5A8D8-C97D-45EC-82FF-FFE167FB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E3C5F94C-A64A-4CB6-A3AD-BD405EBC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A1513-456C-46E6-95AE-5DC490C19657}" type="slidenum">
              <a:rPr lang="cs-CZ" altLang="sk-SK"/>
              <a:pPr/>
              <a:t>8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213FB750-4177-4BDD-B4FA-226C20377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80BF6FB2-9312-4339-AD02-6B43C690C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Vysvetľovací mechanizmus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F79338CE-3E2B-46D8-AD48-CAA7B71FA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Používateľ potrebuje vysvetlenie, čo sa robí, keďže nepozná všetky možnosti práce s ES.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Používateľ sa potrebuje utvrdiť v dôveryhodnosti výsledku, keďže ide o riešenie ne-algoritmizovateľnej úlohy.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Vysvetľovanie je charakterizované: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1. Cieľom vysvetľovania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2. Objektom vysvetľovania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3. Spôsobom vysvetľovania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4. Adresátom vysvetľovania</a:t>
            </a: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B573D4A1-BD49-4D12-BD96-E81325ECB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56521B8C-9555-4572-8B16-C2971C3FE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jekt pre pätu 2">
            <a:extLst>
              <a:ext uri="{FF2B5EF4-FFF2-40B4-BE49-F238E27FC236}">
                <a16:creationId xmlns:a16="http://schemas.microsoft.com/office/drawing/2014/main" id="{891B1269-0183-44F8-BB90-989F7F06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3">
            <a:extLst>
              <a:ext uri="{FF2B5EF4-FFF2-40B4-BE49-F238E27FC236}">
                <a16:creationId xmlns:a16="http://schemas.microsoft.com/office/drawing/2014/main" id="{17852939-76E7-485F-95DF-C01E9214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3F4B-12CA-444F-8222-E54874C88C7B}" type="slidenum">
              <a:rPr lang="cs-CZ" altLang="sk-SK"/>
              <a:pPr/>
              <a:t>9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C48BA656-2F29-44BA-B90D-7D3C19D7A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B91BF38-EA91-4B15-BDFB-8C592B397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Vysvetľovací mechanizmus - cieľ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0DB3AC5C-ABA2-407A-AD93-7B0B98567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78622915-6289-418F-BFDD-2D424A416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A3A2E97E-3FA1-4FA4-B763-49EE8C26C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7591" name="Object 7">
            <a:extLst>
              <a:ext uri="{FF2B5EF4-FFF2-40B4-BE49-F238E27FC236}">
                <a16:creationId xmlns:a16="http://schemas.microsoft.com/office/drawing/2014/main" id="{43EB64E0-68D4-4D6A-9895-88E000C818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914400"/>
          <a:ext cx="86868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3" imgW="5439258" imgH="2438880" progId="Excel.Sheet.8">
                  <p:embed/>
                </p:oleObj>
              </mc:Choice>
              <mc:Fallback>
                <p:oleObj name="List" r:id="rId3" imgW="5439258" imgH="2438880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14400"/>
                        <a:ext cx="86868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2986</TotalTime>
  <Words>1215</Words>
  <Application>Microsoft Office PowerPoint</Application>
  <PresentationFormat>Prezentácia na obrazovke (4:3)</PresentationFormat>
  <Paragraphs>151</Paragraphs>
  <Slides>15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Wingdings</vt:lpstr>
      <vt:lpstr>Rýžový papír</vt:lpstr>
      <vt:lpstr>Equation.3</vt:lpstr>
      <vt:lpstr>List</vt:lpstr>
      <vt:lpstr>ZNALOSTNÉ SYSTÉMY  prednáška č. 13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94</cp:revision>
  <dcterms:created xsi:type="dcterms:W3CDTF">2003-10-06T09:07:28Z</dcterms:created>
  <dcterms:modified xsi:type="dcterms:W3CDTF">2022-09-27T14:31:11Z</dcterms:modified>
</cp:coreProperties>
</file>