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7"/>
  </p:notesMasterIdLst>
  <p:sldIdLst>
    <p:sldId id="256" r:id="rId2"/>
    <p:sldId id="259" r:id="rId3"/>
    <p:sldId id="291" r:id="rId4"/>
    <p:sldId id="293" r:id="rId5"/>
    <p:sldId id="294" r:id="rId6"/>
    <p:sldId id="295" r:id="rId7"/>
    <p:sldId id="296" r:id="rId8"/>
    <p:sldId id="297" r:id="rId9"/>
    <p:sldId id="298" r:id="rId10"/>
    <p:sldId id="299" r:id="rId11"/>
    <p:sldId id="301" r:id="rId12"/>
    <p:sldId id="302" r:id="rId13"/>
    <p:sldId id="303" r:id="rId14"/>
    <p:sldId id="304" r:id="rId15"/>
    <p:sldId id="305" r:id="rId16"/>
  </p:sldIdLst>
  <p:sldSz cx="9144000" cy="6858000" type="screen4x3"/>
  <p:notesSz cx="6858000" cy="9144000"/>
  <p:defaultTextStyle>
    <a:defPPr>
      <a:defRPr lang="cs-CZ"/>
    </a:defPPr>
    <a:lvl1pPr algn="l" rtl="0" fontAlgn="base">
      <a:lnSpc>
        <a:spcPct val="90000"/>
      </a:lnSpc>
      <a:spcBef>
        <a:spcPct val="20000"/>
      </a:spcBef>
      <a:spcAft>
        <a:spcPct val="0"/>
      </a:spcAft>
      <a:buClr>
        <a:schemeClr val="tx1"/>
      </a:buClr>
      <a:buSzPct val="70000"/>
      <a:buFont typeface="Wingdings" panose="05000000000000000000" pitchFamily="2" charset="2"/>
      <a:buChar char="§"/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lnSpc>
        <a:spcPct val="90000"/>
      </a:lnSpc>
      <a:spcBef>
        <a:spcPct val="20000"/>
      </a:spcBef>
      <a:spcAft>
        <a:spcPct val="0"/>
      </a:spcAft>
      <a:buClr>
        <a:schemeClr val="tx1"/>
      </a:buClr>
      <a:buSzPct val="70000"/>
      <a:buFont typeface="Wingdings" panose="05000000000000000000" pitchFamily="2" charset="2"/>
      <a:buChar char="§"/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lnSpc>
        <a:spcPct val="90000"/>
      </a:lnSpc>
      <a:spcBef>
        <a:spcPct val="20000"/>
      </a:spcBef>
      <a:spcAft>
        <a:spcPct val="0"/>
      </a:spcAft>
      <a:buClr>
        <a:schemeClr val="tx1"/>
      </a:buClr>
      <a:buSzPct val="70000"/>
      <a:buFont typeface="Wingdings" panose="05000000000000000000" pitchFamily="2" charset="2"/>
      <a:buChar char="§"/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lnSpc>
        <a:spcPct val="90000"/>
      </a:lnSpc>
      <a:spcBef>
        <a:spcPct val="20000"/>
      </a:spcBef>
      <a:spcAft>
        <a:spcPct val="0"/>
      </a:spcAft>
      <a:buClr>
        <a:schemeClr val="tx1"/>
      </a:buClr>
      <a:buSzPct val="70000"/>
      <a:buFont typeface="Wingdings" panose="05000000000000000000" pitchFamily="2" charset="2"/>
      <a:buChar char="§"/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lnSpc>
        <a:spcPct val="90000"/>
      </a:lnSpc>
      <a:spcBef>
        <a:spcPct val="20000"/>
      </a:spcBef>
      <a:spcAft>
        <a:spcPct val="0"/>
      </a:spcAft>
      <a:buClr>
        <a:schemeClr val="tx1"/>
      </a:buClr>
      <a:buSzPct val="70000"/>
      <a:buFont typeface="Wingdings" panose="05000000000000000000" pitchFamily="2" charset="2"/>
      <a:buChar char="§"/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99"/>
    <a:srgbClr val="2E69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9" d="100"/>
          <a:sy n="69" d="100"/>
        </p:scale>
        <p:origin x="78" y="7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28D864B3-61C5-49B7-964C-6D3D2DA5EFC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endParaRPr lang="cs-CZ" altLang="sk-SK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8CCA8E1B-A505-42E0-AB26-102E67B5189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endParaRPr lang="cs-CZ" altLang="sk-SK"/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4EB9821D-80D3-4CF1-AB2D-BBEDCCC8B9D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5" name="Rectangle 5">
            <a:extLst>
              <a:ext uri="{FF2B5EF4-FFF2-40B4-BE49-F238E27FC236}">
                <a16:creationId xmlns:a16="http://schemas.microsoft.com/office/drawing/2014/main" id="{D853C904-8045-4F61-9374-8AC01BA2948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sk-SK"/>
              <a:t>Klepnutím lze upravit styly předlohy textu.</a:t>
            </a:r>
          </a:p>
          <a:p>
            <a:pPr lvl="1"/>
            <a:r>
              <a:rPr lang="cs-CZ" altLang="sk-SK"/>
              <a:t>Druhá úroveň</a:t>
            </a:r>
          </a:p>
          <a:p>
            <a:pPr lvl="2"/>
            <a:r>
              <a:rPr lang="cs-CZ" altLang="sk-SK"/>
              <a:t>Třetí úroveň</a:t>
            </a:r>
          </a:p>
          <a:p>
            <a:pPr lvl="3"/>
            <a:r>
              <a:rPr lang="cs-CZ" altLang="sk-SK"/>
              <a:t>Čtvrtá úroveň</a:t>
            </a:r>
          </a:p>
          <a:p>
            <a:pPr lvl="4"/>
            <a:r>
              <a:rPr lang="cs-CZ" altLang="sk-SK"/>
              <a:t>Pátá úroveň</a:t>
            </a:r>
          </a:p>
        </p:txBody>
      </p:sp>
      <p:sp>
        <p:nvSpPr>
          <p:cNvPr id="10246" name="Rectangle 6">
            <a:extLst>
              <a:ext uri="{FF2B5EF4-FFF2-40B4-BE49-F238E27FC236}">
                <a16:creationId xmlns:a16="http://schemas.microsoft.com/office/drawing/2014/main" id="{43717EA9-FFA5-4FA9-AAE4-351DFEA7F26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endParaRPr lang="cs-CZ" altLang="sk-SK"/>
          </a:p>
        </p:txBody>
      </p:sp>
      <p:sp>
        <p:nvSpPr>
          <p:cNvPr id="10247" name="Rectangle 7">
            <a:extLst>
              <a:ext uri="{FF2B5EF4-FFF2-40B4-BE49-F238E27FC236}">
                <a16:creationId xmlns:a16="http://schemas.microsoft.com/office/drawing/2014/main" id="{94788D5F-5DBB-426D-AD56-4880338EBEC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fld id="{A098B8B4-C99D-4832-8DD6-1636BEA35797}" type="slidenum">
              <a:rPr lang="cs-CZ" altLang="sk-SK"/>
              <a:pPr/>
              <a:t>‹#›</a:t>
            </a:fld>
            <a:endParaRPr lang="cs-CZ" alt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A8BCE04-2EC3-496F-BB9B-AF83BC25A5F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E1F5C8-DAE1-473D-8EB7-570017A41FA8}" type="slidenum">
              <a:rPr lang="cs-CZ" altLang="sk-SK"/>
              <a:pPr/>
              <a:t>1</a:t>
            </a:fld>
            <a:endParaRPr lang="cs-CZ" altLang="sk-SK"/>
          </a:p>
        </p:txBody>
      </p:sp>
      <p:sp>
        <p:nvSpPr>
          <p:cNvPr id="11266" name="Rectangle 2">
            <a:extLst>
              <a:ext uri="{FF2B5EF4-FFF2-40B4-BE49-F238E27FC236}">
                <a16:creationId xmlns:a16="http://schemas.microsoft.com/office/drawing/2014/main" id="{13F6DB44-1B29-429D-B1B2-97C5339C3D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D538DBB4-1811-426B-81A0-E4B0A4F7EF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sk-S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6C706DEF-F762-422D-8450-6AB43B01F1B2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484188" y="1549400"/>
            <a:ext cx="8158162" cy="1689100"/>
          </a:xfrm>
          <a:prstGeom prst="rect">
            <a:avLst/>
          </a:prstGeom>
          <a:pattFill prst="lgConfetti">
            <a:fgClr>
              <a:schemeClr val="accent2">
                <a:alpha val="50000"/>
              </a:schemeClr>
            </a:fgClr>
            <a:bgClr>
              <a:schemeClr val="folHlink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1" lang="en-US" altLang="sk-SK"/>
          </a:p>
        </p:txBody>
      </p:sp>
      <p:sp>
        <p:nvSpPr>
          <p:cNvPr id="6147" name="AutoShape 3">
            <a:extLst>
              <a:ext uri="{FF2B5EF4-FFF2-40B4-BE49-F238E27FC236}">
                <a16:creationId xmlns:a16="http://schemas.microsoft.com/office/drawing/2014/main" id="{312B6B02-781E-4FAA-9893-61D8897D0221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228600" y="3206750"/>
            <a:ext cx="8686800" cy="77788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1" lang="en-US" altLang="sk-SK"/>
          </a:p>
        </p:txBody>
      </p:sp>
      <p:sp>
        <p:nvSpPr>
          <p:cNvPr id="6148" name="AutoShape 4">
            <a:extLst>
              <a:ext uri="{FF2B5EF4-FFF2-40B4-BE49-F238E27FC236}">
                <a16:creationId xmlns:a16="http://schemas.microsoft.com/office/drawing/2014/main" id="{3B50C69C-99D5-4BE4-8B9C-7F77E3115429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228600" y="1482725"/>
            <a:ext cx="8686800" cy="77788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1" lang="en-US" altLang="sk-SK"/>
          </a:p>
        </p:txBody>
      </p:sp>
      <p:sp>
        <p:nvSpPr>
          <p:cNvPr id="6149" name="AutoShape 5">
            <a:extLst>
              <a:ext uri="{FF2B5EF4-FFF2-40B4-BE49-F238E27FC236}">
                <a16:creationId xmlns:a16="http://schemas.microsoft.com/office/drawing/2014/main" id="{91FBB994-A68D-4D9B-A889-3AD5E5B580B4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8623300" y="1246188"/>
            <a:ext cx="77788" cy="2235200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1" lang="en-US" altLang="sk-SK"/>
          </a:p>
        </p:txBody>
      </p:sp>
      <p:sp>
        <p:nvSpPr>
          <p:cNvPr id="6150" name="AutoShape 6">
            <a:extLst>
              <a:ext uri="{FF2B5EF4-FFF2-40B4-BE49-F238E27FC236}">
                <a16:creationId xmlns:a16="http://schemas.microsoft.com/office/drawing/2014/main" id="{8C16FE1B-D015-4DEC-807B-B0AE52F147E2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434975" y="1252538"/>
            <a:ext cx="77788" cy="2235200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1" lang="en-US" altLang="sk-SK"/>
          </a:p>
        </p:txBody>
      </p:sp>
      <p:sp>
        <p:nvSpPr>
          <p:cNvPr id="6151" name="AutoShape 7">
            <a:extLst>
              <a:ext uri="{FF2B5EF4-FFF2-40B4-BE49-F238E27FC236}">
                <a16:creationId xmlns:a16="http://schemas.microsoft.com/office/drawing/2014/main" id="{E7A8DAA8-486D-489D-9DC8-D92651A00367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2830513" y="5783263"/>
            <a:ext cx="3481387" cy="77787"/>
          </a:xfrm>
          <a:prstGeom prst="roundRect">
            <a:avLst>
              <a:gd name="adj" fmla="val 50000"/>
            </a:avLst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1" lang="en-US" altLang="sk-SK"/>
          </a:p>
        </p:txBody>
      </p:sp>
      <p:sp>
        <p:nvSpPr>
          <p:cNvPr id="6152" name="Rectangle 8">
            <a:extLst>
              <a:ext uri="{FF2B5EF4-FFF2-40B4-BE49-F238E27FC236}">
                <a16:creationId xmlns:a16="http://schemas.microsoft.com/office/drawing/2014/main" id="{1A0703D6-1335-448F-8451-CFE44333DD2F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4095750" y="5734050"/>
            <a:ext cx="949325" cy="176213"/>
          </a:xfrm>
          <a:prstGeom prst="rect">
            <a:avLst/>
          </a:prstGeom>
          <a:pattFill prst="lgConfetti">
            <a:fgClr>
              <a:schemeClr val="accent2"/>
            </a:fgClr>
            <a:bgClr>
              <a:schemeClr val="folHlink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1" lang="en-US" altLang="sk-SK"/>
          </a:p>
        </p:txBody>
      </p:sp>
      <p:sp>
        <p:nvSpPr>
          <p:cNvPr id="6153" name="Rectangle 9">
            <a:extLst>
              <a:ext uri="{FF2B5EF4-FFF2-40B4-BE49-F238E27FC236}">
                <a16:creationId xmlns:a16="http://schemas.microsoft.com/office/drawing/2014/main" id="{5A230ECC-584F-4C9A-9C87-B4B8E9F6992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752600"/>
            <a:ext cx="7772400" cy="1143000"/>
          </a:xfrm>
          <a:pattFill prst="lgConfetti">
            <a:fgClr>
              <a:schemeClr val="accent2"/>
            </a:fgClr>
            <a:bgClr>
              <a:schemeClr val="folHlink"/>
            </a:bgClr>
          </a:pattFill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cs-CZ" altLang="sk-SK" noProof="0"/>
              <a:t>Klepnutím lze upravit styl předlohy nadpisů.</a:t>
            </a:r>
          </a:p>
        </p:txBody>
      </p:sp>
      <p:sp>
        <p:nvSpPr>
          <p:cNvPr id="6154" name="Rectangle 10">
            <a:extLst>
              <a:ext uri="{FF2B5EF4-FFF2-40B4-BE49-F238E27FC236}">
                <a16:creationId xmlns:a16="http://schemas.microsoft.com/office/drawing/2014/main" id="{1824C86D-35D7-460A-A0B3-43D0397F2D4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7465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cs-CZ" altLang="sk-SK" noProof="0"/>
              <a:t>Klepnutím lze upravit styl předlohy podnadpisů.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BFA1E60E-4346-4B80-AC86-F8E7CCED594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F6754BF1-BB0C-44C3-AB55-A4297952C91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z="1400"/>
            </a:lvl1pPr>
          </a:lstStyle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2BF7AC69-231E-44A2-979A-FD7B4BA93A7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anchor="b" anchorCtr="0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13BE265D-A8C0-42C6-B89B-DBACC96E67AC}" type="slidenum">
              <a:rPr lang="cs-CZ" altLang="sk-SK"/>
              <a:pPr/>
              <a:t>‹#›</a:t>
            </a:fld>
            <a:endParaRPr lang="cs-CZ" alt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8914A1-18B5-4627-8BE1-F50EC35B6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15E1A61F-9C42-429E-9290-09CD1B2F6D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B6A410C9-4C8A-44CC-A077-3B0E55D60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BF955F4C-DC9C-4E46-AFD9-3793DF078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B2C80F59-394B-4BD4-B985-F2250E409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5F073E-5F01-488E-9E98-564CDA16A299}" type="slidenum">
              <a:rPr lang="cs-CZ" altLang="sk-SK"/>
              <a:pPr/>
              <a:t>‹#›</a:t>
            </a:fld>
            <a:r>
              <a:rPr lang="sk-SK" altLang="sk-SK"/>
              <a:t>/15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136775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6FF9BE5D-65AC-4B7C-A7A5-6EB41E4282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821488" y="284163"/>
            <a:ext cx="2044700" cy="5811837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B3C86D54-2565-491C-9D4F-1F35B6AD1F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284163"/>
            <a:ext cx="5983288" cy="5811837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B60FE5FD-6802-4EFC-B9E5-96FF8EC96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BC8DD71B-4C80-4EB3-9701-CFFF4F17D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F6B70BFB-DDA2-4D1C-BD97-508A4054A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53FCFF-77DF-47CB-8C06-FEEB44212522}" type="slidenum">
              <a:rPr lang="cs-CZ" altLang="sk-SK"/>
              <a:pPr/>
              <a:t>‹#›</a:t>
            </a:fld>
            <a:r>
              <a:rPr lang="sk-SK" altLang="sk-SK"/>
              <a:t>/15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3448000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7C915B-A31E-4F86-9DF7-59D1DD76E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C256361-066B-4186-B95F-6216ABA90A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9A9FF38B-8B0F-46CB-8701-4249C609F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72AE260F-C064-406F-8BB8-A8008D99E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84AB15C1-74F7-48CE-B407-7564DD0FE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327E96-E79F-4F89-B8F4-65FACCE00C92}" type="slidenum">
              <a:rPr lang="cs-CZ" altLang="sk-SK"/>
              <a:pPr/>
              <a:t>‹#›</a:t>
            </a:fld>
            <a:r>
              <a:rPr lang="sk-SK" altLang="sk-SK"/>
              <a:t>/15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4104651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E54508-7C89-45CF-B974-529FEBE22D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6C05638-C905-429D-8A9B-C2C5202206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37C67A36-F681-468B-AAF8-4289AF42E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D3C26362-68BA-43A9-A2D2-FFCF1975AE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3D619EFF-E039-4F64-849C-B946A6AA4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2CC85B-76A4-4619-A25C-79E8140F8047}" type="slidenum">
              <a:rPr lang="cs-CZ" altLang="sk-SK"/>
              <a:pPr/>
              <a:t>‹#›</a:t>
            </a:fld>
            <a:r>
              <a:rPr lang="sk-SK" altLang="sk-SK"/>
              <a:t>/15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3671639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CD8472-F65B-4B44-864D-F69798715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FA847D2-563A-4A2E-8C30-16D8CCB9A1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05000"/>
            <a:ext cx="3810000" cy="4191000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53A280E7-C279-4832-8CAD-DE9CF02DAA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3810000" cy="4191000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8633BAEE-623F-457E-A96A-B541196A8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1790ACBC-DA89-491A-BCCF-02BF38D7C5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74B6157D-034C-400F-B1EE-F2DDBE456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7F923F-AA04-45FC-BB6A-9D3B82BD46D6}" type="slidenum">
              <a:rPr lang="cs-CZ" altLang="sk-SK"/>
              <a:pPr/>
              <a:t>‹#›</a:t>
            </a:fld>
            <a:r>
              <a:rPr lang="sk-SK" altLang="sk-SK"/>
              <a:t>/15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323026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71E03C-1C71-4693-97F9-34F556244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6BB3FBB-CF54-4D1D-8DC6-2784FBBCA2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A4188884-437A-486D-97CD-344DF5F125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93E1ECB-89EF-4CFA-8D6A-EB22A11826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5BF7238F-7FC4-43D0-B9ED-BFC23EFD9B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A7CA2CF0-FF75-4EBC-8D8B-F1DE38B5E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4F89E1A4-DCF4-4741-BCC3-A7B0BB6CD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7703B9DA-EE99-446D-ABDE-B10E5A76E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4B90A8-8623-4EE7-A77C-A321E972F76C}" type="slidenum">
              <a:rPr lang="cs-CZ" altLang="sk-SK"/>
              <a:pPr/>
              <a:t>‹#›</a:t>
            </a:fld>
            <a:r>
              <a:rPr lang="sk-SK" altLang="sk-SK"/>
              <a:t>/15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762870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B1D891-0C1F-4D84-B108-8A1CC4B14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47C31210-8B34-41B2-835A-0C75FDA07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8ACBDC34-33F5-4C5F-9C71-1CF4AB2A5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BF33C257-4617-4B0F-96A5-564F25376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364666-E8FB-4741-BBF6-BF12B99AEDA3}" type="slidenum">
              <a:rPr lang="cs-CZ" altLang="sk-SK"/>
              <a:pPr/>
              <a:t>‹#›</a:t>
            </a:fld>
            <a:r>
              <a:rPr lang="sk-SK" altLang="sk-SK"/>
              <a:t>/15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2978631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1BE81836-3D16-479F-B284-B344649EC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5188F1C5-6B37-4F7C-9D0A-9C67573A9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3DD2D3E1-2CD3-4464-A7FA-5C67EB6A8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7667E3-2607-4234-B453-02D22F66C8CE}" type="slidenum">
              <a:rPr lang="cs-CZ" altLang="sk-SK"/>
              <a:pPr/>
              <a:t>‹#›</a:t>
            </a:fld>
            <a:r>
              <a:rPr lang="sk-SK" altLang="sk-SK"/>
              <a:t>/15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2650660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07BF5D-4F8C-4F38-8B93-3670F876A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B5223D2-266B-4BBE-AAA7-2A8AA4A3A6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C01B910-D8D5-4651-A738-5DFE33FC0A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BC5035F4-A719-45B2-AB0A-6C4A0271A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B4E0D74F-39A7-48A0-81B3-9114233A0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BAE9AE0D-DD95-4A2F-9DEC-DD21642F6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3B2F31-0B0B-4987-8869-B0C78DB885F6}" type="slidenum">
              <a:rPr lang="cs-CZ" altLang="sk-SK"/>
              <a:pPr/>
              <a:t>‹#›</a:t>
            </a:fld>
            <a:r>
              <a:rPr lang="sk-SK" altLang="sk-SK"/>
              <a:t>/15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356109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545194-D4EC-4C77-BE33-F23A6B83BA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5685211D-2FE2-4FE5-8A87-7AC8E54A70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B88D882-24BA-410C-8C88-E3F7815C31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B91152B5-215E-43C8-8897-2582CEA08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1F83106D-A446-4EF2-846E-611901CCD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17474B15-3BB4-4484-A7DF-C2040158D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7E7316-2D5D-40AD-9D79-F254E3398693}" type="slidenum">
              <a:rPr lang="cs-CZ" altLang="sk-SK"/>
              <a:pPr/>
              <a:t>‹#›</a:t>
            </a:fld>
            <a:r>
              <a:rPr lang="sk-SK" altLang="sk-SK"/>
              <a:t>/15</a:t>
            </a:r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1372062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F49495C9-0726-4C99-8044-20810883BC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93788" y="284163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pattFill prst="lgConfetti">
                  <a:fgClr>
                    <a:schemeClr val="accent2"/>
                  </a:fgClr>
                  <a:bgClr>
                    <a:schemeClr val="folHlink"/>
                  </a:bgClr>
                </a:patt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sk-SK"/>
              <a:t>Klepnutím lze upravit styl předlohy nadpisů.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C24E4387-C3B8-489B-9BDE-D6E5745C5A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05000"/>
            <a:ext cx="777240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sk-SK"/>
              <a:t>Klepnutím lze upravit styly předlohy textu.</a:t>
            </a:r>
          </a:p>
          <a:p>
            <a:pPr lvl="1"/>
            <a:r>
              <a:rPr lang="cs-CZ" altLang="sk-SK"/>
              <a:t>Druhá úroveň</a:t>
            </a:r>
          </a:p>
          <a:p>
            <a:pPr lvl="2"/>
            <a:r>
              <a:rPr lang="cs-CZ" altLang="sk-SK"/>
              <a:t>Třetí úroveň</a:t>
            </a:r>
          </a:p>
          <a:p>
            <a:pPr lvl="3"/>
            <a:r>
              <a:rPr lang="cs-CZ" altLang="sk-SK"/>
              <a:t>Čtvrtá úroveň</a:t>
            </a:r>
          </a:p>
          <a:p>
            <a:pPr lvl="4"/>
            <a:r>
              <a:rPr lang="cs-CZ" altLang="sk-SK"/>
              <a:t>Pátá úroveň</a:t>
            </a:r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9BA3CBB5-B12C-4608-B9B3-BDD18B592F7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/>
            </a:lvl1pPr>
          </a:lstStyle>
          <a:p>
            <a:endParaRPr lang="cs-CZ" altLang="sk-SK"/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520212FF-7F45-444B-970F-8A3818BD0BC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676400" y="6248400"/>
            <a:ext cx="472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2000"/>
            </a:lvl1pPr>
          </a:lstStyle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6A24BE4F-2B47-4782-86DF-7D19667945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12888"/>
            <a:ext cx="8458200" cy="873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1" lang="en-US" altLang="sk-SK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846ED8C2-49ED-4DE0-8EB3-88815245FEF7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247650" y="0"/>
            <a:ext cx="793750" cy="1841500"/>
          </a:xfrm>
          <a:prstGeom prst="rect">
            <a:avLst/>
          </a:prstGeom>
          <a:pattFill prst="lgConfetti">
            <a:fgClr>
              <a:schemeClr val="accent2"/>
            </a:fgClr>
            <a:bgClr>
              <a:schemeClr val="folHlink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1" lang="en-US" altLang="sk-SK"/>
          </a:p>
        </p:txBody>
      </p:sp>
      <p:sp>
        <p:nvSpPr>
          <p:cNvPr id="5128" name="Rectangle 8">
            <a:extLst>
              <a:ext uri="{FF2B5EF4-FFF2-40B4-BE49-F238E27FC236}">
                <a16:creationId xmlns:a16="http://schemas.microsoft.com/office/drawing/2014/main" id="{B636718C-35B9-4C07-98DD-8F1F82C1F4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67550" y="6553200"/>
            <a:ext cx="2076450" cy="7937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kumimoji="1" lang="en-US" altLang="sk-SK"/>
          </a:p>
        </p:txBody>
      </p:sp>
      <p:sp>
        <p:nvSpPr>
          <p:cNvPr id="5129" name="Rectangle 9">
            <a:extLst>
              <a:ext uri="{FF2B5EF4-FFF2-40B4-BE49-F238E27FC236}">
                <a16:creationId xmlns:a16="http://schemas.microsoft.com/office/drawing/2014/main" id="{A66CD4D1-431A-4420-A92A-07FEF4A5475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24800" y="6248400"/>
            <a:ext cx="990600" cy="609600"/>
          </a:xfrm>
          <a:prstGeom prst="rect">
            <a:avLst/>
          </a:prstGeom>
          <a:pattFill prst="lgConfetti">
            <a:fgClr>
              <a:schemeClr val="accent2"/>
            </a:fgClr>
            <a:bgClr>
              <a:schemeClr val="folHlink"/>
            </a:bgClr>
          </a:patt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fld id="{489B5E90-BB58-40AE-9CA5-A1D6F33DB328}" type="slidenum">
              <a:rPr lang="cs-CZ" altLang="sk-SK"/>
              <a:pPr/>
              <a:t>‹#›</a:t>
            </a:fld>
            <a:r>
              <a:rPr lang="sk-SK" altLang="sk-SK"/>
              <a:t>/15</a:t>
            </a:r>
            <a:endParaRPr lang="cs-CZ" alt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SzPct val="85000"/>
        <a:buBlip>
          <a:blip r:embed="rId14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SzPct val="70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SzPct val="70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5.e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objekt pre pätu 3">
            <a:extLst>
              <a:ext uri="{FF2B5EF4-FFF2-40B4-BE49-F238E27FC236}">
                <a16:creationId xmlns:a16="http://schemas.microsoft.com/office/drawing/2014/main" id="{D2DE898F-6A27-4B51-87DB-B53B1C4EC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7" name="Zástupný objekt pre číslo snímky 4">
            <a:extLst>
              <a:ext uri="{FF2B5EF4-FFF2-40B4-BE49-F238E27FC236}">
                <a16:creationId xmlns:a16="http://schemas.microsoft.com/office/drawing/2014/main" id="{B0C9BF77-3660-48F1-9C10-540FA9AB3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02B18-0368-4294-A4E2-454C0C3A2C20}" type="slidenum">
              <a:rPr lang="cs-CZ" altLang="sk-SK"/>
              <a:pPr/>
              <a:t>1</a:t>
            </a:fld>
            <a:r>
              <a:rPr lang="sk-SK" altLang="sk-SK"/>
              <a:t>/15</a:t>
            </a:r>
            <a:endParaRPr lang="cs-CZ" altLang="sk-SK"/>
          </a:p>
        </p:txBody>
      </p:sp>
      <p:sp>
        <p:nvSpPr>
          <p:cNvPr id="2050" name="Rectangle 2">
            <a:extLst>
              <a:ext uri="{FF2B5EF4-FFF2-40B4-BE49-F238E27FC236}">
                <a16:creationId xmlns:a16="http://schemas.microsoft.com/office/drawing/2014/main" id="{E990C0CE-34AA-4C58-87A9-8D7D92B297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19200" y="152400"/>
            <a:ext cx="6019800" cy="1371600"/>
          </a:xfrm>
        </p:spPr>
        <p:txBody>
          <a:bodyPr/>
          <a:lstStyle/>
          <a:p>
            <a:pPr algn="ctr"/>
            <a:r>
              <a:rPr lang="sk-SK" altLang="sk-SK" sz="4000" b="1"/>
              <a:t>ZNALOSTNÉ SYSTÉMY  prednáška č. </a:t>
            </a:r>
            <a:r>
              <a:rPr lang="en-US" altLang="sk-SK" sz="4000" b="1"/>
              <a:t>12</a:t>
            </a:r>
            <a:endParaRPr lang="cs-CZ" altLang="sk-SK" sz="4000" b="1"/>
          </a:p>
        </p:txBody>
      </p:sp>
      <p:pic>
        <p:nvPicPr>
          <p:cNvPr id="2051" name="Picture 3">
            <a:extLst>
              <a:ext uri="{FF2B5EF4-FFF2-40B4-BE49-F238E27FC236}">
                <a16:creationId xmlns:a16="http://schemas.microsoft.com/office/drawing/2014/main" id="{0C5BCCA0-614F-4DC1-B1AF-256F443F26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-7938"/>
            <a:ext cx="1981200" cy="1827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>
            <a:extLst>
              <a:ext uri="{FF2B5EF4-FFF2-40B4-BE49-F238E27FC236}">
                <a16:creationId xmlns:a16="http://schemas.microsoft.com/office/drawing/2014/main" id="{CDA254DE-5A86-4E6C-B0BD-7CE2BAF253A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0"/>
            <a:ext cx="1200150" cy="148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5" name="Text Box 7">
            <a:extLst>
              <a:ext uri="{FF2B5EF4-FFF2-40B4-BE49-F238E27FC236}">
                <a16:creationId xmlns:a16="http://schemas.microsoft.com/office/drawing/2014/main" id="{3C180957-18D2-4AFB-9C0D-16E193DD66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4663" y="2560638"/>
            <a:ext cx="6841938" cy="3293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4000" b="1" dirty="0">
                <a:solidFill>
                  <a:srgbClr val="FF0000"/>
                </a:solidFill>
              </a:rPr>
              <a:t>Získavanie znalostí od experta</a:t>
            </a:r>
            <a:endParaRPr lang="en-US" altLang="sk-SK" sz="4000" b="1" dirty="0">
              <a:solidFill>
                <a:srgbClr val="FF0000"/>
              </a:solidFill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sk-SK" altLang="sk-SK" sz="4000" dirty="0">
              <a:solidFill>
                <a:srgbClr val="FF0000"/>
              </a:solidFill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 dirty="0">
                <a:solidFill>
                  <a:srgbClr val="FF0000"/>
                </a:solidFill>
              </a:rPr>
              <a:t>Kristína Machová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>
                <a:solidFill>
                  <a:srgbClr val="FF0000"/>
                </a:solidFill>
              </a:rPr>
              <a:t>kristina.machova</a:t>
            </a:r>
            <a:r>
              <a:rPr lang="en-US" altLang="sk-SK" sz="3200" dirty="0">
                <a:solidFill>
                  <a:srgbClr val="FF0000"/>
                </a:solidFill>
              </a:rPr>
              <a:t>@</a:t>
            </a:r>
            <a:r>
              <a:rPr lang="sk-SK" altLang="sk-SK" sz="3200" dirty="0">
                <a:solidFill>
                  <a:srgbClr val="FF0000"/>
                </a:solidFill>
              </a:rPr>
              <a:t>tuke.sk 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sk-SK" altLang="sk-SK" sz="3200" dirty="0">
                <a:solidFill>
                  <a:srgbClr val="FF0000"/>
                </a:solidFill>
              </a:rPr>
              <a:t>Vysokoškolská 4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sk-SK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objekt pre pätu 2">
            <a:extLst>
              <a:ext uri="{FF2B5EF4-FFF2-40B4-BE49-F238E27FC236}">
                <a16:creationId xmlns:a16="http://schemas.microsoft.com/office/drawing/2014/main" id="{56EFC912-D429-4439-B3DB-03D505E84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8" name="Zástupný objekt pre číslo snímky 3">
            <a:extLst>
              <a:ext uri="{FF2B5EF4-FFF2-40B4-BE49-F238E27FC236}">
                <a16:creationId xmlns:a16="http://schemas.microsoft.com/office/drawing/2014/main" id="{9BD0487D-B792-4DF8-9A92-4FC71E346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4BE93-7688-4E9B-A02D-0A1170494634}" type="slidenum">
              <a:rPr lang="cs-CZ" altLang="sk-SK"/>
              <a:pPr/>
              <a:t>10</a:t>
            </a:fld>
            <a:r>
              <a:rPr lang="sk-SK" altLang="sk-SK"/>
              <a:t>/15</a:t>
            </a:r>
            <a:endParaRPr lang="cs-CZ" altLang="sk-SK"/>
          </a:p>
        </p:txBody>
      </p:sp>
      <p:sp>
        <p:nvSpPr>
          <p:cNvPr id="72706" name="Rectangle 2">
            <a:extLst>
              <a:ext uri="{FF2B5EF4-FFF2-40B4-BE49-F238E27FC236}">
                <a16:creationId xmlns:a16="http://schemas.microsoft.com/office/drawing/2014/main" id="{EB8D0955-0ADC-4667-AA1C-CD7AECF6C2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sk-SK" sz="4400">
              <a:solidFill>
                <a:schemeClr val="tx2"/>
              </a:solidFill>
            </a:endParaRPr>
          </a:p>
          <a:p>
            <a:pPr algn="ctr"/>
            <a:endParaRPr lang="cs-CZ" altLang="sk-SK"/>
          </a:p>
        </p:txBody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E657A0BF-8C41-49BE-8AF8-9FDEF6BCCF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52400"/>
            <a:ext cx="7772400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pattFill prst="lgConfetti">
                  <a:fgClr>
                    <a:schemeClr val="accent2"/>
                  </a:fgClr>
                  <a:bgClr>
                    <a:schemeClr val="folHlink"/>
                  </a:bgClr>
                </a:patt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buClrTx/>
              <a:buSzTx/>
              <a:buFontTx/>
              <a:buNone/>
            </a:pPr>
            <a:r>
              <a:rPr lang="sk-SK" altLang="sk-SK" sz="3600">
                <a:solidFill>
                  <a:srgbClr val="FF0000"/>
                </a:solidFill>
              </a:rPr>
              <a:t>8</a:t>
            </a:r>
            <a:r>
              <a:rPr lang="en-US" altLang="sk-SK" sz="3600">
                <a:solidFill>
                  <a:srgbClr val="FF0000"/>
                </a:solidFill>
              </a:rPr>
              <a:t>.</a:t>
            </a:r>
            <a:r>
              <a:rPr lang="sk-SK" altLang="sk-SK" sz="3600">
                <a:solidFill>
                  <a:srgbClr val="FF0000"/>
                </a:solidFill>
              </a:rPr>
              <a:t> Mnohorozmerné škálovanie	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72708" name="Rectangle 4">
            <a:extLst>
              <a:ext uri="{FF2B5EF4-FFF2-40B4-BE49-F238E27FC236}">
                <a16:creationId xmlns:a16="http://schemas.microsoft.com/office/drawing/2014/main" id="{FDB8DAAD-61F3-44A8-99F6-8891DA199C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066800"/>
            <a:ext cx="83058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90600" indent="-5334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526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98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Metóda vychádza z matice podobnosti dvojíc pojmov.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Generuje rozloženie týchto </a:t>
            </a:r>
            <a:r>
              <a:rPr lang="sk-SK" altLang="sk-SK" b="1"/>
              <a:t>k</a:t>
            </a:r>
            <a:r>
              <a:rPr lang="sk-SK" altLang="sk-SK"/>
              <a:t> pojmov v k-rozmernom priestore.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Metóda je vhodná pre odkrytie zhlukov pojmov a relácií podobnosti.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POSTUP: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1.KROK: Expert je požiadaný, aby vyjadril mieru podobnosti pojmov číselne – diskrétnou nezápornou hodnotou z intervalu </a:t>
            </a:r>
            <a:r>
              <a:rPr lang="en-US" altLang="sk-SK"/>
              <a:t>&lt;</a:t>
            </a:r>
            <a:r>
              <a:rPr lang="sk-SK" altLang="sk-SK"/>
              <a:t>0, m</a:t>
            </a:r>
            <a:r>
              <a:rPr lang="en-US" altLang="sk-SK"/>
              <a:t>&gt;</a:t>
            </a:r>
            <a:r>
              <a:rPr lang="sk-SK" altLang="sk-SK"/>
              <a:t> 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0....pojmy sú totožné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m...pojmy sú maximálne nepodobne</a:t>
            </a:r>
          </a:p>
        </p:txBody>
      </p:sp>
      <p:sp>
        <p:nvSpPr>
          <p:cNvPr id="72709" name="Rectangle 5">
            <a:extLst>
              <a:ext uri="{FF2B5EF4-FFF2-40B4-BE49-F238E27FC236}">
                <a16:creationId xmlns:a16="http://schemas.microsoft.com/office/drawing/2014/main" id="{6C35EF3D-7D48-4D4E-B086-C8EF929296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5300" y="33385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sk-SK"/>
          </a:p>
        </p:txBody>
      </p:sp>
      <p:sp>
        <p:nvSpPr>
          <p:cNvPr id="72710" name="Rectangle 6">
            <a:extLst>
              <a:ext uri="{FF2B5EF4-FFF2-40B4-BE49-F238E27FC236}">
                <a16:creationId xmlns:a16="http://schemas.microsoft.com/office/drawing/2014/main" id="{191EE1CB-1BBE-4DF8-A8C0-F48A6F4242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2900" y="32432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sk-SK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objekt pre pätu 2">
            <a:extLst>
              <a:ext uri="{FF2B5EF4-FFF2-40B4-BE49-F238E27FC236}">
                <a16:creationId xmlns:a16="http://schemas.microsoft.com/office/drawing/2014/main" id="{624CD417-43CB-4180-A42A-4F545B266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9" name="Zástupný objekt pre číslo snímky 3">
            <a:extLst>
              <a:ext uri="{FF2B5EF4-FFF2-40B4-BE49-F238E27FC236}">
                <a16:creationId xmlns:a16="http://schemas.microsoft.com/office/drawing/2014/main" id="{16D67C89-CDE4-4FB0-8A21-552449B2C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638B3-A65E-4438-87B8-A62B86FE8476}" type="slidenum">
              <a:rPr lang="cs-CZ" altLang="sk-SK"/>
              <a:pPr/>
              <a:t>11</a:t>
            </a:fld>
            <a:r>
              <a:rPr lang="sk-SK" altLang="sk-SK"/>
              <a:t>/15</a:t>
            </a:r>
            <a:endParaRPr lang="cs-CZ" altLang="sk-SK"/>
          </a:p>
        </p:txBody>
      </p:sp>
      <p:sp>
        <p:nvSpPr>
          <p:cNvPr id="74754" name="Rectangle 2">
            <a:extLst>
              <a:ext uri="{FF2B5EF4-FFF2-40B4-BE49-F238E27FC236}">
                <a16:creationId xmlns:a16="http://schemas.microsoft.com/office/drawing/2014/main" id="{5CC7EAC5-856E-4B38-A508-45E049FB56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sk-SK" sz="4400">
              <a:solidFill>
                <a:schemeClr val="tx2"/>
              </a:solidFill>
            </a:endParaRPr>
          </a:p>
          <a:p>
            <a:pPr algn="ctr"/>
            <a:endParaRPr lang="cs-CZ" altLang="sk-SK"/>
          </a:p>
        </p:txBody>
      </p:sp>
      <p:sp>
        <p:nvSpPr>
          <p:cNvPr id="74755" name="Rectangle 3">
            <a:extLst>
              <a:ext uri="{FF2B5EF4-FFF2-40B4-BE49-F238E27FC236}">
                <a16:creationId xmlns:a16="http://schemas.microsoft.com/office/drawing/2014/main" id="{37905470-8D79-4499-8E83-C104F58C1F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52400"/>
            <a:ext cx="7772400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pattFill prst="lgConfetti">
                  <a:fgClr>
                    <a:schemeClr val="accent2"/>
                  </a:fgClr>
                  <a:bgClr>
                    <a:schemeClr val="folHlink"/>
                  </a:bgClr>
                </a:patt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buClrTx/>
              <a:buSzTx/>
              <a:buFontTx/>
              <a:buNone/>
            </a:pPr>
            <a:r>
              <a:rPr lang="sk-SK" altLang="sk-SK" sz="3600">
                <a:solidFill>
                  <a:srgbClr val="FF0000"/>
                </a:solidFill>
              </a:rPr>
              <a:t>8</a:t>
            </a:r>
            <a:r>
              <a:rPr lang="en-US" altLang="sk-SK" sz="3600">
                <a:solidFill>
                  <a:srgbClr val="FF0000"/>
                </a:solidFill>
              </a:rPr>
              <a:t>.</a:t>
            </a:r>
            <a:r>
              <a:rPr lang="sk-SK" altLang="sk-SK" sz="3600">
                <a:solidFill>
                  <a:srgbClr val="FF0000"/>
                </a:solidFill>
              </a:rPr>
              <a:t> Mnohorozmerné škálovanie	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74756" name="Rectangle 4">
            <a:extLst>
              <a:ext uri="{FF2B5EF4-FFF2-40B4-BE49-F238E27FC236}">
                <a16:creationId xmlns:a16="http://schemas.microsoft.com/office/drawing/2014/main" id="{290777E8-9546-4D23-BE33-839D7ECED1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971800"/>
            <a:ext cx="8305800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90600" indent="-5334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526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98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Počet porovnávaných dvojíc je n</a:t>
            </a:r>
            <a:r>
              <a:rPr lang="en-US" altLang="sk-SK"/>
              <a:t>(</a:t>
            </a:r>
            <a:r>
              <a:rPr lang="sk-SK" altLang="sk-SK"/>
              <a:t>n-1</a:t>
            </a:r>
            <a:r>
              <a:rPr lang="en-US" altLang="sk-SK"/>
              <a:t>)</a:t>
            </a:r>
            <a:r>
              <a:rPr lang="sk-SK" altLang="sk-SK"/>
              <a:t>/2 pre počet pojmov </a:t>
            </a:r>
            <a:r>
              <a:rPr lang="sk-SK" altLang="sk-SK" b="1"/>
              <a:t>n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 b="1"/>
              <a:t>	</a:t>
            </a:r>
            <a:r>
              <a:rPr lang="sk-SK" altLang="sk-SK"/>
              <a:t>na rozdiel od repertoárovej siete, kde počet hodnôt rastie kvadraticky.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Zvolíme si referenčnú dvojicu, podľa ktorej určujeme podobnosť ostatných dvojíc.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Pre neporovnateľné dvojice určíme podobnosť vo forme nepodobnosti </a:t>
            </a:r>
            <a:r>
              <a:rPr lang="en-US" altLang="sk-SK"/>
              <a:t>(</a:t>
            </a:r>
            <a:r>
              <a:rPr lang="sk-SK" altLang="sk-SK"/>
              <a:t>m</a:t>
            </a:r>
            <a:r>
              <a:rPr lang="en-US" altLang="sk-SK"/>
              <a:t>)</a:t>
            </a:r>
            <a:r>
              <a:rPr lang="sk-SK" altLang="sk-SK"/>
              <a:t>.</a:t>
            </a:r>
          </a:p>
        </p:txBody>
      </p:sp>
      <p:sp>
        <p:nvSpPr>
          <p:cNvPr id="74757" name="Rectangle 5">
            <a:extLst>
              <a:ext uri="{FF2B5EF4-FFF2-40B4-BE49-F238E27FC236}">
                <a16:creationId xmlns:a16="http://schemas.microsoft.com/office/drawing/2014/main" id="{BC780EFD-76BB-4844-BBE6-4844A6E692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5300" y="33385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sk-SK"/>
          </a:p>
        </p:txBody>
      </p:sp>
      <p:sp>
        <p:nvSpPr>
          <p:cNvPr id="74758" name="Rectangle 6">
            <a:extLst>
              <a:ext uri="{FF2B5EF4-FFF2-40B4-BE49-F238E27FC236}">
                <a16:creationId xmlns:a16="http://schemas.microsoft.com/office/drawing/2014/main" id="{DE35DFD1-73A3-4D68-A9CA-B3C0B226F4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2900" y="32432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sk-SK"/>
          </a:p>
        </p:txBody>
      </p:sp>
      <p:graphicFrame>
        <p:nvGraphicFramePr>
          <p:cNvPr id="74759" name="Object 7">
            <a:extLst>
              <a:ext uri="{FF2B5EF4-FFF2-40B4-BE49-F238E27FC236}">
                <a16:creationId xmlns:a16="http://schemas.microsoft.com/office/drawing/2014/main" id="{A5F6491C-7A37-4117-80C8-E1DAD620F12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3400" y="990600"/>
          <a:ext cx="7848600" cy="2214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List" r:id="rId3" imgW="2600599" imgH="1324303" progId="Excel.Sheet.8">
                  <p:embed/>
                </p:oleObj>
              </mc:Choice>
              <mc:Fallback>
                <p:oleObj name="List" r:id="rId3" imgW="2600599" imgH="1324303" progId="Excel.Sheet.8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990600"/>
                        <a:ext cx="7848600" cy="2214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objekt pre pätu 2">
            <a:extLst>
              <a:ext uri="{FF2B5EF4-FFF2-40B4-BE49-F238E27FC236}">
                <a16:creationId xmlns:a16="http://schemas.microsoft.com/office/drawing/2014/main" id="{B7229FF6-7577-448C-9EF8-2DBE79C4F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8" name="Zástupný objekt pre číslo snímky 3">
            <a:extLst>
              <a:ext uri="{FF2B5EF4-FFF2-40B4-BE49-F238E27FC236}">
                <a16:creationId xmlns:a16="http://schemas.microsoft.com/office/drawing/2014/main" id="{619274FE-CA74-439D-B5F1-B3CA1C7A2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687AC5-9474-4557-B021-A1640448FB1F}" type="slidenum">
              <a:rPr lang="cs-CZ" altLang="sk-SK"/>
              <a:pPr/>
              <a:t>12</a:t>
            </a:fld>
            <a:r>
              <a:rPr lang="sk-SK" altLang="sk-SK"/>
              <a:t>/15</a:t>
            </a:r>
            <a:endParaRPr lang="cs-CZ" altLang="sk-SK"/>
          </a:p>
        </p:txBody>
      </p:sp>
      <p:sp>
        <p:nvSpPr>
          <p:cNvPr id="75778" name="Rectangle 2">
            <a:extLst>
              <a:ext uri="{FF2B5EF4-FFF2-40B4-BE49-F238E27FC236}">
                <a16:creationId xmlns:a16="http://schemas.microsoft.com/office/drawing/2014/main" id="{96F04F19-326C-4761-8BB1-F573048D17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sk-SK" sz="4400">
              <a:solidFill>
                <a:schemeClr val="tx2"/>
              </a:solidFill>
            </a:endParaRPr>
          </a:p>
          <a:p>
            <a:pPr algn="ctr"/>
            <a:endParaRPr lang="cs-CZ" altLang="sk-SK"/>
          </a:p>
        </p:txBody>
      </p:sp>
      <p:sp>
        <p:nvSpPr>
          <p:cNvPr id="75779" name="Rectangle 3">
            <a:extLst>
              <a:ext uri="{FF2B5EF4-FFF2-40B4-BE49-F238E27FC236}">
                <a16:creationId xmlns:a16="http://schemas.microsoft.com/office/drawing/2014/main" id="{CF11C03F-D3AB-4D1A-8467-F0D8B07716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52400"/>
            <a:ext cx="7772400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pattFill prst="lgConfetti">
                  <a:fgClr>
                    <a:schemeClr val="accent2"/>
                  </a:fgClr>
                  <a:bgClr>
                    <a:schemeClr val="folHlink"/>
                  </a:bgClr>
                </a:patt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buClrTx/>
              <a:buSzTx/>
              <a:buFontTx/>
              <a:buNone/>
            </a:pPr>
            <a:r>
              <a:rPr lang="sk-SK" altLang="sk-SK" sz="3600">
                <a:solidFill>
                  <a:srgbClr val="FF0000"/>
                </a:solidFill>
              </a:rPr>
              <a:t>8</a:t>
            </a:r>
            <a:r>
              <a:rPr lang="en-US" altLang="sk-SK" sz="3600">
                <a:solidFill>
                  <a:srgbClr val="FF0000"/>
                </a:solidFill>
              </a:rPr>
              <a:t>.</a:t>
            </a:r>
            <a:r>
              <a:rPr lang="sk-SK" altLang="sk-SK" sz="3600">
                <a:solidFill>
                  <a:srgbClr val="FF0000"/>
                </a:solidFill>
              </a:rPr>
              <a:t> Mnohorozmerné škálovanie	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75780" name="Rectangle 4">
            <a:extLst>
              <a:ext uri="{FF2B5EF4-FFF2-40B4-BE49-F238E27FC236}">
                <a16:creationId xmlns:a16="http://schemas.microsoft.com/office/drawing/2014/main" id="{1126D6AD-FB94-40F3-AB68-547DB6D437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066800"/>
            <a:ext cx="83058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90600" indent="-5334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526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98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POSTUP: 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2. KROK: Získané polmatice zobrazí ZI v mnohorozmernom priestore. Hodnota podobnosti pojmov odpovedá vzdialenosti medzi bodmi reprezentujúcimi dané pojmy.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Existuje viac rozložení pri danej dimenzionalite. ZI vyberie najvhodnejšie a E preň navrhne polohu osí a ich označenie. Osi odrážajú vlastnosti, pozdĺž ktorých sa pojmy menia.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Metóda má jednoduché použitie, ale obtiažne objavovanie dimenzií a interpretáciu osí.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Objavenie nových zhlukov môže viesť k novým podobnostiam, pojmom, resp. novým znalostiam </a:t>
            </a:r>
            <a:r>
              <a:rPr lang="en-US" altLang="sk-SK"/>
              <a:t>(</a:t>
            </a:r>
            <a:r>
              <a:rPr lang="sk-SK" altLang="sk-SK"/>
              <a:t>ak E vysvetlí</a:t>
            </a:r>
            <a:r>
              <a:rPr lang="en-US" altLang="sk-SK"/>
              <a:t>)</a:t>
            </a:r>
            <a:r>
              <a:rPr lang="sk-SK" altLang="sk-SK"/>
              <a:t>.  </a:t>
            </a:r>
          </a:p>
        </p:txBody>
      </p:sp>
      <p:sp>
        <p:nvSpPr>
          <p:cNvPr id="75781" name="Rectangle 5">
            <a:extLst>
              <a:ext uri="{FF2B5EF4-FFF2-40B4-BE49-F238E27FC236}">
                <a16:creationId xmlns:a16="http://schemas.microsoft.com/office/drawing/2014/main" id="{068FD2B0-4A00-433C-B123-4A97463A77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5300" y="33385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sk-SK"/>
          </a:p>
        </p:txBody>
      </p:sp>
      <p:sp>
        <p:nvSpPr>
          <p:cNvPr id="75782" name="Rectangle 6">
            <a:extLst>
              <a:ext uri="{FF2B5EF4-FFF2-40B4-BE49-F238E27FC236}">
                <a16:creationId xmlns:a16="http://schemas.microsoft.com/office/drawing/2014/main" id="{8C2E8679-089C-4389-ACCF-376FBF42D1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2900" y="32432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sk-SK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objekt pre pätu 2">
            <a:extLst>
              <a:ext uri="{FF2B5EF4-FFF2-40B4-BE49-F238E27FC236}">
                <a16:creationId xmlns:a16="http://schemas.microsoft.com/office/drawing/2014/main" id="{2E38EC70-EAF8-4051-BFD5-554AB97B7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8" name="Zástupný objekt pre číslo snímky 3">
            <a:extLst>
              <a:ext uri="{FF2B5EF4-FFF2-40B4-BE49-F238E27FC236}">
                <a16:creationId xmlns:a16="http://schemas.microsoft.com/office/drawing/2014/main" id="{2087C6A7-2430-4BC4-A490-1BAA44B8F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CC16D-BD50-4247-9482-B439369AAA0D}" type="slidenum">
              <a:rPr lang="cs-CZ" altLang="sk-SK"/>
              <a:pPr/>
              <a:t>13</a:t>
            </a:fld>
            <a:r>
              <a:rPr lang="sk-SK" altLang="sk-SK"/>
              <a:t>/15</a:t>
            </a:r>
            <a:endParaRPr lang="cs-CZ" altLang="sk-SK"/>
          </a:p>
        </p:txBody>
      </p:sp>
      <p:sp>
        <p:nvSpPr>
          <p:cNvPr id="76802" name="Rectangle 2">
            <a:extLst>
              <a:ext uri="{FF2B5EF4-FFF2-40B4-BE49-F238E27FC236}">
                <a16:creationId xmlns:a16="http://schemas.microsoft.com/office/drawing/2014/main" id="{4891FF11-1FBC-4DD3-8D91-AC8BD81634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sk-SK" sz="4400">
              <a:solidFill>
                <a:schemeClr val="tx2"/>
              </a:solidFill>
            </a:endParaRPr>
          </a:p>
          <a:p>
            <a:pPr algn="ctr"/>
            <a:endParaRPr lang="cs-CZ" altLang="sk-SK"/>
          </a:p>
        </p:txBody>
      </p:sp>
      <p:sp>
        <p:nvSpPr>
          <p:cNvPr id="76803" name="Rectangle 3">
            <a:extLst>
              <a:ext uri="{FF2B5EF4-FFF2-40B4-BE49-F238E27FC236}">
                <a16:creationId xmlns:a16="http://schemas.microsoft.com/office/drawing/2014/main" id="{D55D95BA-370F-4886-88BE-86E614824B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52400"/>
            <a:ext cx="7772400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pattFill prst="lgConfetti">
                  <a:fgClr>
                    <a:schemeClr val="accent2"/>
                  </a:fgClr>
                  <a:bgClr>
                    <a:schemeClr val="folHlink"/>
                  </a:bgClr>
                </a:patt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buClrTx/>
              <a:buSzTx/>
              <a:buFontTx/>
              <a:buNone/>
            </a:pPr>
            <a:r>
              <a:rPr lang="sk-SK" altLang="sk-SK" sz="3600">
                <a:solidFill>
                  <a:srgbClr val="FF0000"/>
                </a:solidFill>
              </a:rPr>
              <a:t>9</a:t>
            </a:r>
            <a:r>
              <a:rPr lang="en-US" altLang="sk-SK" sz="3600">
                <a:solidFill>
                  <a:srgbClr val="FF0000"/>
                </a:solidFill>
              </a:rPr>
              <a:t>.</a:t>
            </a:r>
            <a:r>
              <a:rPr lang="sk-SK" altLang="sk-SK" sz="3600">
                <a:solidFill>
                  <a:srgbClr val="FF0000"/>
                </a:solidFill>
              </a:rPr>
              <a:t> Johnsonovo hierarch. zhlukovanie	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76804" name="Rectangle 4">
            <a:extLst>
              <a:ext uri="{FF2B5EF4-FFF2-40B4-BE49-F238E27FC236}">
                <a16:creationId xmlns:a16="http://schemas.microsoft.com/office/drawing/2014/main" id="{8D3814AA-8BD5-4B8C-9FA2-0E8EE2A2DE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066800"/>
            <a:ext cx="83058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90600" indent="-5334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526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98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Metóda vychádza z polmatice podobnosti dvojíc pojmov.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Podobnosť určuje na ktorej úrovni abstrakcie možno považovať dané pojmy za rovnaké </a:t>
            </a:r>
            <a:r>
              <a:rPr lang="en-US" altLang="sk-SK"/>
              <a:t>(</a:t>
            </a:r>
            <a:r>
              <a:rPr lang="sk-SK" altLang="sk-SK"/>
              <a:t>hodnota, v ktorej sa pojmy stávajú členmi tej istej kategórie</a:t>
            </a:r>
            <a:r>
              <a:rPr lang="en-US" altLang="sk-SK"/>
              <a:t>)</a:t>
            </a:r>
            <a:r>
              <a:rPr lang="sk-SK" altLang="sk-SK"/>
              <a:t>.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Metóda slúži na zoskupovanie pojmov do zhlukov podľa príbuznosti.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POSTUP: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1.KROK: štartuje sa z polmatice podobnosti. Pojmy, ktoré sú navzájom najpodobnejšie sa spájajú do jedného zhluku, ktorý v ďalšom vystupuje ako jeden pojem.</a:t>
            </a:r>
          </a:p>
        </p:txBody>
      </p:sp>
      <p:sp>
        <p:nvSpPr>
          <p:cNvPr id="76805" name="Rectangle 5">
            <a:extLst>
              <a:ext uri="{FF2B5EF4-FFF2-40B4-BE49-F238E27FC236}">
                <a16:creationId xmlns:a16="http://schemas.microsoft.com/office/drawing/2014/main" id="{4892D975-F420-4AA7-8DE6-C4B816BC5C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5300" y="33385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sk-SK"/>
          </a:p>
        </p:txBody>
      </p:sp>
      <p:sp>
        <p:nvSpPr>
          <p:cNvPr id="76806" name="Rectangle 6">
            <a:extLst>
              <a:ext uri="{FF2B5EF4-FFF2-40B4-BE49-F238E27FC236}">
                <a16:creationId xmlns:a16="http://schemas.microsoft.com/office/drawing/2014/main" id="{F087AE91-0931-4797-9854-72BD4F0338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2900" y="32432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sk-SK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objekt pre pätu 2">
            <a:extLst>
              <a:ext uri="{FF2B5EF4-FFF2-40B4-BE49-F238E27FC236}">
                <a16:creationId xmlns:a16="http://schemas.microsoft.com/office/drawing/2014/main" id="{96150249-480A-48A9-94A2-8A46E4C94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10" name="Zástupný objekt pre číslo snímky 3">
            <a:extLst>
              <a:ext uri="{FF2B5EF4-FFF2-40B4-BE49-F238E27FC236}">
                <a16:creationId xmlns:a16="http://schemas.microsoft.com/office/drawing/2014/main" id="{F4D5F8B5-5D48-4BD5-8749-BE9FA8D08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70138-0493-4484-A1E1-FABBF28B6FE5}" type="slidenum">
              <a:rPr lang="cs-CZ" altLang="sk-SK"/>
              <a:pPr/>
              <a:t>14</a:t>
            </a:fld>
            <a:r>
              <a:rPr lang="sk-SK" altLang="sk-SK"/>
              <a:t>/15</a:t>
            </a:r>
            <a:endParaRPr lang="cs-CZ" altLang="sk-SK"/>
          </a:p>
        </p:txBody>
      </p:sp>
      <p:sp>
        <p:nvSpPr>
          <p:cNvPr id="77826" name="Rectangle 2">
            <a:extLst>
              <a:ext uri="{FF2B5EF4-FFF2-40B4-BE49-F238E27FC236}">
                <a16:creationId xmlns:a16="http://schemas.microsoft.com/office/drawing/2014/main" id="{1D0A8B05-EF74-4DB1-9D65-CB1E734635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sk-SK" sz="4400">
              <a:solidFill>
                <a:schemeClr val="tx2"/>
              </a:solidFill>
            </a:endParaRPr>
          </a:p>
          <a:p>
            <a:pPr algn="ctr"/>
            <a:endParaRPr lang="cs-CZ" altLang="sk-SK"/>
          </a:p>
        </p:txBody>
      </p:sp>
      <p:sp>
        <p:nvSpPr>
          <p:cNvPr id="77827" name="Rectangle 3">
            <a:extLst>
              <a:ext uri="{FF2B5EF4-FFF2-40B4-BE49-F238E27FC236}">
                <a16:creationId xmlns:a16="http://schemas.microsoft.com/office/drawing/2014/main" id="{831D9ED9-AF7F-4032-B749-8B579058BD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52400"/>
            <a:ext cx="7772400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pattFill prst="lgConfetti">
                  <a:fgClr>
                    <a:schemeClr val="accent2"/>
                  </a:fgClr>
                  <a:bgClr>
                    <a:schemeClr val="folHlink"/>
                  </a:bgClr>
                </a:patt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buClrTx/>
              <a:buSzTx/>
              <a:buFontTx/>
              <a:buNone/>
            </a:pPr>
            <a:r>
              <a:rPr lang="sk-SK" altLang="sk-SK" sz="3600">
                <a:solidFill>
                  <a:srgbClr val="FF0000"/>
                </a:solidFill>
              </a:rPr>
              <a:t>9</a:t>
            </a:r>
            <a:r>
              <a:rPr lang="en-US" altLang="sk-SK" sz="3600">
                <a:solidFill>
                  <a:srgbClr val="FF0000"/>
                </a:solidFill>
              </a:rPr>
              <a:t>.</a:t>
            </a:r>
            <a:r>
              <a:rPr lang="sk-SK" altLang="sk-SK" sz="3600">
                <a:solidFill>
                  <a:srgbClr val="FF0000"/>
                </a:solidFill>
              </a:rPr>
              <a:t> Johnsonovo hierarch. zhlukovanie	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77828" name="Rectangle 4">
            <a:extLst>
              <a:ext uri="{FF2B5EF4-FFF2-40B4-BE49-F238E27FC236}">
                <a16:creationId xmlns:a16="http://schemas.microsoft.com/office/drawing/2014/main" id="{58C406DE-0B63-4450-A3CA-113AA8230B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971800"/>
            <a:ext cx="8305800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90600" indent="-5334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526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98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endParaRPr lang="sk-SK" altLang="sk-SK"/>
          </a:p>
        </p:txBody>
      </p:sp>
      <p:sp>
        <p:nvSpPr>
          <p:cNvPr id="77829" name="Rectangle 5">
            <a:extLst>
              <a:ext uri="{FF2B5EF4-FFF2-40B4-BE49-F238E27FC236}">
                <a16:creationId xmlns:a16="http://schemas.microsoft.com/office/drawing/2014/main" id="{EE708DD7-557E-4CDF-8A22-6E01E9A783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5300" y="33385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sk-SK"/>
          </a:p>
        </p:txBody>
      </p:sp>
      <p:sp>
        <p:nvSpPr>
          <p:cNvPr id="77830" name="Rectangle 6">
            <a:extLst>
              <a:ext uri="{FF2B5EF4-FFF2-40B4-BE49-F238E27FC236}">
                <a16:creationId xmlns:a16="http://schemas.microsoft.com/office/drawing/2014/main" id="{CC605DCD-77D3-4163-9DB1-34034040C2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2900" y="32432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sk-SK"/>
          </a:p>
        </p:txBody>
      </p:sp>
      <p:graphicFrame>
        <p:nvGraphicFramePr>
          <p:cNvPr id="77831" name="Object 7">
            <a:extLst>
              <a:ext uri="{FF2B5EF4-FFF2-40B4-BE49-F238E27FC236}">
                <a16:creationId xmlns:a16="http://schemas.microsoft.com/office/drawing/2014/main" id="{6362460D-5FFE-46CD-B1DE-7509401AACE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3400" y="1295400"/>
          <a:ext cx="7848600" cy="2214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List" r:id="rId3" imgW="2600599" imgH="1324303" progId="Excel.Sheet.8">
                  <p:embed/>
                </p:oleObj>
              </mc:Choice>
              <mc:Fallback>
                <p:oleObj name="List" r:id="rId3" imgW="2600599" imgH="1324303" progId="Excel.Sheet.8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295400"/>
                        <a:ext cx="7848600" cy="2214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832" name="Object 8">
            <a:extLst>
              <a:ext uri="{FF2B5EF4-FFF2-40B4-BE49-F238E27FC236}">
                <a16:creationId xmlns:a16="http://schemas.microsoft.com/office/drawing/2014/main" id="{FBBE9278-706C-46D3-A37A-8BDCB57F733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33400" y="3657600"/>
          <a:ext cx="7848600" cy="217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List" r:id="rId5" imgW="3610277" imgH="1000345" progId="Excel.Sheet.8">
                  <p:embed/>
                </p:oleObj>
              </mc:Choice>
              <mc:Fallback>
                <p:oleObj name="List" r:id="rId5" imgW="3610277" imgH="1000345" progId="Excel.Sheet.8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657600"/>
                        <a:ext cx="7848600" cy="2174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objekt pre pätu 2">
            <a:extLst>
              <a:ext uri="{FF2B5EF4-FFF2-40B4-BE49-F238E27FC236}">
                <a16:creationId xmlns:a16="http://schemas.microsoft.com/office/drawing/2014/main" id="{C4270818-973A-4A9C-B4FE-234ABD48F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8" name="Zástupný objekt pre číslo snímky 3">
            <a:extLst>
              <a:ext uri="{FF2B5EF4-FFF2-40B4-BE49-F238E27FC236}">
                <a16:creationId xmlns:a16="http://schemas.microsoft.com/office/drawing/2014/main" id="{AE82AA23-6591-4FD2-8E07-622BABC3C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CAD0D5-1BEE-4946-8E5B-A2C2E2728885}" type="slidenum">
              <a:rPr lang="cs-CZ" altLang="sk-SK"/>
              <a:pPr/>
              <a:t>15</a:t>
            </a:fld>
            <a:r>
              <a:rPr lang="sk-SK" altLang="sk-SK"/>
              <a:t>/15</a:t>
            </a:r>
            <a:endParaRPr lang="cs-CZ" altLang="sk-SK"/>
          </a:p>
        </p:txBody>
      </p:sp>
      <p:sp>
        <p:nvSpPr>
          <p:cNvPr id="78850" name="Rectangle 2">
            <a:extLst>
              <a:ext uri="{FF2B5EF4-FFF2-40B4-BE49-F238E27FC236}">
                <a16:creationId xmlns:a16="http://schemas.microsoft.com/office/drawing/2014/main" id="{35DE522D-BD1A-4C99-A18A-169CFA3C0C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sk-SK" sz="4400">
              <a:solidFill>
                <a:schemeClr val="tx2"/>
              </a:solidFill>
            </a:endParaRPr>
          </a:p>
          <a:p>
            <a:pPr algn="ctr"/>
            <a:endParaRPr lang="cs-CZ" altLang="sk-SK"/>
          </a:p>
        </p:txBody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5C59B366-C8B7-4C09-9E0B-293B0035D7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52400"/>
            <a:ext cx="7772400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pattFill prst="lgConfetti">
                  <a:fgClr>
                    <a:schemeClr val="accent2"/>
                  </a:fgClr>
                  <a:bgClr>
                    <a:schemeClr val="folHlink"/>
                  </a:bgClr>
                </a:patt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buClrTx/>
              <a:buSzTx/>
              <a:buFontTx/>
              <a:buNone/>
            </a:pPr>
            <a:r>
              <a:rPr lang="sk-SK" altLang="sk-SK" sz="3600">
                <a:solidFill>
                  <a:srgbClr val="FF0000"/>
                </a:solidFill>
              </a:rPr>
              <a:t>9</a:t>
            </a:r>
            <a:r>
              <a:rPr lang="en-US" altLang="sk-SK" sz="3600">
                <a:solidFill>
                  <a:srgbClr val="FF0000"/>
                </a:solidFill>
              </a:rPr>
              <a:t>.</a:t>
            </a:r>
            <a:r>
              <a:rPr lang="sk-SK" altLang="sk-SK" sz="3600">
                <a:solidFill>
                  <a:srgbClr val="FF0000"/>
                </a:solidFill>
              </a:rPr>
              <a:t> Johnsonovo hierarch. zhlukovanie	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78852" name="Rectangle 4">
            <a:extLst>
              <a:ext uri="{FF2B5EF4-FFF2-40B4-BE49-F238E27FC236}">
                <a16:creationId xmlns:a16="http://schemas.microsoft.com/office/drawing/2014/main" id="{A9CB2EE8-6B73-4098-BE14-A5BD8E1FB7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914400"/>
            <a:ext cx="83058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90600" indent="-5334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526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98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POSTUP: 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2. KROK: Konštruuje sa nová polmatica. Podobnosti novovytvorených zhlukov sa určia ako min. </a:t>
            </a:r>
            <a:r>
              <a:rPr lang="en-US" altLang="sk-SK"/>
              <a:t>(</a:t>
            </a:r>
            <a:r>
              <a:rPr lang="sk-SK" altLang="sk-SK"/>
              <a:t>max., priemer</a:t>
            </a:r>
            <a:r>
              <a:rPr lang="en-US" altLang="sk-SK"/>
              <a:t>)</a:t>
            </a:r>
            <a:r>
              <a:rPr lang="sk-SK" altLang="sk-SK"/>
              <a:t>, podobností každého člena zhluku voči danému pojmu.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POSTUP: 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3. KROK: Vytvorí sa hierarchická reprezentácia podobností všetkých pojmov. 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Výhodou je, že znalostnému inžinierovi postačí papier a ceruzka.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Nevýhodou je, vysoký počet požadovaných podobností.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Nevýhodou je taktiež silná závislosť výsledku od použitej operácie pre výpočet nových podobností.</a:t>
            </a:r>
          </a:p>
        </p:txBody>
      </p:sp>
      <p:sp>
        <p:nvSpPr>
          <p:cNvPr id="78853" name="Rectangle 5">
            <a:extLst>
              <a:ext uri="{FF2B5EF4-FFF2-40B4-BE49-F238E27FC236}">
                <a16:creationId xmlns:a16="http://schemas.microsoft.com/office/drawing/2014/main" id="{86A44D62-B511-4C88-AA06-22C71DAE49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5300" y="33385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sk-SK"/>
          </a:p>
        </p:txBody>
      </p:sp>
      <p:sp>
        <p:nvSpPr>
          <p:cNvPr id="78854" name="Rectangle 6">
            <a:extLst>
              <a:ext uri="{FF2B5EF4-FFF2-40B4-BE49-F238E27FC236}">
                <a16:creationId xmlns:a16="http://schemas.microsoft.com/office/drawing/2014/main" id="{BCC9DB08-0866-4D9D-8807-06E5954D34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2900" y="32432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sk-SK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BA6C4A30-5BEE-4AB0-B2F6-7344D0EAE1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5ADA74F8-4790-45F0-A7DB-BB307F2A3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51890-9621-4528-AE60-D5EF4CF9226E}" type="slidenum">
              <a:rPr lang="cs-CZ" altLang="sk-SK"/>
              <a:pPr/>
              <a:t>2</a:t>
            </a:fld>
            <a:r>
              <a:rPr lang="sk-SK" altLang="sk-SK"/>
              <a:t>/15</a:t>
            </a:r>
            <a:endParaRPr lang="cs-CZ" altLang="sk-SK"/>
          </a:p>
        </p:txBody>
      </p:sp>
      <p:sp>
        <p:nvSpPr>
          <p:cNvPr id="16392" name="Rectangle 8">
            <a:extLst>
              <a:ext uri="{FF2B5EF4-FFF2-40B4-BE49-F238E27FC236}">
                <a16:creationId xmlns:a16="http://schemas.microsoft.com/office/drawing/2014/main" id="{7F39E0BC-F94A-4F3D-B183-FC1EDBE468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sk-SK"/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id="{26CC6690-5FAA-425A-A8EA-D8AF41CF40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93788" y="284163"/>
            <a:ext cx="7772400" cy="706437"/>
          </a:xfrm>
        </p:spPr>
        <p:txBody>
          <a:bodyPr/>
          <a:lstStyle/>
          <a:p>
            <a:pPr algn="ctr"/>
            <a:r>
              <a:rPr lang="sk-SK" altLang="sk-SK" sz="3600">
                <a:solidFill>
                  <a:srgbClr val="FF0000"/>
                </a:solidFill>
              </a:rPr>
              <a:t>Osnova prednášky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5B396D22-CB42-4666-B65D-FEFFF68BDE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1219200"/>
            <a:ext cx="7772400" cy="4724400"/>
          </a:xfrm>
        </p:spPr>
        <p:txBody>
          <a:bodyPr/>
          <a:lstStyle/>
          <a:p>
            <a:pPr marL="609600" indent="-609600" algn="just">
              <a:buSzTx/>
              <a:buFont typeface="Wingdings" panose="05000000000000000000" pitchFamily="2" charset="2"/>
              <a:buAutoNum type="arabicPeriod"/>
            </a:pPr>
            <a:r>
              <a:rPr lang="sk-SK" altLang="sk-SK" sz="2800"/>
              <a:t>Priame metódy</a:t>
            </a:r>
          </a:p>
          <a:p>
            <a:pPr marL="609600" indent="-609600" algn="just">
              <a:buSzTx/>
              <a:buFont typeface="Wingdings" panose="05000000000000000000" pitchFamily="2" charset="2"/>
              <a:buAutoNum type="arabicPeriod"/>
            </a:pPr>
            <a:r>
              <a:rPr lang="sk-SK" altLang="sk-SK" sz="2800"/>
              <a:t>Rozhovory</a:t>
            </a:r>
          </a:p>
          <a:p>
            <a:pPr marL="609600" indent="-609600" algn="just">
              <a:buSzTx/>
              <a:buFont typeface="Wingdings" panose="05000000000000000000" pitchFamily="2" charset="2"/>
              <a:buAutoNum type="arabicPeriod"/>
            </a:pPr>
            <a:r>
              <a:rPr lang="sk-SK" altLang="sk-SK" sz="2800"/>
              <a:t>Prípadové štúdie</a:t>
            </a:r>
          </a:p>
          <a:p>
            <a:pPr marL="609600" indent="-609600" algn="just">
              <a:buSzTx/>
              <a:buFont typeface="Wingdings" panose="05000000000000000000" pitchFamily="2" charset="2"/>
              <a:buAutoNum type="arabicPeriod"/>
            </a:pPr>
            <a:r>
              <a:rPr lang="sk-SK" altLang="sk-SK" sz="2800"/>
              <a:t>Pozorovania</a:t>
            </a:r>
          </a:p>
          <a:p>
            <a:pPr marL="609600" indent="-609600" algn="just">
              <a:buSzTx/>
              <a:buFont typeface="Wingdings" panose="05000000000000000000" pitchFamily="2" charset="2"/>
              <a:buAutoNum type="arabicPeriod"/>
            </a:pPr>
            <a:r>
              <a:rPr lang="sk-SK" altLang="sk-SK" sz="2800"/>
              <a:t>Získavanie pojmov</a:t>
            </a:r>
          </a:p>
          <a:p>
            <a:pPr marL="609600" indent="-609600" algn="just">
              <a:buSzTx/>
              <a:buFont typeface="Wingdings" panose="05000000000000000000" pitchFamily="2" charset="2"/>
              <a:buAutoNum type="arabicPeriod"/>
            </a:pPr>
            <a:r>
              <a:rPr lang="sk-SK" altLang="sk-SK" sz="2800"/>
              <a:t>Špeciálne techniky</a:t>
            </a:r>
          </a:p>
          <a:p>
            <a:pPr marL="609600" indent="-609600" algn="just">
              <a:buSzTx/>
              <a:buFont typeface="Wingdings" panose="05000000000000000000" pitchFamily="2" charset="2"/>
              <a:buAutoNum type="arabicPeriod"/>
            </a:pPr>
            <a:r>
              <a:rPr lang="sk-SK" altLang="sk-SK" sz="2800"/>
              <a:t>Nepriame metódy</a:t>
            </a:r>
          </a:p>
          <a:p>
            <a:pPr marL="609600" indent="-609600" algn="just">
              <a:buSzTx/>
              <a:buFont typeface="Wingdings" panose="05000000000000000000" pitchFamily="2" charset="2"/>
              <a:buAutoNum type="arabicPeriod"/>
            </a:pPr>
            <a:r>
              <a:rPr lang="sk-SK" altLang="sk-SK" sz="2800"/>
              <a:t>Mnohorozmerné škálovanie</a:t>
            </a:r>
          </a:p>
          <a:p>
            <a:pPr marL="609600" indent="-609600" algn="just">
              <a:buSzTx/>
              <a:buFont typeface="Wingdings" panose="05000000000000000000" pitchFamily="2" charset="2"/>
              <a:buAutoNum type="arabicPeriod"/>
            </a:pPr>
            <a:r>
              <a:rPr lang="sk-SK" altLang="sk-SK" sz="2800"/>
              <a:t>Johnsonovo hierarchické zhlukovanie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objekt pre pätu 2">
            <a:extLst>
              <a:ext uri="{FF2B5EF4-FFF2-40B4-BE49-F238E27FC236}">
                <a16:creationId xmlns:a16="http://schemas.microsoft.com/office/drawing/2014/main" id="{CDC1AA29-2728-43BF-9C41-05036D713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8" name="Zástupný objekt pre číslo snímky 3">
            <a:extLst>
              <a:ext uri="{FF2B5EF4-FFF2-40B4-BE49-F238E27FC236}">
                <a16:creationId xmlns:a16="http://schemas.microsoft.com/office/drawing/2014/main" id="{A0DA7B06-243A-49F2-A76D-333447B1E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33ECB-4E63-452D-9865-CD768E3A9080}" type="slidenum">
              <a:rPr lang="cs-CZ" altLang="sk-SK"/>
              <a:pPr/>
              <a:t>3</a:t>
            </a:fld>
            <a:r>
              <a:rPr lang="sk-SK" altLang="sk-SK"/>
              <a:t>/15</a:t>
            </a:r>
            <a:endParaRPr lang="cs-CZ" altLang="sk-SK"/>
          </a:p>
        </p:txBody>
      </p:sp>
      <p:sp>
        <p:nvSpPr>
          <p:cNvPr id="56322" name="Rectangle 2">
            <a:extLst>
              <a:ext uri="{FF2B5EF4-FFF2-40B4-BE49-F238E27FC236}">
                <a16:creationId xmlns:a16="http://schemas.microsoft.com/office/drawing/2014/main" id="{DA316C29-C85A-46E9-BA3E-0AA024C6D0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sk-SK" sz="4400">
              <a:solidFill>
                <a:schemeClr val="tx2"/>
              </a:solidFill>
            </a:endParaRPr>
          </a:p>
          <a:p>
            <a:pPr algn="ctr"/>
            <a:endParaRPr lang="cs-CZ" altLang="sk-SK"/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C802F592-D473-483F-8D14-4F4FD8591D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3788" y="284163"/>
            <a:ext cx="7772400" cy="70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pattFill prst="lgConfetti">
                  <a:fgClr>
                    <a:schemeClr val="accent2"/>
                  </a:fgClr>
                  <a:bgClr>
                    <a:schemeClr val="folHlink"/>
                  </a:bgClr>
                </a:patt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buClrTx/>
              <a:buSzTx/>
              <a:buFontTx/>
              <a:buNone/>
            </a:pPr>
            <a:r>
              <a:rPr lang="sk-SK" altLang="sk-SK" sz="3600">
                <a:solidFill>
                  <a:srgbClr val="FF0000"/>
                </a:solidFill>
              </a:rPr>
              <a:t>1. Priame metódy	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56324" name="Rectangle 4">
            <a:extLst>
              <a:ext uri="{FF2B5EF4-FFF2-40B4-BE49-F238E27FC236}">
                <a16:creationId xmlns:a16="http://schemas.microsoft.com/office/drawing/2014/main" id="{1B5CC676-B30A-4F32-A5A3-983B6EE723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447800"/>
            <a:ext cx="8382000" cy="434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90600" indent="-5334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526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98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sz="2800"/>
              <a:t>Sú založené na vedomostiach experta.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sz="2800"/>
              <a:t>Predpokladajú u neho prístup k vlastným mentálnym procesom a ochotu odovzdať svoje vedomosti.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sz="2800"/>
              <a:t>Patria sem: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 sz="2800"/>
              <a:t>	1. rozhovory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 sz="2800"/>
              <a:t>	2. prípadové štúdie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 sz="2800"/>
              <a:t>	3. pozorovania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 sz="2800"/>
              <a:t>	4. získavanie pojmov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 sz="2800"/>
              <a:t>	5. špeciálne techniky</a:t>
            </a:r>
          </a:p>
        </p:txBody>
      </p:sp>
      <p:sp>
        <p:nvSpPr>
          <p:cNvPr id="56332" name="Rectangle 12">
            <a:extLst>
              <a:ext uri="{FF2B5EF4-FFF2-40B4-BE49-F238E27FC236}">
                <a16:creationId xmlns:a16="http://schemas.microsoft.com/office/drawing/2014/main" id="{F9C89053-1350-43AB-A0B5-79A579CAD4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9500" y="33385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sk-SK"/>
          </a:p>
        </p:txBody>
      </p:sp>
      <p:sp>
        <p:nvSpPr>
          <p:cNvPr id="56334" name="Rectangle 14">
            <a:extLst>
              <a:ext uri="{FF2B5EF4-FFF2-40B4-BE49-F238E27FC236}">
                <a16:creationId xmlns:a16="http://schemas.microsoft.com/office/drawing/2014/main" id="{497C4F8D-7EA1-43B9-9892-F79ADBADC8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8588" y="33289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0"/>
              </a:spcBef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539750" algn="l"/>
                <a:tab pos="1260475" algn="l"/>
                <a:tab pos="1620838" algn="l"/>
                <a:tab pos="1981200" algn="l"/>
                <a:tab pos="2339975" algn="l"/>
                <a:tab pos="2700338" algn="l"/>
                <a:tab pos="3060700" algn="l"/>
                <a:tab pos="3421063" algn="l"/>
                <a:tab pos="3781425" algn="l"/>
                <a:tab pos="4140200" algn="l"/>
                <a:tab pos="4500563" algn="l"/>
                <a:tab pos="4860925" algn="l"/>
                <a:tab pos="5221288" algn="l"/>
                <a:tab pos="5581650" algn="l"/>
                <a:tab pos="59404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</a:pPr>
            <a:endParaRPr lang="sk-SK" altLang="sk-SK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objekt pre pätu 2">
            <a:extLst>
              <a:ext uri="{FF2B5EF4-FFF2-40B4-BE49-F238E27FC236}">
                <a16:creationId xmlns:a16="http://schemas.microsoft.com/office/drawing/2014/main" id="{4625E289-1414-4562-B0D9-E122B9081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8" name="Zástupný objekt pre číslo snímky 3">
            <a:extLst>
              <a:ext uri="{FF2B5EF4-FFF2-40B4-BE49-F238E27FC236}">
                <a16:creationId xmlns:a16="http://schemas.microsoft.com/office/drawing/2014/main" id="{E2B929A4-3E79-4722-9761-CE2EEB55A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975396-1554-443F-ABA4-3C6BF25868B0}" type="slidenum">
              <a:rPr lang="cs-CZ" altLang="sk-SK"/>
              <a:pPr/>
              <a:t>4</a:t>
            </a:fld>
            <a:r>
              <a:rPr lang="sk-SK" altLang="sk-SK"/>
              <a:t>/15</a:t>
            </a:r>
            <a:endParaRPr lang="cs-CZ" altLang="sk-SK"/>
          </a:p>
        </p:txBody>
      </p:sp>
      <p:sp>
        <p:nvSpPr>
          <p:cNvPr id="59394" name="Rectangle 2">
            <a:extLst>
              <a:ext uri="{FF2B5EF4-FFF2-40B4-BE49-F238E27FC236}">
                <a16:creationId xmlns:a16="http://schemas.microsoft.com/office/drawing/2014/main" id="{9D34C8C1-833C-4764-8F31-E9DD4DFDDD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sk-SK" sz="4400">
              <a:solidFill>
                <a:schemeClr val="tx2"/>
              </a:solidFill>
            </a:endParaRPr>
          </a:p>
          <a:p>
            <a:pPr algn="ctr"/>
            <a:endParaRPr lang="cs-CZ" altLang="sk-SK"/>
          </a:p>
        </p:txBody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6050FA68-5322-4E20-BFBC-DE40A0C97B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52400"/>
            <a:ext cx="7772400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pattFill prst="lgConfetti">
                  <a:fgClr>
                    <a:schemeClr val="accent2"/>
                  </a:fgClr>
                  <a:bgClr>
                    <a:schemeClr val="folHlink"/>
                  </a:bgClr>
                </a:patt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buClrTx/>
              <a:buSzTx/>
              <a:buFontTx/>
              <a:buNone/>
            </a:pPr>
            <a:r>
              <a:rPr lang="sk-SK" altLang="sk-SK" sz="3600">
                <a:solidFill>
                  <a:srgbClr val="FF0000"/>
                </a:solidFill>
              </a:rPr>
              <a:t>2</a:t>
            </a:r>
            <a:r>
              <a:rPr lang="en-US" altLang="sk-SK" sz="3600">
                <a:solidFill>
                  <a:srgbClr val="FF0000"/>
                </a:solidFill>
              </a:rPr>
              <a:t>.</a:t>
            </a:r>
            <a:r>
              <a:rPr lang="sk-SK" altLang="sk-SK" sz="3600">
                <a:solidFill>
                  <a:srgbClr val="FF0000"/>
                </a:solidFill>
              </a:rPr>
              <a:t> Rozhovory	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59396" name="Rectangle 4">
            <a:extLst>
              <a:ext uri="{FF2B5EF4-FFF2-40B4-BE49-F238E27FC236}">
                <a16:creationId xmlns:a16="http://schemas.microsoft.com/office/drawing/2014/main" id="{67A2F580-AE82-4EB3-ABF7-59AE49E3D1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066800"/>
            <a:ext cx="83058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90600" indent="-5334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526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98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Neštruktúrovaný rozhovor.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Štruktúrovaný rozhovor: - vysokoštruktúrovaný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				- semištruktúrovaný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Sondy:	aditívna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		reflexívna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		direktívna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		sonda zmeny módu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		definičná 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Spätné učenie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Dvadsať otázok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Dotazníky</a:t>
            </a:r>
          </a:p>
        </p:txBody>
      </p:sp>
      <p:sp>
        <p:nvSpPr>
          <p:cNvPr id="59398" name="Rectangle 6">
            <a:extLst>
              <a:ext uri="{FF2B5EF4-FFF2-40B4-BE49-F238E27FC236}">
                <a16:creationId xmlns:a16="http://schemas.microsoft.com/office/drawing/2014/main" id="{7CCF34FB-1D49-4F34-98DC-FC762E7E05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5300" y="33385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sk-SK"/>
          </a:p>
        </p:txBody>
      </p:sp>
      <p:sp>
        <p:nvSpPr>
          <p:cNvPr id="59400" name="Rectangle 8">
            <a:extLst>
              <a:ext uri="{FF2B5EF4-FFF2-40B4-BE49-F238E27FC236}">
                <a16:creationId xmlns:a16="http://schemas.microsoft.com/office/drawing/2014/main" id="{BC5017E3-C2F6-4354-950F-8ABF5F94D1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2900" y="32432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sk-SK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objekt pre pätu 2">
            <a:extLst>
              <a:ext uri="{FF2B5EF4-FFF2-40B4-BE49-F238E27FC236}">
                <a16:creationId xmlns:a16="http://schemas.microsoft.com/office/drawing/2014/main" id="{B3D90D62-3EE0-4490-9192-2EA9DF1C8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8" name="Zástupný objekt pre číslo snímky 3">
            <a:extLst>
              <a:ext uri="{FF2B5EF4-FFF2-40B4-BE49-F238E27FC236}">
                <a16:creationId xmlns:a16="http://schemas.microsoft.com/office/drawing/2014/main" id="{116FEBD1-3F31-4144-9BB8-D1FE0914D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1F5E8-A4B9-46C4-8266-6AD6F0AD2A6D}" type="slidenum">
              <a:rPr lang="cs-CZ" altLang="sk-SK"/>
              <a:pPr/>
              <a:t>5</a:t>
            </a:fld>
            <a:r>
              <a:rPr lang="sk-SK" altLang="sk-SK"/>
              <a:t>/15</a:t>
            </a:r>
            <a:endParaRPr lang="cs-CZ" altLang="sk-SK"/>
          </a:p>
        </p:txBody>
      </p:sp>
      <p:sp>
        <p:nvSpPr>
          <p:cNvPr id="67586" name="Rectangle 2">
            <a:extLst>
              <a:ext uri="{FF2B5EF4-FFF2-40B4-BE49-F238E27FC236}">
                <a16:creationId xmlns:a16="http://schemas.microsoft.com/office/drawing/2014/main" id="{AE26093F-7C4C-463C-A242-850077E496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sk-SK" sz="4400">
              <a:solidFill>
                <a:schemeClr val="tx2"/>
              </a:solidFill>
            </a:endParaRPr>
          </a:p>
          <a:p>
            <a:pPr algn="ctr"/>
            <a:endParaRPr lang="cs-CZ" altLang="sk-SK"/>
          </a:p>
        </p:txBody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30966E27-794F-4618-8413-2D658031B3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52400"/>
            <a:ext cx="7772400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pattFill prst="lgConfetti">
                  <a:fgClr>
                    <a:schemeClr val="accent2"/>
                  </a:fgClr>
                  <a:bgClr>
                    <a:schemeClr val="folHlink"/>
                  </a:bgClr>
                </a:patt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buClrTx/>
              <a:buSzTx/>
              <a:buFontTx/>
              <a:buNone/>
            </a:pPr>
            <a:r>
              <a:rPr lang="sk-SK" altLang="sk-SK" sz="3600">
                <a:solidFill>
                  <a:srgbClr val="FF0000"/>
                </a:solidFill>
              </a:rPr>
              <a:t>3</a:t>
            </a:r>
            <a:r>
              <a:rPr lang="en-US" altLang="sk-SK" sz="3600">
                <a:solidFill>
                  <a:srgbClr val="FF0000"/>
                </a:solidFill>
              </a:rPr>
              <a:t>.</a:t>
            </a:r>
            <a:r>
              <a:rPr lang="sk-SK" altLang="sk-SK" sz="3600">
                <a:solidFill>
                  <a:srgbClr val="FF0000"/>
                </a:solidFill>
              </a:rPr>
              <a:t> Prípadové štúdie	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67588" name="Rectangle 4">
            <a:extLst>
              <a:ext uri="{FF2B5EF4-FFF2-40B4-BE49-F238E27FC236}">
                <a16:creationId xmlns:a16="http://schemas.microsoft.com/office/drawing/2014/main" id="{C529DA81-67D4-4BFF-ACFF-A514B289A4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066800"/>
            <a:ext cx="83058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90600" indent="-5334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526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98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Analýza prípadových štúdií </a:t>
            </a:r>
            <a:r>
              <a:rPr lang="en-US" altLang="sk-SK"/>
              <a:t>(</a:t>
            </a:r>
            <a:r>
              <a:rPr lang="sk-SK" altLang="sk-SK"/>
              <a:t>deformované vybavovanie, rekonštrukcia na základe následných znalostí</a:t>
            </a:r>
            <a:r>
              <a:rPr lang="en-US" altLang="sk-SK"/>
              <a:t>)</a:t>
            </a:r>
            <a:r>
              <a:rPr lang="sk-SK" altLang="sk-SK"/>
              <a:t>.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Simulácia podľa scenára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Metóda minimálneho scenára </a:t>
            </a:r>
            <a:r>
              <a:rPr lang="en-US" altLang="sk-SK"/>
              <a:t>(</a:t>
            </a:r>
            <a:r>
              <a:rPr lang="sk-SK" altLang="sk-SK"/>
              <a:t>chýbajú kritické informácie</a:t>
            </a:r>
            <a:r>
              <a:rPr lang="en-US" altLang="sk-SK"/>
              <a:t>)</a:t>
            </a:r>
            <a:r>
              <a:rPr lang="sk-SK" altLang="sk-SK"/>
              <a:t>.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Dynamické spätné učenie </a:t>
            </a:r>
            <a:r>
              <a:rPr lang="en-US" altLang="sk-SK"/>
              <a:t>(</a:t>
            </a:r>
            <a:r>
              <a:rPr lang="sk-SK" altLang="sk-SK"/>
              <a:t>ZI vykonáva simuláciu expertovej práce</a:t>
            </a:r>
            <a:r>
              <a:rPr lang="en-US" altLang="sk-SK"/>
              <a:t>)</a:t>
            </a:r>
            <a:r>
              <a:rPr lang="sk-SK" altLang="sk-SK"/>
              <a:t>. 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/>
              <a:t>Verbálny off-line protokol </a:t>
            </a:r>
            <a:r>
              <a:rPr lang="en-US" altLang="sk-SK"/>
              <a:t>(</a:t>
            </a:r>
            <a:r>
              <a:rPr lang="sk-SK" altLang="sk-SK"/>
              <a:t>po vyriešení úlohy a jej archivácii, E vytvorí komentár k postupu</a:t>
            </a:r>
            <a:r>
              <a:rPr lang="en-US" altLang="sk-SK"/>
              <a:t>)</a:t>
            </a:r>
            <a:r>
              <a:rPr lang="sk-SK" altLang="sk-SK"/>
              <a:t>.</a:t>
            </a:r>
          </a:p>
        </p:txBody>
      </p:sp>
      <p:sp>
        <p:nvSpPr>
          <p:cNvPr id="67589" name="Rectangle 5">
            <a:extLst>
              <a:ext uri="{FF2B5EF4-FFF2-40B4-BE49-F238E27FC236}">
                <a16:creationId xmlns:a16="http://schemas.microsoft.com/office/drawing/2014/main" id="{0596FAAF-CA10-4B8D-8EDC-5D2E53A4DD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5300" y="33385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sk-SK"/>
          </a:p>
        </p:txBody>
      </p:sp>
      <p:sp>
        <p:nvSpPr>
          <p:cNvPr id="67590" name="Rectangle 6">
            <a:extLst>
              <a:ext uri="{FF2B5EF4-FFF2-40B4-BE49-F238E27FC236}">
                <a16:creationId xmlns:a16="http://schemas.microsoft.com/office/drawing/2014/main" id="{6523F1C3-E0C4-4139-B957-33C1D2F1DB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2900" y="32432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sk-SK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objekt pre pätu 2">
            <a:extLst>
              <a:ext uri="{FF2B5EF4-FFF2-40B4-BE49-F238E27FC236}">
                <a16:creationId xmlns:a16="http://schemas.microsoft.com/office/drawing/2014/main" id="{5B3FF7E3-A218-457F-BAF5-67292043A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8" name="Zástupný objekt pre číslo snímky 3">
            <a:extLst>
              <a:ext uri="{FF2B5EF4-FFF2-40B4-BE49-F238E27FC236}">
                <a16:creationId xmlns:a16="http://schemas.microsoft.com/office/drawing/2014/main" id="{D981B869-5470-4766-9195-B3E1FDF74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4F329-2EAA-4B3B-AB22-189AE1FAC614}" type="slidenum">
              <a:rPr lang="cs-CZ" altLang="sk-SK"/>
              <a:pPr/>
              <a:t>6</a:t>
            </a:fld>
            <a:r>
              <a:rPr lang="sk-SK" altLang="sk-SK"/>
              <a:t>/15</a:t>
            </a:r>
            <a:endParaRPr lang="cs-CZ" altLang="sk-SK"/>
          </a:p>
        </p:txBody>
      </p:sp>
      <p:sp>
        <p:nvSpPr>
          <p:cNvPr id="68610" name="Rectangle 2">
            <a:extLst>
              <a:ext uri="{FF2B5EF4-FFF2-40B4-BE49-F238E27FC236}">
                <a16:creationId xmlns:a16="http://schemas.microsoft.com/office/drawing/2014/main" id="{D2FB34FD-0C0E-4DD0-A26F-E3AF2B9009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sk-SK" sz="4400">
              <a:solidFill>
                <a:schemeClr val="tx2"/>
              </a:solidFill>
            </a:endParaRPr>
          </a:p>
          <a:p>
            <a:pPr algn="ctr"/>
            <a:endParaRPr lang="cs-CZ" altLang="sk-SK"/>
          </a:p>
        </p:txBody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95D1FD86-7D99-4BA5-8B45-5DA5B63456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52400"/>
            <a:ext cx="7772400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pattFill prst="lgConfetti">
                  <a:fgClr>
                    <a:schemeClr val="accent2"/>
                  </a:fgClr>
                  <a:bgClr>
                    <a:schemeClr val="folHlink"/>
                  </a:bgClr>
                </a:patt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buClrTx/>
              <a:buSzTx/>
              <a:buFontTx/>
              <a:buNone/>
            </a:pPr>
            <a:r>
              <a:rPr lang="sk-SK" altLang="sk-SK" sz="3600">
                <a:solidFill>
                  <a:srgbClr val="FF0000"/>
                </a:solidFill>
              </a:rPr>
              <a:t>4</a:t>
            </a:r>
            <a:r>
              <a:rPr lang="en-US" altLang="sk-SK" sz="3600">
                <a:solidFill>
                  <a:srgbClr val="FF0000"/>
                </a:solidFill>
              </a:rPr>
              <a:t>.</a:t>
            </a:r>
            <a:r>
              <a:rPr lang="sk-SK" altLang="sk-SK" sz="3600">
                <a:solidFill>
                  <a:srgbClr val="FF0000"/>
                </a:solidFill>
              </a:rPr>
              <a:t> Pozorovania	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68612" name="Rectangle 4">
            <a:extLst>
              <a:ext uri="{FF2B5EF4-FFF2-40B4-BE49-F238E27FC236}">
                <a16:creationId xmlns:a16="http://schemas.microsoft.com/office/drawing/2014/main" id="{214B3122-1ADB-48CF-9317-2AA4B4F59F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066800"/>
            <a:ext cx="83058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90600" indent="-5334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526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98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b="1"/>
              <a:t>Pozorovanie</a:t>
            </a:r>
            <a:r>
              <a:rPr lang="sk-SK" altLang="sk-SK"/>
              <a:t>.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Znalostný inžinier v tichosti pozoruje experta.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b="1"/>
              <a:t>Verbálny on-line protokol</a:t>
            </a:r>
            <a:r>
              <a:rPr lang="sk-SK" altLang="sk-SK"/>
              <a:t>. 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SAMOREPORT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	Metóda kritickej odozvy.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	Metóda periodickej odozvy.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	Metóda prerušení.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TIEŇOVÝ REPORT</a:t>
            </a:r>
          </a:p>
        </p:txBody>
      </p:sp>
      <p:sp>
        <p:nvSpPr>
          <p:cNvPr id="68613" name="Rectangle 5">
            <a:extLst>
              <a:ext uri="{FF2B5EF4-FFF2-40B4-BE49-F238E27FC236}">
                <a16:creationId xmlns:a16="http://schemas.microsoft.com/office/drawing/2014/main" id="{C61D86FA-0ACE-40D2-B6F5-6449FC2726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5300" y="33385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sk-SK"/>
          </a:p>
        </p:txBody>
      </p:sp>
      <p:sp>
        <p:nvSpPr>
          <p:cNvPr id="68614" name="Rectangle 6">
            <a:extLst>
              <a:ext uri="{FF2B5EF4-FFF2-40B4-BE49-F238E27FC236}">
                <a16:creationId xmlns:a16="http://schemas.microsoft.com/office/drawing/2014/main" id="{1DC0B89A-4D18-490F-82CF-56C4837425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2900" y="32432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sk-SK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objekt pre pätu 2">
            <a:extLst>
              <a:ext uri="{FF2B5EF4-FFF2-40B4-BE49-F238E27FC236}">
                <a16:creationId xmlns:a16="http://schemas.microsoft.com/office/drawing/2014/main" id="{7BDB5684-934B-4C4B-8FB7-CC7510536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8" name="Zástupný objekt pre číslo snímky 3">
            <a:extLst>
              <a:ext uri="{FF2B5EF4-FFF2-40B4-BE49-F238E27FC236}">
                <a16:creationId xmlns:a16="http://schemas.microsoft.com/office/drawing/2014/main" id="{34CAFF4C-743A-47F4-8DEC-00C747FA0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EA49E-81F4-4056-BC68-68B40D3DF1A4}" type="slidenum">
              <a:rPr lang="cs-CZ" altLang="sk-SK"/>
              <a:pPr/>
              <a:t>7</a:t>
            </a:fld>
            <a:r>
              <a:rPr lang="sk-SK" altLang="sk-SK"/>
              <a:t>/15</a:t>
            </a:r>
            <a:endParaRPr lang="cs-CZ" altLang="sk-SK"/>
          </a:p>
        </p:txBody>
      </p:sp>
      <p:sp>
        <p:nvSpPr>
          <p:cNvPr id="69634" name="Rectangle 2">
            <a:extLst>
              <a:ext uri="{FF2B5EF4-FFF2-40B4-BE49-F238E27FC236}">
                <a16:creationId xmlns:a16="http://schemas.microsoft.com/office/drawing/2014/main" id="{42C11D21-3D9C-4D50-AB93-7B395CD227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sk-SK" sz="4400">
              <a:solidFill>
                <a:schemeClr val="tx2"/>
              </a:solidFill>
            </a:endParaRPr>
          </a:p>
          <a:p>
            <a:pPr algn="ctr"/>
            <a:endParaRPr lang="cs-CZ" altLang="sk-SK"/>
          </a:p>
        </p:txBody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472F2122-72C3-42C9-9AF0-76DF2CB20B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52400"/>
            <a:ext cx="7772400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pattFill prst="lgConfetti">
                  <a:fgClr>
                    <a:schemeClr val="accent2"/>
                  </a:fgClr>
                  <a:bgClr>
                    <a:schemeClr val="folHlink"/>
                  </a:bgClr>
                </a:patt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buClrTx/>
              <a:buSzTx/>
              <a:buFontTx/>
              <a:buNone/>
            </a:pPr>
            <a:r>
              <a:rPr lang="sk-SK" altLang="sk-SK" sz="3600">
                <a:solidFill>
                  <a:srgbClr val="FF0000"/>
                </a:solidFill>
              </a:rPr>
              <a:t>5</a:t>
            </a:r>
            <a:r>
              <a:rPr lang="en-US" altLang="sk-SK" sz="3600">
                <a:solidFill>
                  <a:srgbClr val="FF0000"/>
                </a:solidFill>
              </a:rPr>
              <a:t>.</a:t>
            </a:r>
            <a:r>
              <a:rPr lang="sk-SK" altLang="sk-SK" sz="3600">
                <a:solidFill>
                  <a:srgbClr val="FF0000"/>
                </a:solidFill>
              </a:rPr>
              <a:t> Získavanie pojmov	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69636" name="Rectangle 4">
            <a:extLst>
              <a:ext uri="{FF2B5EF4-FFF2-40B4-BE49-F238E27FC236}">
                <a16:creationId xmlns:a16="http://schemas.microsoft.com/office/drawing/2014/main" id="{81F29431-DF32-47C0-AFA5-E1B8E05016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066800"/>
            <a:ext cx="83058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90600" indent="-5334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526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98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b="1"/>
              <a:t>Priame získavanie pojmov</a:t>
            </a:r>
            <a:r>
              <a:rPr lang="sk-SK" altLang="sk-SK"/>
              <a:t>.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	- zoznam pojmov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	- zoznam krokov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	-</a:t>
            </a:r>
            <a:r>
              <a:rPr lang="en-US" altLang="sk-SK"/>
              <a:t> </a:t>
            </a:r>
            <a:r>
              <a:rPr lang="sk-SK" altLang="sk-SK"/>
              <a:t>zoznam kapitol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b="1"/>
              <a:t>Landering</a:t>
            </a:r>
            <a:r>
              <a:rPr lang="sk-SK" altLang="sk-SK"/>
              <a:t>. 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	Zisťovanie hierarchického usporiadania pojmov.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b="1"/>
              <a:t>Triádové porovnávanie</a:t>
            </a:r>
            <a:r>
              <a:rPr lang="sk-SK" altLang="sk-SK"/>
              <a:t>.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b="1"/>
              <a:t>Klasifikácia.</a:t>
            </a:r>
            <a:r>
              <a:rPr lang="sk-SK" altLang="sk-SK"/>
              <a:t> 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	- expert triedi objekty do skupín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	- počet skupín ani objektov nie je určený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	- Skupiny môžu byť pomenované po skončení triedenia. </a:t>
            </a:r>
          </a:p>
        </p:txBody>
      </p:sp>
      <p:sp>
        <p:nvSpPr>
          <p:cNvPr id="69637" name="Rectangle 5">
            <a:extLst>
              <a:ext uri="{FF2B5EF4-FFF2-40B4-BE49-F238E27FC236}">
                <a16:creationId xmlns:a16="http://schemas.microsoft.com/office/drawing/2014/main" id="{BC9F28BB-CD26-4C73-A84C-849AF8A413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5300" y="33385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sk-SK"/>
          </a:p>
        </p:txBody>
      </p:sp>
      <p:sp>
        <p:nvSpPr>
          <p:cNvPr id="69638" name="Rectangle 6">
            <a:extLst>
              <a:ext uri="{FF2B5EF4-FFF2-40B4-BE49-F238E27FC236}">
                <a16:creationId xmlns:a16="http://schemas.microsoft.com/office/drawing/2014/main" id="{193C142F-A84D-463B-B285-01FAC81858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2900" y="32432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sk-SK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objekt pre pätu 2">
            <a:extLst>
              <a:ext uri="{FF2B5EF4-FFF2-40B4-BE49-F238E27FC236}">
                <a16:creationId xmlns:a16="http://schemas.microsoft.com/office/drawing/2014/main" id="{0D611A37-6501-4652-BEC4-15EBCF3E6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8" name="Zástupný objekt pre číslo snímky 3">
            <a:extLst>
              <a:ext uri="{FF2B5EF4-FFF2-40B4-BE49-F238E27FC236}">
                <a16:creationId xmlns:a16="http://schemas.microsoft.com/office/drawing/2014/main" id="{87A539A0-1727-4030-A6A8-9E3DFD9BD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48B691-C357-4083-9904-50CDCCEE3F7C}" type="slidenum">
              <a:rPr lang="cs-CZ" altLang="sk-SK"/>
              <a:pPr/>
              <a:t>8</a:t>
            </a:fld>
            <a:r>
              <a:rPr lang="sk-SK" altLang="sk-SK"/>
              <a:t>/15</a:t>
            </a:r>
            <a:endParaRPr lang="cs-CZ" altLang="sk-SK"/>
          </a:p>
        </p:txBody>
      </p:sp>
      <p:sp>
        <p:nvSpPr>
          <p:cNvPr id="70658" name="Rectangle 2">
            <a:extLst>
              <a:ext uri="{FF2B5EF4-FFF2-40B4-BE49-F238E27FC236}">
                <a16:creationId xmlns:a16="http://schemas.microsoft.com/office/drawing/2014/main" id="{FE1BA457-2E0A-418C-9AB7-B3A7591419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sk-SK" sz="4400">
              <a:solidFill>
                <a:schemeClr val="tx2"/>
              </a:solidFill>
            </a:endParaRPr>
          </a:p>
          <a:p>
            <a:pPr algn="ctr"/>
            <a:endParaRPr lang="cs-CZ" altLang="sk-SK"/>
          </a:p>
        </p:txBody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D9C227A0-B427-4C59-80D2-8B67208215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52400"/>
            <a:ext cx="7772400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pattFill prst="lgConfetti">
                  <a:fgClr>
                    <a:schemeClr val="accent2"/>
                  </a:fgClr>
                  <a:bgClr>
                    <a:schemeClr val="folHlink"/>
                  </a:bgClr>
                </a:patt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buClrTx/>
              <a:buSzTx/>
              <a:buFontTx/>
              <a:buNone/>
            </a:pPr>
            <a:r>
              <a:rPr lang="sk-SK" altLang="sk-SK" sz="3600">
                <a:solidFill>
                  <a:srgbClr val="FF0000"/>
                </a:solidFill>
              </a:rPr>
              <a:t>6</a:t>
            </a:r>
            <a:r>
              <a:rPr lang="en-US" altLang="sk-SK" sz="3600">
                <a:solidFill>
                  <a:srgbClr val="FF0000"/>
                </a:solidFill>
              </a:rPr>
              <a:t>.</a:t>
            </a:r>
            <a:r>
              <a:rPr lang="sk-SK" altLang="sk-SK" sz="3600">
                <a:solidFill>
                  <a:srgbClr val="FF0000"/>
                </a:solidFill>
              </a:rPr>
              <a:t> Špeciálne techniky	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70660" name="Rectangle 4">
            <a:extLst>
              <a:ext uri="{FF2B5EF4-FFF2-40B4-BE49-F238E27FC236}">
                <a16:creationId xmlns:a16="http://schemas.microsoft.com/office/drawing/2014/main" id="{CC50C472-0DAD-4804-9BD1-B7DE6B2138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066800"/>
            <a:ext cx="83058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90600" indent="-5334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526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98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Sú všeobecne použiteľné. Často sú viazané na konkrétny spôsob reprezentácie. 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b="1"/>
              <a:t>Analýza rozhodnutí</a:t>
            </a:r>
            <a:r>
              <a:rPr lang="sk-SK" altLang="sk-SK"/>
              <a:t>.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	- vyhodnocovanie alternatív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	- kvantitívna predikcia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	- pravdepodobné následky alternatív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	- výber rozhodnutia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b="1"/>
              <a:t>Rozklad cieľov</a:t>
            </a:r>
            <a:r>
              <a:rPr lang="sk-SK" altLang="sk-SK"/>
              <a:t>.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b="1"/>
              <a:t>Systematické spájanie symptómov a diagnóz.</a:t>
            </a:r>
            <a:r>
              <a:rPr lang="sk-SK" altLang="sk-SK"/>
              <a:t> 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endParaRPr lang="sk-SK" altLang="sk-SK"/>
          </a:p>
        </p:txBody>
      </p:sp>
      <p:sp>
        <p:nvSpPr>
          <p:cNvPr id="70661" name="Rectangle 5">
            <a:extLst>
              <a:ext uri="{FF2B5EF4-FFF2-40B4-BE49-F238E27FC236}">
                <a16:creationId xmlns:a16="http://schemas.microsoft.com/office/drawing/2014/main" id="{153F9B0D-FEB9-42B8-A02B-70A0B9C11E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5300" y="33385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sk-SK"/>
          </a:p>
        </p:txBody>
      </p:sp>
      <p:sp>
        <p:nvSpPr>
          <p:cNvPr id="70662" name="Rectangle 6">
            <a:extLst>
              <a:ext uri="{FF2B5EF4-FFF2-40B4-BE49-F238E27FC236}">
                <a16:creationId xmlns:a16="http://schemas.microsoft.com/office/drawing/2014/main" id="{561E6AAE-BCF8-4F8E-8ABA-76DDB3350A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2900" y="32432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sk-SK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objekt pre pätu 2">
            <a:extLst>
              <a:ext uri="{FF2B5EF4-FFF2-40B4-BE49-F238E27FC236}">
                <a16:creationId xmlns:a16="http://schemas.microsoft.com/office/drawing/2014/main" id="{7E7AFB4C-4876-4B6B-B051-F2DA28BB5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altLang="sk-SK"/>
              <a:t>Katedra kybernetiky a umelej inteligencie FEI, TU v Košiciach</a:t>
            </a:r>
          </a:p>
        </p:txBody>
      </p:sp>
      <p:sp>
        <p:nvSpPr>
          <p:cNvPr id="8" name="Zástupný objekt pre číslo snímky 3">
            <a:extLst>
              <a:ext uri="{FF2B5EF4-FFF2-40B4-BE49-F238E27FC236}">
                <a16:creationId xmlns:a16="http://schemas.microsoft.com/office/drawing/2014/main" id="{2A1DA889-B7E0-4824-9EB4-AEB18010C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380C1-6777-4F97-94B7-44671662E4AF}" type="slidenum">
              <a:rPr lang="cs-CZ" altLang="sk-SK"/>
              <a:pPr/>
              <a:t>9</a:t>
            </a:fld>
            <a:r>
              <a:rPr lang="sk-SK" altLang="sk-SK"/>
              <a:t>/15</a:t>
            </a:r>
            <a:endParaRPr lang="cs-CZ" altLang="sk-SK"/>
          </a:p>
        </p:txBody>
      </p:sp>
      <p:sp>
        <p:nvSpPr>
          <p:cNvPr id="71682" name="Rectangle 2">
            <a:extLst>
              <a:ext uri="{FF2B5EF4-FFF2-40B4-BE49-F238E27FC236}">
                <a16:creationId xmlns:a16="http://schemas.microsoft.com/office/drawing/2014/main" id="{59591A56-6BF5-4993-A16A-C42E72F073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1981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cs-CZ" altLang="sk-SK" sz="4400">
              <a:solidFill>
                <a:schemeClr val="tx2"/>
              </a:solidFill>
            </a:endParaRPr>
          </a:p>
          <a:p>
            <a:pPr algn="ctr"/>
            <a:endParaRPr lang="cs-CZ" altLang="sk-SK"/>
          </a:p>
        </p:txBody>
      </p:sp>
      <p:sp>
        <p:nvSpPr>
          <p:cNvPr id="71683" name="Rectangle 3">
            <a:extLst>
              <a:ext uri="{FF2B5EF4-FFF2-40B4-BE49-F238E27FC236}">
                <a16:creationId xmlns:a16="http://schemas.microsoft.com/office/drawing/2014/main" id="{0BD7943C-2841-4306-8EA1-E144438651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52400"/>
            <a:ext cx="7772400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pattFill prst="lgConfetti">
                  <a:fgClr>
                    <a:schemeClr val="accent2"/>
                  </a:fgClr>
                  <a:bgClr>
                    <a:schemeClr val="folHlink"/>
                  </a:bgClr>
                </a:patt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buClrTx/>
              <a:buSzTx/>
              <a:buFontTx/>
              <a:buNone/>
            </a:pPr>
            <a:r>
              <a:rPr lang="sk-SK" altLang="sk-SK" sz="3600">
                <a:solidFill>
                  <a:srgbClr val="FF0000"/>
                </a:solidFill>
              </a:rPr>
              <a:t>7</a:t>
            </a:r>
            <a:r>
              <a:rPr lang="en-US" altLang="sk-SK" sz="3600">
                <a:solidFill>
                  <a:srgbClr val="FF0000"/>
                </a:solidFill>
              </a:rPr>
              <a:t>.</a:t>
            </a:r>
            <a:r>
              <a:rPr lang="sk-SK" altLang="sk-SK" sz="3600">
                <a:solidFill>
                  <a:srgbClr val="FF0000"/>
                </a:solidFill>
              </a:rPr>
              <a:t> Nepriame metódy	</a:t>
            </a:r>
            <a:endParaRPr lang="cs-CZ" altLang="sk-SK" sz="3600">
              <a:solidFill>
                <a:srgbClr val="FF0000"/>
              </a:solidFill>
            </a:endParaRPr>
          </a:p>
        </p:txBody>
      </p:sp>
      <p:sp>
        <p:nvSpPr>
          <p:cNvPr id="71684" name="Rectangle 4">
            <a:extLst>
              <a:ext uri="{FF2B5EF4-FFF2-40B4-BE49-F238E27FC236}">
                <a16:creationId xmlns:a16="http://schemas.microsoft.com/office/drawing/2014/main" id="{1F93951A-678E-41C3-8504-460FB66E28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066800"/>
            <a:ext cx="83058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90600" indent="-5334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526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09800" indent="-381000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670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1242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814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38600" indent="-381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Etapy nepriameho získavania znalostí od experta: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1. Získavanie dát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2. Štrukturálna analýza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	3. Generovanie znalostí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k-SK" altLang="sk-SK"/>
              <a:t>K metódam nepriameho získavania patria: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b="1"/>
              <a:t>Repertoárová sieť</a:t>
            </a: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b="1"/>
              <a:t>Mnohorozmerné škálovanie</a:t>
            </a:r>
            <a:endParaRPr lang="sk-SK" altLang="sk-SK"/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Char char="q"/>
            </a:pPr>
            <a:r>
              <a:rPr lang="sk-SK" altLang="sk-SK" b="1"/>
              <a:t>Johnsonovo hierarchické zhlukovanie</a:t>
            </a:r>
            <a:r>
              <a:rPr lang="sk-SK" altLang="sk-SK"/>
              <a:t> </a:t>
            </a:r>
          </a:p>
          <a:p>
            <a:pPr algn="just">
              <a:spcBef>
                <a:spcPct val="20000"/>
              </a:spcBef>
              <a:buClrTx/>
              <a:buSzTx/>
              <a:buFont typeface="Wingdings" panose="05000000000000000000" pitchFamily="2" charset="2"/>
              <a:buNone/>
            </a:pPr>
            <a:endParaRPr lang="sk-SK" altLang="sk-SK"/>
          </a:p>
        </p:txBody>
      </p:sp>
      <p:sp>
        <p:nvSpPr>
          <p:cNvPr id="71685" name="Rectangle 5">
            <a:extLst>
              <a:ext uri="{FF2B5EF4-FFF2-40B4-BE49-F238E27FC236}">
                <a16:creationId xmlns:a16="http://schemas.microsoft.com/office/drawing/2014/main" id="{7EFAA325-31A0-41FD-9ADD-BA09BA6A79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5300" y="33385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sk-SK"/>
          </a:p>
        </p:txBody>
      </p:sp>
      <p:sp>
        <p:nvSpPr>
          <p:cNvPr id="71686" name="Rectangle 6">
            <a:extLst>
              <a:ext uri="{FF2B5EF4-FFF2-40B4-BE49-F238E27FC236}">
                <a16:creationId xmlns:a16="http://schemas.microsoft.com/office/drawing/2014/main" id="{E683EDBD-F7DD-4BB3-B306-1EF8CA47A4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2900" y="32432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sk-SK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ýžový papír">
  <a:themeElements>
    <a:clrScheme name="">
      <a:dk1>
        <a:srgbClr val="000000"/>
      </a:dk1>
      <a:lt1>
        <a:srgbClr val="FFFFFF"/>
      </a:lt1>
      <a:dk2>
        <a:srgbClr val="333333"/>
      </a:dk2>
      <a:lt2>
        <a:srgbClr val="2E697E"/>
      </a:lt2>
      <a:accent1>
        <a:srgbClr val="BAC8AA"/>
      </a:accent1>
      <a:accent2>
        <a:srgbClr val="6E9883"/>
      </a:accent2>
      <a:accent3>
        <a:srgbClr val="FFFFFF"/>
      </a:accent3>
      <a:accent4>
        <a:srgbClr val="000000"/>
      </a:accent4>
      <a:accent5>
        <a:srgbClr val="D9E0D2"/>
      </a:accent5>
      <a:accent6>
        <a:srgbClr val="638976"/>
      </a:accent6>
      <a:hlink>
        <a:srgbClr val="CC9900"/>
      </a:hlink>
      <a:folHlink>
        <a:srgbClr val="7DAECF"/>
      </a:folHlink>
    </a:clrScheme>
    <a:fontScheme name="Rýžový papír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70000"/>
          <a:buFont typeface="Wingdings" panose="05000000000000000000" pitchFamily="2" charset="2"/>
          <a:buChar char="§"/>
          <a:tabLst/>
          <a:defRPr kumimoji="0" lang="cs-CZ" altLang="sk-SK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70000"/>
          <a:buFont typeface="Wingdings" panose="05000000000000000000" pitchFamily="2" charset="2"/>
          <a:buChar char="§"/>
          <a:tabLst/>
          <a:defRPr kumimoji="0" lang="cs-CZ" altLang="sk-SK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Rýžový papír 1">
        <a:dk1>
          <a:srgbClr val="9D9475"/>
        </a:dk1>
        <a:lt1>
          <a:srgbClr val="333333"/>
        </a:lt1>
        <a:dk2>
          <a:srgbClr val="333300"/>
        </a:dk2>
        <a:lt2>
          <a:srgbClr val="333333"/>
        </a:lt2>
        <a:accent1>
          <a:srgbClr val="B3C39F"/>
        </a:accent1>
        <a:accent2>
          <a:srgbClr val="DCD9CE"/>
        </a:accent2>
        <a:accent3>
          <a:srgbClr val="ADADAA"/>
        </a:accent3>
        <a:accent4>
          <a:srgbClr val="2A2A2A"/>
        </a:accent4>
        <a:accent5>
          <a:srgbClr val="D6DECD"/>
        </a:accent5>
        <a:accent6>
          <a:srgbClr val="C7C4BA"/>
        </a:accent6>
        <a:hlink>
          <a:srgbClr val="CC9900"/>
        </a:hlink>
        <a:folHlink>
          <a:srgbClr val="ADA68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ýžový papír 2">
        <a:dk1>
          <a:srgbClr val="00264C"/>
        </a:dk1>
        <a:lt1>
          <a:srgbClr val="FFFFE9"/>
        </a:lt1>
        <a:dk2>
          <a:srgbClr val="333333"/>
        </a:dk2>
        <a:lt2>
          <a:srgbClr val="333333"/>
        </a:lt2>
        <a:accent1>
          <a:srgbClr val="78C0B2"/>
        </a:accent1>
        <a:accent2>
          <a:srgbClr val="262D4C"/>
        </a:accent2>
        <a:accent3>
          <a:srgbClr val="FFFFF2"/>
        </a:accent3>
        <a:accent4>
          <a:srgbClr val="001F40"/>
        </a:accent4>
        <a:accent5>
          <a:srgbClr val="BEDCD5"/>
        </a:accent5>
        <a:accent6>
          <a:srgbClr val="212844"/>
        </a:accent6>
        <a:hlink>
          <a:srgbClr val="598BBD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ýžový papír 3">
        <a:dk1>
          <a:srgbClr val="000000"/>
        </a:dk1>
        <a:lt1>
          <a:srgbClr val="F8F8F8"/>
        </a:lt1>
        <a:dk2>
          <a:srgbClr val="333333"/>
        </a:dk2>
        <a:lt2>
          <a:srgbClr val="5F5F5F"/>
        </a:lt2>
        <a:accent1>
          <a:srgbClr val="DDDDDD"/>
        </a:accent1>
        <a:accent2>
          <a:srgbClr val="808080"/>
        </a:accent2>
        <a:accent3>
          <a:srgbClr val="FBFBFB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ýžový papír 4">
        <a:dk1>
          <a:srgbClr val="00264C"/>
        </a:dk1>
        <a:lt1>
          <a:srgbClr val="FFFFFF"/>
        </a:lt1>
        <a:dk2>
          <a:srgbClr val="333333"/>
        </a:dk2>
        <a:lt2>
          <a:srgbClr val="2E697E"/>
        </a:lt2>
        <a:accent1>
          <a:srgbClr val="BAC8AA"/>
        </a:accent1>
        <a:accent2>
          <a:srgbClr val="6E9883"/>
        </a:accent2>
        <a:accent3>
          <a:srgbClr val="FFFFFF"/>
        </a:accent3>
        <a:accent4>
          <a:srgbClr val="001F40"/>
        </a:accent4>
        <a:accent5>
          <a:srgbClr val="D9E0D2"/>
        </a:accent5>
        <a:accent6>
          <a:srgbClr val="638976"/>
        </a:accent6>
        <a:hlink>
          <a:srgbClr val="CC9900"/>
        </a:hlink>
        <a:folHlink>
          <a:srgbClr val="7DAEC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ýžový papír 5">
        <a:dk1>
          <a:srgbClr val="20374E"/>
        </a:dk1>
        <a:lt1>
          <a:srgbClr val="DCE4D2"/>
        </a:lt1>
        <a:dk2>
          <a:srgbClr val="333333"/>
        </a:dk2>
        <a:lt2>
          <a:srgbClr val="524C46"/>
        </a:lt2>
        <a:accent1>
          <a:srgbClr val="C9C491"/>
        </a:accent1>
        <a:accent2>
          <a:srgbClr val="8A776A"/>
        </a:accent2>
        <a:accent3>
          <a:srgbClr val="EBEFE5"/>
        </a:accent3>
        <a:accent4>
          <a:srgbClr val="1A2D41"/>
        </a:accent4>
        <a:accent5>
          <a:srgbClr val="E1DEC7"/>
        </a:accent5>
        <a:accent6>
          <a:srgbClr val="7D6B5F"/>
        </a:accent6>
        <a:hlink>
          <a:srgbClr val="67895F"/>
        </a:hlink>
        <a:folHlink>
          <a:srgbClr val="4D4D4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Designs\Expedice.pot</Template>
  <TotalTime>2811</TotalTime>
  <Words>980</Words>
  <Application>Microsoft Office PowerPoint</Application>
  <PresentationFormat>Prezentácia na obrazovke (4:3)</PresentationFormat>
  <Paragraphs>158</Paragraphs>
  <Slides>15</Slides>
  <Notes>1</Notes>
  <HiddenSlides>0</HiddenSlides>
  <MMClips>0</MMClips>
  <ScaleCrop>false</ScaleCrop>
  <HeadingPairs>
    <vt:vector size="8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snímok</vt:lpstr>
      </vt:variant>
      <vt:variant>
        <vt:i4>15</vt:i4>
      </vt:variant>
    </vt:vector>
  </HeadingPairs>
  <TitlesOfParts>
    <vt:vector size="20" baseType="lpstr">
      <vt:lpstr>Arial</vt:lpstr>
      <vt:lpstr>Times New Roman</vt:lpstr>
      <vt:lpstr>Wingdings</vt:lpstr>
      <vt:lpstr>Rýžový papír</vt:lpstr>
      <vt:lpstr>List</vt:lpstr>
      <vt:lpstr>ZNALOSTNÉ SYSTÉMY  prednáška č. 12</vt:lpstr>
      <vt:lpstr>Osnova prednášky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UI - 7</dc:title>
  <dc:creator>Jani</dc:creator>
  <cp:lastModifiedBy>Kristina Machova</cp:lastModifiedBy>
  <cp:revision>90</cp:revision>
  <dcterms:created xsi:type="dcterms:W3CDTF">2003-10-06T09:07:28Z</dcterms:created>
  <dcterms:modified xsi:type="dcterms:W3CDTF">2022-09-27T14:30:52Z</dcterms:modified>
</cp:coreProperties>
</file>