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3"/>
  </p:notesMasterIdLst>
  <p:sldIdLst>
    <p:sldId id="256" r:id="rId2"/>
    <p:sldId id="259" r:id="rId3"/>
    <p:sldId id="291" r:id="rId4"/>
    <p:sldId id="292" r:id="rId5"/>
    <p:sldId id="293" r:id="rId6"/>
    <p:sldId id="294" r:id="rId7"/>
    <p:sldId id="295" r:id="rId8"/>
    <p:sldId id="298" r:id="rId9"/>
    <p:sldId id="299" r:id="rId10"/>
    <p:sldId id="290" r:id="rId11"/>
    <p:sldId id="300" r:id="rId12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78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DE8CB5D-0CE1-49E8-9566-DA09EA9618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CA579E2-7B70-4DCF-924D-6283763A19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C9F328B-867A-41E0-9908-AA1AC189E0A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0C969011-D97B-4757-A1BA-0C1A467E56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06004D4B-88F5-4732-8E30-E53D2895E21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1757657E-0402-4D54-873C-499DF45BD5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BF41EC27-C9C4-49B6-8F0E-1E91B18EEFCC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C06B13-53A3-4A05-A59C-FD1182C915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DA2EF3-4BF9-4061-B3C3-F35B7FD6DE32}" type="slidenum">
              <a:rPr lang="cs-CZ" altLang="sk-SK"/>
              <a:pPr/>
              <a:t>1</a:t>
            </a:fld>
            <a:endParaRPr lang="cs-CZ" altLang="sk-SK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06B25EDF-D2CF-4392-82E2-DB1CCCE915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0E82408-D70B-4A8E-BD71-C35681871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693E78-B705-45EC-81B2-D2724FA3E9D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7" name="AutoShape 3">
            <a:extLst>
              <a:ext uri="{FF2B5EF4-FFF2-40B4-BE49-F238E27FC236}">
                <a16:creationId xmlns:a16="http://schemas.microsoft.com/office/drawing/2014/main" id="{56069C81-BC5E-454F-BB0F-8449EAA1FCD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9AFC5FAE-883A-4399-8B29-DA325BEF9D1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DA25EBF6-30E6-4B1E-B9FE-6DCA15A8F89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08B76141-9087-4506-AE5B-2FBACAFEE34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361565BC-F714-4022-AD2B-CD79C755370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866E2C27-93EF-4FF7-B84A-0FBA154BA3C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D18C8799-E1A6-41B6-B323-E364890F19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DC3E027C-4779-428B-8195-C77BAFB651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2D2C5482-4AC3-44A3-B0E9-B4B9C49572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0704E402-A0E6-4DBC-B672-2D3B322F44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A8F70D7D-B491-4979-83D3-DB6235716F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A29FF516-8ADC-49CE-98DA-A265BCCDF2A7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AB908-953B-4B78-B4B7-63F14153E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A41BFA0C-9DFB-4796-A42C-EE3A3B675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074257F-4D6F-416D-BACA-6AD7CBE6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2B4F008-92A1-495E-A775-8396564A1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4B2368F-8E2F-4A6B-9D50-D5792B12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1313-1C1E-4FEE-9973-D4FD12CFC031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94344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FC859D2-E2AE-4228-AC44-0948226BB0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EF3D6C8-4E89-42DF-B093-09B56B97D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81EDF2A-418B-442F-A912-4D2553706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976078E-C5D4-4FC7-90EC-9B9B3B78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08F5581-02B2-4143-8DFD-217956F70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46151-5AD4-408A-BA39-B4DCF4A1132E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66091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57F198-2D24-40A8-801F-4D3B6F47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4F4C1A-DDAA-42CA-B459-5C7D72DD0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C13F35D-F61D-41B2-90B3-D083702AD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D5877ED-645F-4918-B4E9-FDF543ABD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2F3B6D9-9E61-42AD-A71D-6C8FAAF26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A5BC8-E672-4715-AAFA-AD475C3811EA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48801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85B93-9F4D-41FC-916E-A59622884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FC1DB6-1754-46A2-AF2C-FF5C03CBD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BF8BBE-D128-4124-BCAC-9BAA1D13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2A9137-4DA0-4291-BE39-FD4A5067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811B288-9958-49D4-8832-6FC98362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83215-D035-4691-9ABE-9D13B39B7094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62497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14FE2-1698-4236-AAAF-2E7F4A0B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17736CD-CBE2-43DC-B82B-F8A077CED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52D17DD-DD2C-4DCA-8C6C-CAAA657C7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5432E27-6DC0-49EE-A066-17D18A277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D7065E-8B9C-4884-81C9-CF9DCD6BE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6104343-099A-4E38-BD8A-EBA5217A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DECAD-8E2B-4304-B31F-241C18A7D2C0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75357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415C3-1B3D-4A56-9AFA-5DE14C79A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921901-65E5-40E3-8404-D0D81527A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3D4D999-461B-493E-A97C-3FA818091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50248F5-3C2D-4E26-AA8E-9CBA8B4B0B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9988FF6-E280-4C6A-ABDB-72F6E3988C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B14E6E7-5A26-4B8D-BD4C-395D18E9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D0301A7-77DE-4842-942B-60E7BF8A9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BBC46CE-8940-47C4-A647-C02177F8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3D775-1A03-4C8B-B3C0-7631D97E0C02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15922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9AD8B-DD10-449E-850A-C927F3EB5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F42D5BB-BF44-473B-AA02-9CE6C3FD8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178EC30-9E21-4066-AEBF-815ADB79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48DAA77-8FB6-4F6F-81F4-54440835C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8ABC1-5B82-48F9-9D42-05C88400A127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9557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FB26ECBD-06EB-4AFE-971B-FE0F5BB59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44C553A-8099-40A7-A8C7-1DDB4B0E4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29C1FE0-C455-498B-AD71-1C4210A0B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28DA9-DAE3-4F65-A5A5-797A724E5C33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09715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C7FD1-25BE-434C-A655-18DEDDE92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BBD1442-4A75-48A2-9AA1-14F9472C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0BB5F7B-CF35-42B9-94F4-D689E870A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77A19D6-8EC8-4EBC-AF7D-1158BF55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BC92EF5-CA59-469A-91F4-9ABFD6974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6C370D8-83AA-4A04-9A8D-BB100351E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82814-673F-42F3-BE43-BB0732D2814D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28037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C880-1E8E-453E-832E-EAE0C9EAF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31BACD2-4053-44FE-8B5A-47FACB5B00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E7B7A73-FF41-4C95-8631-0F27BA785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E8DFFA2-5674-42FD-86BE-3F99E1C0D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F6EE4BB-0493-4834-8E1F-57E4500FF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94B921E-41A1-433E-A861-52F4B546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33E79-DE69-452D-81B7-B9E56D6A038F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23600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94760A7-4F18-4B4A-AEA0-FC5A8E519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A0F0516-298C-463B-BF9A-6845E8927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18A10FB-FABB-4955-B860-0549855C25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cs-CZ" altLang="sk-SK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ADF2676-4D12-4926-9332-18D37D00BC2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63771E6-81FA-4BAC-822A-3B89F1EDB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A3EDF467-ACF7-4271-9CF0-2FB9C0F8ECF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5147CDEF-100C-43D8-B21D-6D42F0D09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FCA6CF1A-8C64-4021-8C8C-273716B908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DEF561D7-38FB-4BBB-98CE-B0B836BBDC11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pätu 3">
            <a:extLst>
              <a:ext uri="{FF2B5EF4-FFF2-40B4-BE49-F238E27FC236}">
                <a16:creationId xmlns:a16="http://schemas.microsoft.com/office/drawing/2014/main" id="{FDBFE349-66E7-4D8E-BC4A-89EC7910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4">
            <a:extLst>
              <a:ext uri="{FF2B5EF4-FFF2-40B4-BE49-F238E27FC236}">
                <a16:creationId xmlns:a16="http://schemas.microsoft.com/office/drawing/2014/main" id="{E0741DC4-DDAB-4E81-90CB-6AD97BFE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80E6-2FA1-4454-9314-FBF8C2DED9A9}" type="slidenum">
              <a:rPr lang="cs-CZ" altLang="sk-SK"/>
              <a:pPr/>
              <a:t>1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4288D80-B595-40A6-8038-147549661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/>
            <a:r>
              <a:rPr lang="sk-SK" altLang="sk-SK" sz="4000" b="1"/>
              <a:t>ZNALOSTNÉ SYSTÉMY  prednáška č. </a:t>
            </a:r>
            <a:r>
              <a:rPr lang="en-US" altLang="sk-SK" sz="4000" b="1"/>
              <a:t>11</a:t>
            </a:r>
            <a:endParaRPr lang="cs-CZ" altLang="sk-SK" sz="4000" b="1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C0700DCF-279F-4A34-A14B-E9A94380D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FB63E4EA-AD13-42D7-B292-AB9E592C11C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>
            <a:extLst>
              <a:ext uri="{FF2B5EF4-FFF2-40B4-BE49-F238E27FC236}">
                <a16:creationId xmlns:a16="http://schemas.microsoft.com/office/drawing/2014/main" id="{C6357C5A-7C37-4326-99EE-0CB6E6628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316" y="2560638"/>
            <a:ext cx="4657044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b="1" dirty="0">
                <a:solidFill>
                  <a:srgbClr val="FF0000"/>
                </a:solidFill>
              </a:rPr>
              <a:t>Repertoárová sieť</a:t>
            </a:r>
            <a:endParaRPr lang="en-US" altLang="sk-SK" sz="40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sk-SK" altLang="sk-SK" sz="4000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Vysokoškolská 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09411163-F368-4981-9AF6-B6769236A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4F254FC3-2C78-4813-8508-DE8A2A8A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2EDF-FF9C-495D-8DFA-0764B4272568}" type="slidenum">
              <a:rPr lang="cs-CZ" altLang="sk-SK"/>
              <a:pPr/>
              <a:t>10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6A92D2BA-FDBA-4223-9F37-073C3396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D26E274-66A3-4CA8-9968-2748915F4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8. Generovanie pravidiel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C8D6CF1A-1A59-4614-9DB0-96783D0E5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Repertoárová sieť môže byť použitá pre generovanie znalostí v tvare produkčných pravidiel: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	</a:t>
            </a:r>
            <a:r>
              <a:rPr lang="sk-SK" altLang="sk-SK" b="1"/>
              <a:t>AK</a:t>
            </a:r>
            <a:r>
              <a:rPr lang="sk-SK" altLang="sk-SK"/>
              <a:t> ľavý pól konštruktu ĽP Ki </a:t>
            </a:r>
            <a:r>
              <a:rPr lang="sk-SK" altLang="sk-SK" b="1"/>
              <a:t>POTOM</a:t>
            </a:r>
            <a:r>
              <a:rPr lang="sk-SK" altLang="sk-SK"/>
              <a:t> pojem Ej   </a:t>
            </a:r>
            <a:r>
              <a:rPr lang="en-US" altLang="sk-SK"/>
              <a:t>(p1)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	</a:t>
            </a:r>
            <a:r>
              <a:rPr lang="sk-SK" altLang="sk-SK" b="1"/>
              <a:t>AK</a:t>
            </a:r>
            <a:r>
              <a:rPr lang="sk-SK" altLang="sk-SK"/>
              <a:t> </a:t>
            </a:r>
            <a:r>
              <a:rPr lang="en-US" altLang="sk-SK"/>
              <a:t>prav</a:t>
            </a:r>
            <a:r>
              <a:rPr lang="sk-SK" altLang="sk-SK"/>
              <a:t>ý pól konštruktu </a:t>
            </a:r>
            <a:r>
              <a:rPr lang="en-US" altLang="sk-SK"/>
              <a:t>P</a:t>
            </a:r>
            <a:r>
              <a:rPr lang="sk-SK" altLang="sk-SK"/>
              <a:t>P Ki </a:t>
            </a:r>
            <a:r>
              <a:rPr lang="sk-SK" altLang="sk-SK" b="1"/>
              <a:t>POTOM</a:t>
            </a:r>
            <a:r>
              <a:rPr lang="sk-SK" altLang="sk-SK"/>
              <a:t> pojem Ej   </a:t>
            </a:r>
            <a:r>
              <a:rPr lang="en-US" altLang="sk-SK"/>
              <a:t>(p2)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Vzniknutá BZ nebude hierarchicky štruktúrovaná, bude iba jednostupňová.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Vygenerované pravidlá budú mať priradenú neurčitosť – mieru platnosti:</a:t>
            </a:r>
            <a:endParaRPr lang="cs-CZ" altLang="sk-SK"/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66E37BE2-BE0E-4768-B815-9B833C6E9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5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k-SK" altLang="sk-SK"/>
          </a:p>
        </p:txBody>
      </p:sp>
      <p:graphicFrame>
        <p:nvGraphicFramePr>
          <p:cNvPr id="54277" name="Object 5">
            <a:extLst>
              <a:ext uri="{FF2B5EF4-FFF2-40B4-BE49-F238E27FC236}">
                <a16:creationId xmlns:a16="http://schemas.microsoft.com/office/drawing/2014/main" id="{172F4B15-C153-4ACD-A101-2D38B869C4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4800600"/>
          <a:ext cx="20574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94870" imgH="177646" progId="Equation.3">
                  <p:embed/>
                </p:oleObj>
              </mc:Choice>
              <mc:Fallback>
                <p:oleObj r:id="rId3" imgW="494870" imgH="17764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800600"/>
                        <a:ext cx="20574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objekt pre pätu 2">
            <a:extLst>
              <a:ext uri="{FF2B5EF4-FFF2-40B4-BE49-F238E27FC236}">
                <a16:creationId xmlns:a16="http://schemas.microsoft.com/office/drawing/2014/main" id="{7ACED466-85A4-4CFA-96C3-6AB9E98A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7" name="Zástupný objekt pre číslo snímky 3">
            <a:extLst>
              <a:ext uri="{FF2B5EF4-FFF2-40B4-BE49-F238E27FC236}">
                <a16:creationId xmlns:a16="http://schemas.microsoft.com/office/drawing/2014/main" id="{D3BA3E39-EB85-44DB-B035-9477528CC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8F8-8C22-402F-8BDF-F0123FDA277A}" type="slidenum">
              <a:rPr lang="cs-CZ" altLang="sk-SK"/>
              <a:pPr/>
              <a:t>11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B30BAA93-6EC0-4917-A464-7EF6458EB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AD454D8-3FDA-48A7-B699-BAA25B2A6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8. Generovanie pravidiel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250EAB12-DCA3-465A-8E1D-E13A4B8A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Faktor F1: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Faktor F2:	pre ľavý pól		pre pravý pól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Faktor F3:</a:t>
            </a:r>
            <a:endParaRPr lang="cs-CZ" altLang="sk-SK"/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7880D5A2-C74C-4975-9648-6139B798B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5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k-SK" altLang="sk-SK"/>
          </a:p>
        </p:txBody>
      </p:sp>
      <p:sp>
        <p:nvSpPr>
          <p:cNvPr id="66568" name="Rectangle 8">
            <a:extLst>
              <a:ext uri="{FF2B5EF4-FFF2-40B4-BE49-F238E27FC236}">
                <a16:creationId xmlns:a16="http://schemas.microsoft.com/office/drawing/2014/main" id="{A7350446-65C8-408C-9E20-5EF726B88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03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6567" name="Object 7">
            <a:extLst>
              <a:ext uri="{FF2B5EF4-FFF2-40B4-BE49-F238E27FC236}">
                <a16:creationId xmlns:a16="http://schemas.microsoft.com/office/drawing/2014/main" id="{FEA9713B-2238-4280-B2E2-B953F0BB73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828800"/>
          <a:ext cx="297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926698" imgH="203112" progId="Equation.3">
                  <p:embed/>
                </p:oleObj>
              </mc:Choice>
              <mc:Fallback>
                <p:oleObj r:id="rId3" imgW="926698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828800"/>
                        <a:ext cx="2971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70" name="Rectangle 10">
            <a:extLst>
              <a:ext uri="{FF2B5EF4-FFF2-40B4-BE49-F238E27FC236}">
                <a16:creationId xmlns:a16="http://schemas.microsoft.com/office/drawing/2014/main" id="{5CB2748E-FA1F-47FF-AB7D-3FA64EADB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3863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6569" name="Object 9">
            <a:extLst>
              <a:ext uri="{FF2B5EF4-FFF2-40B4-BE49-F238E27FC236}">
                <a16:creationId xmlns:a16="http://schemas.microsoft.com/office/drawing/2014/main" id="{7BA8DE0C-16CA-4E93-BD5C-7A9EEBE6D5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3352800"/>
          <a:ext cx="1981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673100" imgH="533400" progId="Equation.3">
                  <p:embed/>
                </p:oleObj>
              </mc:Choice>
              <mc:Fallback>
                <p:oleObj r:id="rId5" imgW="673100" imgH="533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352800"/>
                        <a:ext cx="19812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72" name="Rectangle 12">
            <a:extLst>
              <a:ext uri="{FF2B5EF4-FFF2-40B4-BE49-F238E27FC236}">
                <a16:creationId xmlns:a16="http://schemas.microsoft.com/office/drawing/2014/main" id="{C2596A3B-C100-4331-98D4-0241CBC60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6571" name="Object 11">
            <a:extLst>
              <a:ext uri="{FF2B5EF4-FFF2-40B4-BE49-F238E27FC236}">
                <a16:creationId xmlns:a16="http://schemas.microsoft.com/office/drawing/2014/main" id="{E646655D-49FB-44B4-BCC4-131A16E07B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15000" y="3352800"/>
          <a:ext cx="19050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749300" imgH="533400" progId="Equation.3">
                  <p:embed/>
                </p:oleObj>
              </mc:Choice>
              <mc:Fallback>
                <p:oleObj r:id="rId7" imgW="749300" imgH="533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352800"/>
                        <a:ext cx="19050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74" name="Rectangle 14">
            <a:extLst>
              <a:ext uri="{FF2B5EF4-FFF2-40B4-BE49-F238E27FC236}">
                <a16:creationId xmlns:a16="http://schemas.microsoft.com/office/drawing/2014/main" id="{C0B16855-15DD-4D3C-9705-2B6A031A3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3271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6573" name="Object 13">
            <a:extLst>
              <a:ext uri="{FF2B5EF4-FFF2-40B4-BE49-F238E27FC236}">
                <a16:creationId xmlns:a16="http://schemas.microsoft.com/office/drawing/2014/main" id="{421E5302-4988-4AD9-A683-A17C0A72B1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4876800"/>
          <a:ext cx="16002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482181" imgH="317225" progId="Equation.3">
                  <p:embed/>
                </p:oleObj>
              </mc:Choice>
              <mc:Fallback>
                <p:oleObj r:id="rId9" imgW="482181" imgH="317225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76800"/>
                        <a:ext cx="1600200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76" name="Rectangle 16">
            <a:extLst>
              <a:ext uri="{FF2B5EF4-FFF2-40B4-BE49-F238E27FC236}">
                <a16:creationId xmlns:a16="http://schemas.microsoft.com/office/drawing/2014/main" id="{F9821565-A36B-4A9E-8676-E4F7F95FA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6575" name="Object 15">
            <a:extLst>
              <a:ext uri="{FF2B5EF4-FFF2-40B4-BE49-F238E27FC236}">
                <a16:creationId xmlns:a16="http://schemas.microsoft.com/office/drawing/2014/main" id="{12236B3D-0F0A-46B0-8197-06973EF45B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5105400"/>
          <a:ext cx="12954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1" imgW="405520" imgH="177415" progId="Equation.3">
                  <p:embed/>
                </p:oleObj>
              </mc:Choice>
              <mc:Fallback>
                <p:oleObj r:id="rId11" imgW="405520" imgH="17741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105400"/>
                        <a:ext cx="1295400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E91AFFE-4874-4269-A1AA-725A61B2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2955455-605B-49E2-BED1-B49867649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04AF-BD0D-47C9-8149-C21BFEE4F531}" type="slidenum">
              <a:rPr lang="cs-CZ" altLang="sk-SK"/>
              <a:pPr/>
              <a:t>2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BFB89C13-54DA-41DF-9D7B-B636820ED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A210577E-E05E-4A8A-B85D-940E83832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ECA19C0-DE8A-4E23-B343-6BA5FA2A6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Úvod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Získavanie dát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Analýza repertoárovej siete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Podobnosť pojmov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Podobnosť konštruktov 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Implikačná analýza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Sila implikácie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Generovanie pravidiel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5DD2A954-3B33-4C58-9C3B-9939E4B4D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14F4CC29-3D11-461E-AD7B-B5F75608D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F5F9-B0A6-436E-B0CF-889C94182292}" type="slidenum">
              <a:rPr lang="cs-CZ" altLang="sk-SK"/>
              <a:pPr/>
              <a:t>3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56322" name="Rectangle 1026">
            <a:extLst>
              <a:ext uri="{FF2B5EF4-FFF2-40B4-BE49-F238E27FC236}">
                <a16:creationId xmlns:a16="http://schemas.microsoft.com/office/drawing/2014/main" id="{C7FDD4DC-60C6-42A5-ACA5-1CFF0E28D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6323" name="Rectangle 1027">
            <a:extLst>
              <a:ext uri="{FF2B5EF4-FFF2-40B4-BE49-F238E27FC236}">
                <a16:creationId xmlns:a16="http://schemas.microsoft.com/office/drawing/2014/main" id="{D3DDDB24-FE33-43B6-85FA-870E318D2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Úvod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6324" name="Rectangle 1028">
            <a:extLst>
              <a:ext uri="{FF2B5EF4-FFF2-40B4-BE49-F238E27FC236}">
                <a16:creationId xmlns:a16="http://schemas.microsoft.com/office/drawing/2014/main" id="{BC59735C-2906-4FE8-B1A4-DED8D22E6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382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 b="1"/>
              <a:t>Repertoárová sieť</a:t>
            </a:r>
            <a:r>
              <a:rPr lang="sk-SK" altLang="sk-SK" sz="2800"/>
              <a:t> je podobná metódam SU, ale nevychádza z typických príkladov.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Bola vytvorená psychológom Georgom Kellym v roku 1955, ktorý predpokladal, že obtiaže môže u ľudí spôsobovať nekonzistentnosť v ich sieti konštruktov.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Človek pomocou konštruktov dokáže vyjadriť vnútornú štruktúru pojmov, na základe ktorej klasifikuje, predvída a riadi svoje jednanie.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Každý konštrukt je reprezentovaný dvoma opačnými pólmi: ľavým a pravým. Medzi týmito pólmi leží miera príslušnosti pojmu ku konštruktu.</a:t>
            </a:r>
          </a:p>
        </p:txBody>
      </p:sp>
      <p:sp>
        <p:nvSpPr>
          <p:cNvPr id="56332" name="Rectangle 1036">
            <a:extLst>
              <a:ext uri="{FF2B5EF4-FFF2-40B4-BE49-F238E27FC236}">
                <a16:creationId xmlns:a16="http://schemas.microsoft.com/office/drawing/2014/main" id="{E6CEF0C0-A8CB-43BE-9F5E-CFBB93DE9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56334" name="Rectangle 1038">
            <a:extLst>
              <a:ext uri="{FF2B5EF4-FFF2-40B4-BE49-F238E27FC236}">
                <a16:creationId xmlns:a16="http://schemas.microsoft.com/office/drawing/2014/main" id="{E6D8EC1E-67A6-41BF-828A-C6A072490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k-SK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objekt pre pätu 2">
            <a:extLst>
              <a:ext uri="{FF2B5EF4-FFF2-40B4-BE49-F238E27FC236}">
                <a16:creationId xmlns:a16="http://schemas.microsoft.com/office/drawing/2014/main" id="{63420E9B-04BC-4631-A6FE-E4791E35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objekt pre číslo snímky 3">
            <a:extLst>
              <a:ext uri="{FF2B5EF4-FFF2-40B4-BE49-F238E27FC236}">
                <a16:creationId xmlns:a16="http://schemas.microsoft.com/office/drawing/2014/main" id="{496A80E6-14A1-47F9-B1A4-451D07A5C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760D-5692-4F67-93B1-F040E16BCD13}" type="slidenum">
              <a:rPr lang="cs-CZ" altLang="sk-SK"/>
              <a:pPr/>
              <a:t>4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58370" name="Rectangle 1026">
            <a:extLst>
              <a:ext uri="{FF2B5EF4-FFF2-40B4-BE49-F238E27FC236}">
                <a16:creationId xmlns:a16="http://schemas.microsoft.com/office/drawing/2014/main" id="{5146F998-3C3A-4D32-9F28-ED8922F1C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8371" name="Rectangle 1027">
            <a:extLst>
              <a:ext uri="{FF2B5EF4-FFF2-40B4-BE49-F238E27FC236}">
                <a16:creationId xmlns:a16="http://schemas.microsoft.com/office/drawing/2014/main" id="{8698321B-7FA3-4488-9BE6-E53AF0D38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Získavanie dát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8372" name="Rectangle 1028">
            <a:extLst>
              <a:ext uri="{FF2B5EF4-FFF2-40B4-BE49-F238E27FC236}">
                <a16:creationId xmlns:a16="http://schemas.microsoft.com/office/drawing/2014/main" id="{C3C1A46F-FEEA-4AB7-A477-51B91322F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90800"/>
            <a:ext cx="83058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Miera príslušnosti je stupňovitá, má nepárny počet ordinárnych hodnôt </a:t>
            </a:r>
            <a:r>
              <a:rPr lang="en-US" altLang="sk-SK"/>
              <a:t>(</a:t>
            </a:r>
            <a:r>
              <a:rPr lang="sk-SK" altLang="sk-SK"/>
              <a:t>nepárny – aby existovala stredná hodnota.</a:t>
            </a:r>
            <a:r>
              <a:rPr lang="en-US" altLang="sk-SK"/>
              <a:t>)</a:t>
            </a:r>
            <a:r>
              <a:rPr lang="sk-SK" altLang="sk-SK"/>
              <a:t>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Konštrukt predstavuje ohodnotenie pojmu pozdĺž nejakej dimenzie celo-číselnou váhou </a:t>
            </a:r>
            <a:r>
              <a:rPr lang="sk-SK" altLang="sk-SK">
                <a:cs typeface="Times New Roman" panose="02020603050405020304" pitchFamily="18" charset="0"/>
              </a:rPr>
              <a:t>€</a:t>
            </a:r>
            <a:r>
              <a:rPr lang="sk-SK" altLang="sk-SK"/>
              <a:t> </a:t>
            </a:r>
            <a:r>
              <a:rPr lang="en-US" altLang="sk-SK"/>
              <a:t>&lt;</a:t>
            </a:r>
            <a:r>
              <a:rPr lang="sk-SK" altLang="sk-SK"/>
              <a:t>1,N</a:t>
            </a:r>
            <a:r>
              <a:rPr lang="en-US" altLang="sk-SK"/>
              <a:t>&gt;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1/N...pojem úplne platí/neplatí </a:t>
            </a:r>
            <a:r>
              <a:rPr lang="en-US" altLang="sk-SK"/>
              <a:t>(</a:t>
            </a:r>
            <a:r>
              <a:rPr lang="sk-SK" altLang="sk-SK"/>
              <a:t>pravý/ľavý pól konštruktu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</a:t>
            </a:r>
            <a:r>
              <a:rPr lang="en-US" altLang="sk-SK"/>
              <a:t>(</a:t>
            </a:r>
            <a:r>
              <a:rPr lang="sk-SK" altLang="sk-SK"/>
              <a:t>N </a:t>
            </a:r>
            <a:r>
              <a:rPr lang="en-US" altLang="sk-SK"/>
              <a:t>+</a:t>
            </a:r>
            <a:r>
              <a:rPr lang="sk-SK" altLang="sk-SK"/>
              <a:t> 1</a:t>
            </a:r>
            <a:r>
              <a:rPr lang="en-US" altLang="sk-SK"/>
              <a:t>)/2</a:t>
            </a:r>
            <a:r>
              <a:rPr lang="sk-SK" altLang="sk-SK"/>
              <a:t>...neutrálna hodnota </a:t>
            </a:r>
            <a:r>
              <a:rPr lang="en-US" altLang="sk-SK"/>
              <a:t>(</a:t>
            </a:r>
            <a:r>
              <a:rPr lang="sk-SK" altLang="sk-SK"/>
              <a:t>platia obidva póly rovnako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Konštrukty sa vyberajú pomocou </a:t>
            </a:r>
            <a:r>
              <a:rPr lang="sk-SK" altLang="sk-SK" b="1"/>
              <a:t>triádového porovnávania</a:t>
            </a:r>
            <a:r>
              <a:rPr lang="sk-SK" altLang="sk-SK"/>
              <a:t>.</a:t>
            </a:r>
            <a:endParaRPr lang="en-US" altLang="sk-SK"/>
          </a:p>
        </p:txBody>
      </p:sp>
      <p:sp>
        <p:nvSpPr>
          <p:cNvPr id="58374" name="Rectangle 1030">
            <a:extLst>
              <a:ext uri="{FF2B5EF4-FFF2-40B4-BE49-F238E27FC236}">
                <a16:creationId xmlns:a16="http://schemas.microsoft.com/office/drawing/2014/main" id="{F88D9121-ACE4-4459-BC92-F52118165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463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58376" name="Rectangle 1032">
            <a:extLst>
              <a:ext uri="{FF2B5EF4-FFF2-40B4-BE49-F238E27FC236}">
                <a16:creationId xmlns:a16="http://schemas.microsoft.com/office/drawing/2014/main" id="{C2BC89E6-E8F6-4129-8FE6-1AC6C400F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895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800">
                <a:cs typeface="Times New Roman" panose="02020603050405020304" pitchFamily="18" charset="0"/>
              </a:rPr>
              <a:t> </a:t>
            </a:r>
            <a:endParaRPr lang="sk-SK" altLang="sk-SK" sz="1200">
              <a:cs typeface="Times New Roman" panose="02020603050405020304" pitchFamily="18" charset="0"/>
            </a:endParaRPr>
          </a:p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endParaRPr lang="sk-SK" altLang="sk-SK"/>
          </a:p>
        </p:txBody>
      </p:sp>
      <p:graphicFrame>
        <p:nvGraphicFramePr>
          <p:cNvPr id="58375" name="Object 1031">
            <a:extLst>
              <a:ext uri="{FF2B5EF4-FFF2-40B4-BE49-F238E27FC236}">
                <a16:creationId xmlns:a16="http://schemas.microsoft.com/office/drawing/2014/main" id="{7006D6EE-6671-4AA1-B121-2BCD73A66E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838200"/>
          <a:ext cx="83820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159293" imgH="799987" progId="Excel.Sheet.8">
                  <p:embed/>
                </p:oleObj>
              </mc:Choice>
              <mc:Fallback>
                <p:oleObj r:id="rId3" imgW="5159293" imgH="799987" progId="Excel.Sheet.8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38200"/>
                        <a:ext cx="8382000" cy="211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D63C744B-A043-41EA-8B9B-B14DAF00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4D5B4411-2CC1-44AA-ADEC-ED2F3AFF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BF3-1DCF-40BE-B96C-335DD2E1A76A}" type="slidenum">
              <a:rPr lang="cs-CZ" altLang="sk-SK"/>
              <a:pPr/>
              <a:t>5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3B37B024-D205-4267-A48D-DCAE9D4DF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9395" name="Rectangle 1027">
            <a:extLst>
              <a:ext uri="{FF2B5EF4-FFF2-40B4-BE49-F238E27FC236}">
                <a16:creationId xmlns:a16="http://schemas.microsoft.com/office/drawing/2014/main" id="{FA9CB1D7-75D5-4B7C-A2A3-67769640D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Analýza repertoárovej siete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9396" name="Rectangle 1028">
            <a:extLst>
              <a:ext uri="{FF2B5EF4-FFF2-40B4-BE49-F238E27FC236}">
                <a16:creationId xmlns:a16="http://schemas.microsoft.com/office/drawing/2014/main" id="{B15F5406-744B-41A7-B8F0-37B0C8C57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Pomocou podobnosti pojmov a konštruktov.</a:t>
            </a:r>
            <a:r>
              <a:rPr lang="sk-SK" altLang="sk-SK"/>
              <a:t> Ak podobnosť pojmov a konštruktov prekročí vopred zadanú prahovú hodnotu, potom je potrebné repertoárovú sieť modifikovať.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Pomocou implikačnej analýzy.</a:t>
            </a:r>
            <a:r>
              <a:rPr lang="sk-SK" altLang="sk-SK"/>
              <a:t> Repertoárová sieť nesmie obsahovať dvojznačné a nemala by obsahovať recipročné vzťahy. Modifikácia spočíva v zmene váh pojem-konštrukt, dopĺňaní/vypúšťaní konštruktov, zlučovaní konštruktov, ... 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Ak je expert spokojný so sieťou a je vyvážená </a:t>
            </a:r>
            <a:r>
              <a:rPr lang="en-US" altLang="sk-SK"/>
              <a:t>(</a:t>
            </a:r>
            <a:r>
              <a:rPr lang="sk-SK" altLang="sk-SK"/>
              <a:t>neobsahuje nekonzistentnosti</a:t>
            </a:r>
            <a:r>
              <a:rPr lang="en-US" altLang="sk-SK"/>
              <a:t>)</a:t>
            </a:r>
            <a:r>
              <a:rPr lang="sk-SK" altLang="sk-SK"/>
              <a:t>, potom je z nej možné vygenerovať produkčné pravidlá.</a:t>
            </a:r>
          </a:p>
        </p:txBody>
      </p:sp>
      <p:sp>
        <p:nvSpPr>
          <p:cNvPr id="59398" name="Rectangle 1030">
            <a:extLst>
              <a:ext uri="{FF2B5EF4-FFF2-40B4-BE49-F238E27FC236}">
                <a16:creationId xmlns:a16="http://schemas.microsoft.com/office/drawing/2014/main" id="{784E74E0-790B-4900-8C95-00E3A269D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59400" name="Rectangle 1032">
            <a:extLst>
              <a:ext uri="{FF2B5EF4-FFF2-40B4-BE49-F238E27FC236}">
                <a16:creationId xmlns:a16="http://schemas.microsoft.com/office/drawing/2014/main" id="{0F5B9C2A-7CA0-4A94-9641-8BC00F05B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jekt pre pätu 2">
            <a:extLst>
              <a:ext uri="{FF2B5EF4-FFF2-40B4-BE49-F238E27FC236}">
                <a16:creationId xmlns:a16="http://schemas.microsoft.com/office/drawing/2014/main" id="{050B525F-F95D-4481-ABDE-5AC3B650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0" name="Zástupný objekt pre číslo snímky 3">
            <a:extLst>
              <a:ext uri="{FF2B5EF4-FFF2-40B4-BE49-F238E27FC236}">
                <a16:creationId xmlns:a16="http://schemas.microsoft.com/office/drawing/2014/main" id="{5924BBAE-3131-49B8-9F45-26D504C43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DD-9427-42B2-9F58-7F240D96C6F2}" type="slidenum">
              <a:rPr lang="cs-CZ" altLang="sk-SK"/>
              <a:pPr/>
              <a:t>6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25E8D83C-699B-406C-AFC1-D79C9C6D4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B5C32EF-3910-497A-B477-28591ADEF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Podobnosť pojmov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BFCF8AA3-1F6B-449B-8355-506E76AE6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47800"/>
            <a:ext cx="8305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Dva pojmy sú si najpodobnejšie </a:t>
            </a:r>
            <a:r>
              <a:rPr lang="en-US" altLang="sk-SK"/>
              <a:t>(100%)</a:t>
            </a:r>
            <a:r>
              <a:rPr lang="sk-SK" altLang="sk-SK"/>
              <a:t>, keď stĺpce oboch pojmov obsahujú rovnaké hodnoty.</a:t>
            </a:r>
            <a:endParaRPr lang="sk-SK" altLang="sk-SK">
              <a:sym typeface="Wingdings" panose="05000000000000000000" pitchFamily="2" charset="2"/>
            </a:endParaRP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Dva pojmy sú si najmenej podobné </a:t>
            </a:r>
            <a:r>
              <a:rPr lang="en-US" altLang="sk-SK"/>
              <a:t>(0%)</a:t>
            </a:r>
            <a:r>
              <a:rPr lang="sk-SK" altLang="sk-SK"/>
              <a:t>, keď pre každý konštrukt je v jednom stĺpci hodnota 1 a v druhom N.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kde:	PK 	...je počet všetkých konštruktov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...je váha k-tého pojmu vzhľadom na j-tý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konštrukt 			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373B230E-336A-4D71-9E72-07CD778D7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715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k-SK" altLang="sk-SK"/>
          </a:p>
        </p:txBody>
      </p:sp>
      <p:graphicFrame>
        <p:nvGraphicFramePr>
          <p:cNvPr id="60421" name="Object 5">
            <a:extLst>
              <a:ext uri="{FF2B5EF4-FFF2-40B4-BE49-F238E27FC236}">
                <a16:creationId xmlns:a16="http://schemas.microsoft.com/office/drawing/2014/main" id="{E1C110AE-4FC4-4626-AD01-77477F8994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3048000"/>
          <a:ext cx="480060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09700" imgH="368300" progId="Equation.3">
                  <p:embed/>
                </p:oleObj>
              </mc:Choice>
              <mc:Fallback>
                <p:oleObj r:id="rId3" imgW="1409700" imgH="368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0"/>
                        <a:ext cx="4800600" cy="126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4" name="Rectangle 8">
            <a:extLst>
              <a:ext uri="{FF2B5EF4-FFF2-40B4-BE49-F238E27FC236}">
                <a16:creationId xmlns:a16="http://schemas.microsoft.com/office/drawing/2014/main" id="{4408B66E-08BD-4746-BE92-98CA7B00A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038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0423" name="Object 7">
            <a:extLst>
              <a:ext uri="{FF2B5EF4-FFF2-40B4-BE49-F238E27FC236}">
                <a16:creationId xmlns:a16="http://schemas.microsoft.com/office/drawing/2014/main" id="{30283155-B89F-4670-84C2-18DA4FC438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724400"/>
          <a:ext cx="712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65172" imgH="190583" progId="Equation.3">
                  <p:embed/>
                </p:oleObj>
              </mc:Choice>
              <mc:Fallback>
                <p:oleObj r:id="rId5" imgW="165172" imgH="19058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724400"/>
                        <a:ext cx="7127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pätu 2">
            <a:extLst>
              <a:ext uri="{FF2B5EF4-FFF2-40B4-BE49-F238E27FC236}">
                <a16:creationId xmlns:a16="http://schemas.microsoft.com/office/drawing/2014/main" id="{CF26B794-79D7-4F13-A551-A887A278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3">
            <a:extLst>
              <a:ext uri="{FF2B5EF4-FFF2-40B4-BE49-F238E27FC236}">
                <a16:creationId xmlns:a16="http://schemas.microsoft.com/office/drawing/2014/main" id="{4A462703-EB9F-4532-8433-32BAFB4FF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E4D8-B0BF-47EA-B688-FD99C0ABFF6B}" type="slidenum">
              <a:rPr lang="cs-CZ" altLang="sk-SK"/>
              <a:pPr/>
              <a:t>7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D4C583B3-65A2-462A-9D78-204054FB4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20D5BB45-5F3B-4F72-AB03-BDA7B2F6D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Podobnosť konštruktov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8093EBCE-DF3D-4C16-8121-4D7A5A594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Je potrebné určiť, ktoré póly konštruktov patria k sebe.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Ak sa priradenie pólov ukáže nevhodné, stačí prevrátiť póly. Horný index </a:t>
            </a:r>
            <a:r>
              <a:rPr lang="sk-SK" altLang="sk-SK" b="1"/>
              <a:t>r</a:t>
            </a:r>
            <a:r>
              <a:rPr lang="sk-SK" altLang="sk-SK"/>
              <a:t> označuje výmenu pólov konštruktu.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Kde:	PP...je počet všetkých pojmov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Analýza a modifikácia repertoárovej siete sa robí v cykle dovtedy, kým sieť nie je vyvážená.</a:t>
            </a:r>
            <a:endParaRPr lang="sk-SK" altLang="sk-SK">
              <a:sym typeface="Wingdings" panose="05000000000000000000" pitchFamily="2" charset="2"/>
            </a:endParaRPr>
          </a:p>
        </p:txBody>
      </p:sp>
      <p:graphicFrame>
        <p:nvGraphicFramePr>
          <p:cNvPr id="61445" name="Object 5">
            <a:extLst>
              <a:ext uri="{FF2B5EF4-FFF2-40B4-BE49-F238E27FC236}">
                <a16:creationId xmlns:a16="http://schemas.microsoft.com/office/drawing/2014/main" id="{8ADB1854-E131-457B-B811-29B6F5D266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2667000"/>
          <a:ext cx="6996113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260600" imgH="469900" progId="Equation.3">
                  <p:embed/>
                </p:oleObj>
              </mc:Choice>
              <mc:Fallback>
                <p:oleObj r:id="rId3" imgW="2260600" imgH="469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667000"/>
                        <a:ext cx="6996113" cy="144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pätu 2">
            <a:extLst>
              <a:ext uri="{FF2B5EF4-FFF2-40B4-BE49-F238E27FC236}">
                <a16:creationId xmlns:a16="http://schemas.microsoft.com/office/drawing/2014/main" id="{A6DA4A85-E9D7-41D6-8C26-F957A12FA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3">
            <a:extLst>
              <a:ext uri="{FF2B5EF4-FFF2-40B4-BE49-F238E27FC236}">
                <a16:creationId xmlns:a16="http://schemas.microsoft.com/office/drawing/2014/main" id="{E7D70C41-82CD-469E-A085-15A377F9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169D8-A998-4317-AC25-ED5053E3DBF0}" type="slidenum">
              <a:rPr lang="cs-CZ" altLang="sk-SK"/>
              <a:pPr/>
              <a:t>8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CCBB155D-26E1-4E24-834E-D88985739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643BAF1-6EEC-485D-B700-9303BD670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Implikačná analýza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951848AB-12DF-4989-AA03-43C7475BC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609600"/>
            <a:ext cx="8305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Je metóda štrukturálnej analýzy, ktorá sa môže použiť aj ako samostatná metóda.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Nevýhodou je vysoký počet overovaných podobností.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Odkrýva závislosti medzi jednotlivými konštruktami v tvare implikácií.</a:t>
            </a:r>
            <a:r>
              <a:rPr lang="en-US" altLang="sk-SK"/>
              <a:t> </a:t>
            </a:r>
            <a:r>
              <a:rPr lang="sk-SK" altLang="sk-SK"/>
              <a:t>Ak sú dané dva konštrukty s pólmi A–B, a X-Y, potom medzi nimi môžu existovať nasledovné vzťahy: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1. Paralelné	A</a:t>
            </a:r>
            <a:r>
              <a:rPr lang="en-US" altLang="sk-SK"/>
              <a:t> </a:t>
            </a:r>
            <a:r>
              <a:rPr lang="en-US" altLang="sk-SK">
                <a:sym typeface="Wingdings" panose="05000000000000000000" pitchFamily="2" charset="2"/>
              </a:rPr>
              <a:t> X a B  Y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2. Ortogonálne</a:t>
            </a:r>
            <a:r>
              <a:rPr lang="en-US" altLang="sk-SK"/>
              <a:t>	</a:t>
            </a:r>
            <a:r>
              <a:rPr lang="sk-SK" altLang="sk-SK"/>
              <a:t>A</a:t>
            </a:r>
            <a:r>
              <a:rPr lang="en-US" altLang="sk-SK"/>
              <a:t> </a:t>
            </a:r>
            <a:r>
              <a:rPr lang="en-US" altLang="sk-SK">
                <a:sym typeface="Wingdings" panose="05000000000000000000" pitchFamily="2" charset="2"/>
              </a:rPr>
              <a:t> X a B -/-&gt; Y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3. Recipročné</a:t>
            </a:r>
            <a:r>
              <a:rPr lang="en-US" altLang="sk-SK"/>
              <a:t>	</a:t>
            </a:r>
            <a:r>
              <a:rPr lang="sk-SK" altLang="sk-SK"/>
              <a:t>A</a:t>
            </a:r>
            <a:r>
              <a:rPr lang="en-US" altLang="sk-SK"/>
              <a:t> </a:t>
            </a:r>
            <a:r>
              <a:rPr lang="en-US" altLang="sk-SK">
                <a:sym typeface="Wingdings" panose="05000000000000000000" pitchFamily="2" charset="2"/>
              </a:rPr>
              <a:t> X a B  Y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sym typeface="Wingdings" panose="05000000000000000000" pitchFamily="2" charset="2"/>
              </a:rPr>
              <a:t>				X</a:t>
            </a:r>
            <a:r>
              <a:rPr lang="en-US" altLang="sk-SK"/>
              <a:t> </a:t>
            </a:r>
            <a:r>
              <a:rPr lang="en-US" altLang="sk-SK">
                <a:sym typeface="Wingdings" panose="05000000000000000000" pitchFamily="2" charset="2"/>
              </a:rPr>
              <a:t> A a Y  B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4. Dvojznačné</a:t>
            </a:r>
            <a:r>
              <a:rPr lang="en-US" altLang="sk-SK"/>
              <a:t>	</a:t>
            </a:r>
            <a:r>
              <a:rPr lang="sk-SK" altLang="sk-SK"/>
              <a:t>A</a:t>
            </a:r>
            <a:r>
              <a:rPr lang="en-US" altLang="sk-SK"/>
              <a:t> </a:t>
            </a:r>
            <a:r>
              <a:rPr lang="en-US" altLang="sk-SK">
                <a:sym typeface="Wingdings" panose="05000000000000000000" pitchFamily="2" charset="2"/>
              </a:rPr>
              <a:t> X a A  Y, </a:t>
            </a:r>
            <a:r>
              <a:rPr lang="sk-SK" altLang="sk-SK">
                <a:sym typeface="Wingdings" panose="05000000000000000000" pitchFamily="2" charset="2"/>
              </a:rPr>
              <a:t>pričom dvojznačné vzťahy musíme a recipročné by sme mali odstrániť, teda modifikovať repertoárovú sieť.</a:t>
            </a:r>
            <a:r>
              <a:rPr lang="en-US" altLang="sk-SK">
                <a:sym typeface="Wingdings" panose="05000000000000000000" pitchFamily="2" charset="2"/>
              </a:rPr>
              <a:t>	</a:t>
            </a:r>
            <a:endParaRPr lang="sk-SK" altLang="sk-SK"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jekt pre pätu 2">
            <a:extLst>
              <a:ext uri="{FF2B5EF4-FFF2-40B4-BE49-F238E27FC236}">
                <a16:creationId xmlns:a16="http://schemas.microsoft.com/office/drawing/2014/main" id="{76B648F4-9EE4-4893-8C15-172473775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0" name="Zástupný objekt pre číslo snímky 3">
            <a:extLst>
              <a:ext uri="{FF2B5EF4-FFF2-40B4-BE49-F238E27FC236}">
                <a16:creationId xmlns:a16="http://schemas.microsoft.com/office/drawing/2014/main" id="{C7EB0260-28B9-4341-9BBA-35461D4AD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69B-99D3-4644-8F80-86E1BBC42919}" type="slidenum">
              <a:rPr lang="cs-CZ" altLang="sk-SK"/>
              <a:pPr/>
              <a:t>9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6A6415C0-3179-4B03-9894-7419CFC8D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92DD783-51E6-4DBB-A394-0EDA67E06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7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Sila implikácie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47FE5282-A037-4EA8-8F2F-CD6A985B6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90800"/>
            <a:ext cx="8305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Sila implikácie sa určuje iba medzi ľavými stranami konštruktov pre N=5. Pre pravé strany sa hodnoty otáčajú.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Výsledná hodnota sa určí ako priemer za jednotlivé stĺpce.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Implikácia je platná, ak sila implikácie dosiahne, resp. presiahne zadanú prahovú hodnotu.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Jednotlivé implikácie sú posudzované expertom. Jeho nespokojnosť môže byť dôvodom na modifikáciu repertoárovej siete.</a:t>
            </a:r>
            <a:endParaRPr lang="en-US" altLang="sk-SK"/>
          </a:p>
        </p:txBody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3958AA16-B9A3-4327-A176-FBCC1CD09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463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F6FEDD61-ADAD-4CFA-9D0D-C182020E1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895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800">
                <a:cs typeface="Times New Roman" panose="02020603050405020304" pitchFamily="18" charset="0"/>
              </a:rPr>
              <a:t> </a:t>
            </a:r>
            <a:endParaRPr lang="sk-SK" altLang="sk-SK" sz="1200">
              <a:cs typeface="Times New Roman" panose="02020603050405020304" pitchFamily="18" charset="0"/>
            </a:endParaRPr>
          </a:p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endParaRPr lang="sk-SK" altLang="sk-SK"/>
          </a:p>
        </p:txBody>
      </p:sp>
      <p:sp>
        <p:nvSpPr>
          <p:cNvPr id="65545" name="Rectangle 9">
            <a:extLst>
              <a:ext uri="{FF2B5EF4-FFF2-40B4-BE49-F238E27FC236}">
                <a16:creationId xmlns:a16="http://schemas.microsoft.com/office/drawing/2014/main" id="{D517CC52-D42A-45F5-8075-C3F950D70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43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800">
                <a:cs typeface="Times New Roman" panose="02020603050405020304" pitchFamily="18" charset="0"/>
              </a:rPr>
              <a:t> </a:t>
            </a:r>
            <a:endParaRPr lang="sk-SK" altLang="sk-SK" sz="1200">
              <a:cs typeface="Times New Roman" panose="02020603050405020304" pitchFamily="18" charset="0"/>
            </a:endParaRPr>
          </a:p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endParaRPr lang="sk-SK" altLang="sk-SK"/>
          </a:p>
        </p:txBody>
      </p:sp>
      <p:graphicFrame>
        <p:nvGraphicFramePr>
          <p:cNvPr id="65544" name="Object 8">
            <a:extLst>
              <a:ext uri="{FF2B5EF4-FFF2-40B4-BE49-F238E27FC236}">
                <a16:creationId xmlns:a16="http://schemas.microsoft.com/office/drawing/2014/main" id="{39F4E6EA-3A47-4E53-AA2D-E0E2AE3790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990600"/>
          <a:ext cx="68580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930852" imgH="968994" progId="Excel.Sheet.8">
                  <p:embed/>
                </p:oleObj>
              </mc:Choice>
              <mc:Fallback>
                <p:oleObj r:id="rId3" imgW="1930852" imgH="968994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90600"/>
                        <a:ext cx="6858000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2511</TotalTime>
  <Words>874</Words>
  <Application>Microsoft Office PowerPoint</Application>
  <PresentationFormat>Prezentácia na obrazovke (4:3)</PresentationFormat>
  <Paragraphs>114</Paragraphs>
  <Slides>11</Slides>
  <Notes>1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Wingdings</vt:lpstr>
      <vt:lpstr>Rýžový papír</vt:lpstr>
      <vt:lpstr>Microsoft Excel 97-2003 Worksheet</vt:lpstr>
      <vt:lpstr>Equation.3</vt:lpstr>
      <vt:lpstr>ZNALOSTNÉ SYSTÉMY  prednáška č. 11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Kristina Machova</cp:lastModifiedBy>
  <cp:revision>84</cp:revision>
  <dcterms:created xsi:type="dcterms:W3CDTF">2003-10-06T09:07:28Z</dcterms:created>
  <dcterms:modified xsi:type="dcterms:W3CDTF">2022-09-27T14:30:17Z</dcterms:modified>
</cp:coreProperties>
</file>