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56" r:id="rId2"/>
    <p:sldId id="259" r:id="rId3"/>
    <p:sldId id="291" r:id="rId4"/>
    <p:sldId id="292" r:id="rId5"/>
    <p:sldId id="293" r:id="rId6"/>
    <p:sldId id="294" r:id="rId7"/>
    <p:sldId id="295" r:id="rId8"/>
    <p:sldId id="288" r:id="rId9"/>
    <p:sldId id="296" r:id="rId10"/>
    <p:sldId id="297" r:id="rId11"/>
    <p:sldId id="290" r:id="rId12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79F956-FA35-4963-A7DF-568199D233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CFA8C91-4F0D-4874-8163-783AB129E2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FB13933-CBEF-4508-8ED5-14DE18FBE5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2B22A483-D79F-4703-838C-ADED5440AF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5AEEE258-1686-484B-B7CB-B7592DE6190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C21D3F8-E006-4898-AFA6-40EB6B190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9AB54049-BA1B-42D6-9270-B5F953D7E466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5AF239-BDA9-4CC3-84B8-05348480A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7609B-047B-4487-A869-C828610279E8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DDA088B-83E9-46DD-B5E7-967739FA8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539422-2D1D-4588-B97E-3D0CAA63E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5663E4F-C8DB-4C99-8AB7-632D2A496D7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FAA5F1D1-93C1-4191-8401-710758792BC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6CC83854-DD60-4318-A520-8BF8204709C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093F2E61-F0E0-4F1F-8A40-4CF6C2771AA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B04C90A1-D6E2-4D1D-A82A-DD974253C9C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6A1DDE1E-A3CF-4F19-8162-4C4613E8A7B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1985C07D-4751-4A68-9CB5-92672A23AD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99D0A9F2-D6D0-48F7-B9C3-A5D3550EFF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269A1098-5851-410A-B4E6-A4BE5FDCB8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909AD50A-20D8-4F47-8A63-075AAD4314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78B350C7-EF9F-4CF8-B826-68C28D3BC1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009A27C-E3EA-44CB-8EFC-C7F1DB7578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AB0A8E31-6B47-4739-8719-8E5A00576C44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2EAC7-7D4B-4F3A-BB87-9E029B73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506947D-7FD1-4946-A704-B97FDD4A3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924CABA-4C24-474D-A18C-34DE4068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D0F281-639F-4CAE-8F8A-0A765FAB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4732A3-AAD6-461B-85D5-82989C30B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28008-2847-4635-A031-5617D5AF23C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08702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04FE2B7-2E75-4FDD-BAF2-7FB1482AF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2D9BFFA-2CB8-4AF6-AA00-E3BBE29F1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360E3E0-2DA0-4456-9750-B6D20228B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3116042-890A-4D67-A567-89714C2FA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57F0CCD-74D8-4CB1-BF90-7FC58792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513BB-EA4E-4852-B320-B4A2ABD34418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191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8E38C-F04A-4F56-A616-C9EEFE739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BE64D0-307B-4621-A6B5-613AE94B0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B11BE16-0077-43D3-9280-3041DBFC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B0DFF71-85FF-4B02-A773-6D3C1D611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5452976-E2BA-4960-B79A-02687690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A162B-BBEF-4C07-9133-0B6F011BEB4C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3021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7DAD2-2D5B-4DBA-9092-1E949A71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5410D5-710F-4EDD-AFA5-8D5170492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C95C48E-1098-4FE0-AAD8-82A35CB5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14F3860-0A3D-4F31-951D-EAACA3257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46885B8-AFEE-4CA0-8C5C-9B807574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B504-FA5E-48B6-8E77-02B0E6101CD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4195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8FD5A-5975-422D-9167-9BCA7D3E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C3CB87-043E-40DB-B3A7-44D242829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E3D34BA-1D17-4C6A-930A-D49860B0B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9DA3DAE-9C46-48F1-A2C8-ABE126AD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1703634-8442-4D90-A6A4-8205C01C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0B21399-E51A-4579-925D-399A28BD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46AF8-E8F7-4581-88E9-0499DA71375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00182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68C55-97B6-403F-BE47-9CEB74CFA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B80EC4-812A-4F00-B0B6-D9E2DCA38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73F487D-6545-4EF8-B540-03839BC5B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C55AA2-3FBD-43B1-BDF3-9AF2C96F9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B8EECDC-AE41-4D37-A3A2-5C586E96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57C635C-5CA9-4772-8FF3-F3C1D759F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C9E0D5E-9F16-492E-9EE7-A14E26D5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1E40C5A-CB47-4E03-ADFE-AAA6662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D8497-9D99-4781-82A2-01FD8045284C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56745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5A320-2674-402F-80FE-01B19B3A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8A85912-9742-4B6B-B539-17E426A03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D1B7AD3-2540-4C02-94B0-00844003D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C7322AB-6F67-4452-B29A-1D84199C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04E91-8843-497C-8259-92439CC41A4A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8202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A3F670E-7A10-42D7-B674-95AAF214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A3F297B-BB27-46E4-B94C-2D9A0BB4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6759FB6-14F9-4E92-A530-E1D861E8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26258-BA36-43E5-B5B6-8D50D4A92C6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58138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72AE4-BCA7-4B8D-A184-B9B8574D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B0FEB7-0B77-4A94-8A22-75A54E1BA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949231-507A-4643-BBD8-84ECB8473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ADF855-07D9-4459-8E2C-B0F4DAE5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078D589-CF39-4396-9703-15C578564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78F9960-C87A-4AB0-9105-2519AA32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8E92D-4903-498F-8A8F-3119806FD88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5551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FCFC9-0BDF-41E1-BB36-B723B25EA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DB0EEA3-72D0-4A54-B907-8CD75DD2EA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9F4F2C-162F-4DF0-8BCE-FA9CE921A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682445D-3738-4215-8742-1623E81B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2BB551-113B-48C7-A2A3-89F08C3E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ECCE60B-E0F1-4401-9AFE-7B76AE7E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2E9F2-992C-4AC1-90B9-3AE9F705E551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854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AB30A4E-C206-4F2A-B327-4424D5B36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66956D-35DE-473E-9AE4-CA9F6D7D6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E7A8B34-B793-45BF-B0B8-36F2782FFA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4D18061-5972-4DCE-9D06-110CA265AD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BF64CC9-0D58-47A5-B0B6-BA40A74EC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5CBEB07-7938-4389-A65E-F22A641F6A4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66D3737E-BDC6-420B-8692-2E7EBCDC5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F4FF4800-C6C0-4CD4-BC9B-2EF94C7DFD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5077839C-D3FA-49F7-822E-9CF9E6FE10F2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3">
            <a:extLst>
              <a:ext uri="{FF2B5EF4-FFF2-40B4-BE49-F238E27FC236}">
                <a16:creationId xmlns:a16="http://schemas.microsoft.com/office/drawing/2014/main" id="{B30B4A22-045B-4D25-9E29-AE8ED4E9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4">
            <a:extLst>
              <a:ext uri="{FF2B5EF4-FFF2-40B4-BE49-F238E27FC236}">
                <a16:creationId xmlns:a16="http://schemas.microsoft.com/office/drawing/2014/main" id="{7CDCF120-7308-41F3-88C3-12FC70845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6399-FF21-4208-9D8B-361C9A5471B9}" type="slidenum">
              <a:rPr lang="cs-CZ" altLang="sk-SK"/>
              <a:pPr/>
              <a:t>1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30E7CAC-A34E-4896-B916-FCFF0333D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10</a:t>
            </a:r>
            <a:endParaRPr lang="cs-CZ" altLang="sk-SK" sz="4000" b="1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AD6E6DE9-3102-48BF-802C-BE0BF09C8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BC246E9-6969-4A16-9874-77326B589A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BC706FFD-78FB-4D53-9E1B-144F660C8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171" y="2560638"/>
            <a:ext cx="5658921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Kombinačná analýza dát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objekt pre pätu 2">
            <a:extLst>
              <a:ext uri="{FF2B5EF4-FFF2-40B4-BE49-F238E27FC236}">
                <a16:creationId xmlns:a16="http://schemas.microsoft.com/office/drawing/2014/main" id="{39E4ECCA-0111-420F-9196-6734EE0E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22" name="Zástupný objekt pre číslo snímky 3">
            <a:extLst>
              <a:ext uri="{FF2B5EF4-FFF2-40B4-BE49-F238E27FC236}">
                <a16:creationId xmlns:a16="http://schemas.microsoft.com/office/drawing/2014/main" id="{0A048A31-FB1E-436B-A8EA-F32D9056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F3980-6809-4CA8-80A4-79B4DE062654}" type="slidenum">
              <a:rPr lang="cs-CZ" altLang="sk-SK"/>
              <a:pPr/>
              <a:t>10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8C146DBF-2070-4FAC-A84D-66C1924AA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18F4B779-55CB-4F50-9169-1FD718639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Algoritmus KAD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7A601D4A-9C1E-460E-BD71-93BC02DCF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2e. Z týchto nájdených váh vypočítaj        opätovným použitím operácie </a:t>
            </a:r>
            <a:r>
              <a:rPr lang="sk-SK" altLang="sk-SK" b="1"/>
              <a:t>op</a:t>
            </a:r>
            <a:r>
              <a:rPr lang="sk-SK" altLang="sk-SK"/>
              <a:t>, resp. GLOB pre  skladanie neurčitých príspevkov do výslednej neurčitosti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2f.	Realizuj test odlišnosti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AK			POTOM zaraď implikáciu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do BZ s váhou </a:t>
            </a:r>
            <a:r>
              <a:rPr lang="sk-SK" altLang="sk-SK" b="1"/>
              <a:t>w</a:t>
            </a:r>
            <a:r>
              <a:rPr lang="sk-SK" altLang="sk-SK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AK			POTOM nezaraď implikáciu do BZ.  	</a:t>
            </a: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B5043E72-16B2-4312-B0ED-DB39E74C1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DB9487BA-625F-4E4C-A9FF-34F33339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D67AC65C-A22A-4B0E-9C44-824600E63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3496" name="Rectangle 8">
            <a:extLst>
              <a:ext uri="{FF2B5EF4-FFF2-40B4-BE49-F238E27FC236}">
                <a16:creationId xmlns:a16="http://schemas.microsoft.com/office/drawing/2014/main" id="{020F22BA-9E54-40BB-92BD-421FB7C0B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497" name="Object 9">
            <a:extLst>
              <a:ext uri="{FF2B5EF4-FFF2-40B4-BE49-F238E27FC236}">
                <a16:creationId xmlns:a16="http://schemas.microsoft.com/office/drawing/2014/main" id="{B7ABFD5B-EC0F-4024-9AB4-C99D3983E3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752600"/>
          <a:ext cx="2286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787400" imgH="787400" progId="Equation.3">
                  <p:embed/>
                </p:oleObj>
              </mc:Choice>
              <mc:Fallback>
                <p:oleObj r:id="rId3" imgW="787400" imgH="787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52600"/>
                        <a:ext cx="22860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8" name="Rectangle 10">
            <a:extLst>
              <a:ext uri="{FF2B5EF4-FFF2-40B4-BE49-F238E27FC236}">
                <a16:creationId xmlns:a16="http://schemas.microsoft.com/office/drawing/2014/main" id="{66C70BB2-505F-4756-9804-C5D482C00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499" name="Object 11">
            <a:extLst>
              <a:ext uri="{FF2B5EF4-FFF2-40B4-BE49-F238E27FC236}">
                <a16:creationId xmlns:a16="http://schemas.microsoft.com/office/drawing/2014/main" id="{A01F25F8-151B-4AB5-ADF4-FF3753C3CE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4114800"/>
          <a:ext cx="914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42603" imgH="177646" progId="Equation.3">
                  <p:embed/>
                </p:oleObj>
              </mc:Choice>
              <mc:Fallback>
                <p:oleObj r:id="rId5" imgW="342603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114800"/>
                        <a:ext cx="9144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0" name="Rectangle 12">
            <a:extLst>
              <a:ext uri="{FF2B5EF4-FFF2-40B4-BE49-F238E27FC236}">
                <a16:creationId xmlns:a16="http://schemas.microsoft.com/office/drawing/2014/main" id="{CA0BFD5A-7AAD-4787-A259-901F683AC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3504" name="Rectangle 16">
            <a:extLst>
              <a:ext uri="{FF2B5EF4-FFF2-40B4-BE49-F238E27FC236}">
                <a16:creationId xmlns:a16="http://schemas.microsoft.com/office/drawing/2014/main" id="{EDCBC803-F9E5-4508-9DCB-089AD9C6F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503" name="Object 15">
            <a:extLst>
              <a:ext uri="{FF2B5EF4-FFF2-40B4-BE49-F238E27FC236}">
                <a16:creationId xmlns:a16="http://schemas.microsoft.com/office/drawing/2014/main" id="{8C3C2519-BAD9-4912-B884-2E53D7FE5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1066800"/>
          <a:ext cx="4302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52400" imgH="165100" progId="Equation.3">
                  <p:embed/>
                </p:oleObj>
              </mc:Choice>
              <mc:Fallback>
                <p:oleObj r:id="rId7" imgW="152400" imgH="165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066800"/>
                        <a:ext cx="4302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Rectangle 18">
            <a:extLst>
              <a:ext uri="{FF2B5EF4-FFF2-40B4-BE49-F238E27FC236}">
                <a16:creationId xmlns:a16="http://schemas.microsoft.com/office/drawing/2014/main" id="{B92F35B5-47A0-478B-ADDB-6D246B668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505" name="Object 17">
            <a:extLst>
              <a:ext uri="{FF2B5EF4-FFF2-40B4-BE49-F238E27FC236}">
                <a16:creationId xmlns:a16="http://schemas.microsoft.com/office/drawing/2014/main" id="{CBB4DE6B-D542-46D9-9986-FF9D7C4CCA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4114800"/>
          <a:ext cx="22860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787400" imgH="165100" progId="Equation.3">
                  <p:embed/>
                </p:oleObj>
              </mc:Choice>
              <mc:Fallback>
                <p:oleObj r:id="rId9" imgW="787400" imgH="165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14800"/>
                        <a:ext cx="22860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8" name="Rectangle 20">
            <a:extLst>
              <a:ext uri="{FF2B5EF4-FFF2-40B4-BE49-F238E27FC236}">
                <a16:creationId xmlns:a16="http://schemas.microsoft.com/office/drawing/2014/main" id="{29723DE9-D298-4295-9253-04215FB74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507" name="Object 19">
            <a:extLst>
              <a:ext uri="{FF2B5EF4-FFF2-40B4-BE49-F238E27FC236}">
                <a16:creationId xmlns:a16="http://schemas.microsoft.com/office/drawing/2014/main" id="{CBC51CCB-4D85-47EE-A0AF-FD87D54478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5334000"/>
          <a:ext cx="24384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1" imgW="838200" imgH="165100" progId="Equation.3">
                  <p:embed/>
                </p:oleObj>
              </mc:Choice>
              <mc:Fallback>
                <p:oleObj r:id="rId11" imgW="838200" imgH="165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334000"/>
                        <a:ext cx="243840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10" name="Rectangle 22">
            <a:extLst>
              <a:ext uri="{FF2B5EF4-FFF2-40B4-BE49-F238E27FC236}">
                <a16:creationId xmlns:a16="http://schemas.microsoft.com/office/drawing/2014/main" id="{192CED6C-CDAC-4BE7-83E5-88BB5F81F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3509" name="Object 21">
            <a:extLst>
              <a:ext uri="{FF2B5EF4-FFF2-40B4-BE49-F238E27FC236}">
                <a16:creationId xmlns:a16="http://schemas.microsoft.com/office/drawing/2014/main" id="{8D771FA2-2ED1-4EDD-84A4-D4FBA6978C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4495800"/>
          <a:ext cx="2209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3" imgW="685800" imgH="228600" progId="Equation.3">
                  <p:embed/>
                </p:oleObj>
              </mc:Choice>
              <mc:Fallback>
                <p:oleObj r:id="rId13" imgW="6858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95800"/>
                        <a:ext cx="2209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2">
            <a:extLst>
              <a:ext uri="{FF2B5EF4-FFF2-40B4-BE49-F238E27FC236}">
                <a16:creationId xmlns:a16="http://schemas.microsoft.com/office/drawing/2014/main" id="{70752FB0-B4EC-4F6B-957A-EBD63B24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3">
            <a:extLst>
              <a:ext uri="{FF2B5EF4-FFF2-40B4-BE49-F238E27FC236}">
                <a16:creationId xmlns:a16="http://schemas.microsoft.com/office/drawing/2014/main" id="{16390849-9194-4C28-A451-8E86A8C7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00AE-ABEC-4A6F-8CF5-F9A00322377E}" type="slidenum">
              <a:rPr lang="cs-CZ" altLang="sk-SK"/>
              <a:pPr/>
              <a:t>11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4AE0E9C4-D4B7-4CEF-81B0-D4A36B0CF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2AEDC6E-7BD5-49C6-AEA1-88DA67FD7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7. Záver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ECD761F6-4792-4992-8E38-AF4F792B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Použitie algoritmu dáva implikácie vedúce k jednej klasifikačnej triede. Pri potrebe viacnásobnej klasifikácie je potrebné algoritmus použiť opakovane pre každú klasifikačnú triedu.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BZ získaná týmto algoritmom je použiteľná vo všetkých znalostných systémoch, pracujúcich s numerickým prístupom ku skladaniu príspevkov neurčitých pravidiel.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Pri budovaní BZ týmto spôsobom sa vytvára iba dvojstupňová inferenčná sieť.</a:t>
            </a:r>
            <a:endParaRPr lang="cs-CZ" alt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276F9C-3223-47BA-882A-0A915629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D58DD5-98E0-4360-A130-A5A5021F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0424F-FBD5-4820-BC9B-F358CE09DCE1}" type="slidenum">
              <a:rPr lang="cs-CZ" altLang="sk-SK"/>
              <a:pPr/>
              <a:t>2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9596B29-759D-4779-AE6C-65677AF5D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5AF3C6C6-A4C6-415E-94EA-21FB3255E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D49D83A-88F3-4C20-9CA4-6E9249D08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Úvod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Frekvencia kombinácie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Koincidencia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Použitie KAD 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Analógia s axiomatickou teóriou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Algoritmus KAD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Záver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objekt pre pätu 2">
            <a:extLst>
              <a:ext uri="{FF2B5EF4-FFF2-40B4-BE49-F238E27FC236}">
                <a16:creationId xmlns:a16="http://schemas.microsoft.com/office/drawing/2014/main" id="{C35C6BEA-4429-4910-A65D-6E23D3C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1" name="Zástupný objekt pre číslo snímky 3">
            <a:extLst>
              <a:ext uri="{FF2B5EF4-FFF2-40B4-BE49-F238E27FC236}">
                <a16:creationId xmlns:a16="http://schemas.microsoft.com/office/drawing/2014/main" id="{07EA64A2-275D-41D9-9391-F60D35AB1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65A6-14A7-40F1-A314-B70D3EA53458}" type="slidenum">
              <a:rPr lang="cs-CZ" altLang="sk-SK"/>
              <a:pPr/>
              <a:t>3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4F048EF8-B810-45F0-8A0E-F61F36A05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1B4DE46-BCE9-4CF7-B12A-BC59D21B5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Úvod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6929046E-3C68-48DE-8261-377B73E0D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382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KAD</a:t>
            </a:r>
            <a:r>
              <a:rPr lang="sk-SK" altLang="sk-SK"/>
              <a:t>, štatistická metóda, bola prispôsobená na požiadavky ZS.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zaoberá sa výskytom rôznych kombinácií </a:t>
            </a:r>
            <a:r>
              <a:rPr lang="sk-SK" altLang="sk-SK" b="1"/>
              <a:t>selektorov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zisťuje početnosť týchto kombinácií – FREKVENCIE 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súčasných výskytov kombinácií a tried – KOINCIDENCIE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dáta sú dané vo forme trénovacej tabuľky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Kombinácia dĺžky </a:t>
            </a:r>
            <a:r>
              <a:rPr lang="sk-SK" altLang="sk-SK" b="1"/>
              <a:t>k</a:t>
            </a:r>
            <a:r>
              <a:rPr lang="sk-SK" altLang="sk-SK"/>
              <a:t>:</a:t>
            </a:r>
            <a:r>
              <a:rPr lang="en-US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Počet možných kombinácií </a:t>
            </a:r>
            <a:r>
              <a:rPr lang="sk-SK" altLang="sk-SK" b="1"/>
              <a:t>X</a:t>
            </a:r>
            <a:r>
              <a:rPr lang="sk-SK" altLang="sk-SK"/>
              <a:t>:</a:t>
            </a:r>
          </a:p>
        </p:txBody>
      </p:sp>
      <p:graphicFrame>
        <p:nvGraphicFramePr>
          <p:cNvPr id="56328" name="Object 8">
            <a:extLst>
              <a:ext uri="{FF2B5EF4-FFF2-40B4-BE49-F238E27FC236}">
                <a16:creationId xmlns:a16="http://schemas.microsoft.com/office/drawing/2014/main" id="{69BCDBBE-9DC8-45B7-B01B-A986D4AB17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3962400"/>
          <a:ext cx="22177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32937" imgH="177646" progId="Equation.3">
                  <p:embed/>
                </p:oleObj>
              </mc:Choice>
              <mc:Fallback>
                <p:oleObj r:id="rId3" imgW="532937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962400"/>
                        <a:ext cx="2217738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2" name="Rectangle 12">
            <a:extLst>
              <a:ext uri="{FF2B5EF4-FFF2-40B4-BE49-F238E27FC236}">
                <a16:creationId xmlns:a16="http://schemas.microsoft.com/office/drawing/2014/main" id="{35CE9380-96A2-4776-99F8-CFBE08C0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56331" name="Object 11">
            <a:extLst>
              <a:ext uri="{FF2B5EF4-FFF2-40B4-BE49-F238E27FC236}">
                <a16:creationId xmlns:a16="http://schemas.microsoft.com/office/drawing/2014/main" id="{1CD90711-3A59-4CE4-83BD-EF8367C40A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4038600"/>
          <a:ext cx="594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904174" imgH="177723" progId="Equation.3">
                  <p:embed/>
                </p:oleObj>
              </mc:Choice>
              <mc:Fallback>
                <p:oleObj r:id="rId5" imgW="1904174" imgH="17772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5943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4" name="Rectangle 14">
            <a:extLst>
              <a:ext uri="{FF2B5EF4-FFF2-40B4-BE49-F238E27FC236}">
                <a16:creationId xmlns:a16="http://schemas.microsoft.com/office/drawing/2014/main" id="{3E46906D-0716-484E-9B0A-31297A9AD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  <p:graphicFrame>
        <p:nvGraphicFramePr>
          <p:cNvPr id="56333" name="Object 13">
            <a:extLst>
              <a:ext uri="{FF2B5EF4-FFF2-40B4-BE49-F238E27FC236}">
                <a16:creationId xmlns:a16="http://schemas.microsoft.com/office/drawing/2014/main" id="{3C796383-B4A3-4340-AC81-DCA2B497EE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5257800"/>
          <a:ext cx="43434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270000" imgH="203200" progId="Equation.3">
                  <p:embed/>
                </p:oleObj>
              </mc:Choice>
              <mc:Fallback>
                <p:oleObj r:id="rId7" imgW="12700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257800"/>
                        <a:ext cx="43434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76229D4E-112F-48E5-9A51-95EFAE4B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BA6D940F-56F5-4A54-A18F-8FAFC2E4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719F-5305-401C-8D35-E2740D3D7C98}" type="slidenum">
              <a:rPr lang="cs-CZ" altLang="sk-SK"/>
              <a:pPr/>
              <a:t>4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9D886C36-548D-4363-99CE-11D8031EC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093AF711-B372-40FC-9609-ED431596F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Frekvencia kombinácie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8372" name="Rectangle 1028">
            <a:extLst>
              <a:ext uri="{FF2B5EF4-FFF2-40B4-BE49-F238E27FC236}">
                <a16:creationId xmlns:a16="http://schemas.microsoft.com/office/drawing/2014/main" id="{AF4FB87F-FE02-45CB-9684-6E993214D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Sleduje sa počet výskytov hodnôt atribútov vo zvolenej kombinácii v príslušných stĺpcoch.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                je počet príkladov (riadkov tabuľky</a:t>
            </a:r>
            <a:r>
              <a:rPr lang="en-US" altLang="sk-SK"/>
              <a:t>)</a:t>
            </a:r>
            <a:r>
              <a:rPr lang="sk-SK" altLang="sk-SK"/>
              <a:t>, v ktorých sa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vyskytuje kombinácia </a:t>
            </a:r>
            <a:r>
              <a:rPr lang="sk-SK" altLang="sk-SK" b="1"/>
              <a:t>C</a:t>
            </a:r>
            <a:r>
              <a:rPr lang="sk-SK" altLang="sk-SK"/>
              <a:t> na základe dát </a:t>
            </a:r>
            <a:r>
              <a:rPr lang="sk-SK" altLang="sk-SK" b="1"/>
              <a:t>D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Požadovaná </a:t>
            </a:r>
            <a:r>
              <a:rPr lang="sk-SK" altLang="sk-SK" b="1"/>
              <a:t>fundovanosť kombinácie</a:t>
            </a:r>
            <a:r>
              <a:rPr lang="sk-SK" altLang="sk-SK"/>
              <a:t> je dolná medza pre počet príkladov, v ktorých sa daná kombinácia musí vyskytovať, aby bola fundovaná.</a:t>
            </a:r>
            <a:endParaRPr lang="en-US" altLang="sk-SK"/>
          </a:p>
        </p:txBody>
      </p:sp>
      <p:sp>
        <p:nvSpPr>
          <p:cNvPr id="58374" name="Rectangle 1030">
            <a:extLst>
              <a:ext uri="{FF2B5EF4-FFF2-40B4-BE49-F238E27FC236}">
                <a16:creationId xmlns:a16="http://schemas.microsoft.com/office/drawing/2014/main" id="{A6AC7AE0-0D65-4072-AAD9-CB55CFF72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58373" name="Object 1029">
            <a:extLst>
              <a:ext uri="{FF2B5EF4-FFF2-40B4-BE49-F238E27FC236}">
                <a16:creationId xmlns:a16="http://schemas.microsoft.com/office/drawing/2014/main" id="{D5B65438-8688-4F82-AB49-816BFC8FB2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590800"/>
          <a:ext cx="838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5900" imgH="203200" progId="Equation.3">
                  <p:embed/>
                </p:oleObj>
              </mc:Choice>
              <mc:Fallback>
                <p:oleObj r:id="rId3" imgW="215900" imgH="20320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8382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2">
            <a:extLst>
              <a:ext uri="{FF2B5EF4-FFF2-40B4-BE49-F238E27FC236}">
                <a16:creationId xmlns:a16="http://schemas.microsoft.com/office/drawing/2014/main" id="{D4027914-00E6-4847-BF27-B3C13737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objekt pre číslo snímky 3">
            <a:extLst>
              <a:ext uri="{FF2B5EF4-FFF2-40B4-BE49-F238E27FC236}">
                <a16:creationId xmlns:a16="http://schemas.microsoft.com/office/drawing/2014/main" id="{BF3452FB-1231-47E3-8768-0B40C709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8F9C-FFA1-43F7-8A46-9CB0B68E04FC}" type="slidenum">
              <a:rPr lang="cs-CZ" altLang="sk-SK"/>
              <a:pPr/>
              <a:t>5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8AD06548-F448-48FA-8312-992508B4A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8DA0991D-DE68-473A-BF11-97C2220B3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Koincidencia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9396" name="Rectangle 1028">
            <a:extLst>
              <a:ext uri="{FF2B5EF4-FFF2-40B4-BE49-F238E27FC236}">
                <a16:creationId xmlns:a16="http://schemas.microsoft.com/office/drawing/2014/main" id="{7447D42D-F658-472D-B4FC-EC1E2BBB6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Hľadáme </a:t>
            </a:r>
            <a:r>
              <a:rPr lang="sk-SK" altLang="sk-SK" b="1"/>
              <a:t>empirickú implikáciu</a:t>
            </a:r>
            <a:r>
              <a:rPr lang="sk-SK" altLang="sk-SK"/>
              <a:t>, ktorá platí s výnimkami. Ide o implikáciu nie ekvivalenciu, daná trieda sa môže vyskytnúť aj inokedy.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Nevyhnutné je číselné ohodnotenie stupňa platnosti implikácie, tzv. </a:t>
            </a:r>
            <a:r>
              <a:rPr lang="sk-SK" altLang="sk-SK" b="1"/>
              <a:t>platnosť implikácie</a:t>
            </a:r>
            <a:r>
              <a:rPr lang="sk-SK" altLang="sk-SK"/>
              <a:t>: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Aby bola implikácia platná, musí byť platnosť implikácie číslo väčšie ako vopred definovaná hranica.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Uvažujeme iba platné implikácie postavené na fundovanej kombinácii.</a:t>
            </a:r>
          </a:p>
        </p:txBody>
      </p:sp>
      <p:sp>
        <p:nvSpPr>
          <p:cNvPr id="59398" name="Rectangle 1030">
            <a:extLst>
              <a:ext uri="{FF2B5EF4-FFF2-40B4-BE49-F238E27FC236}">
                <a16:creationId xmlns:a16="http://schemas.microsoft.com/office/drawing/2014/main" id="{3E6C0A8A-9221-44CA-ABE9-AE9BD4082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59397" name="Object 1029">
            <a:extLst>
              <a:ext uri="{FF2B5EF4-FFF2-40B4-BE49-F238E27FC236}">
                <a16:creationId xmlns:a16="http://schemas.microsoft.com/office/drawing/2014/main" id="{4B56D717-2F2B-4ACA-9421-BBC5793CC9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2286000"/>
          <a:ext cx="16002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32937" imgH="177646" progId="Equation.3">
                  <p:embed/>
                </p:oleObj>
              </mc:Choice>
              <mc:Fallback>
                <p:oleObj r:id="rId3" imgW="532937" imgH="177646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86000"/>
                        <a:ext cx="160020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Rectangle 1032">
            <a:extLst>
              <a:ext uri="{FF2B5EF4-FFF2-40B4-BE49-F238E27FC236}">
                <a16:creationId xmlns:a16="http://schemas.microsoft.com/office/drawing/2014/main" id="{459CA7F2-F3D4-4236-A447-98E0C18FA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59399" name="Object 1031">
            <a:extLst>
              <a:ext uri="{FF2B5EF4-FFF2-40B4-BE49-F238E27FC236}">
                <a16:creationId xmlns:a16="http://schemas.microsoft.com/office/drawing/2014/main" id="{DDF2E2F1-D19C-4B2B-B0F0-DF8DC0D16A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3352800"/>
          <a:ext cx="25908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838200" imgH="368300" progId="Equation.3">
                  <p:embed/>
                </p:oleObj>
              </mc:Choice>
              <mc:Fallback>
                <p:oleObj r:id="rId5" imgW="838200" imgH="36830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352800"/>
                        <a:ext cx="2590800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2">
            <a:extLst>
              <a:ext uri="{FF2B5EF4-FFF2-40B4-BE49-F238E27FC236}">
                <a16:creationId xmlns:a16="http://schemas.microsoft.com/office/drawing/2014/main" id="{96F5F63C-C9D6-4C2F-B37F-3201DE489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3">
            <a:extLst>
              <a:ext uri="{FF2B5EF4-FFF2-40B4-BE49-F238E27FC236}">
                <a16:creationId xmlns:a16="http://schemas.microsoft.com/office/drawing/2014/main" id="{9C0A47E8-21C6-40F8-9276-75A9EB06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78E2-2351-4AF7-92E7-D3AB146AFE3C}" type="slidenum">
              <a:rPr lang="cs-CZ" altLang="sk-SK"/>
              <a:pPr/>
              <a:t>6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8821493-928C-4033-B1BE-4DDEF4B90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075FF033-257F-40D0-BA2D-996B5C580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Použitie KAD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DDB22953-8DA3-427D-8E65-E812B3014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KAD  je možné použiť na generovanie znalostí resp. implikácií pre BZ. To, ktoré empirické implikácie budú zaradené do BZ závisí od: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Požadovaných hodnôt platnosti a fundovanosti</a:t>
            </a:r>
            <a:endParaRPr lang="sk-SK" altLang="sk-SK">
              <a:sym typeface="Wingdings" panose="05000000000000000000" pitchFamily="2" charset="2"/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Požiadavky presnosti, s ktorou má byť báza znalostí v súlade s dátami.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Zvoleného inferenčného mechanizmu, t.j. spôsobu skladania neurčitých príspevkov „op“.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Pre rozhodnutie o zaradení implikácie do bázy znalostí možno použiť analógiu s vytváraním axiomatickej teórie nejakého odboru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2">
            <a:extLst>
              <a:ext uri="{FF2B5EF4-FFF2-40B4-BE49-F238E27FC236}">
                <a16:creationId xmlns:a16="http://schemas.microsoft.com/office/drawing/2014/main" id="{3CF8EB1A-884E-4E77-8E76-014A986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3">
            <a:extLst>
              <a:ext uri="{FF2B5EF4-FFF2-40B4-BE49-F238E27FC236}">
                <a16:creationId xmlns:a16="http://schemas.microsoft.com/office/drawing/2014/main" id="{213DA836-2B01-48AD-BB3B-E29F3AB9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A0FE-F507-45F6-9DC2-1231CA59A8BE}" type="slidenum">
              <a:rPr lang="cs-CZ" altLang="sk-SK"/>
              <a:pPr/>
              <a:t>7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479CD819-705B-489F-B4D8-B4824CC49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9161166-49A2-430A-8A17-49D919373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Analógia s axiomatickou teóriou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D0F6E152-6E46-406A-AAA6-ABD9FAF4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Z hľadiska KAD musí oblasť, pre ktorú sa tvorí BZ spĺňať nasledovné dve podmienky: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ÚPLNOSŤ - medzi axiómy sú zaraďované čo najjednoduchšie tvrdenia. Všetky ostatné zákony oblasti, resp. domény sú z nich odvoditeľné.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 </a:t>
            </a:r>
            <a:endParaRPr lang="sk-SK" altLang="sk-SK">
              <a:sym typeface="Wingdings" panose="05000000000000000000" pitchFamily="2" charset="2"/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NEREDUNDANTNOSŤ – do BZ budú zaradené iba tie implikácie, ktorých platnosť v dátach sa významne líši od váhy odvodenej inferenčným mechanizmom z váh vzťahov, ktoré už boli do BZ zaradené. Táto významná odlišnosť sa interpretuje ako skutočnosť, že sa nová implikácia nedá odvodiť zo vzťahov, ktoré už boli do BZ zaradené.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2">
            <a:extLst>
              <a:ext uri="{FF2B5EF4-FFF2-40B4-BE49-F238E27FC236}">
                <a16:creationId xmlns:a16="http://schemas.microsoft.com/office/drawing/2014/main" id="{FB9289EE-C085-4FBF-8791-D41F8E48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objekt pre číslo snímky 3">
            <a:extLst>
              <a:ext uri="{FF2B5EF4-FFF2-40B4-BE49-F238E27FC236}">
                <a16:creationId xmlns:a16="http://schemas.microsoft.com/office/drawing/2014/main" id="{55B98A2B-5DEE-41C6-99FC-D6F7BE1B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7578-AFF1-456A-97D8-9340CF321625}" type="slidenum">
              <a:rPr lang="cs-CZ" altLang="sk-SK"/>
              <a:pPr/>
              <a:t>8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E6829B3-E33A-41F5-9ED2-88DE1522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C7F6F14-191B-44BD-8848-4D2AE202A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Algoritmus KAD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091F46F0-FE91-4740-9642-5352130CE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1. INICIALIZAČNÁ FÁZA  d </a:t>
            </a:r>
            <a:r>
              <a:rPr lang="en-US" altLang="sk-SK"/>
              <a:t>=</a:t>
            </a:r>
            <a:r>
              <a:rPr lang="sk-SK" altLang="sk-SK"/>
              <a:t>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Určíme platnosť prázdneho vzťahu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sa platnosť signifikantne líši od 0.5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POTOM sa prázdny vzťah zaradí do BZ s váhou = platnosti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INAK sa prázdny vzťah zaradí do BZ s váhou = 0.5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2. FÁZA VYHĽADÁVANIA VZŤAHOV (kombinácia dĺžky </a:t>
            </a:r>
            <a:r>
              <a:rPr lang="sk-SK" altLang="sk-SK" b="1"/>
              <a:t>d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2a.	d = d </a:t>
            </a:r>
            <a:r>
              <a:rPr lang="en-US" altLang="sk-SK"/>
              <a:t>+</a:t>
            </a:r>
            <a:r>
              <a:rPr lang="sk-SK" altLang="sk-SK"/>
              <a:t> 1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AK d </a:t>
            </a:r>
            <a:r>
              <a:rPr lang="en-US" altLang="sk-SK"/>
              <a:t>&gt; dmax alebo d &gt; m	POTOM koniec</a:t>
            </a:r>
            <a:endParaRPr lang="sk-SK" altLang="sk-SK"/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998CB11D-B7A1-422A-96C8-0F57FEEC2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5FE0FF89-E768-4AA3-BE69-22DDEC881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BB0C5F76-C1AD-45C6-80CE-5B1E75F8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52231" name="Object 7">
            <a:extLst>
              <a:ext uri="{FF2B5EF4-FFF2-40B4-BE49-F238E27FC236}">
                <a16:creationId xmlns:a16="http://schemas.microsoft.com/office/drawing/2014/main" id="{6724D307-50AA-4732-9083-D1487705F0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1066800"/>
          <a:ext cx="13017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95085" imgH="634725" progId="Equation.3">
                  <p:embed/>
                </p:oleObj>
              </mc:Choice>
              <mc:Fallback>
                <p:oleObj r:id="rId3" imgW="495085" imgH="63472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066800"/>
                        <a:ext cx="13017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objekt pre pätu 2">
            <a:extLst>
              <a:ext uri="{FF2B5EF4-FFF2-40B4-BE49-F238E27FC236}">
                <a16:creationId xmlns:a16="http://schemas.microsoft.com/office/drawing/2014/main" id="{F027C95D-F4A1-45AE-8E8F-9AAB385D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6" name="Zástupný objekt pre číslo snímky 3">
            <a:extLst>
              <a:ext uri="{FF2B5EF4-FFF2-40B4-BE49-F238E27FC236}">
                <a16:creationId xmlns:a16="http://schemas.microsoft.com/office/drawing/2014/main" id="{EB68FB03-5D13-4209-AF8E-D47A60C8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5DD7-1C73-40E8-AB50-8B9BBC2EFB42}" type="slidenum">
              <a:rPr lang="cs-CZ" altLang="sk-SK"/>
              <a:pPr/>
              <a:t>9</a:t>
            </a:fld>
            <a:r>
              <a:rPr lang="sk-SK" altLang="sk-SK"/>
              <a:t>/</a:t>
            </a:r>
            <a:r>
              <a:rPr lang="en-US" altLang="sk-SK"/>
              <a:t>1</a:t>
            </a:r>
            <a:r>
              <a:rPr lang="sk-SK" altLang="sk-SK"/>
              <a:t>1</a:t>
            </a:r>
            <a:endParaRPr lang="cs-CZ" altLang="sk-SK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BEF03D04-D203-4BAD-993E-89C472D52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553E47F-9263-4277-A2AD-300197AC9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Algoritmus KAD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9FEBD8CB-2DBB-4D3E-A9E5-33FB132E1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</a:t>
            </a:r>
            <a:r>
              <a:rPr lang="en-US" altLang="sk-SK"/>
              <a:t>b</a:t>
            </a:r>
            <a:r>
              <a:rPr lang="sk-SK" altLang="sk-SK"/>
              <a:t>.</a:t>
            </a:r>
            <a:r>
              <a:rPr lang="en-US" altLang="sk-SK"/>
              <a:t>	</a:t>
            </a:r>
            <a:r>
              <a:rPr lang="sk-SK" altLang="sk-SK"/>
              <a:t>Pre každú kombináciu dĺžky </a:t>
            </a:r>
            <a:r>
              <a:rPr lang="sk-SK" altLang="sk-SK" b="1"/>
              <a:t>d</a:t>
            </a:r>
            <a:r>
              <a:rPr lang="sk-SK" altLang="sk-SK"/>
              <a:t> vykonaj</a:t>
            </a:r>
            <a:r>
              <a:rPr lang="en-US" altLang="sk-SK"/>
              <a:t>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- </a:t>
            </a:r>
            <a:r>
              <a:rPr lang="sk-SK" altLang="sk-SK"/>
              <a:t>nájdi fundovanú kombináciu </a:t>
            </a:r>
            <a:r>
              <a:rPr lang="sk-SK" altLang="sk-SK" b="1"/>
              <a:t>C</a:t>
            </a:r>
            <a:r>
              <a:rPr lang="sk-SK" altLang="sk-SK"/>
              <a:t> dĺžky </a:t>
            </a:r>
            <a:r>
              <a:rPr lang="sk-SK" altLang="sk-SK" b="1"/>
              <a:t>d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definuj implikáciu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vypočítaj platnosť implikácie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2c.	Ak        </a:t>
            </a:r>
            <a:r>
              <a:rPr lang="en-US" altLang="sk-SK"/>
              <a:t>&lt; </a:t>
            </a:r>
            <a:r>
              <a:rPr lang="sk-SK" altLang="sk-SK"/>
              <a:t>požadovaná platnosť, choď na 2b.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Ak        </a:t>
            </a:r>
            <a:r>
              <a:rPr lang="en-US" altLang="sk-SK"/>
              <a:t>&gt; </a:t>
            </a:r>
            <a:r>
              <a:rPr lang="sk-SK" altLang="sk-SK"/>
              <a:t>požadovaná platnosť, choď na 2</a:t>
            </a:r>
            <a:r>
              <a:rPr lang="en-US" altLang="sk-SK"/>
              <a:t>d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2d.	</a:t>
            </a:r>
            <a:r>
              <a:rPr lang="sk-SK" altLang="sk-SK"/>
              <a:t>Pre každú implikáciu v BZ, ktorej ľavá strana je podkombináciou momentálne skúmanej kombinácie, nájdi váhy: 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DA01FB55-85AE-4A8F-849B-5EDB292D4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16440196-9F46-4761-A2A7-70F44AF5A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BFFC61B0-B341-46CB-A24F-0B142A9F0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2474" name="Rectangle 10">
            <a:extLst>
              <a:ext uri="{FF2B5EF4-FFF2-40B4-BE49-F238E27FC236}">
                <a16:creationId xmlns:a16="http://schemas.microsoft.com/office/drawing/2014/main" id="{0875035B-D852-43E9-826E-127DC8AD5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8E5FE2CC-21BE-4DD7-A064-F3D200F13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2475" name="Object 11">
            <a:extLst>
              <a:ext uri="{FF2B5EF4-FFF2-40B4-BE49-F238E27FC236}">
                <a16:creationId xmlns:a16="http://schemas.microsoft.com/office/drawing/2014/main" id="{8187CE77-95D0-4535-9B56-948C0F5C76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1828800"/>
          <a:ext cx="10668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42603" imgH="177646" progId="Equation.3">
                  <p:embed/>
                </p:oleObj>
              </mc:Choice>
              <mc:Fallback>
                <p:oleObj r:id="rId3" imgW="342603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828800"/>
                        <a:ext cx="1066800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>
            <a:extLst>
              <a:ext uri="{FF2B5EF4-FFF2-40B4-BE49-F238E27FC236}">
                <a16:creationId xmlns:a16="http://schemas.microsoft.com/office/drawing/2014/main" id="{1B12EBB3-CAC8-4A8B-BE0F-669559F02E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048000"/>
          <a:ext cx="533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77492" imgH="164814" progId="Equation.3">
                  <p:embed/>
                </p:oleObj>
              </mc:Choice>
              <mc:Fallback>
                <p:oleObj r:id="rId5" imgW="177492" imgH="16481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48000"/>
                        <a:ext cx="5334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>
            <a:extLst>
              <a:ext uri="{FF2B5EF4-FFF2-40B4-BE49-F238E27FC236}">
                <a16:creationId xmlns:a16="http://schemas.microsoft.com/office/drawing/2014/main" id="{518FF285-3AAC-4406-A6D9-6D1587AACD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3429000"/>
          <a:ext cx="533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77492" imgH="164814" progId="Equation.3">
                  <p:embed/>
                </p:oleObj>
              </mc:Choice>
              <mc:Fallback>
                <p:oleObj r:id="rId7" imgW="177492" imgH="16481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5334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1" name="Rectangle 17">
            <a:extLst>
              <a:ext uri="{FF2B5EF4-FFF2-40B4-BE49-F238E27FC236}">
                <a16:creationId xmlns:a16="http://schemas.microsoft.com/office/drawing/2014/main" id="{BE0C4493-509F-41D5-AE21-8213371C6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62480" name="Object 16">
            <a:extLst>
              <a:ext uri="{FF2B5EF4-FFF2-40B4-BE49-F238E27FC236}">
                <a16:creationId xmlns:a16="http://schemas.microsoft.com/office/drawing/2014/main" id="{2A89E361-4BC8-4EA0-90A0-B160D2C77C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5257800"/>
          <a:ext cx="3200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862477" imgH="177569" progId="Equation.3">
                  <p:embed/>
                </p:oleObj>
              </mc:Choice>
              <mc:Fallback>
                <p:oleObj r:id="rId8" imgW="862477" imgH="17756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257800"/>
                        <a:ext cx="3200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2285</TotalTime>
  <Words>836</Words>
  <Application>Microsoft Office PowerPoint</Application>
  <PresentationFormat>Prezentácia na obrazovke (4:3)</PresentationFormat>
  <Paragraphs>117</Paragraphs>
  <Slides>11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Rýžový papír</vt:lpstr>
      <vt:lpstr>Equation.3</vt:lpstr>
      <vt:lpstr>ZNALOSTNÉ SYSTÉMY  prednáška č. 10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80</cp:revision>
  <dcterms:created xsi:type="dcterms:W3CDTF">2003-10-06T09:07:28Z</dcterms:created>
  <dcterms:modified xsi:type="dcterms:W3CDTF">2022-09-27T14:29:54Z</dcterms:modified>
</cp:coreProperties>
</file>