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7"/>
  </p:notesMasterIdLst>
  <p:sldIdLst>
    <p:sldId id="256" r:id="rId2"/>
    <p:sldId id="259" r:id="rId3"/>
    <p:sldId id="291" r:id="rId4"/>
    <p:sldId id="292" r:id="rId5"/>
    <p:sldId id="293" r:id="rId6"/>
    <p:sldId id="294" r:id="rId7"/>
    <p:sldId id="295" r:id="rId8"/>
    <p:sldId id="288" r:id="rId9"/>
    <p:sldId id="289" r:id="rId10"/>
    <p:sldId id="290" r:id="rId11"/>
    <p:sldId id="279" r:id="rId12"/>
    <p:sldId id="280" r:id="rId13"/>
    <p:sldId id="296" r:id="rId14"/>
    <p:sldId id="297" r:id="rId15"/>
    <p:sldId id="298" r:id="rId16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2E6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9" d="100"/>
          <a:sy n="69" d="100"/>
        </p:scale>
        <p:origin x="78" y="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B7FB83B-22E8-4412-8F70-402B6725933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7601E44-133F-477D-8C47-FEC9366CD2F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14B0E6E-9D40-4D64-A5D3-BA529F1D40C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6FBA1B95-273B-4221-B982-079AE5AF0F3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661E8878-BC64-477E-B868-63976CF4135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93DF3297-7377-44F4-8AB7-1211808C6D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DEC825C-5773-494B-9AA9-2AA73C463D27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BBCA315-1ABE-49E3-8C62-0EBBF25011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C6B2BCA-4AC9-4ECD-BEF2-DE8AA09190C9}" type="slidenum">
              <a:rPr lang="cs-CZ" altLang="en-US"/>
              <a:pPr>
                <a:spcBef>
                  <a:spcPct val="0"/>
                </a:spcBef>
              </a:pPr>
              <a:t>1</a:t>
            </a:fld>
            <a:endParaRPr lang="cs-CZ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8B81E8-6823-4F4D-8F5C-5405E56311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9CFB86D-CD1E-4872-B4DD-118CC82680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2BCBFF99-CCAF-474C-B0C9-4563035049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043AD19-FEB0-4430-BFD8-9ADF12F20DD0}" type="slidenum">
              <a:rPr lang="cs-CZ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cs-CZ" altLang="en-US">
              <a:latin typeface="Arial" panose="020B0604020202020204" pitchFamily="34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C9A1DFED-E61E-4B7F-88F7-14EF811DF3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C42ECEEA-F556-4A2F-BA80-EF7326FFB2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40497010-5FC1-4E98-B275-A4893B914D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B14B5AC-D8E5-4EB2-A084-ABCF17C136A6}" type="slidenum">
              <a:rPr lang="cs-CZ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cs-CZ" altLang="en-US">
              <a:latin typeface="Arial" panose="020B060402020202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DDC88EC-A6B2-48B2-8EE2-9E954513CD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9919B5DF-84C1-4702-B029-921F15B828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81E492E4-22C5-440C-8300-FCFC7809AB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2366E6A-F591-4761-8853-C6E712BA6A4D}" type="slidenum">
              <a:rPr lang="cs-CZ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cs-CZ" altLang="en-US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BA1BD094-1736-4820-AF46-4DB24D9C0C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DEBC1D4-8D00-49CA-AB3D-BFF5BEDAA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Large confetti">
            <a:extLst>
              <a:ext uri="{FF2B5EF4-FFF2-40B4-BE49-F238E27FC236}">
                <a16:creationId xmlns:a16="http://schemas.microsoft.com/office/drawing/2014/main" id="{9F4F396A-A66B-4421-A16F-71304DC047D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195"/>
              </a:schemeClr>
            </a:fgClr>
            <a:bgClr>
              <a:schemeClr val="folHlink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altLang="en-US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76BCDEE1-DE3E-453C-B627-05768C9ABAB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altLang="en-US"/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73501B41-D2D4-4F68-A765-D3813D18C69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altLang="en-US"/>
          </a:p>
        </p:txBody>
      </p:sp>
      <p:sp>
        <p:nvSpPr>
          <p:cNvPr id="7" name="AutoShape 5">
            <a:extLst>
              <a:ext uri="{FF2B5EF4-FFF2-40B4-BE49-F238E27FC236}">
                <a16:creationId xmlns:a16="http://schemas.microsoft.com/office/drawing/2014/main" id="{30EF44A5-8536-416E-9188-B0611DA492D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altLang="en-US"/>
          </a:p>
        </p:txBody>
      </p:sp>
      <p:sp>
        <p:nvSpPr>
          <p:cNvPr id="8" name="AutoShape 6">
            <a:extLst>
              <a:ext uri="{FF2B5EF4-FFF2-40B4-BE49-F238E27FC236}">
                <a16:creationId xmlns:a16="http://schemas.microsoft.com/office/drawing/2014/main" id="{F8800870-3DB5-4DA0-9D98-5A4A8F23A0E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altLang="en-US"/>
          </a:p>
        </p:txBody>
      </p:sp>
      <p:sp>
        <p:nvSpPr>
          <p:cNvPr id="9" name="AutoShape 7">
            <a:extLst>
              <a:ext uri="{FF2B5EF4-FFF2-40B4-BE49-F238E27FC236}">
                <a16:creationId xmlns:a16="http://schemas.microsoft.com/office/drawing/2014/main" id="{460D0DCE-8EFF-4424-A619-7A44D5D756F0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altLang="en-US"/>
          </a:p>
        </p:txBody>
      </p:sp>
      <p:sp>
        <p:nvSpPr>
          <p:cNvPr id="10" name="Rectangle 8" descr="Large confetti">
            <a:extLst>
              <a:ext uri="{FF2B5EF4-FFF2-40B4-BE49-F238E27FC236}">
                <a16:creationId xmlns:a16="http://schemas.microsoft.com/office/drawing/2014/main" id="{8FDE31BB-8EFF-4BB8-B76B-80DF1E88DE2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altLang="en-US"/>
          </a:p>
        </p:txBody>
      </p:sp>
      <p:sp>
        <p:nvSpPr>
          <p:cNvPr id="6153" name="Rectangle 9" descr="Large confetti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attFill prst="lgConfetti">
            <a:fgClr>
              <a:schemeClr val="accent2"/>
            </a:fgClr>
            <a:bgClr>
              <a:schemeClr val="folHlink"/>
            </a:bgClr>
          </a:patt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3A383746-8CC2-49D0-AE4E-AA7FCC1391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2CA79645-F774-408D-A561-132CBED443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837EC3F9-05FF-421C-84A8-B3EC5E411A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noFill/>
        </p:spPr>
        <p:txBody>
          <a:bodyPr anchor="b" anchorCtr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171019F-D8DF-4241-A436-2560E470DC7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875606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E9C4AE-EAA5-4D9D-B624-EB8B2A6255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408E2B-448A-4707-9140-2F9DFD3F96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6" name="Rectangle 9" descr="Large confetti">
            <a:extLst>
              <a:ext uri="{FF2B5EF4-FFF2-40B4-BE49-F238E27FC236}">
                <a16:creationId xmlns:a16="http://schemas.microsoft.com/office/drawing/2014/main" id="{13A2006A-9CEA-4F35-88A6-FB549F050F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4A6D47-FB0B-4C56-8B1F-061503D07CA8}" type="slidenum">
              <a:rPr lang="cs-CZ" altLang="en-US"/>
              <a:pPr/>
              <a:t>‹#›</a:t>
            </a:fld>
            <a:r>
              <a:rPr lang="sk-SK" altLang="en-US"/>
              <a:t>/</a:t>
            </a:r>
            <a:r>
              <a:rPr lang="en-US" altLang="en-US"/>
              <a:t>1</a:t>
            </a:r>
            <a:r>
              <a:rPr lang="sk-SK" altLang="en-US"/>
              <a:t>2</a:t>
            </a:r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20646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21488" y="284163"/>
            <a:ext cx="2044700" cy="5811837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85800" y="284163"/>
            <a:ext cx="5983288" cy="581183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161187-5FE5-4D5A-8A98-1058FED90B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4A42F5-1B87-4407-B373-CDBF3E7F19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6" name="Rectangle 9" descr="Large confetti">
            <a:extLst>
              <a:ext uri="{FF2B5EF4-FFF2-40B4-BE49-F238E27FC236}">
                <a16:creationId xmlns:a16="http://schemas.microsoft.com/office/drawing/2014/main" id="{061E22E8-DEC6-4451-8EFF-9938205CC8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9C9BB1-AC03-4696-B0BB-3216ED1CEB28}" type="slidenum">
              <a:rPr lang="cs-CZ" altLang="en-US"/>
              <a:pPr/>
              <a:t>‹#›</a:t>
            </a:fld>
            <a:r>
              <a:rPr lang="sk-SK" altLang="en-US"/>
              <a:t>/</a:t>
            </a:r>
            <a:r>
              <a:rPr lang="en-US" altLang="en-US"/>
              <a:t>1</a:t>
            </a:r>
            <a:r>
              <a:rPr lang="sk-SK" altLang="en-US"/>
              <a:t>2</a:t>
            </a:r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971908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988FBF-0D92-4E2A-9814-D9F2E490A5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BBAC09-21D1-46B8-80E2-A075F76E18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6" name="Rectangle 9" descr="Large confetti">
            <a:extLst>
              <a:ext uri="{FF2B5EF4-FFF2-40B4-BE49-F238E27FC236}">
                <a16:creationId xmlns:a16="http://schemas.microsoft.com/office/drawing/2014/main" id="{28204290-0610-4D31-B257-9EE6AB6023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C1C6AB-439A-470A-B936-57F5126FF910}" type="slidenum">
              <a:rPr lang="cs-CZ" altLang="en-US"/>
              <a:pPr/>
              <a:t>‹#›</a:t>
            </a:fld>
            <a:r>
              <a:rPr lang="sk-SK" altLang="en-US"/>
              <a:t>/</a:t>
            </a:r>
            <a:r>
              <a:rPr lang="en-US" altLang="en-US"/>
              <a:t>1</a:t>
            </a:r>
            <a:r>
              <a:rPr lang="sk-SK" altLang="en-US"/>
              <a:t>2</a:t>
            </a:r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12397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C8C320-5758-4C9B-BF50-D0FE549408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AA0DC1-E459-43B5-8473-72E99F7543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6" name="Rectangle 9" descr="Large confetti">
            <a:extLst>
              <a:ext uri="{FF2B5EF4-FFF2-40B4-BE49-F238E27FC236}">
                <a16:creationId xmlns:a16="http://schemas.microsoft.com/office/drawing/2014/main" id="{69111FC7-5373-406D-9D55-E241A4121D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5A143D-6571-4EDA-9007-A33515135BF9}" type="slidenum">
              <a:rPr lang="cs-CZ" altLang="en-US"/>
              <a:pPr/>
              <a:t>‹#›</a:t>
            </a:fld>
            <a:r>
              <a:rPr lang="sk-SK" altLang="en-US"/>
              <a:t>/</a:t>
            </a:r>
            <a:r>
              <a:rPr lang="en-US" altLang="en-US"/>
              <a:t>1</a:t>
            </a:r>
            <a:r>
              <a:rPr lang="sk-SK" altLang="en-US"/>
              <a:t>2</a:t>
            </a:r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9110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8ACB07-9DB1-40E2-ADAB-885525A3BC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8F3DD3-BB07-49D6-80D7-3414E246E7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7" name="Rectangle 9" descr="Large confetti">
            <a:extLst>
              <a:ext uri="{FF2B5EF4-FFF2-40B4-BE49-F238E27FC236}">
                <a16:creationId xmlns:a16="http://schemas.microsoft.com/office/drawing/2014/main" id="{102BACDC-7027-4D6B-9134-9809D86505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2EC383-A5C1-4F82-B644-4EBC2F6A6DDB}" type="slidenum">
              <a:rPr lang="cs-CZ" altLang="en-US"/>
              <a:pPr/>
              <a:t>‹#›</a:t>
            </a:fld>
            <a:r>
              <a:rPr lang="sk-SK" altLang="en-US"/>
              <a:t>/</a:t>
            </a:r>
            <a:r>
              <a:rPr lang="en-US" altLang="en-US"/>
              <a:t>1</a:t>
            </a:r>
            <a:r>
              <a:rPr lang="sk-SK" altLang="en-US"/>
              <a:t>2</a:t>
            </a:r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67690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AAE380C-C56F-4771-8F4D-7EB210D927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55D2856-D641-45D1-A92A-149DEEF428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9" name="Rectangle 9" descr="Large confetti">
            <a:extLst>
              <a:ext uri="{FF2B5EF4-FFF2-40B4-BE49-F238E27FC236}">
                <a16:creationId xmlns:a16="http://schemas.microsoft.com/office/drawing/2014/main" id="{531DC1C3-EFAD-4A11-B183-F9B4A5CBD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8D60C7-ADBB-4D6E-87AA-4B1245E19CF0}" type="slidenum">
              <a:rPr lang="cs-CZ" altLang="en-US"/>
              <a:pPr/>
              <a:t>‹#›</a:t>
            </a:fld>
            <a:r>
              <a:rPr lang="sk-SK" altLang="en-US"/>
              <a:t>/</a:t>
            </a:r>
            <a:r>
              <a:rPr lang="en-US" altLang="en-US"/>
              <a:t>1</a:t>
            </a:r>
            <a:r>
              <a:rPr lang="sk-SK" altLang="en-US"/>
              <a:t>2</a:t>
            </a:r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72089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699F26D-07BD-4457-BC3B-319A1FF5AB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8B8504F-8528-4A19-9B44-D8057B3187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5" name="Rectangle 9" descr="Large confetti">
            <a:extLst>
              <a:ext uri="{FF2B5EF4-FFF2-40B4-BE49-F238E27FC236}">
                <a16:creationId xmlns:a16="http://schemas.microsoft.com/office/drawing/2014/main" id="{8421C8BB-DC2F-4D17-8551-7B6CF523E0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A6EBEB-E2C0-4795-99E1-DEE13151DFBF}" type="slidenum">
              <a:rPr lang="cs-CZ" altLang="en-US"/>
              <a:pPr/>
              <a:t>‹#›</a:t>
            </a:fld>
            <a:r>
              <a:rPr lang="sk-SK" altLang="en-US"/>
              <a:t>/</a:t>
            </a:r>
            <a:r>
              <a:rPr lang="en-US" altLang="en-US"/>
              <a:t>1</a:t>
            </a:r>
            <a:r>
              <a:rPr lang="sk-SK" altLang="en-US"/>
              <a:t>2</a:t>
            </a:r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95894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4192776-9185-4EEC-978B-044376B678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CAA973A-0097-428A-9A72-92A0F89675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4" name="Rectangle 9" descr="Large confetti">
            <a:extLst>
              <a:ext uri="{FF2B5EF4-FFF2-40B4-BE49-F238E27FC236}">
                <a16:creationId xmlns:a16="http://schemas.microsoft.com/office/drawing/2014/main" id="{30D2426B-E45C-4B0B-8555-4F8E15B55A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2B60E2-8CFA-4B4B-A639-FFCC026FEC01}" type="slidenum">
              <a:rPr lang="cs-CZ" altLang="en-US"/>
              <a:pPr/>
              <a:t>‹#›</a:t>
            </a:fld>
            <a:r>
              <a:rPr lang="sk-SK" altLang="en-US"/>
              <a:t>/</a:t>
            </a:r>
            <a:r>
              <a:rPr lang="en-US" altLang="en-US"/>
              <a:t>1</a:t>
            </a:r>
            <a:r>
              <a:rPr lang="sk-SK" altLang="en-US"/>
              <a:t>2</a:t>
            </a:r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806935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15D26E-1BCC-42F9-8FD0-05EE7A8014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D590A9-9332-4948-B17F-4FE7AE7C5A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7" name="Rectangle 9" descr="Large confetti">
            <a:extLst>
              <a:ext uri="{FF2B5EF4-FFF2-40B4-BE49-F238E27FC236}">
                <a16:creationId xmlns:a16="http://schemas.microsoft.com/office/drawing/2014/main" id="{ADAEAA6E-4887-4FC5-B4B0-FC1A52C103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FA4128-8A1D-429E-A306-B3AAFAA5989F}" type="slidenum">
              <a:rPr lang="cs-CZ" altLang="en-US"/>
              <a:pPr/>
              <a:t>‹#›</a:t>
            </a:fld>
            <a:r>
              <a:rPr lang="sk-SK" altLang="en-US"/>
              <a:t>/</a:t>
            </a:r>
            <a:r>
              <a:rPr lang="en-US" altLang="en-US"/>
              <a:t>1</a:t>
            </a:r>
            <a:r>
              <a:rPr lang="sk-SK" altLang="en-US"/>
              <a:t>2</a:t>
            </a:r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7848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5FB133-9E11-44AE-A3AB-C43BA0375E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BD52C7-8DB9-4E0E-B4F1-D520CF30F7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7" name="Rectangle 9" descr="Large confetti">
            <a:extLst>
              <a:ext uri="{FF2B5EF4-FFF2-40B4-BE49-F238E27FC236}">
                <a16:creationId xmlns:a16="http://schemas.microsoft.com/office/drawing/2014/main" id="{6BF13879-ABE2-4680-B2D5-F64D8F6E6F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2B8CBA-B8EB-4380-A656-13C903883F65}" type="slidenum">
              <a:rPr lang="cs-CZ" altLang="en-US"/>
              <a:pPr/>
              <a:t>‹#›</a:t>
            </a:fld>
            <a:r>
              <a:rPr lang="sk-SK" altLang="en-US"/>
              <a:t>/</a:t>
            </a:r>
            <a:r>
              <a:rPr lang="en-US" altLang="en-US"/>
              <a:t>1</a:t>
            </a:r>
            <a:r>
              <a:rPr lang="sk-SK" altLang="en-US"/>
              <a:t>2</a:t>
            </a:r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593385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 descr="Large confetti">
            <a:extLst>
              <a:ext uri="{FF2B5EF4-FFF2-40B4-BE49-F238E27FC236}">
                <a16:creationId xmlns:a16="http://schemas.microsoft.com/office/drawing/2014/main" id="{A955F7E5-B07E-4DFE-9E52-14CFA8D7A1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F521396-BFE5-4F90-B40E-3E7910C2D7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510831DA-8F72-426B-B2DD-19CF3D148E2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E200970C-D1A3-4BCC-9531-412BACA853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76400" y="6248400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000"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FC2809D-CDB3-4722-88D2-65A01AEFA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12888"/>
            <a:ext cx="8458200" cy="873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altLang="en-US"/>
          </a:p>
        </p:txBody>
      </p:sp>
      <p:sp>
        <p:nvSpPr>
          <p:cNvPr id="1031" name="Rectangle 7" descr="Large confetti">
            <a:extLst>
              <a:ext uri="{FF2B5EF4-FFF2-40B4-BE49-F238E27FC236}">
                <a16:creationId xmlns:a16="http://schemas.microsoft.com/office/drawing/2014/main" id="{8168B37B-E955-4C6A-8369-7B562E0AE58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47650" y="0"/>
            <a:ext cx="793750" cy="18415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altLang="en-US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73BF535A-3D01-4A90-9F42-69BFA07DA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7550" y="6553200"/>
            <a:ext cx="2076450" cy="793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altLang="en-US"/>
          </a:p>
        </p:txBody>
      </p:sp>
      <p:sp>
        <p:nvSpPr>
          <p:cNvPr id="5129" name="Rectangle 9" descr="Large confetti">
            <a:extLst>
              <a:ext uri="{FF2B5EF4-FFF2-40B4-BE49-F238E27FC236}">
                <a16:creationId xmlns:a16="http://schemas.microsoft.com/office/drawing/2014/main" id="{B3845468-D16C-4A17-B5B8-6A72A2AAE7E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248400"/>
            <a:ext cx="990600" cy="609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defRPr sz="2000">
                <a:solidFill>
                  <a:schemeClr val="bg1"/>
                </a:solidFill>
              </a:defRPr>
            </a:lvl1pPr>
          </a:lstStyle>
          <a:p>
            <a:fld id="{67B6754C-FFDA-42BB-8840-E3522B9EB389}" type="slidenum">
              <a:rPr lang="cs-CZ" altLang="en-US"/>
              <a:pPr/>
              <a:t>‹#›</a:t>
            </a:fld>
            <a:r>
              <a:rPr lang="sk-SK" altLang="en-US"/>
              <a:t>/</a:t>
            </a:r>
            <a:r>
              <a:rPr lang="en-US" altLang="en-US"/>
              <a:t>1</a:t>
            </a:r>
            <a:r>
              <a:rPr lang="sk-SK" altLang="en-US"/>
              <a:t>2</a:t>
            </a:r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5000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.jpeg"/><Relationship Id="rId7" Type="http://schemas.openxmlformats.org/officeDocument/2006/relationships/image" Target="../media/image8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.jpeg"/><Relationship Id="rId4" Type="http://schemas.openxmlformats.org/officeDocument/2006/relationships/image" Target="../media/image10.wmf"/><Relationship Id="rId9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äty 3">
            <a:extLst>
              <a:ext uri="{FF2B5EF4-FFF2-40B4-BE49-F238E27FC236}">
                <a16:creationId xmlns:a16="http://schemas.microsoft.com/office/drawing/2014/main" id="{91EDE6B8-174D-472A-B8A9-59B5E6F0B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en-US" sz="2000"/>
              <a:t>Katedra kybernetiky a umelej inteligencie FEI, TU v Košiciach</a:t>
            </a:r>
          </a:p>
        </p:txBody>
      </p:sp>
      <p:sp>
        <p:nvSpPr>
          <p:cNvPr id="4099" name="Zástupný symbol čísla snímky 4">
            <a:extLst>
              <a:ext uri="{FF2B5EF4-FFF2-40B4-BE49-F238E27FC236}">
                <a16:creationId xmlns:a16="http://schemas.microsoft.com/office/drawing/2014/main" id="{052E1AEF-98D0-4C44-A00C-B74631CAF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C50568B-7A87-4D15-8927-868D5CD5A34C}" type="slidenum">
              <a:rPr lang="cs-CZ" altLang="en-US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</a:t>
            </a:fld>
            <a:r>
              <a:rPr lang="sk-SK" altLang="en-US" sz="2000">
                <a:solidFill>
                  <a:schemeClr val="bg1"/>
                </a:solidFill>
              </a:rPr>
              <a:t>/</a:t>
            </a:r>
            <a:r>
              <a:rPr lang="en-US" altLang="en-US" sz="2000">
                <a:solidFill>
                  <a:schemeClr val="bg1"/>
                </a:solidFill>
              </a:rPr>
              <a:t>1</a:t>
            </a:r>
            <a:r>
              <a:rPr lang="sk-SK" altLang="en-US" sz="2000">
                <a:solidFill>
                  <a:schemeClr val="bg1"/>
                </a:solidFill>
              </a:rPr>
              <a:t>2</a:t>
            </a:r>
            <a:endParaRPr lang="cs-CZ" altLang="en-US" sz="2000">
              <a:solidFill>
                <a:schemeClr val="bg1"/>
              </a:solidFill>
            </a:endParaRPr>
          </a:p>
        </p:txBody>
      </p:sp>
      <p:sp>
        <p:nvSpPr>
          <p:cNvPr id="4100" name="Rectangle 2" descr="Large confetti">
            <a:extLst>
              <a:ext uri="{FF2B5EF4-FFF2-40B4-BE49-F238E27FC236}">
                <a16:creationId xmlns:a16="http://schemas.microsoft.com/office/drawing/2014/main" id="{CDFFDA22-EBC0-4B62-840A-BE74D23815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6019800" cy="1371600"/>
          </a:xfrm>
        </p:spPr>
        <p:txBody>
          <a:bodyPr/>
          <a:lstStyle/>
          <a:p>
            <a:pPr algn="ctr" eaLnBrk="1" hangingPunct="1"/>
            <a:r>
              <a:rPr lang="sk-SK" altLang="en-US" sz="4000" b="1"/>
              <a:t>ZNALOSTNÉ SYSTÉMY  prednáška č. 9</a:t>
            </a:r>
            <a:endParaRPr lang="cs-CZ" altLang="en-US" sz="4000" b="1"/>
          </a:p>
        </p:txBody>
      </p:sp>
      <p:pic>
        <p:nvPicPr>
          <p:cNvPr id="4101" name="Picture 3" descr="C:\Pom\pom\KKUI-logo.gif">
            <a:extLst>
              <a:ext uri="{FF2B5EF4-FFF2-40B4-BE49-F238E27FC236}">
                <a16:creationId xmlns:a16="http://schemas.microsoft.com/office/drawing/2014/main" id="{CCFBDFE4-9B90-456D-99FC-720565942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7938"/>
            <a:ext cx="1981200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4" descr="C:\WINDOWS\Application Data\Microsoft\Media Catalog\Downloaded Clips\cl45\j0173958.gif">
            <a:extLst>
              <a:ext uri="{FF2B5EF4-FFF2-40B4-BE49-F238E27FC236}">
                <a16:creationId xmlns:a16="http://schemas.microsoft.com/office/drawing/2014/main" id="{9E919B99-1750-49C3-A9F3-BEBA9BF067D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12001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 Box 7">
            <a:extLst>
              <a:ext uri="{FF2B5EF4-FFF2-40B4-BE49-F238E27FC236}">
                <a16:creationId xmlns:a16="http://schemas.microsoft.com/office/drawing/2014/main" id="{24D56234-04ED-4BC1-974F-F908BC0BD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6316" y="2560638"/>
            <a:ext cx="4657044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en-US" sz="4000" b="1" dirty="0">
                <a:solidFill>
                  <a:srgbClr val="FF0000"/>
                </a:solidFill>
              </a:rPr>
              <a:t>Získavanie znalostí</a:t>
            </a:r>
            <a:endParaRPr lang="en-US" altLang="en-US" sz="4000" b="1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sk-SK" altLang="en-US" sz="4000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en-US" dirty="0">
                <a:solidFill>
                  <a:srgbClr val="FF0000"/>
                </a:solidFill>
              </a:rPr>
              <a:t>Kristína Machová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en-US">
                <a:solidFill>
                  <a:srgbClr val="FF0000"/>
                </a:solidFill>
              </a:rPr>
              <a:t>kristina.machova</a:t>
            </a:r>
            <a:r>
              <a:rPr lang="en-US" altLang="en-US" dirty="0">
                <a:solidFill>
                  <a:srgbClr val="FF0000"/>
                </a:solidFill>
              </a:rPr>
              <a:t>@</a:t>
            </a:r>
            <a:r>
              <a:rPr lang="sk-SK" altLang="en-US" dirty="0">
                <a:solidFill>
                  <a:srgbClr val="FF0000"/>
                </a:solidFill>
              </a:rPr>
              <a:t>tuke.sk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en-US" dirty="0">
                <a:solidFill>
                  <a:srgbClr val="FF0000"/>
                </a:solidFill>
              </a:rPr>
              <a:t>Vysokoškolská 4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cs-CZ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äty 2">
            <a:extLst>
              <a:ext uri="{FF2B5EF4-FFF2-40B4-BE49-F238E27FC236}">
                <a16:creationId xmlns:a16="http://schemas.microsoft.com/office/drawing/2014/main" id="{41709C3D-2EAD-420A-B326-9BA1CBD9B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en-US" sz="2000"/>
              <a:t>Katedra kybernetiky a umelej inteligencie FEI, TU v Košiciach</a:t>
            </a:r>
          </a:p>
        </p:txBody>
      </p:sp>
      <p:sp>
        <p:nvSpPr>
          <p:cNvPr id="14339" name="Zástupný symbol čísla snímky 3">
            <a:extLst>
              <a:ext uri="{FF2B5EF4-FFF2-40B4-BE49-F238E27FC236}">
                <a16:creationId xmlns:a16="http://schemas.microsoft.com/office/drawing/2014/main" id="{A42708D8-883F-4895-88FC-40017439E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D36C403B-C7B3-44D4-AACA-22BB749135A0}" type="slidenum">
              <a:rPr lang="cs-CZ" altLang="en-US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10</a:t>
            </a:fld>
            <a:r>
              <a:rPr lang="sk-SK" altLang="en-US" sz="2000">
                <a:solidFill>
                  <a:schemeClr val="bg1"/>
                </a:solidFill>
              </a:rPr>
              <a:t>/</a:t>
            </a:r>
            <a:r>
              <a:rPr lang="en-US" altLang="en-US" sz="2000">
                <a:solidFill>
                  <a:schemeClr val="bg1"/>
                </a:solidFill>
              </a:rPr>
              <a:t>1</a:t>
            </a:r>
            <a:r>
              <a:rPr lang="sk-SK" altLang="en-US" sz="2000">
                <a:solidFill>
                  <a:schemeClr val="bg1"/>
                </a:solidFill>
              </a:rPr>
              <a:t>2</a:t>
            </a:r>
            <a:endParaRPr lang="cs-CZ" altLang="en-US" sz="2000">
              <a:solidFill>
                <a:schemeClr val="bg1"/>
              </a:solidFill>
            </a:endParaRPr>
          </a:p>
        </p:txBody>
      </p:sp>
      <p:sp>
        <p:nvSpPr>
          <p:cNvPr id="14340" name="Rectangle 2" descr="Ricebk">
            <a:extLst>
              <a:ext uri="{FF2B5EF4-FFF2-40B4-BE49-F238E27FC236}">
                <a16:creationId xmlns:a16="http://schemas.microsoft.com/office/drawing/2014/main" id="{156DDAC6-E106-4133-8118-C8F7224DB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cs-CZ" altLang="en-US" sz="4400">
              <a:solidFill>
                <a:schemeClr val="tx2"/>
              </a:solidFill>
            </a:endParaRP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cs-CZ" altLang="en-US" sz="2400"/>
          </a:p>
        </p:txBody>
      </p:sp>
      <p:sp>
        <p:nvSpPr>
          <p:cNvPr id="14341" name="Rectangle 3" descr="Large confetti">
            <a:extLst>
              <a:ext uri="{FF2B5EF4-FFF2-40B4-BE49-F238E27FC236}">
                <a16:creationId xmlns:a16="http://schemas.microsoft.com/office/drawing/2014/main" id="{2CD447DF-14D2-4DD9-BD50-1CB966B97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en-US" sz="3600">
                <a:solidFill>
                  <a:srgbClr val="FF0000"/>
                </a:solidFill>
              </a:rPr>
              <a:t>7. Rozhodovacie stromy	</a:t>
            </a:r>
            <a:endParaRPr lang="cs-CZ" altLang="en-US" sz="3600">
              <a:solidFill>
                <a:srgbClr val="FF0000"/>
              </a:solidFill>
            </a:endParaRPr>
          </a:p>
        </p:txBody>
      </p:sp>
      <p:sp>
        <p:nvSpPr>
          <p:cNvPr id="14342" name="Rectangle 4">
            <a:extLst>
              <a:ext uri="{FF2B5EF4-FFF2-40B4-BE49-F238E27FC236}">
                <a16:creationId xmlns:a16="http://schemas.microsoft.com/office/drawing/2014/main" id="{D99FB356-61D7-422C-8DB3-33678DC9C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8153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sk-SK" altLang="en-US" sz="2400"/>
              <a:t>Rekurzívne delenie priestoru príkladov na podpriestory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sk-SK" altLang="en-US" sz="2400"/>
              <a:t>UP: v podpriestoroch sú iba príklady jednej triedy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sk-SK" altLang="en-US" sz="2400"/>
              <a:t>Výber testovacieho atribútu – minimalizácia entrópie</a:t>
            </a:r>
            <a:r>
              <a:rPr lang="en-US" altLang="en-US" sz="2400"/>
              <a:t> (</a:t>
            </a:r>
            <a:r>
              <a:rPr lang="sk-SK" altLang="en-US" sz="2400"/>
              <a:t>používa</a:t>
            </a:r>
            <a:r>
              <a:rPr lang="en-US" altLang="en-US" sz="2400"/>
              <a:t> heuristiku</a:t>
            </a:r>
            <a:r>
              <a:rPr lang="sk-SK" altLang="en-US" sz="2400"/>
              <a:t>, keby nepoužíval?</a:t>
            </a:r>
            <a:r>
              <a:rPr lang="en-US" altLang="en-US" sz="2400"/>
              <a:t>)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endParaRPr lang="en-US" altLang="en-US" sz="2400"/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en-US" altLang="en-US" sz="2400"/>
              <a:t>ID3,  ID5R</a:t>
            </a:r>
            <a:r>
              <a:rPr lang="sk-SK" altLang="en-US" sz="2400"/>
              <a:t> </a:t>
            </a:r>
            <a:r>
              <a:rPr lang="en-US" altLang="en-US" sz="2400"/>
              <a:t>(Iterative Dichotomizer 5 Recursive)</a:t>
            </a:r>
            <a:endParaRPr lang="sk-SK" altLang="en-US" sz="2400"/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C4.5 – spracovanie spojitých atribútov a neznámych  hodnôt  </a:t>
            </a:r>
            <a:endParaRPr lang="en-US" altLang="en-US" sz="2400"/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endParaRPr lang="en-US" altLang="en-US" sz="2400"/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sk-SK" altLang="en-US" sz="2400"/>
              <a:t>Orezávanie RS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sk-SK" altLang="en-US" sz="2400"/>
              <a:t>Windowing – technika malého okna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sk-SK" altLang="en-US" sz="2400"/>
              <a:t>Zoskupovanie hodnôt diskrétnych atribútov</a:t>
            </a:r>
            <a:endParaRPr lang="cs-CZ" altLang="en-US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äty 2">
            <a:extLst>
              <a:ext uri="{FF2B5EF4-FFF2-40B4-BE49-F238E27FC236}">
                <a16:creationId xmlns:a16="http://schemas.microsoft.com/office/drawing/2014/main" id="{A30A0D59-73D7-4E33-AD06-F06FC3521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en-US" sz="2000"/>
              <a:t>Katedra kybernetiky a umelej inteligencie FEI, TU v Košiciach</a:t>
            </a:r>
          </a:p>
        </p:txBody>
      </p:sp>
      <p:sp>
        <p:nvSpPr>
          <p:cNvPr id="15363" name="Zástupný symbol čísla snímky 3">
            <a:extLst>
              <a:ext uri="{FF2B5EF4-FFF2-40B4-BE49-F238E27FC236}">
                <a16:creationId xmlns:a16="http://schemas.microsoft.com/office/drawing/2014/main" id="{24A447AE-784D-4D4A-8F86-8BD6A5677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914D29B1-2990-4ED3-BF13-EF3B25A40067}" type="slidenum">
              <a:rPr lang="cs-CZ" altLang="en-US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11</a:t>
            </a:fld>
            <a:r>
              <a:rPr lang="sk-SK" altLang="en-US" sz="2000">
                <a:solidFill>
                  <a:schemeClr val="bg1"/>
                </a:solidFill>
              </a:rPr>
              <a:t>/</a:t>
            </a:r>
            <a:r>
              <a:rPr lang="en-US" altLang="en-US" sz="2000">
                <a:solidFill>
                  <a:schemeClr val="bg1"/>
                </a:solidFill>
              </a:rPr>
              <a:t>1</a:t>
            </a:r>
            <a:r>
              <a:rPr lang="sk-SK" altLang="en-US" sz="2000">
                <a:solidFill>
                  <a:schemeClr val="bg1"/>
                </a:solidFill>
              </a:rPr>
              <a:t>2</a:t>
            </a:r>
            <a:endParaRPr lang="cs-CZ" altLang="en-US" sz="2000">
              <a:solidFill>
                <a:schemeClr val="bg1"/>
              </a:solidFill>
            </a:endParaRPr>
          </a:p>
        </p:txBody>
      </p:sp>
      <p:sp>
        <p:nvSpPr>
          <p:cNvPr id="15364" name="Rectangle 2" descr="Ricebk">
            <a:extLst>
              <a:ext uri="{FF2B5EF4-FFF2-40B4-BE49-F238E27FC236}">
                <a16:creationId xmlns:a16="http://schemas.microsoft.com/office/drawing/2014/main" id="{8B8106ED-85C2-41AF-A78B-E7766DF97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cs-CZ" altLang="en-US" sz="4400">
              <a:solidFill>
                <a:schemeClr val="tx2"/>
              </a:solidFill>
            </a:endParaRP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cs-CZ" altLang="en-US" sz="2400"/>
          </a:p>
        </p:txBody>
      </p:sp>
      <p:sp>
        <p:nvSpPr>
          <p:cNvPr id="15365" name="Rectangle 3" descr="Large confetti">
            <a:extLst>
              <a:ext uri="{FF2B5EF4-FFF2-40B4-BE49-F238E27FC236}">
                <a16:creationId xmlns:a16="http://schemas.microsoft.com/office/drawing/2014/main" id="{A0E2D389-D10F-4B96-8416-F409B34BD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en-US" sz="3600">
                <a:solidFill>
                  <a:srgbClr val="FF0000"/>
                </a:solidFill>
              </a:rPr>
              <a:t>8</a:t>
            </a:r>
            <a:r>
              <a:rPr lang="en-US" altLang="en-US" sz="3600">
                <a:solidFill>
                  <a:srgbClr val="FF0000"/>
                </a:solidFill>
              </a:rPr>
              <a:t>.</a:t>
            </a:r>
            <a:r>
              <a:rPr lang="sk-SK" altLang="en-US" sz="3600">
                <a:solidFill>
                  <a:srgbClr val="FF0000"/>
                </a:solidFill>
              </a:rPr>
              <a:t> Všeobecný algoritmus generovania RS </a:t>
            </a:r>
            <a:endParaRPr lang="cs-CZ" altLang="en-US" sz="3600">
              <a:solidFill>
                <a:srgbClr val="FF0000"/>
              </a:solidFill>
            </a:endParaRP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43E1B97-6960-4EB8-BC76-4688FC9FF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RS je reprezentácia </a:t>
            </a:r>
            <a:r>
              <a:rPr lang="sk-SK" altLang="en-US" sz="2400" b="1"/>
              <a:t>rozhodovacej procedúry</a:t>
            </a:r>
            <a:r>
              <a:rPr lang="sk-SK" altLang="en-US" sz="2400"/>
              <a:t>, ktorá sa </a:t>
            </a:r>
            <a:r>
              <a:rPr lang="sk-SK" altLang="en-US" sz="2400" b="1"/>
              <a:t>používa na klasifkáciu </a:t>
            </a:r>
            <a:r>
              <a:rPr lang="sk-SK" altLang="en-US" sz="2400"/>
              <a:t>nových príkladov do tried.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RS je reprezentovaný acyklickým grafom, v ktorom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	- listový uzol obsahuje názov triedy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	- nelistový uzol obsahuje špecifický test </a:t>
            </a:r>
            <a:r>
              <a:rPr lang="en-US" altLang="en-US" sz="2400"/>
              <a:t>(</a:t>
            </a:r>
            <a:r>
              <a:rPr lang="sk-SK" altLang="en-US" sz="2400"/>
              <a:t>atribút</a:t>
            </a:r>
            <a:r>
              <a:rPr lang="en-US" altLang="en-US" sz="2400"/>
              <a:t>)</a:t>
            </a:r>
            <a:r>
              <a:rPr lang="sk-SK" altLang="en-US" sz="2400"/>
              <a:t>, podľa výsledkov </a:t>
            </a:r>
            <a:r>
              <a:rPr lang="en-US" altLang="en-US" sz="2400"/>
              <a:t>(</a:t>
            </a:r>
            <a:r>
              <a:rPr lang="sk-SK" altLang="en-US" sz="2400"/>
              <a:t>hodnôt</a:t>
            </a:r>
            <a:r>
              <a:rPr lang="en-US" altLang="en-US" sz="2400"/>
              <a:t>)</a:t>
            </a:r>
            <a:r>
              <a:rPr lang="sk-SK" altLang="en-US" sz="2400"/>
              <a:t> ktorého sa rozdeľuje priestor príkladov.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Každý príklad je asociovaný s 1 listovým uzlom procedúrou cesta.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Ak je pre každý podpriestor splnené ukončovacie kritérium, potom algoritmus končí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sk-SK" altLang="en-US" sz="2400"/>
              <a:t>Zvolí sa podpriestor obsahujúci TP rôznych tried.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sk-SK" altLang="en-US" sz="2400"/>
              <a:t>Vyberie sa preň ešte nepoužitý atribút.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sk-SK" altLang="en-US" sz="2400"/>
              <a:t>Zvolený podpriestor sa rozdelí na ďalšie podpriestory, podľa hodnôt zvoleného atribútu.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äty 2">
            <a:extLst>
              <a:ext uri="{FF2B5EF4-FFF2-40B4-BE49-F238E27FC236}">
                <a16:creationId xmlns:a16="http://schemas.microsoft.com/office/drawing/2014/main" id="{6EEA95C4-17D4-4CF1-B67B-22A888D04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en-US" sz="2000"/>
              <a:t>Katedra kybernetiky a umelej inteligencie FEI, TU v Košiciach</a:t>
            </a:r>
          </a:p>
        </p:txBody>
      </p:sp>
      <p:sp>
        <p:nvSpPr>
          <p:cNvPr id="16387" name="Zástupný symbol čísla snímky 3">
            <a:extLst>
              <a:ext uri="{FF2B5EF4-FFF2-40B4-BE49-F238E27FC236}">
                <a16:creationId xmlns:a16="http://schemas.microsoft.com/office/drawing/2014/main" id="{B9867BC0-C549-48F8-BD5F-65E61D147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BB77A310-6216-4683-8915-072AFD2DEB31}" type="slidenum">
              <a:rPr lang="cs-CZ" altLang="en-US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12</a:t>
            </a:fld>
            <a:r>
              <a:rPr lang="sk-SK" altLang="en-US" sz="2000">
                <a:solidFill>
                  <a:schemeClr val="bg1"/>
                </a:solidFill>
              </a:rPr>
              <a:t>/</a:t>
            </a:r>
            <a:r>
              <a:rPr lang="en-US" altLang="en-US" sz="2000">
                <a:solidFill>
                  <a:schemeClr val="bg1"/>
                </a:solidFill>
              </a:rPr>
              <a:t>1</a:t>
            </a:r>
            <a:r>
              <a:rPr lang="sk-SK" altLang="en-US" sz="2000">
                <a:solidFill>
                  <a:schemeClr val="bg1"/>
                </a:solidFill>
              </a:rPr>
              <a:t>2</a:t>
            </a:r>
            <a:endParaRPr lang="cs-CZ" altLang="en-US" sz="2000">
              <a:solidFill>
                <a:schemeClr val="bg1"/>
              </a:solidFill>
            </a:endParaRPr>
          </a:p>
        </p:txBody>
      </p:sp>
      <p:sp>
        <p:nvSpPr>
          <p:cNvPr id="16388" name="Rectangle 2" descr="Ricebk">
            <a:extLst>
              <a:ext uri="{FF2B5EF4-FFF2-40B4-BE49-F238E27FC236}">
                <a16:creationId xmlns:a16="http://schemas.microsoft.com/office/drawing/2014/main" id="{A17710B0-FB6F-40AE-8B3B-0CBC7A33B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cs-CZ" altLang="en-US" sz="4400">
              <a:solidFill>
                <a:schemeClr val="tx2"/>
              </a:solidFill>
            </a:endParaRP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cs-CZ" altLang="en-US" sz="2400"/>
          </a:p>
        </p:txBody>
      </p:sp>
      <p:sp>
        <p:nvSpPr>
          <p:cNvPr id="16389" name="Rectangle 3" descr="Large confetti">
            <a:extLst>
              <a:ext uri="{FF2B5EF4-FFF2-40B4-BE49-F238E27FC236}">
                <a16:creationId xmlns:a16="http://schemas.microsoft.com/office/drawing/2014/main" id="{4D66FFAF-5024-4FE9-852B-105573812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28600"/>
            <a:ext cx="7772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en-US" sz="3600">
                <a:solidFill>
                  <a:srgbClr val="FF0000"/>
                </a:solidFill>
              </a:rPr>
              <a:t>9. Algoritmus ID3	</a:t>
            </a:r>
            <a:endParaRPr lang="cs-CZ" altLang="en-US" sz="3600">
              <a:solidFill>
                <a:srgbClr val="FF0000"/>
              </a:solidFill>
            </a:endParaRPr>
          </a:p>
        </p:txBody>
      </p:sp>
      <p:sp>
        <p:nvSpPr>
          <p:cNvPr id="16390" name="Rectangle 4">
            <a:extLst>
              <a:ext uri="{FF2B5EF4-FFF2-40B4-BE49-F238E27FC236}">
                <a16:creationId xmlns:a16="http://schemas.microsoft.com/office/drawing/2014/main" id="{49B2DDD2-A2DA-4C51-913B-6A76AF11B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8153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sk-SK" altLang="en-US" sz="2400"/>
              <a:t>Generuje perfektný, rozmerovo optimálny RS zhora nadol.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sk-SK" altLang="en-US" sz="2400"/>
              <a:t>Ukončovacie kritérium: každý podpriestor obsahuje iba TP tej istej triedy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sk-SK" altLang="en-US" sz="2400"/>
              <a:t>Na výber testovacieho atribútu používa entrópiu: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endParaRPr lang="sk-SK" altLang="en-US" sz="2400"/>
          </a:p>
        </p:txBody>
      </p:sp>
      <p:sp>
        <p:nvSpPr>
          <p:cNvPr id="16391" name="Rectangle 6">
            <a:extLst>
              <a:ext uri="{FF2B5EF4-FFF2-40B4-BE49-F238E27FC236}">
                <a16:creationId xmlns:a16="http://schemas.microsoft.com/office/drawing/2014/main" id="{5F4AE48A-95B4-4297-AA9D-65C6C5C72F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3300" y="3200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sk-SK" altLang="en-US" sz="2400"/>
          </a:p>
        </p:txBody>
      </p:sp>
      <p:graphicFrame>
        <p:nvGraphicFramePr>
          <p:cNvPr id="16392" name="Object 0">
            <a:extLst>
              <a:ext uri="{FF2B5EF4-FFF2-40B4-BE49-F238E27FC236}">
                <a16:creationId xmlns:a16="http://schemas.microsoft.com/office/drawing/2014/main" id="{FABAF456-AEA0-4545-B398-B235C0B1C5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2743200"/>
          <a:ext cx="4724400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2057400" imgH="457200" progId="Equation.3">
                  <p:embed/>
                </p:oleObj>
              </mc:Choice>
              <mc:Fallback>
                <p:oleObj r:id="rId4" imgW="2057400" imgH="45720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743200"/>
                        <a:ext cx="4724400" cy="104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3" name="Rectangle 8">
            <a:extLst>
              <a:ext uri="{FF2B5EF4-FFF2-40B4-BE49-F238E27FC236}">
                <a16:creationId xmlns:a16="http://schemas.microsoft.com/office/drawing/2014/main" id="{F8461FF2-FC6C-483E-809A-AC3101F61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09913"/>
            <a:ext cx="91440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en-US" sz="1200">
                <a:cs typeface="Times New Roman" panose="02020603050405020304" pitchFamily="18" charset="0"/>
              </a:rPr>
              <a:t> 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sk-SK" altLang="en-US" sz="2400"/>
          </a:p>
        </p:txBody>
      </p:sp>
      <p:graphicFrame>
        <p:nvGraphicFramePr>
          <p:cNvPr id="16394" name="Object 1">
            <a:extLst>
              <a:ext uri="{FF2B5EF4-FFF2-40B4-BE49-F238E27FC236}">
                <a16:creationId xmlns:a16="http://schemas.microsoft.com/office/drawing/2014/main" id="{680B3897-7D5E-4ECB-BCE8-3B1F72594F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3886200"/>
          <a:ext cx="49530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1841500" imgH="457200" progId="Equation.3">
                  <p:embed/>
                </p:oleObj>
              </mc:Choice>
              <mc:Fallback>
                <p:oleObj r:id="rId6" imgW="184150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886200"/>
                        <a:ext cx="49530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5" name="Rectangle 10">
            <a:extLst>
              <a:ext uri="{FF2B5EF4-FFF2-40B4-BE49-F238E27FC236}">
                <a16:creationId xmlns:a16="http://schemas.microsoft.com/office/drawing/2014/main" id="{A4EA345C-A29E-4D99-97BF-EC04A7E7C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3338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sk-SK" altLang="en-US" sz="2400"/>
          </a:p>
        </p:txBody>
      </p:sp>
      <p:graphicFrame>
        <p:nvGraphicFramePr>
          <p:cNvPr id="16396" name="Object 2">
            <a:extLst>
              <a:ext uri="{FF2B5EF4-FFF2-40B4-BE49-F238E27FC236}">
                <a16:creationId xmlns:a16="http://schemas.microsoft.com/office/drawing/2014/main" id="{4E8D05F9-89E8-4580-95A3-8476730188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5257800"/>
          <a:ext cx="3733800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8" imgW="1459866" imgH="203112" progId="Equation.3">
                  <p:embed/>
                </p:oleObj>
              </mc:Choice>
              <mc:Fallback>
                <p:oleObj r:id="rId8" imgW="1459866" imgH="203112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257800"/>
                        <a:ext cx="3733800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4">
            <a:extLst>
              <a:ext uri="{FF2B5EF4-FFF2-40B4-BE49-F238E27FC236}">
                <a16:creationId xmlns:a16="http://schemas.microsoft.com/office/drawing/2014/main" id="{B0312E36-F5E3-4E56-8FBC-76EEEEBAB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420938"/>
            <a:ext cx="73152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aseline="-25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q"/>
              <a:defRPr/>
            </a:pPr>
            <a:r>
              <a:rPr lang="en-US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AQ </a:t>
            </a:r>
            <a:r>
              <a:rPr lang="sk-SK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systém autorov </a:t>
            </a:r>
            <a:r>
              <a:rPr lang="sk-SK" altLang="en-US" baseline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Michalského</a:t>
            </a:r>
            <a:r>
              <a:rPr lang="sk-SK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sk-SK" altLang="en-US" baseline="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Chilauského</a:t>
            </a:r>
            <a:r>
              <a:rPr lang="sk-SK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k-SK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</a:t>
            </a:r>
            <a:r>
              <a:rPr lang="en-US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q"/>
              <a:defRPr/>
            </a:pPr>
            <a:r>
              <a:rPr lang="sk-SK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Pracujú </a:t>
            </a:r>
            <a:r>
              <a:rPr lang="sk-SK" altLang="en-US" baseline="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neinkrementálne</a:t>
            </a:r>
            <a:r>
              <a:rPr lang="sk-SK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q"/>
              <a:defRPr/>
            </a:pPr>
            <a:r>
              <a:rPr lang="sk-SK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Používajú metódu „</a:t>
            </a:r>
            <a:r>
              <a:rPr lang="sk-SK" altLang="en-US" baseline="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rozďeľuj</a:t>
            </a:r>
            <a:r>
              <a:rPr lang="sk-SK" altLang="en-US" baseline="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panuj</a:t>
            </a:r>
            <a:r>
              <a:rPr lang="sk-SK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q"/>
              <a:defRPr/>
            </a:pPr>
            <a:r>
              <a:rPr lang="sk-SK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Najznámejší reprezentant je AQ11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q"/>
              <a:defRPr/>
            </a:pPr>
            <a:r>
              <a:rPr lang="sk-SK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Používa pojem </a:t>
            </a:r>
            <a:r>
              <a:rPr lang="sk-SK" altLang="en-US" baseline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obálka</a:t>
            </a:r>
            <a:r>
              <a:rPr lang="sk-SK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</a:t>
            </a:r>
            <a:r>
              <a:rPr lang="en-US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(e1/e5), G(e1/E2), G(E1/E2)</a:t>
            </a:r>
            <a:endParaRPr lang="sk-SK" altLang="en-US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q"/>
              <a:defRPr/>
            </a:pPr>
            <a:r>
              <a:rPr lang="sk-SK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Pracuje so </a:t>
            </a:r>
            <a:r>
              <a:rPr lang="sk-SK" altLang="en-US" baseline="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selektorom</a:t>
            </a:r>
            <a:r>
              <a:rPr lang="sk-SK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k-SK" altLang="en-US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sk-SK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sk-SK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altLang="en-US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endParaRPr lang="sk-SK" altLang="en-US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sk-SK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kde	</a:t>
            </a:r>
            <a:r>
              <a:rPr lang="sk-SK" altLang="en-US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sk-SK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disjunkcia hodnôt atribútu </a:t>
            </a:r>
            <a:r>
              <a:rPr lang="sk-SK" altLang="en-US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endParaRPr lang="sk-SK" altLang="en-US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sk-SK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sk-SK" altLang="en-US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označuje = alebo≠.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/>
            </a:pPr>
            <a:endParaRPr lang="sk-SK" altLang="en-US" dirty="0"/>
          </a:p>
        </p:txBody>
      </p:sp>
      <p:sp>
        <p:nvSpPr>
          <p:cNvPr id="17411" name="Rectangle 2" descr="Ricebk">
            <a:extLst>
              <a:ext uri="{FF2B5EF4-FFF2-40B4-BE49-F238E27FC236}">
                <a16:creationId xmlns:a16="http://schemas.microsoft.com/office/drawing/2014/main" id="{AA11A98C-F085-4995-9EBA-E82949977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6700" y="463550"/>
            <a:ext cx="3530600" cy="10541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4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cs-CZ" altLang="en-US" sz="3600">
                <a:solidFill>
                  <a:srgbClr val="FF0000"/>
                </a:solidFill>
              </a:rPr>
              <a:t>10. Algoritmy AQ</a:t>
            </a: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cs-CZ" altLang="en-US" sz="240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6">
            <a:extLst>
              <a:ext uri="{FF2B5EF4-FFF2-40B4-BE49-F238E27FC236}">
                <a16:creationId xmlns:a16="http://schemas.microsoft.com/office/drawing/2014/main" id="{C827758E-D534-469C-ACDE-92DFA7A320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33825" y="3868738"/>
          <a:ext cx="3024188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3" imgW="1739900" imgH="317500" progId="Equation.3">
                  <p:embed/>
                </p:oleObj>
              </mc:Choice>
              <mc:Fallback>
                <p:oleObj name="Rovnica" r:id="rId3" imgW="1739900" imgH="3175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3825" y="3868738"/>
                        <a:ext cx="3024188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5">
            <a:extLst>
              <a:ext uri="{FF2B5EF4-FFF2-40B4-BE49-F238E27FC236}">
                <a16:creationId xmlns:a16="http://schemas.microsoft.com/office/drawing/2014/main" id="{161BA9A7-8768-4946-8D5D-39789477F5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43213" y="4535488"/>
          <a:ext cx="295275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5" imgW="1841500" imgH="304800" progId="Equation.3">
                  <p:embed/>
                </p:oleObj>
              </mc:Choice>
              <mc:Fallback>
                <p:oleObj name="Rovnica" r:id="rId5" imgW="1841500" imgH="304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4535488"/>
                        <a:ext cx="295275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4">
            <a:extLst>
              <a:ext uri="{FF2B5EF4-FFF2-40B4-BE49-F238E27FC236}">
                <a16:creationId xmlns:a16="http://schemas.microsoft.com/office/drawing/2014/main" id="{5C0E00EE-5AD7-4D04-BAB0-95DCB2AB7DC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00338" y="6186488"/>
          <a:ext cx="295275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7" imgW="1764534" imgH="304668" progId="Equation.3">
                  <p:embed/>
                </p:oleObj>
              </mc:Choice>
              <mc:Fallback>
                <p:oleObj name="Rovnica" r:id="rId7" imgW="1764534" imgH="304668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6186488"/>
                        <a:ext cx="295275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1" name="Rectangle 7">
            <a:extLst>
              <a:ext uri="{FF2B5EF4-FFF2-40B4-BE49-F238E27FC236}">
                <a16:creationId xmlns:a16="http://schemas.microsoft.com/office/drawing/2014/main" id="{6E1EBBF4-63E5-40FE-97F0-754FE74F2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138" y="1654175"/>
            <a:ext cx="6856412" cy="247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9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sk-SK" altLang="en-US" sz="1800" i="1">
                <a:latin typeface="Arial" panose="020B0604020202020204" pitchFamily="34" charset="0"/>
                <a:cs typeface="Times New Roman" panose="02020603050405020304" pitchFamily="18" charset="0"/>
              </a:rPr>
              <a:t>Vstupy:	</a:t>
            </a:r>
            <a:r>
              <a:rPr lang="sk-SK" altLang="en-US" sz="1800" b="1" i="1">
                <a:latin typeface="Arial" panose="020B0604020202020204" pitchFamily="34" charset="0"/>
                <a:cs typeface="Times New Roman" panose="02020603050405020304" pitchFamily="18" charset="0"/>
              </a:rPr>
              <a:t>E1</a:t>
            </a:r>
            <a:r>
              <a:rPr lang="sk-SK" altLang="en-US" sz="1800" i="1">
                <a:latin typeface="Arial" panose="020B0604020202020204" pitchFamily="34" charset="0"/>
                <a:cs typeface="Times New Roman" panose="02020603050405020304" pitchFamily="18" charset="0"/>
              </a:rPr>
              <a:t>...množina pozitívnych trénovacích príkladov</a:t>
            </a:r>
            <a:endParaRPr lang="cs-CZ" altLang="en-US" sz="18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1800" b="1" i="1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sk-SK" altLang="en-US" sz="1800" b="1" i="1">
                <a:latin typeface="Arial" panose="020B0604020202020204" pitchFamily="34" charset="0"/>
                <a:cs typeface="Times New Roman" panose="02020603050405020304" pitchFamily="18" charset="0"/>
              </a:rPr>
              <a:t>E2</a:t>
            </a:r>
            <a:r>
              <a:rPr lang="sk-SK" altLang="en-US" sz="1800" i="1">
                <a:latin typeface="Arial" panose="020B0604020202020204" pitchFamily="34" charset="0"/>
                <a:cs typeface="Times New Roman" panose="02020603050405020304" pitchFamily="18" charset="0"/>
              </a:rPr>
              <a:t>...množina negatívnych trénovacích príkladov</a:t>
            </a:r>
            <a:endParaRPr lang="cs-CZ" altLang="en-US" sz="18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sk-SK" altLang="en-US" sz="1800" i="1">
                <a:latin typeface="Arial" panose="020B0604020202020204" pitchFamily="34" charset="0"/>
                <a:cs typeface="Times New Roman" panose="02020603050405020304" pitchFamily="18" charset="0"/>
              </a:rPr>
              <a:t>Výstupy:	</a:t>
            </a:r>
            <a:r>
              <a:rPr lang="sk-SK" altLang="en-US" sz="1800" b="1" i="1">
                <a:latin typeface="Arial" panose="020B0604020202020204" pitchFamily="34" charset="0"/>
                <a:cs typeface="Times New Roman" panose="02020603050405020304" pitchFamily="18" charset="0"/>
              </a:rPr>
              <a:t>G(E1/E2)</a:t>
            </a:r>
            <a:r>
              <a:rPr lang="sk-SK" altLang="en-US" sz="1800" i="1">
                <a:latin typeface="Arial" panose="020B0604020202020204" pitchFamily="34" charset="0"/>
                <a:cs typeface="Times New Roman" panose="02020603050405020304" pitchFamily="18" charset="0"/>
              </a:rPr>
              <a:t>...popis triedy v tvare DNF</a:t>
            </a:r>
            <a:endParaRPr lang="cs-CZ" altLang="en-US" sz="18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sk-SK" altLang="en-US" sz="1800" i="1">
                <a:latin typeface="Arial" panose="020B0604020202020204" pitchFamily="34" charset="0"/>
                <a:cs typeface="Times New Roman" panose="02020603050405020304" pitchFamily="18" charset="0"/>
              </a:rPr>
              <a:t>Volanie na najvyššej úrovni:	</a:t>
            </a:r>
            <a:r>
              <a:rPr lang="sk-SK" altLang="en-US" sz="1800" b="1" i="1">
                <a:latin typeface="Arial" panose="020B0604020202020204" pitchFamily="34" charset="0"/>
                <a:cs typeface="Times New Roman" panose="02020603050405020304" pitchFamily="18" charset="0"/>
              </a:rPr>
              <a:t>AQ11(E1, E2, {})</a:t>
            </a:r>
            <a:endParaRPr lang="cs-CZ" altLang="en-US" sz="18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sk-SK" altLang="en-US" sz="1800" i="1">
                <a:latin typeface="Arial" panose="020B0604020202020204" pitchFamily="34" charset="0"/>
                <a:cs typeface="Times New Roman" panose="02020603050405020304" pitchFamily="18" charset="0"/>
              </a:rPr>
              <a:t>Procedúra:	</a:t>
            </a:r>
            <a:r>
              <a:rPr lang="en-US" altLang="en-US" sz="1800" i="1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sk-SK" altLang="en-US" sz="1800" i="1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sk-SK" altLang="en-US" sz="1800" b="1" i="1">
                <a:latin typeface="Arial" panose="020B0604020202020204" pitchFamily="34" charset="0"/>
                <a:cs typeface="Times New Roman" panose="02020603050405020304" pitchFamily="18" charset="0"/>
              </a:rPr>
              <a:t>AQ11(E1, E2, G(E1/E2))</a:t>
            </a:r>
            <a:endParaRPr lang="cs-CZ" altLang="en-US" sz="18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sk-SK" altLang="en-US" sz="1800" b="1" i="1">
                <a:latin typeface="Arial" panose="020B0604020202020204" pitchFamily="34" charset="0"/>
                <a:cs typeface="Times New Roman" panose="02020603050405020304" pitchFamily="18" charset="0"/>
              </a:rPr>
              <a:t>for</a:t>
            </a:r>
            <a:r>
              <a:rPr lang="sk-SK" altLang="en-US" sz="1800" i="1">
                <a:latin typeface="Arial" panose="020B0604020202020204" pitchFamily="34" charset="0"/>
                <a:cs typeface="Times New Roman" panose="02020603050405020304" pitchFamily="18" charset="0"/>
              </a:rPr>
              <a:t>	každý príklad </a:t>
            </a:r>
            <a:r>
              <a:rPr lang="sk-SK" altLang="en-US" sz="1800" b="1" i="1">
                <a:latin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sk-SK" altLang="en-US" sz="1800" b="1" i="1" baseline="-30000">
                <a:latin typeface="Arial" panose="020B0604020202020204" pitchFamily="34" charset="0"/>
                <a:cs typeface="Times New Roman" panose="02020603050405020304" pitchFamily="18" charset="0"/>
              </a:rPr>
              <a:t>i</a:t>
            </a:r>
            <a:r>
              <a:rPr lang="sk-SK" altLang="en-US" sz="1800" i="1" baseline="-25000">
                <a:latin typeface="Arial" panose="020B0604020202020204" pitchFamily="34" charset="0"/>
                <a:cs typeface="Times New Roman" panose="02020603050405020304" pitchFamily="18" charset="0"/>
              </a:rPr>
              <a:t> v </a:t>
            </a:r>
            <a:r>
              <a:rPr lang="sk-SK" altLang="en-US" sz="1800" b="1" i="1">
                <a:latin typeface="Arial" panose="020B0604020202020204" pitchFamily="34" charset="0"/>
                <a:cs typeface="Times New Roman" panose="02020603050405020304" pitchFamily="18" charset="0"/>
              </a:rPr>
              <a:t>E1</a:t>
            </a:r>
            <a:endParaRPr lang="cs-CZ" altLang="en-US" sz="18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sk-SK" altLang="en-US" sz="1800" i="1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sk-SK" altLang="en-US" sz="1800" b="1" i="1">
                <a:latin typeface="Arial" panose="020B0604020202020204" pitchFamily="34" charset="0"/>
                <a:cs typeface="Times New Roman" panose="02020603050405020304" pitchFamily="18" charset="0"/>
              </a:rPr>
              <a:t>for</a:t>
            </a:r>
            <a:r>
              <a:rPr lang="sk-SK" altLang="en-US" sz="1800" i="1">
                <a:latin typeface="Arial" panose="020B0604020202020204" pitchFamily="34" charset="0"/>
                <a:cs typeface="Times New Roman" panose="02020603050405020304" pitchFamily="18" charset="0"/>
              </a:rPr>
              <a:t>	každý príklad </a:t>
            </a:r>
            <a:r>
              <a:rPr lang="sk-SK" altLang="en-US" sz="1800" b="1" i="1">
                <a:latin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sk-SK" altLang="en-US" sz="1800" b="1" i="1" baseline="-30000">
                <a:latin typeface="Arial" panose="020B0604020202020204" pitchFamily="34" charset="0"/>
                <a:cs typeface="Times New Roman" panose="02020603050405020304" pitchFamily="18" charset="0"/>
              </a:rPr>
              <a:t>j</a:t>
            </a:r>
            <a:r>
              <a:rPr lang="sk-SK" altLang="en-US" sz="1800" i="1" baseline="-25000">
                <a:latin typeface="Arial" panose="020B0604020202020204" pitchFamily="34" charset="0"/>
                <a:cs typeface="Times New Roman" panose="02020603050405020304" pitchFamily="18" charset="0"/>
              </a:rPr>
              <a:t> v </a:t>
            </a:r>
            <a:r>
              <a:rPr lang="sk-SK" altLang="en-US" sz="1800" b="1" i="1">
                <a:latin typeface="Arial" panose="020B0604020202020204" pitchFamily="34" charset="0"/>
                <a:cs typeface="Times New Roman" panose="02020603050405020304" pitchFamily="18" charset="0"/>
              </a:rPr>
              <a:t>E2</a:t>
            </a:r>
            <a:endParaRPr lang="cs-CZ" altLang="en-US" sz="18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1800" i="1">
                <a:latin typeface="Arial" panose="020B0604020202020204" pitchFamily="34" charset="0"/>
                <a:cs typeface="Times New Roman" panose="02020603050405020304" pitchFamily="18" charset="0"/>
              </a:rPr>
              <a:t>		</a:t>
            </a:r>
            <a:r>
              <a:rPr lang="sk-SK" altLang="en-US" sz="1800" i="1">
                <a:latin typeface="Arial" panose="020B0604020202020204" pitchFamily="34" charset="0"/>
                <a:cs typeface="Times New Roman" panose="02020603050405020304" pitchFamily="18" charset="0"/>
              </a:rPr>
              <a:t>generuj  </a:t>
            </a:r>
            <a:endParaRPr lang="sk-SK" altLang="en-US" sz="1800">
              <a:latin typeface="Arial" panose="020B0604020202020204" pitchFamily="34" charset="0"/>
            </a:endParaRPr>
          </a:p>
        </p:txBody>
      </p:sp>
      <p:sp>
        <p:nvSpPr>
          <p:cNvPr id="19462" name="Rectangle 8">
            <a:extLst>
              <a:ext uri="{FF2B5EF4-FFF2-40B4-BE49-F238E27FC236}">
                <a16:creationId xmlns:a16="http://schemas.microsoft.com/office/drawing/2014/main" id="{5DFF163E-7CD4-4E5F-B120-0A6CC852D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138" y="4273550"/>
            <a:ext cx="198596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9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1200" i="1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sk-SK" altLang="en-US" sz="1800" i="1">
                <a:latin typeface="Arial" panose="020B0604020202020204" pitchFamily="34" charset="0"/>
                <a:cs typeface="Times New Roman" panose="02020603050405020304" pitchFamily="18" charset="0"/>
              </a:rPr>
              <a:t>generuj </a:t>
            </a:r>
            <a:r>
              <a:rPr lang="sk-SK" altLang="en-US" sz="1200" i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sk-SK" altLang="en-US" sz="1800">
              <a:latin typeface="Arial" panose="020B0604020202020204" pitchFamily="34" charset="0"/>
            </a:endParaRPr>
          </a:p>
        </p:txBody>
      </p:sp>
      <p:sp>
        <p:nvSpPr>
          <p:cNvPr id="19463" name="Rectangle 9">
            <a:extLst>
              <a:ext uri="{FF2B5EF4-FFF2-40B4-BE49-F238E27FC236}">
                <a16:creationId xmlns:a16="http://schemas.microsoft.com/office/drawing/2014/main" id="{188F4F97-FACE-4351-9FE3-AF31356B5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0300" y="4995863"/>
            <a:ext cx="5691188" cy="12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9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1200" i="1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sk-SK" altLang="en-US" sz="1800" i="1">
                <a:latin typeface="Arial" panose="020B0604020202020204" pitchFamily="34" charset="0"/>
                <a:cs typeface="Times New Roman" panose="02020603050405020304" pitchFamily="18" charset="0"/>
              </a:rPr>
              <a:t>na </a:t>
            </a:r>
            <a:r>
              <a:rPr lang="sk-SK" altLang="en-US" sz="1800" b="1" i="1">
                <a:latin typeface="Arial" panose="020B0604020202020204" pitchFamily="34" charset="0"/>
                <a:cs typeface="Times New Roman" panose="02020603050405020304" pitchFamily="18" charset="0"/>
              </a:rPr>
              <a:t>G(e</a:t>
            </a:r>
            <a:r>
              <a:rPr lang="sk-SK" altLang="en-US" sz="1800" b="1" i="1" baseline="-30000">
                <a:latin typeface="Arial" panose="020B0604020202020204" pitchFamily="34" charset="0"/>
                <a:cs typeface="Times New Roman" panose="02020603050405020304" pitchFamily="18" charset="0"/>
              </a:rPr>
              <a:t>i</a:t>
            </a:r>
            <a:r>
              <a:rPr lang="en-US" altLang="en-US" sz="1800" b="1" i="1">
                <a:latin typeface="Arial" panose="020B0604020202020204" pitchFamily="34" charset="0"/>
                <a:cs typeface="Times New Roman" panose="02020603050405020304" pitchFamily="18" charset="0"/>
              </a:rPr>
              <a:t>/E2</a:t>
            </a:r>
            <a:r>
              <a:rPr lang="en-US" altLang="en-US" sz="1800" i="1">
                <a:latin typeface="Arial" panose="020B0604020202020204" pitchFamily="34" charset="0"/>
                <a:cs typeface="Times New Roman" panose="02020603050405020304" pitchFamily="18" charset="0"/>
              </a:rPr>
              <a:t>) </a:t>
            </a:r>
            <a:r>
              <a:rPr lang="sk-SK" altLang="en-US" sz="1800" i="1">
                <a:latin typeface="Arial" panose="020B0604020202020204" pitchFamily="34" charset="0"/>
                <a:cs typeface="Times New Roman" panose="02020603050405020304" pitchFamily="18" charset="0"/>
              </a:rPr>
              <a:t>aplikuj absorbčný zákon</a:t>
            </a:r>
            <a:endParaRPr lang="cs-CZ" altLang="en-US" sz="18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1800" i="1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sk-SK" altLang="en-US" sz="1800" i="1">
                <a:latin typeface="Arial" panose="020B0604020202020204" pitchFamily="34" charset="0"/>
                <a:cs typeface="Times New Roman" panose="02020603050405020304" pitchFamily="18" charset="0"/>
              </a:rPr>
              <a:t>z </a:t>
            </a:r>
            <a:r>
              <a:rPr lang="sk-SK" altLang="en-US" sz="1800" b="1" i="1">
                <a:latin typeface="Arial" panose="020B0604020202020204" pitchFamily="34" charset="0"/>
                <a:cs typeface="Times New Roman" panose="02020603050405020304" pitchFamily="18" charset="0"/>
              </a:rPr>
              <a:t>E1</a:t>
            </a:r>
            <a:r>
              <a:rPr lang="sk-SK" altLang="en-US" sz="1800" i="1">
                <a:latin typeface="Arial" panose="020B0604020202020204" pitchFamily="34" charset="0"/>
                <a:cs typeface="Times New Roman" panose="02020603050405020304" pitchFamily="18" charset="0"/>
              </a:rPr>
              <a:t> vymaž všetky príklady pokryté  </a:t>
            </a:r>
            <a:r>
              <a:rPr lang="sk-SK" altLang="en-US" sz="1800" b="1" i="1">
                <a:latin typeface="Arial" panose="020B0604020202020204" pitchFamily="34" charset="0"/>
                <a:cs typeface="Times New Roman" panose="02020603050405020304" pitchFamily="18" charset="0"/>
              </a:rPr>
              <a:t>G(e</a:t>
            </a:r>
            <a:r>
              <a:rPr lang="sk-SK" altLang="en-US" sz="1800" b="1" i="1" baseline="-30000">
                <a:latin typeface="Arial" panose="020B0604020202020204" pitchFamily="34" charset="0"/>
                <a:cs typeface="Times New Roman" panose="02020603050405020304" pitchFamily="18" charset="0"/>
              </a:rPr>
              <a:t>i</a:t>
            </a:r>
            <a:r>
              <a:rPr lang="en-US" altLang="en-US" sz="1800" b="1" i="1">
                <a:latin typeface="Arial" panose="020B0604020202020204" pitchFamily="34" charset="0"/>
                <a:cs typeface="Times New Roman" panose="02020603050405020304" pitchFamily="18" charset="0"/>
              </a:rPr>
              <a:t>/E2</a:t>
            </a:r>
            <a:r>
              <a:rPr lang="en-US" altLang="en-US" sz="1800" i="1">
                <a:latin typeface="Arial" panose="020B060402020202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1800" b="1" i="1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sk-SK" altLang="en-US" sz="1800" b="1" i="1">
                <a:latin typeface="Arial" panose="020B0604020202020204" pitchFamily="34" charset="0"/>
                <a:cs typeface="Times New Roman" panose="02020603050405020304" pitchFamily="18" charset="0"/>
              </a:rPr>
              <a:t>if	E1={}</a:t>
            </a:r>
            <a:endParaRPr lang="cs-CZ" altLang="en-US" sz="18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1800" b="1" i="1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sk-SK" altLang="en-US" sz="1800" b="1" i="1">
                <a:latin typeface="Arial" panose="020B0604020202020204" pitchFamily="34" charset="0"/>
                <a:cs typeface="Times New Roman" panose="02020603050405020304" pitchFamily="18" charset="0"/>
              </a:rPr>
              <a:t>then</a:t>
            </a:r>
            <a:r>
              <a:rPr lang="sk-SK" altLang="en-US" sz="1800" i="1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sk-SK" altLang="en-US" sz="1800">
              <a:latin typeface="Arial" panose="020B0604020202020204" pitchFamily="34" charset="0"/>
            </a:endParaRPr>
          </a:p>
        </p:txBody>
      </p:sp>
      <p:sp>
        <p:nvSpPr>
          <p:cNvPr id="19464" name="Rectangle 10">
            <a:extLst>
              <a:ext uri="{FF2B5EF4-FFF2-40B4-BE49-F238E27FC236}">
                <a16:creationId xmlns:a16="http://schemas.microsoft.com/office/drawing/2014/main" id="{703F1309-40DA-44D5-BADF-5C28F4385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6389688"/>
            <a:ext cx="11985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9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1200" b="1" i="1">
                <a:latin typeface="Arial" panose="020B0604020202020204" pitchFamily="34" charset="0"/>
                <a:cs typeface="Times New Roman" panose="02020603050405020304" pitchFamily="18" charset="0"/>
              </a:rPr>
              <a:t>        </a:t>
            </a:r>
            <a:r>
              <a:rPr lang="en-US" altLang="en-US" sz="2000" b="1" i="1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sk-SK" altLang="en-US" sz="2000" b="1" i="1">
                <a:latin typeface="Arial" panose="020B0604020202020204" pitchFamily="34" charset="0"/>
                <a:cs typeface="Times New Roman" panose="02020603050405020304" pitchFamily="18" charset="0"/>
              </a:rPr>
              <a:t>end</a:t>
            </a:r>
            <a:endParaRPr lang="sk-SK" altLang="en-US" sz="2000">
              <a:latin typeface="Arial" panose="020B0604020202020204" pitchFamily="34" charset="0"/>
            </a:endParaRPr>
          </a:p>
        </p:txBody>
      </p:sp>
      <p:sp>
        <p:nvSpPr>
          <p:cNvPr id="19465" name="Rectangle 2" descr="Ricebk">
            <a:extLst>
              <a:ext uri="{FF2B5EF4-FFF2-40B4-BE49-F238E27FC236}">
                <a16:creationId xmlns:a16="http://schemas.microsoft.com/office/drawing/2014/main" id="{94D92C73-C112-4C18-A418-45C7A1C2C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3963" y="463550"/>
            <a:ext cx="4156075" cy="1054100"/>
          </a:xfrm>
          <a:prstGeom prst="rect">
            <a:avLst/>
          </a:prstGeom>
          <a:blipFill dpi="0" rotWithShape="0">
            <a:blip r:embed="rId10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9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cs-CZ" altLang="en-US" sz="3600">
                <a:solidFill>
                  <a:srgbClr val="FF0000"/>
                </a:solidFill>
              </a:rPr>
              <a:t>10. Algoritmus AQ11</a:t>
            </a: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cs-CZ" altLang="en-US" sz="240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>
            <a:extLst>
              <a:ext uri="{FF2B5EF4-FFF2-40B4-BE49-F238E27FC236}">
                <a16:creationId xmlns:a16="http://schemas.microsoft.com/office/drawing/2014/main" id="{F77C2977-2391-48BE-AF1C-58CEB4469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2205038"/>
            <a:ext cx="6357937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aseline="-25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q"/>
              <a:defRPr/>
            </a:pPr>
            <a:r>
              <a:rPr lang="sk-SK" altLang="en-US" sz="2000" baseline="0" dirty="0">
                <a:solidFill>
                  <a:schemeClr val="hlink"/>
                </a:solidFill>
              </a:rPr>
              <a:t>Môže byť použitý na </a:t>
            </a:r>
            <a:r>
              <a:rPr lang="sk-SK" altLang="en-US" sz="2000" baseline="0" dirty="0" err="1">
                <a:solidFill>
                  <a:schemeClr val="hlink"/>
                </a:solidFill>
              </a:rPr>
              <a:t>multitriednu</a:t>
            </a:r>
            <a:endParaRPr lang="sk-SK" altLang="en-US" sz="2000" baseline="0" dirty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sk-SK" altLang="en-US" sz="2000" baseline="0" dirty="0">
                <a:solidFill>
                  <a:schemeClr val="hlink"/>
                </a:solidFill>
              </a:rPr>
              <a:t>	klasifikáciu do tried T1, T2, ... ,TN: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sk-SK" altLang="en-US" sz="2000" baseline="0" dirty="0">
                <a:solidFill>
                  <a:schemeClr val="hlink"/>
                </a:solidFill>
              </a:rPr>
              <a:t>	potom 	E1 tvoria príklady triedy Ti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sk-SK" altLang="en-US" sz="2000" baseline="0" dirty="0">
                <a:solidFill>
                  <a:schemeClr val="hlink"/>
                </a:solidFill>
              </a:rPr>
              <a:t>	a 	E2 tvoria príklady ostatných tried.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q"/>
              <a:defRPr/>
            </a:pPr>
            <a:endParaRPr lang="sk-SK" altLang="en-US" sz="2000" baseline="0" dirty="0">
              <a:solidFill>
                <a:schemeClr val="hlink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q"/>
              <a:defRPr/>
            </a:pPr>
            <a:r>
              <a:rPr lang="sk-SK" altLang="en-US" sz="2000" baseline="0" dirty="0">
                <a:solidFill>
                  <a:schemeClr val="folHlink"/>
                </a:solidFill>
              </a:rPr>
              <a:t>Nevyžaduje vzájomnú nezávislosť </a:t>
            </a:r>
            <a:r>
              <a:rPr lang="sk-SK" altLang="en-US" sz="2000" baseline="0" dirty="0" err="1">
                <a:solidFill>
                  <a:schemeClr val="folHlink"/>
                </a:solidFill>
              </a:rPr>
              <a:t>trénovacích</a:t>
            </a:r>
            <a:endParaRPr lang="sk-SK" altLang="en-US" sz="2000" baseline="0" dirty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sk-SK" altLang="en-US" sz="2000" baseline="0" dirty="0">
                <a:solidFill>
                  <a:schemeClr val="folHlink"/>
                </a:solidFill>
              </a:rPr>
              <a:t>	príkladov, lebo nepoužíva pravdepodobnosť.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q"/>
              <a:defRPr/>
            </a:pPr>
            <a:endParaRPr lang="sk-SK" altLang="en-US" sz="2000" baseline="0" dirty="0">
              <a:solidFill>
                <a:schemeClr val="folHlink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q"/>
              <a:defRPr/>
            </a:pPr>
            <a:r>
              <a:rPr lang="sk-SK" altLang="en-US" sz="2000" baseline="0" dirty="0">
                <a:solidFill>
                  <a:schemeClr val="bg2"/>
                </a:solidFill>
              </a:rPr>
              <a:t>Nevykoľají ho </a:t>
            </a:r>
            <a:r>
              <a:rPr lang="sk-SK" altLang="en-US" sz="2000" baseline="0" dirty="0" err="1">
                <a:solidFill>
                  <a:schemeClr val="bg2"/>
                </a:solidFill>
              </a:rPr>
              <a:t>redundantnosť</a:t>
            </a:r>
            <a:r>
              <a:rPr lang="sk-SK" altLang="en-US" sz="2000" baseline="0" dirty="0">
                <a:solidFill>
                  <a:schemeClr val="bg2"/>
                </a:solidFill>
              </a:rPr>
              <a:t> príkladov.</a:t>
            </a:r>
            <a:endParaRPr lang="en-US" altLang="en-US" sz="2000" baseline="0" dirty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/>
            </a:pPr>
            <a:endParaRPr lang="sk-SK" altLang="en-US" dirty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/>
            </a:pPr>
            <a:endParaRPr lang="sk-SK" altLang="en-US" dirty="0"/>
          </a:p>
        </p:txBody>
      </p:sp>
      <p:sp>
        <p:nvSpPr>
          <p:cNvPr id="21507" name="Rectangle 2" descr="Ricebk">
            <a:extLst>
              <a:ext uri="{FF2B5EF4-FFF2-40B4-BE49-F238E27FC236}">
                <a16:creationId xmlns:a16="http://schemas.microsoft.com/office/drawing/2014/main" id="{A34E5A7D-16DB-42F6-A292-BFCB40994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3963" y="463550"/>
            <a:ext cx="4156075" cy="10541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4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cs-CZ" altLang="en-US" sz="3600">
                <a:solidFill>
                  <a:srgbClr val="FF0000"/>
                </a:solidFill>
              </a:rPr>
              <a:t>10. Algoritmus AQ11</a:t>
            </a: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cs-CZ" altLang="en-US" sz="240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äty 4">
            <a:extLst>
              <a:ext uri="{FF2B5EF4-FFF2-40B4-BE49-F238E27FC236}">
                <a16:creationId xmlns:a16="http://schemas.microsoft.com/office/drawing/2014/main" id="{998E5CED-87A5-42E4-B1F9-D34F9D8C5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en-US" sz="2000"/>
              <a:t>Katedra kybernetiky a umelej inteligencie FEI, TU v Košiciach</a:t>
            </a:r>
          </a:p>
        </p:txBody>
      </p:sp>
      <p:sp>
        <p:nvSpPr>
          <p:cNvPr id="6147" name="Zástupný symbol čísla snímky 5">
            <a:extLst>
              <a:ext uri="{FF2B5EF4-FFF2-40B4-BE49-F238E27FC236}">
                <a16:creationId xmlns:a16="http://schemas.microsoft.com/office/drawing/2014/main" id="{CA8A7F0B-90E6-4BFD-90E9-7F1B1F5C7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27F69E87-F883-4376-96F7-997B561AE8ED}" type="slidenum">
              <a:rPr lang="cs-CZ" altLang="en-US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2</a:t>
            </a:fld>
            <a:r>
              <a:rPr lang="sk-SK" altLang="en-US" sz="2000">
                <a:solidFill>
                  <a:schemeClr val="bg1"/>
                </a:solidFill>
              </a:rPr>
              <a:t>/</a:t>
            </a:r>
            <a:r>
              <a:rPr lang="en-US" altLang="en-US" sz="2000">
                <a:solidFill>
                  <a:schemeClr val="bg1"/>
                </a:solidFill>
              </a:rPr>
              <a:t>1</a:t>
            </a:r>
            <a:r>
              <a:rPr lang="sk-SK" altLang="en-US" sz="2000">
                <a:solidFill>
                  <a:schemeClr val="bg1"/>
                </a:solidFill>
              </a:rPr>
              <a:t>2</a:t>
            </a:r>
            <a:endParaRPr lang="cs-CZ" altLang="en-US" sz="2000">
              <a:solidFill>
                <a:schemeClr val="bg1"/>
              </a:solidFill>
            </a:endParaRPr>
          </a:p>
        </p:txBody>
      </p:sp>
      <p:sp>
        <p:nvSpPr>
          <p:cNvPr id="6148" name="Rectangle 8" descr="Ricebk">
            <a:extLst>
              <a:ext uri="{FF2B5EF4-FFF2-40B4-BE49-F238E27FC236}">
                <a16:creationId xmlns:a16="http://schemas.microsoft.com/office/drawing/2014/main" id="{407E8016-2E9C-44C7-B42C-FDE510759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sk-SK" altLang="en-US" sz="2400"/>
          </a:p>
        </p:txBody>
      </p:sp>
      <p:sp>
        <p:nvSpPr>
          <p:cNvPr id="6149" name="Rectangle 6" descr="Large confetti">
            <a:extLst>
              <a:ext uri="{FF2B5EF4-FFF2-40B4-BE49-F238E27FC236}">
                <a16:creationId xmlns:a16="http://schemas.microsoft.com/office/drawing/2014/main" id="{00102D98-0113-45B0-9F82-E405FD3BEB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3788" y="284163"/>
            <a:ext cx="7772400" cy="706437"/>
          </a:xfrm>
        </p:spPr>
        <p:txBody>
          <a:bodyPr/>
          <a:lstStyle/>
          <a:p>
            <a:pPr algn="ctr" eaLnBrk="1" hangingPunct="1"/>
            <a:r>
              <a:rPr lang="sk-SK" altLang="en-US" sz="3600">
                <a:solidFill>
                  <a:srgbClr val="FF0000"/>
                </a:solidFill>
              </a:rPr>
              <a:t>Osnova prednášky</a:t>
            </a:r>
            <a:endParaRPr lang="cs-CZ" altLang="en-US" sz="3600">
              <a:solidFill>
                <a:srgbClr val="FF0000"/>
              </a:solidFill>
            </a:endParaRPr>
          </a:p>
        </p:txBody>
      </p:sp>
      <p:sp>
        <p:nvSpPr>
          <p:cNvPr id="6150" name="Rectangle 7">
            <a:extLst>
              <a:ext uri="{FF2B5EF4-FFF2-40B4-BE49-F238E27FC236}">
                <a16:creationId xmlns:a16="http://schemas.microsoft.com/office/drawing/2014/main" id="{83F1147A-D667-4888-AC95-49240E9992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7772400" cy="4724400"/>
          </a:xfrm>
        </p:spPr>
        <p:txBody>
          <a:bodyPr/>
          <a:lstStyle/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en-US" sz="2400"/>
              <a:t>Úvod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en-US" sz="2400"/>
              <a:t>Klasická cesta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en-US" sz="2400"/>
              <a:t>Priamy prenos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en-US" sz="2400"/>
              <a:t>Strojové učenie 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en-US" sz="2400"/>
              <a:t>Reprezentácia vstupov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en-US" sz="2400"/>
              <a:t>Reprezentácia výstupov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en-US" sz="2400"/>
              <a:t>Rozhodovacie stromy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en-US" sz="2400"/>
              <a:t>Všeobecný algoritmus generovania RS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en-US" sz="2400"/>
              <a:t>Algoritmus ID3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en-US" sz="2400"/>
              <a:t>Algoritmus AQ11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äty 2">
            <a:extLst>
              <a:ext uri="{FF2B5EF4-FFF2-40B4-BE49-F238E27FC236}">
                <a16:creationId xmlns:a16="http://schemas.microsoft.com/office/drawing/2014/main" id="{EE2F7976-D5AC-4D3E-AC82-4F775D2BC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en-US" sz="2000"/>
              <a:t>Katedra kybernetiky a umelej inteligencie FEI, TU v Košiciach</a:t>
            </a:r>
          </a:p>
        </p:txBody>
      </p:sp>
      <p:sp>
        <p:nvSpPr>
          <p:cNvPr id="7171" name="Zástupný symbol čísla snímky 3">
            <a:extLst>
              <a:ext uri="{FF2B5EF4-FFF2-40B4-BE49-F238E27FC236}">
                <a16:creationId xmlns:a16="http://schemas.microsoft.com/office/drawing/2014/main" id="{A066625A-5C2A-4B2A-BBFD-634507E7A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05134B86-5F81-4A00-95EE-DCC69C0B4573}" type="slidenum">
              <a:rPr lang="cs-CZ" altLang="en-US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3</a:t>
            </a:fld>
            <a:r>
              <a:rPr lang="sk-SK" altLang="en-US" sz="2000">
                <a:solidFill>
                  <a:schemeClr val="bg1"/>
                </a:solidFill>
              </a:rPr>
              <a:t>/</a:t>
            </a:r>
            <a:r>
              <a:rPr lang="en-US" altLang="en-US" sz="2000">
                <a:solidFill>
                  <a:schemeClr val="bg1"/>
                </a:solidFill>
              </a:rPr>
              <a:t>1</a:t>
            </a:r>
            <a:r>
              <a:rPr lang="sk-SK" altLang="en-US" sz="2000">
                <a:solidFill>
                  <a:schemeClr val="bg1"/>
                </a:solidFill>
              </a:rPr>
              <a:t>2</a:t>
            </a:r>
            <a:endParaRPr lang="cs-CZ" altLang="en-US" sz="2000">
              <a:solidFill>
                <a:schemeClr val="bg1"/>
              </a:solidFill>
            </a:endParaRPr>
          </a:p>
        </p:txBody>
      </p:sp>
      <p:sp>
        <p:nvSpPr>
          <p:cNvPr id="7172" name="Rectangle 1026" descr="Ricebk">
            <a:extLst>
              <a:ext uri="{FF2B5EF4-FFF2-40B4-BE49-F238E27FC236}">
                <a16:creationId xmlns:a16="http://schemas.microsoft.com/office/drawing/2014/main" id="{0121953B-791A-44BD-BBE3-2A610F82A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cs-CZ" altLang="en-US" sz="4400">
              <a:solidFill>
                <a:schemeClr val="tx2"/>
              </a:solidFill>
            </a:endParaRP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cs-CZ" altLang="en-US" sz="2400"/>
          </a:p>
        </p:txBody>
      </p:sp>
      <p:sp>
        <p:nvSpPr>
          <p:cNvPr id="7173" name="Rectangle 1027" descr="Large confetti">
            <a:extLst>
              <a:ext uri="{FF2B5EF4-FFF2-40B4-BE49-F238E27FC236}">
                <a16:creationId xmlns:a16="http://schemas.microsoft.com/office/drawing/2014/main" id="{9BE59F70-6D28-493B-9062-D0B3A8356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en-US" sz="3600">
                <a:solidFill>
                  <a:srgbClr val="FF0000"/>
                </a:solidFill>
              </a:rPr>
              <a:t>1. Úvod	</a:t>
            </a:r>
            <a:endParaRPr lang="cs-CZ" altLang="en-US" sz="3600">
              <a:solidFill>
                <a:srgbClr val="FF0000"/>
              </a:solidFill>
            </a:endParaRPr>
          </a:p>
        </p:txBody>
      </p:sp>
      <p:sp>
        <p:nvSpPr>
          <p:cNvPr id="7174" name="Rectangle 1028">
            <a:extLst>
              <a:ext uri="{FF2B5EF4-FFF2-40B4-BE49-F238E27FC236}">
                <a16:creationId xmlns:a16="http://schemas.microsoft.com/office/drawing/2014/main" id="{0F959E09-1B53-4485-94EC-31A204BDC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8153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ZÍSKAVANIE NOVÝCH ZNALOSTÍ </a:t>
            </a:r>
            <a:r>
              <a:rPr lang="en-US" altLang="en-US" sz="2400"/>
              <a:t>(</a:t>
            </a:r>
            <a:r>
              <a:rPr lang="sk-SK" altLang="en-US" sz="2400"/>
              <a:t>BZ na začiatku prázdna</a:t>
            </a:r>
            <a:r>
              <a:rPr lang="en-US" altLang="en-US" sz="2400"/>
              <a:t>)</a:t>
            </a:r>
            <a:endParaRPr lang="sk-SK" altLang="en-US" sz="2400"/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klasickou cestou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strojovým učením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priamym prenosom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DOPĹŇANIE, MODIFIKÁCIA ZNALOSTÍ</a:t>
            </a:r>
            <a:r>
              <a:rPr lang="en-US" altLang="en-US" sz="2400"/>
              <a:t> (</a:t>
            </a:r>
            <a:r>
              <a:rPr lang="sk-SK" altLang="en-US" sz="2400"/>
              <a:t>BZ nie je prázdna</a:t>
            </a:r>
            <a:r>
              <a:rPr lang="en-US" altLang="en-US" sz="2400"/>
              <a:t>)</a:t>
            </a:r>
            <a:endParaRPr lang="sk-SK" altLang="en-US" sz="2400"/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spravidla klasickou cestou  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endParaRPr lang="sk-SK" altLang="en-US" sz="2400"/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BZ predstavuje explicitne vyjadrené znalosti </a:t>
            </a:r>
            <a:r>
              <a:rPr lang="en-US" altLang="en-US" sz="2400"/>
              <a:t>(</a:t>
            </a:r>
            <a:r>
              <a:rPr lang="sk-SK" altLang="en-US" sz="2400"/>
              <a:t>produkčné pravidlá, rozhodovacie stromy</a:t>
            </a:r>
            <a:r>
              <a:rPr lang="en-US" altLang="en-US" sz="2400"/>
              <a:t>)</a:t>
            </a:r>
            <a:r>
              <a:rPr lang="sk-SK" altLang="en-US" sz="2400"/>
              <a:t> z nejakého znalostného zdroja </a:t>
            </a:r>
            <a:r>
              <a:rPr lang="en-US" altLang="en-US" sz="2400"/>
              <a:t>(</a:t>
            </a:r>
            <a:r>
              <a:rPr lang="sk-SK" altLang="en-US" sz="2400"/>
              <a:t>expert, knihy, databáza, empirické data – trénovacia množina</a:t>
            </a:r>
            <a:r>
              <a:rPr lang="en-US" altLang="en-US" sz="2400"/>
              <a:t>)</a:t>
            </a:r>
            <a:endParaRPr lang="sk-SK" altLang="en-US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äty 2">
            <a:extLst>
              <a:ext uri="{FF2B5EF4-FFF2-40B4-BE49-F238E27FC236}">
                <a16:creationId xmlns:a16="http://schemas.microsoft.com/office/drawing/2014/main" id="{2F20FD7B-BF68-45A1-BED1-CC6DD5540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en-US" sz="2000"/>
              <a:t>Katedra kybernetiky a umelej inteligencie FEI, TU v Košiciach</a:t>
            </a:r>
          </a:p>
        </p:txBody>
      </p:sp>
      <p:sp>
        <p:nvSpPr>
          <p:cNvPr id="8195" name="Zástupný symbol čísla snímky 3">
            <a:extLst>
              <a:ext uri="{FF2B5EF4-FFF2-40B4-BE49-F238E27FC236}">
                <a16:creationId xmlns:a16="http://schemas.microsoft.com/office/drawing/2014/main" id="{736A8427-D702-42D1-BF75-ABE425E15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73481478-10DA-4E9C-A2B4-CF2779BB6715}" type="slidenum">
              <a:rPr lang="cs-CZ" altLang="en-US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4</a:t>
            </a:fld>
            <a:r>
              <a:rPr lang="sk-SK" altLang="en-US" sz="2000">
                <a:solidFill>
                  <a:schemeClr val="bg1"/>
                </a:solidFill>
              </a:rPr>
              <a:t>/</a:t>
            </a:r>
            <a:r>
              <a:rPr lang="en-US" altLang="en-US" sz="2000">
                <a:solidFill>
                  <a:schemeClr val="bg1"/>
                </a:solidFill>
              </a:rPr>
              <a:t>1</a:t>
            </a:r>
            <a:r>
              <a:rPr lang="sk-SK" altLang="en-US" sz="2000">
                <a:solidFill>
                  <a:schemeClr val="bg1"/>
                </a:solidFill>
              </a:rPr>
              <a:t>2</a:t>
            </a:r>
            <a:endParaRPr lang="cs-CZ" altLang="en-US" sz="2000">
              <a:solidFill>
                <a:schemeClr val="bg1"/>
              </a:solidFill>
            </a:endParaRPr>
          </a:p>
        </p:txBody>
      </p:sp>
      <p:sp>
        <p:nvSpPr>
          <p:cNvPr id="8196" name="Rectangle 2" descr="Ricebk">
            <a:extLst>
              <a:ext uri="{FF2B5EF4-FFF2-40B4-BE49-F238E27FC236}">
                <a16:creationId xmlns:a16="http://schemas.microsoft.com/office/drawing/2014/main" id="{81C25C1B-6B76-4506-9014-7BFEA03BB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cs-CZ" altLang="en-US" sz="4400">
              <a:solidFill>
                <a:schemeClr val="tx2"/>
              </a:solidFill>
            </a:endParaRP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cs-CZ" altLang="en-US" sz="2400"/>
          </a:p>
        </p:txBody>
      </p:sp>
      <p:sp>
        <p:nvSpPr>
          <p:cNvPr id="8197" name="Rectangle 3" descr="Large confetti">
            <a:extLst>
              <a:ext uri="{FF2B5EF4-FFF2-40B4-BE49-F238E27FC236}">
                <a16:creationId xmlns:a16="http://schemas.microsoft.com/office/drawing/2014/main" id="{3251C610-D1F1-4C9B-AA6E-D647B15D7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en-US" sz="3600">
                <a:solidFill>
                  <a:srgbClr val="FF0000"/>
                </a:solidFill>
              </a:rPr>
              <a:t>2</a:t>
            </a:r>
            <a:r>
              <a:rPr lang="en-US" altLang="en-US" sz="3600">
                <a:solidFill>
                  <a:srgbClr val="FF0000"/>
                </a:solidFill>
              </a:rPr>
              <a:t>.</a:t>
            </a:r>
            <a:r>
              <a:rPr lang="sk-SK" altLang="en-US" sz="3600">
                <a:solidFill>
                  <a:srgbClr val="FF0000"/>
                </a:solidFill>
              </a:rPr>
              <a:t> Klasická cesta	</a:t>
            </a:r>
            <a:endParaRPr lang="cs-CZ" altLang="en-US" sz="3600">
              <a:solidFill>
                <a:srgbClr val="FF0000"/>
              </a:solidFill>
            </a:endParaRPr>
          </a:p>
        </p:txBody>
      </p:sp>
      <p:sp>
        <p:nvSpPr>
          <p:cNvPr id="8198" name="Rectangle 4">
            <a:extLst>
              <a:ext uri="{FF2B5EF4-FFF2-40B4-BE49-F238E27FC236}">
                <a16:creationId xmlns:a16="http://schemas.microsoft.com/office/drawing/2014/main" id="{8B306E68-1BF9-4E7F-AAEA-7199880BD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endParaRPr lang="sk-SK" altLang="en-US" sz="2400"/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sk-SK" altLang="en-US" sz="2400"/>
              <a:t>Je historicky najstarší model, v ktorom robí znalostný inžinier ZI medzičlánok medzi BZ a expertom E.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sk-SK" altLang="en-US" sz="2400"/>
              <a:t>Slabým miestom tohto spôsobu je tak ZI </a:t>
            </a:r>
            <a:r>
              <a:rPr lang="en-US" altLang="en-US" sz="2400"/>
              <a:t>(</a:t>
            </a:r>
            <a:r>
              <a:rPr lang="sk-SK" altLang="en-US" sz="2400"/>
              <a:t>laik v danej oblasti – musí pochopiť základy domény – zdĺhavý proces</a:t>
            </a:r>
            <a:r>
              <a:rPr lang="en-US" altLang="en-US" sz="2400"/>
              <a:t>)</a:t>
            </a:r>
            <a:r>
              <a:rPr lang="sk-SK" altLang="en-US" sz="2400"/>
              <a:t> ako aj E </a:t>
            </a:r>
            <a:r>
              <a:rPr lang="en-US" altLang="en-US" sz="2400"/>
              <a:t>(</a:t>
            </a:r>
            <a:r>
              <a:rPr lang="sk-SK" altLang="en-US" sz="2400"/>
              <a:t>niekedy neschopný exaktne vyjadriť svoje znalosti používané na riešenie úloh, nemá čas, bojí sa o miesto</a:t>
            </a:r>
            <a:r>
              <a:rPr lang="en-US" altLang="en-US" sz="2400"/>
              <a:t>)</a:t>
            </a:r>
            <a:r>
              <a:rPr lang="sk-SK" altLang="en-US" sz="2400"/>
              <a:t>.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sk-SK" altLang="en-US" sz="2400"/>
              <a:t>Pokus vylúčiť z procesu získavania znalostí znalostného inžiniera viedol k PRIAMEMU PRENOSU. Pokus vylúčiť z procesu získavania znalostí experta viedol k STROJOVÉMU UČENIU.</a:t>
            </a:r>
            <a:endParaRPr lang="en-US" altLang="en-US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äty 2">
            <a:extLst>
              <a:ext uri="{FF2B5EF4-FFF2-40B4-BE49-F238E27FC236}">
                <a16:creationId xmlns:a16="http://schemas.microsoft.com/office/drawing/2014/main" id="{3C8FE229-D0EB-4714-B4FC-D16C7ECA4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en-US" sz="2000"/>
              <a:t>Katedra kybernetiky a umelej inteligencie FEI, TU v Košiciach</a:t>
            </a:r>
          </a:p>
        </p:txBody>
      </p:sp>
      <p:sp>
        <p:nvSpPr>
          <p:cNvPr id="9219" name="Zástupný symbol čísla snímky 3">
            <a:extLst>
              <a:ext uri="{FF2B5EF4-FFF2-40B4-BE49-F238E27FC236}">
                <a16:creationId xmlns:a16="http://schemas.microsoft.com/office/drawing/2014/main" id="{9EEC81C3-D72F-4F87-BB91-797A84634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6DA8EFF7-1568-40ED-AF53-DA60CDD5AB6C}" type="slidenum">
              <a:rPr lang="cs-CZ" altLang="en-US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5</a:t>
            </a:fld>
            <a:r>
              <a:rPr lang="sk-SK" altLang="en-US" sz="2000">
                <a:solidFill>
                  <a:schemeClr val="bg1"/>
                </a:solidFill>
              </a:rPr>
              <a:t>/</a:t>
            </a:r>
            <a:r>
              <a:rPr lang="en-US" altLang="en-US" sz="2000">
                <a:solidFill>
                  <a:schemeClr val="bg1"/>
                </a:solidFill>
              </a:rPr>
              <a:t>1</a:t>
            </a:r>
            <a:r>
              <a:rPr lang="sk-SK" altLang="en-US" sz="2000">
                <a:solidFill>
                  <a:schemeClr val="bg1"/>
                </a:solidFill>
              </a:rPr>
              <a:t>2</a:t>
            </a:r>
            <a:endParaRPr lang="cs-CZ" altLang="en-US" sz="2000">
              <a:solidFill>
                <a:schemeClr val="bg1"/>
              </a:solidFill>
            </a:endParaRPr>
          </a:p>
        </p:txBody>
      </p:sp>
      <p:sp>
        <p:nvSpPr>
          <p:cNvPr id="9220" name="Rectangle 2" descr="Ricebk">
            <a:extLst>
              <a:ext uri="{FF2B5EF4-FFF2-40B4-BE49-F238E27FC236}">
                <a16:creationId xmlns:a16="http://schemas.microsoft.com/office/drawing/2014/main" id="{8940930F-786F-410D-B59E-74D0C3217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cs-CZ" altLang="en-US" sz="4400">
              <a:solidFill>
                <a:schemeClr val="tx2"/>
              </a:solidFill>
            </a:endParaRP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cs-CZ" altLang="en-US" sz="2400"/>
          </a:p>
        </p:txBody>
      </p:sp>
      <p:sp>
        <p:nvSpPr>
          <p:cNvPr id="9221" name="Rectangle 3" descr="Large confetti">
            <a:extLst>
              <a:ext uri="{FF2B5EF4-FFF2-40B4-BE49-F238E27FC236}">
                <a16:creationId xmlns:a16="http://schemas.microsoft.com/office/drawing/2014/main" id="{7FB9843E-D5D8-4302-8464-15486E5D2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en-US" sz="3600">
                <a:solidFill>
                  <a:srgbClr val="FF0000"/>
                </a:solidFill>
              </a:rPr>
              <a:t>3</a:t>
            </a:r>
            <a:r>
              <a:rPr lang="en-US" altLang="en-US" sz="3600">
                <a:solidFill>
                  <a:srgbClr val="FF0000"/>
                </a:solidFill>
              </a:rPr>
              <a:t>.</a:t>
            </a:r>
            <a:r>
              <a:rPr lang="sk-SK" altLang="en-US" sz="3600">
                <a:solidFill>
                  <a:srgbClr val="FF0000"/>
                </a:solidFill>
              </a:rPr>
              <a:t> Priamy prenos	</a:t>
            </a:r>
            <a:endParaRPr lang="cs-CZ" altLang="en-US" sz="3600">
              <a:solidFill>
                <a:srgbClr val="FF0000"/>
              </a:solidFill>
            </a:endParaRPr>
          </a:p>
        </p:txBody>
      </p:sp>
      <p:sp>
        <p:nvSpPr>
          <p:cNvPr id="9222" name="Rectangle 4">
            <a:extLst>
              <a:ext uri="{FF2B5EF4-FFF2-40B4-BE49-F238E27FC236}">
                <a16:creationId xmlns:a16="http://schemas.microsoft.com/office/drawing/2014/main" id="{BD9C1765-79DF-42CA-BC20-1FF9A9BD5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endParaRPr lang="sk-SK" altLang="en-US" sz="2400"/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en-US" altLang="en-US" sz="2400"/>
              <a:t>BZ </a:t>
            </a:r>
            <a:r>
              <a:rPr lang="sk-SK" altLang="en-US" sz="2400"/>
              <a:t>je priamo vytváraná v príslušnom editore expertom, oboznámeným s problematikou programovania.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sk-SK" altLang="en-US" sz="2400"/>
              <a:t>Nevyhnutný je inteligentný modul priameho získavania znalostí, ktorý: 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	- nie je pasívnym príjemcom znalostí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	- pomáha expertovi vyjadrovať znalosti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	- navádza ho a kontroluje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	- dokáže odhaliť logický rozpor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	- má rozsiahle dialógové schopnosti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	- má znalosti o štruktúre BZ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äty 2">
            <a:extLst>
              <a:ext uri="{FF2B5EF4-FFF2-40B4-BE49-F238E27FC236}">
                <a16:creationId xmlns:a16="http://schemas.microsoft.com/office/drawing/2014/main" id="{C4645300-B1DE-4181-A8AC-D020C1652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en-US" sz="2000"/>
              <a:t>Katedra kybernetiky a umelej inteligencie FEI, TU v Košiciach</a:t>
            </a:r>
          </a:p>
        </p:txBody>
      </p:sp>
      <p:sp>
        <p:nvSpPr>
          <p:cNvPr id="10243" name="Zástupný symbol čísla snímky 3">
            <a:extLst>
              <a:ext uri="{FF2B5EF4-FFF2-40B4-BE49-F238E27FC236}">
                <a16:creationId xmlns:a16="http://schemas.microsoft.com/office/drawing/2014/main" id="{60AB14BD-9C59-4D3C-AA49-9F188F032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35F1727-A3F7-494E-9017-2084CFED4B33}" type="slidenum">
              <a:rPr lang="cs-CZ" altLang="en-US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6</a:t>
            </a:fld>
            <a:r>
              <a:rPr lang="sk-SK" altLang="en-US" sz="2000">
                <a:solidFill>
                  <a:schemeClr val="bg1"/>
                </a:solidFill>
              </a:rPr>
              <a:t>/</a:t>
            </a:r>
            <a:r>
              <a:rPr lang="en-US" altLang="en-US" sz="2000">
                <a:solidFill>
                  <a:schemeClr val="bg1"/>
                </a:solidFill>
              </a:rPr>
              <a:t>1</a:t>
            </a:r>
            <a:r>
              <a:rPr lang="sk-SK" altLang="en-US" sz="2000">
                <a:solidFill>
                  <a:schemeClr val="bg1"/>
                </a:solidFill>
              </a:rPr>
              <a:t>2</a:t>
            </a:r>
            <a:endParaRPr lang="cs-CZ" altLang="en-US" sz="2000">
              <a:solidFill>
                <a:schemeClr val="bg1"/>
              </a:solidFill>
            </a:endParaRPr>
          </a:p>
        </p:txBody>
      </p:sp>
      <p:sp>
        <p:nvSpPr>
          <p:cNvPr id="10244" name="Rectangle 2" descr="Ricebk">
            <a:extLst>
              <a:ext uri="{FF2B5EF4-FFF2-40B4-BE49-F238E27FC236}">
                <a16:creationId xmlns:a16="http://schemas.microsoft.com/office/drawing/2014/main" id="{6BAB3D2B-E731-45F1-A423-4578BD8EC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cs-CZ" altLang="en-US" sz="4400">
              <a:solidFill>
                <a:schemeClr val="tx2"/>
              </a:solidFill>
            </a:endParaRP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cs-CZ" altLang="en-US" sz="2400"/>
          </a:p>
        </p:txBody>
      </p:sp>
      <p:sp>
        <p:nvSpPr>
          <p:cNvPr id="10245" name="Rectangle 3" descr="Large confetti">
            <a:extLst>
              <a:ext uri="{FF2B5EF4-FFF2-40B4-BE49-F238E27FC236}">
                <a16:creationId xmlns:a16="http://schemas.microsoft.com/office/drawing/2014/main" id="{06E4779F-0D36-43A9-8C60-32E6438E0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en-US" sz="3600">
                <a:solidFill>
                  <a:srgbClr val="FF0000"/>
                </a:solidFill>
              </a:rPr>
              <a:t>4</a:t>
            </a:r>
            <a:r>
              <a:rPr lang="en-US" altLang="en-US" sz="3600">
                <a:solidFill>
                  <a:srgbClr val="FF0000"/>
                </a:solidFill>
              </a:rPr>
              <a:t>.</a:t>
            </a:r>
            <a:r>
              <a:rPr lang="sk-SK" altLang="en-US" sz="3600">
                <a:solidFill>
                  <a:srgbClr val="FF0000"/>
                </a:solidFill>
              </a:rPr>
              <a:t> Strojové učenie	</a:t>
            </a:r>
            <a:endParaRPr lang="cs-CZ" altLang="en-US" sz="3600">
              <a:solidFill>
                <a:srgbClr val="FF0000"/>
              </a:solidFill>
            </a:endParaRPr>
          </a:p>
        </p:txBody>
      </p:sp>
      <p:sp>
        <p:nvSpPr>
          <p:cNvPr id="10246" name="Rectangle 4">
            <a:extLst>
              <a:ext uri="{FF2B5EF4-FFF2-40B4-BE49-F238E27FC236}">
                <a16:creationId xmlns:a16="http://schemas.microsoft.com/office/drawing/2014/main" id="{4A1DB256-5925-40F3-BC80-812084E8C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endParaRPr lang="sk-SK" altLang="en-US" sz="2400"/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sk-SK" altLang="en-US" sz="2400"/>
              <a:t>trénovacia množina </a:t>
            </a:r>
            <a:r>
              <a:rPr lang="sk-SK" altLang="en-US" sz="2400">
                <a:sym typeface="Wingdings" panose="05000000000000000000" pitchFamily="2" charset="2"/>
              </a:rPr>
              <a:t></a:t>
            </a:r>
            <a:r>
              <a:rPr lang="en-US" altLang="en-US" sz="2400">
                <a:sym typeface="Wingdings" panose="05000000000000000000" pitchFamily="2" charset="2"/>
              </a:rPr>
              <a:t> </a:t>
            </a:r>
            <a:r>
              <a:rPr lang="sk-SK" altLang="en-US" sz="2400">
                <a:sym typeface="Wingdings" panose="05000000000000000000" pitchFamily="2" charset="2"/>
              </a:rPr>
              <a:t>algoritmus </a:t>
            </a:r>
            <a:r>
              <a:rPr lang="en-US" altLang="en-US" sz="2400">
                <a:sym typeface="Wingdings" panose="05000000000000000000" pitchFamily="2" charset="2"/>
              </a:rPr>
              <a:t></a:t>
            </a:r>
            <a:r>
              <a:rPr lang="sk-SK" altLang="en-US" sz="2400">
                <a:sym typeface="Wingdings" panose="05000000000000000000" pitchFamily="2" charset="2"/>
              </a:rPr>
              <a:t> produkčné pravidlo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endParaRPr lang="sk-SK" altLang="en-US" sz="2400">
              <a:sym typeface="Wingdings" panose="05000000000000000000" pitchFamily="2" charset="2"/>
            </a:endParaRP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sk-SK" altLang="en-US" sz="2400">
                <a:sym typeface="Wingdings" panose="05000000000000000000" pitchFamily="2" charset="2"/>
              </a:rPr>
              <a:t>Strojové učenie:	induktívne a deduktívne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				kontrolované a nekontrolované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				inkrementálne a neinkrementálne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endParaRPr lang="sk-SK" altLang="en-US" sz="2400"/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sk-SK" altLang="en-US" sz="2400"/>
              <a:t>Vychádza z údajov vo forme trénovacej tabuľky: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	- má dátovú a rozhodovaciu časť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	- delí sa na trénovaciu a testovaciu množinu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äty 2">
            <a:extLst>
              <a:ext uri="{FF2B5EF4-FFF2-40B4-BE49-F238E27FC236}">
                <a16:creationId xmlns:a16="http://schemas.microsoft.com/office/drawing/2014/main" id="{3E51139A-A6E4-4211-A78D-62AE42D98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en-US" sz="2000"/>
              <a:t>Katedra kybernetiky a umelej inteligencie FEI, TU v Košiciach</a:t>
            </a:r>
          </a:p>
        </p:txBody>
      </p:sp>
      <p:sp>
        <p:nvSpPr>
          <p:cNvPr id="11267" name="Zástupný symbol čísla snímky 3">
            <a:extLst>
              <a:ext uri="{FF2B5EF4-FFF2-40B4-BE49-F238E27FC236}">
                <a16:creationId xmlns:a16="http://schemas.microsoft.com/office/drawing/2014/main" id="{B8ACA3CE-2033-4AF0-842D-8E5FCE5DC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6FF2AC11-9F73-4FF0-9FD7-C35AD1E65209}" type="slidenum">
              <a:rPr lang="cs-CZ" altLang="en-US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7</a:t>
            </a:fld>
            <a:r>
              <a:rPr lang="sk-SK" altLang="en-US" sz="2000">
                <a:solidFill>
                  <a:schemeClr val="bg1"/>
                </a:solidFill>
              </a:rPr>
              <a:t>/17</a:t>
            </a:r>
            <a:endParaRPr lang="cs-CZ" altLang="en-US" sz="2000">
              <a:solidFill>
                <a:schemeClr val="bg1"/>
              </a:solidFill>
            </a:endParaRPr>
          </a:p>
        </p:txBody>
      </p:sp>
      <p:sp>
        <p:nvSpPr>
          <p:cNvPr id="11268" name="Rectangle 2" descr="Ricebk">
            <a:extLst>
              <a:ext uri="{FF2B5EF4-FFF2-40B4-BE49-F238E27FC236}">
                <a16:creationId xmlns:a16="http://schemas.microsoft.com/office/drawing/2014/main" id="{22D36EE7-28D1-4C76-AD00-5C5123A87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sk-SK" altLang="en-US" sz="2400"/>
          </a:p>
        </p:txBody>
      </p:sp>
      <p:sp>
        <p:nvSpPr>
          <p:cNvPr id="11269" name="Rectangle 3" descr="Large confetti">
            <a:extLst>
              <a:ext uri="{FF2B5EF4-FFF2-40B4-BE49-F238E27FC236}">
                <a16:creationId xmlns:a16="http://schemas.microsoft.com/office/drawing/2014/main" id="{D952181B-527E-463E-93FF-C421B0DD0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en-US" sz="3600">
                <a:solidFill>
                  <a:srgbClr val="FF0000"/>
                </a:solidFill>
              </a:rPr>
              <a:t>2. Reprezentácia vstupov	</a:t>
            </a:r>
            <a:endParaRPr lang="cs-CZ" altLang="en-US" sz="3600">
              <a:solidFill>
                <a:srgbClr val="FF0000"/>
              </a:solidFill>
            </a:endParaRPr>
          </a:p>
        </p:txBody>
      </p:sp>
      <p:sp>
        <p:nvSpPr>
          <p:cNvPr id="11270" name="Rectangle 4">
            <a:extLst>
              <a:ext uri="{FF2B5EF4-FFF2-40B4-BE49-F238E27FC236}">
                <a16:creationId xmlns:a16="http://schemas.microsoft.com/office/drawing/2014/main" id="{66D1D6CE-4159-4028-B8D1-3E54691D3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10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endParaRPr lang="sk-SK" altLang="en-US" sz="2400"/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Atribúty: binárne, nominálne, numerické, ordinárne, hierarchické</a:t>
            </a:r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endParaRPr lang="cs-CZ" altLang="en-US" sz="2400"/>
          </a:p>
        </p:txBody>
      </p:sp>
      <p:sp>
        <p:nvSpPr>
          <p:cNvPr id="11271" name="Rectangle 5">
            <a:extLst>
              <a:ext uri="{FF2B5EF4-FFF2-40B4-BE49-F238E27FC236}">
                <a16:creationId xmlns:a16="http://schemas.microsoft.com/office/drawing/2014/main" id="{136DA148-5B4F-4A16-ACBA-159272E16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2000"/>
            <a:ext cx="1219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sk-SK" altLang="en-US" sz="2400"/>
          </a:p>
        </p:txBody>
      </p:sp>
      <p:sp>
        <p:nvSpPr>
          <p:cNvPr id="11272" name="Rectangle 6">
            <a:extLst>
              <a:ext uri="{FF2B5EF4-FFF2-40B4-BE49-F238E27FC236}">
                <a16:creationId xmlns:a16="http://schemas.microsoft.com/office/drawing/2014/main" id="{82F1D3F5-8C81-47ED-91A1-93E9476DF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267200"/>
            <a:ext cx="106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sk-SK" altLang="en-US" sz="2400"/>
          </a:p>
        </p:txBody>
      </p:sp>
      <p:pic>
        <p:nvPicPr>
          <p:cNvPr id="11273" name="Picture 47" descr="D:\vyuka\skripta\obrazky\scan1.gif">
            <a:extLst>
              <a:ext uri="{FF2B5EF4-FFF2-40B4-BE49-F238E27FC236}">
                <a16:creationId xmlns:a16="http://schemas.microsoft.com/office/drawing/2014/main" id="{855A6BB4-3F1A-41CA-8C7D-CD20555265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0"/>
            <a:ext cx="8229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4" name="Obdĺžnik 9">
            <a:extLst>
              <a:ext uri="{FF2B5EF4-FFF2-40B4-BE49-F238E27FC236}">
                <a16:creationId xmlns:a16="http://schemas.microsoft.com/office/drawing/2014/main" id="{62DE15AB-75AA-4005-A102-58179FBA3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763" y="2781300"/>
            <a:ext cx="288925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742950" indent="-28575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sk-SK" altLang="en-US" sz="2400"/>
          </a:p>
        </p:txBody>
      </p:sp>
      <p:sp>
        <p:nvSpPr>
          <p:cNvPr id="11275" name="Obdĺžnik 11">
            <a:extLst>
              <a:ext uri="{FF2B5EF4-FFF2-40B4-BE49-F238E27FC236}">
                <a16:creationId xmlns:a16="http://schemas.microsoft.com/office/drawing/2014/main" id="{0DA3CA4D-C8E4-4CB7-A545-FDA2AA9C3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2781300"/>
            <a:ext cx="719138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742950" indent="-28575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sk-SK" altLang="en-US" sz="2400"/>
          </a:p>
        </p:txBody>
      </p:sp>
      <p:sp>
        <p:nvSpPr>
          <p:cNvPr id="11276" name="Obdĺžnik 12">
            <a:extLst>
              <a:ext uri="{FF2B5EF4-FFF2-40B4-BE49-F238E27FC236}">
                <a16:creationId xmlns:a16="http://schemas.microsoft.com/office/drawing/2014/main" id="{0B5C0A0C-A894-4202-B009-58EEE2A5A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763" y="2708275"/>
            <a:ext cx="576262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742950" indent="-28575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sk-SK" altLang="en-US" sz="2400"/>
          </a:p>
        </p:txBody>
      </p:sp>
      <p:sp>
        <p:nvSpPr>
          <p:cNvPr id="11277" name="BlokTextu 13">
            <a:extLst>
              <a:ext uri="{FF2B5EF4-FFF2-40B4-BE49-F238E27FC236}">
                <a16:creationId xmlns:a16="http://schemas.microsoft.com/office/drawing/2014/main" id="{99E59A5B-7858-4D9E-8417-6BC19B4B6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263683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sk-SK" altLang="en-US" sz="2000">
                <a:latin typeface="Arial" panose="020B0604020202020204" pitchFamily="34" charset="0"/>
                <a:cs typeface="Arial" panose="020B0604020202020204" pitchFamily="34" charset="0"/>
              </a:rPr>
              <a:t>A3</a:t>
            </a:r>
          </a:p>
        </p:txBody>
      </p:sp>
      <p:sp>
        <p:nvSpPr>
          <p:cNvPr id="11278" name="BlokTextu 14">
            <a:extLst>
              <a:ext uri="{FF2B5EF4-FFF2-40B4-BE49-F238E27FC236}">
                <a16:creationId xmlns:a16="http://schemas.microsoft.com/office/drawing/2014/main" id="{9D932F6B-C01B-45A8-94C3-B40F1B565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276475"/>
            <a:ext cx="7431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sk-SK" altLang="en-US" sz="2000"/>
              <a:t>A1: veľkosť plodu,  A2: rizikové tehotenstvo,  A3: vyzretosť maternice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äty 2">
            <a:extLst>
              <a:ext uri="{FF2B5EF4-FFF2-40B4-BE49-F238E27FC236}">
                <a16:creationId xmlns:a16="http://schemas.microsoft.com/office/drawing/2014/main" id="{F5389F3A-CE9D-44F9-9BEE-A7F4F0552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en-US" sz="2000"/>
              <a:t>Katedra kybernetiky a umelej inteligencie FEI, TU v Košiciach</a:t>
            </a:r>
          </a:p>
        </p:txBody>
      </p:sp>
      <p:sp>
        <p:nvSpPr>
          <p:cNvPr id="12291" name="Zástupný symbol čísla snímky 3">
            <a:extLst>
              <a:ext uri="{FF2B5EF4-FFF2-40B4-BE49-F238E27FC236}">
                <a16:creationId xmlns:a16="http://schemas.microsoft.com/office/drawing/2014/main" id="{9DEDAD3C-3144-4F92-B5A1-444306956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B8FCFCE4-8DC4-4CB4-9B8D-0C809E80FAEE}" type="slidenum">
              <a:rPr lang="cs-CZ" altLang="en-US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8</a:t>
            </a:fld>
            <a:r>
              <a:rPr lang="sk-SK" altLang="en-US" sz="2000">
                <a:solidFill>
                  <a:schemeClr val="bg1"/>
                </a:solidFill>
              </a:rPr>
              <a:t>/</a:t>
            </a:r>
            <a:r>
              <a:rPr lang="en-US" altLang="en-US" sz="2000">
                <a:solidFill>
                  <a:schemeClr val="bg1"/>
                </a:solidFill>
              </a:rPr>
              <a:t>1</a:t>
            </a:r>
            <a:r>
              <a:rPr lang="sk-SK" altLang="en-US" sz="2000">
                <a:solidFill>
                  <a:schemeClr val="bg1"/>
                </a:solidFill>
              </a:rPr>
              <a:t>2</a:t>
            </a:r>
            <a:endParaRPr lang="cs-CZ" altLang="en-US" sz="2000">
              <a:solidFill>
                <a:schemeClr val="bg1"/>
              </a:solidFill>
            </a:endParaRPr>
          </a:p>
        </p:txBody>
      </p:sp>
      <p:sp>
        <p:nvSpPr>
          <p:cNvPr id="12292" name="Rectangle 2" descr="Ricebk">
            <a:extLst>
              <a:ext uri="{FF2B5EF4-FFF2-40B4-BE49-F238E27FC236}">
                <a16:creationId xmlns:a16="http://schemas.microsoft.com/office/drawing/2014/main" id="{61D0D685-DC2A-40C8-86A7-1A41B8062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sk-SK" altLang="en-US" sz="2400"/>
          </a:p>
        </p:txBody>
      </p:sp>
      <p:sp>
        <p:nvSpPr>
          <p:cNvPr id="12293" name="Rectangle 3" descr="Large confetti">
            <a:extLst>
              <a:ext uri="{FF2B5EF4-FFF2-40B4-BE49-F238E27FC236}">
                <a16:creationId xmlns:a16="http://schemas.microsoft.com/office/drawing/2014/main" id="{C58D51E1-14D5-45C5-80E1-B7C56CE8C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en-US" sz="3600">
                <a:solidFill>
                  <a:srgbClr val="FF0000"/>
                </a:solidFill>
              </a:rPr>
              <a:t>6. Reprezentácia výstupov	</a:t>
            </a:r>
            <a:endParaRPr lang="cs-CZ" altLang="en-US" sz="3600">
              <a:solidFill>
                <a:srgbClr val="FF0000"/>
              </a:solidFill>
            </a:endParaRPr>
          </a:p>
        </p:txBody>
      </p:sp>
      <p:sp>
        <p:nvSpPr>
          <p:cNvPr id="12294" name="Rectangle 4">
            <a:extLst>
              <a:ext uri="{FF2B5EF4-FFF2-40B4-BE49-F238E27FC236}">
                <a16:creationId xmlns:a16="http://schemas.microsoft.com/office/drawing/2014/main" id="{BE2DA5F7-3547-4EBC-B5B0-F19660152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10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EXTENZIONÁLNA </a:t>
            </a:r>
            <a:r>
              <a:rPr lang="en-US" altLang="en-US" sz="2400"/>
              <a:t>(</a:t>
            </a:r>
            <a:r>
              <a:rPr lang="sk-SK" altLang="en-US" sz="2400"/>
              <a:t>vymenovaním objektov</a:t>
            </a:r>
            <a:r>
              <a:rPr lang="en-US" altLang="en-US" sz="2400"/>
              <a:t>)</a:t>
            </a:r>
            <a:endParaRPr lang="sk-SK" altLang="en-US" sz="2400"/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INTENZIONÁLNA </a:t>
            </a:r>
            <a:r>
              <a:rPr lang="en-US" altLang="en-US" sz="2400"/>
              <a:t>(</a:t>
            </a:r>
            <a:r>
              <a:rPr lang="sk-SK" altLang="en-US" sz="2400"/>
              <a:t>zovšeobecnením</a:t>
            </a:r>
            <a:r>
              <a:rPr lang="en-US" altLang="en-US" sz="2400"/>
              <a:t>)</a:t>
            </a:r>
            <a:r>
              <a:rPr lang="sk-SK" altLang="en-US" sz="2400"/>
              <a:t>	I </a:t>
            </a:r>
            <a:r>
              <a:rPr lang="en-US" altLang="en-US" sz="2400"/>
              <a:t>+</a:t>
            </a:r>
            <a:r>
              <a:rPr lang="sk-SK" altLang="en-US" sz="2400"/>
              <a:t> interpreter </a:t>
            </a:r>
            <a:r>
              <a:rPr lang="en-US" altLang="en-US" sz="2400"/>
              <a:t>=</a:t>
            </a:r>
            <a:r>
              <a:rPr lang="sk-SK" altLang="en-US" sz="2400"/>
              <a:t> E</a:t>
            </a:r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Učenie logickej reprezentácie s učiteľom:</a:t>
            </a:r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	logické konjunkcie</a:t>
            </a:r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	produkčné pravidlá</a:t>
            </a:r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	rozhodovacie stromy a zoznamy</a:t>
            </a:r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Učenie s prvkami kvantitatívneho usudzovania:</a:t>
            </a:r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	prahové pojmy</a:t>
            </a:r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	etalóny</a:t>
            </a:r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	pravdepodobnostné pojmy			ÚLOHA:</a:t>
            </a:r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Učenie bez učiteľa:	zhluky				klasifikačná</a:t>
            </a:r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en-US" sz="2400"/>
              <a:t>				učenie odmenou a trestom	sekvenčná</a:t>
            </a:r>
          </a:p>
        </p:txBody>
      </p:sp>
      <p:sp>
        <p:nvSpPr>
          <p:cNvPr id="12295" name="Rectangle 5">
            <a:extLst>
              <a:ext uri="{FF2B5EF4-FFF2-40B4-BE49-F238E27FC236}">
                <a16:creationId xmlns:a16="http://schemas.microsoft.com/office/drawing/2014/main" id="{BE203695-4D55-488E-85DF-E2F625AB9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2000"/>
            <a:ext cx="1219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sk-SK" altLang="en-US" sz="2400"/>
          </a:p>
        </p:txBody>
      </p:sp>
      <p:sp>
        <p:nvSpPr>
          <p:cNvPr id="12296" name="Rectangle 6">
            <a:extLst>
              <a:ext uri="{FF2B5EF4-FFF2-40B4-BE49-F238E27FC236}">
                <a16:creationId xmlns:a16="http://schemas.microsoft.com/office/drawing/2014/main" id="{E842EC59-BF01-4503-8F18-80484A84D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267200"/>
            <a:ext cx="106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sk-SK" altLang="en-US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äty 2">
            <a:extLst>
              <a:ext uri="{FF2B5EF4-FFF2-40B4-BE49-F238E27FC236}">
                <a16:creationId xmlns:a16="http://schemas.microsoft.com/office/drawing/2014/main" id="{48E07EA8-D8B8-45BD-A102-360C4AEA7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en-US" sz="2000"/>
              <a:t>Katedra kybernetiky a umelej inteligencie FEI, TU v Košiciach</a:t>
            </a:r>
          </a:p>
        </p:txBody>
      </p:sp>
      <p:sp>
        <p:nvSpPr>
          <p:cNvPr id="13315" name="Zástupný symbol čísla snímky 3">
            <a:extLst>
              <a:ext uri="{FF2B5EF4-FFF2-40B4-BE49-F238E27FC236}">
                <a16:creationId xmlns:a16="http://schemas.microsoft.com/office/drawing/2014/main" id="{DBFF87D9-4EF8-4773-AC22-9EB2E9D3A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D56FCF90-792E-43C6-81AA-B03ABE8047EC}" type="slidenum">
              <a:rPr lang="cs-CZ" altLang="en-US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9</a:t>
            </a:fld>
            <a:r>
              <a:rPr lang="sk-SK" altLang="en-US" sz="2000">
                <a:solidFill>
                  <a:schemeClr val="bg1"/>
                </a:solidFill>
              </a:rPr>
              <a:t>/</a:t>
            </a:r>
            <a:r>
              <a:rPr lang="en-US" altLang="en-US" sz="2000">
                <a:solidFill>
                  <a:schemeClr val="bg1"/>
                </a:solidFill>
              </a:rPr>
              <a:t>1</a:t>
            </a:r>
            <a:r>
              <a:rPr lang="sk-SK" altLang="en-US" sz="2000">
                <a:solidFill>
                  <a:schemeClr val="bg1"/>
                </a:solidFill>
              </a:rPr>
              <a:t>2</a:t>
            </a:r>
            <a:endParaRPr lang="cs-CZ" altLang="en-US" sz="2000">
              <a:solidFill>
                <a:schemeClr val="bg1"/>
              </a:solidFill>
            </a:endParaRPr>
          </a:p>
        </p:txBody>
      </p:sp>
      <p:sp>
        <p:nvSpPr>
          <p:cNvPr id="13316" name="Rectangle 2" descr="Ricebk">
            <a:extLst>
              <a:ext uri="{FF2B5EF4-FFF2-40B4-BE49-F238E27FC236}">
                <a16:creationId xmlns:a16="http://schemas.microsoft.com/office/drawing/2014/main" id="{8B023653-8149-4BC3-9F05-94385B277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cs-CZ" altLang="en-US" sz="4400">
              <a:solidFill>
                <a:schemeClr val="tx2"/>
              </a:solidFill>
            </a:endParaRP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cs-CZ" altLang="en-US" sz="2400"/>
          </a:p>
        </p:txBody>
      </p:sp>
      <p:sp>
        <p:nvSpPr>
          <p:cNvPr id="13317" name="Rectangle 3" descr="Large confetti">
            <a:extLst>
              <a:ext uri="{FF2B5EF4-FFF2-40B4-BE49-F238E27FC236}">
                <a16:creationId xmlns:a16="http://schemas.microsoft.com/office/drawing/2014/main" id="{E25BE420-8300-40ED-A92E-761A6B526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en-US" sz="3600">
                <a:solidFill>
                  <a:srgbClr val="FF0000"/>
                </a:solidFill>
              </a:rPr>
              <a:t>7. Rozhodovacie stromy	</a:t>
            </a:r>
            <a:endParaRPr lang="cs-CZ" altLang="en-US" sz="3600">
              <a:solidFill>
                <a:srgbClr val="FF0000"/>
              </a:solidFill>
            </a:endParaRPr>
          </a:p>
        </p:txBody>
      </p:sp>
      <p:pic>
        <p:nvPicPr>
          <p:cNvPr id="13318" name="Picture 4" descr="D:\vyuka\skripta\obrazky\Obrrs1.gif">
            <a:extLst>
              <a:ext uri="{FF2B5EF4-FFF2-40B4-BE49-F238E27FC236}">
                <a16:creationId xmlns:a16="http://schemas.microsoft.com/office/drawing/2014/main" id="{D266FFC4-0829-4841-826C-7D0770833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066800"/>
            <a:ext cx="7848600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Rýžový papír">
  <a:themeElements>
    <a:clrScheme name="">
      <a:dk1>
        <a:srgbClr val="000000"/>
      </a:dk1>
      <a:lt1>
        <a:srgbClr val="FFFFFF"/>
      </a:lt1>
      <a:dk2>
        <a:srgbClr val="333333"/>
      </a:dk2>
      <a:lt2>
        <a:srgbClr val="2E697E"/>
      </a:lt2>
      <a:accent1>
        <a:srgbClr val="BAC8AA"/>
      </a:accent1>
      <a:accent2>
        <a:srgbClr val="6E9883"/>
      </a:accent2>
      <a:accent3>
        <a:srgbClr val="FFFFFF"/>
      </a:accent3>
      <a:accent4>
        <a:srgbClr val="000000"/>
      </a:accent4>
      <a:accent5>
        <a:srgbClr val="D9E0D2"/>
      </a:accent5>
      <a:accent6>
        <a:srgbClr val="638976"/>
      </a:accent6>
      <a:hlink>
        <a:srgbClr val="CC9900"/>
      </a:hlink>
      <a:folHlink>
        <a:srgbClr val="7DAECF"/>
      </a:folHlink>
    </a:clrScheme>
    <a:fontScheme name="Rýžový papí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itchFamily="2" charset="2"/>
          <a:buChar char="§"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itchFamily="2" charset="2"/>
          <a:buChar char="§"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ýžový papír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ýžový papír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Designs\Expedice.pot</Template>
  <TotalTime>2086</TotalTime>
  <Words>1054</Words>
  <Application>Microsoft Office PowerPoint</Application>
  <PresentationFormat>Prezentácia na obrazovke (4:3)</PresentationFormat>
  <Paragraphs>159</Paragraphs>
  <Slides>15</Slides>
  <Notes>4</Notes>
  <HiddenSlides>0</HiddenSlides>
  <MMClips>0</MMClips>
  <ScaleCrop>false</ScaleCrop>
  <HeadingPairs>
    <vt:vector size="8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snímok</vt:lpstr>
      </vt:variant>
      <vt:variant>
        <vt:i4>15</vt:i4>
      </vt:variant>
    </vt:vector>
  </HeadingPairs>
  <TitlesOfParts>
    <vt:vector size="22" baseType="lpstr">
      <vt:lpstr>Arial</vt:lpstr>
      <vt:lpstr>Comic Sans MS</vt:lpstr>
      <vt:lpstr>Times New Roman</vt:lpstr>
      <vt:lpstr>Wingdings</vt:lpstr>
      <vt:lpstr>Rýžový papír</vt:lpstr>
      <vt:lpstr>Equation.3</vt:lpstr>
      <vt:lpstr>Rovnica</vt:lpstr>
      <vt:lpstr>ZNALOSTNÉ SYSTÉMY  prednáška č. 9</vt:lpstr>
      <vt:lpstr>Osnova prednášky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UI - 7</dc:title>
  <dc:creator>Jani</dc:creator>
  <cp:lastModifiedBy>Kristina Machova</cp:lastModifiedBy>
  <cp:revision>82</cp:revision>
  <dcterms:created xsi:type="dcterms:W3CDTF">2003-10-06T09:07:28Z</dcterms:created>
  <dcterms:modified xsi:type="dcterms:W3CDTF">2022-09-27T14:29:34Z</dcterms:modified>
</cp:coreProperties>
</file>