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2"/>
  </p:notesMasterIdLst>
  <p:sldIdLst>
    <p:sldId id="256" r:id="rId2"/>
    <p:sldId id="259" r:id="rId3"/>
    <p:sldId id="278" r:id="rId4"/>
    <p:sldId id="272" r:id="rId5"/>
    <p:sldId id="279" r:id="rId6"/>
    <p:sldId id="280" r:id="rId7"/>
    <p:sldId id="281" r:id="rId8"/>
    <p:sldId id="282" r:id="rId9"/>
    <p:sldId id="283" r:id="rId10"/>
    <p:sldId id="284" r:id="rId11"/>
  </p:sldIdLst>
  <p:sldSz cx="9144000" cy="6858000" type="screen4x3"/>
  <p:notesSz cx="6858000" cy="9144000"/>
  <p:defaultTextStyle>
    <a:defPPr>
      <a:defRPr lang="cs-CZ"/>
    </a:defPPr>
    <a:lvl1pPr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70000"/>
      <a:buFont typeface="Wingdings" panose="05000000000000000000" pitchFamily="2" charset="2"/>
      <a:buChar char="§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70000"/>
      <a:buFont typeface="Wingdings" panose="05000000000000000000" pitchFamily="2" charset="2"/>
      <a:buChar char="§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70000"/>
      <a:buFont typeface="Wingdings" panose="05000000000000000000" pitchFamily="2" charset="2"/>
      <a:buChar char="§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70000"/>
      <a:buFont typeface="Wingdings" panose="05000000000000000000" pitchFamily="2" charset="2"/>
      <a:buChar char="§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70000"/>
      <a:buFont typeface="Wingdings" panose="05000000000000000000" pitchFamily="2" charset="2"/>
      <a:buChar char="§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2E69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9" d="100"/>
          <a:sy n="69" d="100"/>
        </p:scale>
        <p:origin x="78" y="7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7D3ABB95-0D01-4DE9-B8F5-A7C19706CE1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52B408E5-1FF4-4C56-B3ED-A70688B7F2A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41CC68F1-3FE0-4BBB-A975-391BBD9E540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69A29219-6F2E-46B5-819B-F267A81AAAC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4245BC30-AB15-4428-8CD7-5441B15E9CB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974AF37E-E9B4-4E91-AD46-0A67F27AE8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fld id="{BD87F068-03FA-4C25-B5AC-37FC7A16E5D6}" type="slidenum">
              <a:rPr lang="cs-CZ" altLang="sk-SK"/>
              <a:pPr/>
              <a:t>‹#›</a:t>
            </a:fld>
            <a:endParaRPr lang="cs-CZ" alt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932160EB-F89E-4B32-9D65-D955D20D19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32042F6-F19C-473F-BDB3-8EE5B29FB196}" type="slidenum">
              <a:rPr lang="cs-CZ" altLang="sk-SK" sz="1200"/>
              <a:pPr eaLnBrk="1" hangingPunct="1"/>
              <a:t>1</a:t>
            </a:fld>
            <a:endParaRPr lang="cs-CZ" altLang="sk-SK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5260FB47-236F-4CAC-9A54-F415CD2086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286E4772-F31A-4FED-A1B5-05366930BC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sk-SK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 descr="Large confetti">
            <a:extLst>
              <a:ext uri="{FF2B5EF4-FFF2-40B4-BE49-F238E27FC236}">
                <a16:creationId xmlns:a16="http://schemas.microsoft.com/office/drawing/2014/main" id="{D77D1C93-E61D-40A9-B19A-4F8CDDF231D7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84188" y="1549400"/>
            <a:ext cx="8158162" cy="1689100"/>
          </a:xfrm>
          <a:prstGeom prst="rect">
            <a:avLst/>
          </a:prstGeom>
          <a:pattFill prst="lgConfetti">
            <a:fgClr>
              <a:schemeClr val="accent2">
                <a:alpha val="50000"/>
              </a:schemeClr>
            </a:fgClr>
            <a:bgClr>
              <a:schemeClr val="folHlink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en-US">
              <a:latin typeface="Times New Roman" charset="0"/>
            </a:endParaRPr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id="{8FAC3078-68C5-40F8-8AF8-9F620A3B230E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228600" y="3206750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en-US">
              <a:latin typeface="Times New Roman" charset="0"/>
            </a:endParaRPr>
          </a:p>
        </p:txBody>
      </p:sp>
      <p:sp>
        <p:nvSpPr>
          <p:cNvPr id="6" name="AutoShape 4">
            <a:extLst>
              <a:ext uri="{FF2B5EF4-FFF2-40B4-BE49-F238E27FC236}">
                <a16:creationId xmlns:a16="http://schemas.microsoft.com/office/drawing/2014/main" id="{C9288347-CCEB-41D5-95F2-FEE9B8E8A3E9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228600" y="1482725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en-US">
              <a:latin typeface="Times New Roman" charset="0"/>
            </a:endParaRPr>
          </a:p>
        </p:txBody>
      </p:sp>
      <p:sp>
        <p:nvSpPr>
          <p:cNvPr id="7" name="AutoShape 5">
            <a:extLst>
              <a:ext uri="{FF2B5EF4-FFF2-40B4-BE49-F238E27FC236}">
                <a16:creationId xmlns:a16="http://schemas.microsoft.com/office/drawing/2014/main" id="{6EBB6F30-46FE-49E2-9601-DAF4DDB44289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623300" y="124618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en-US">
              <a:latin typeface="Times New Roman" charset="0"/>
            </a:endParaRPr>
          </a:p>
        </p:txBody>
      </p:sp>
      <p:sp>
        <p:nvSpPr>
          <p:cNvPr id="8" name="AutoShape 6">
            <a:extLst>
              <a:ext uri="{FF2B5EF4-FFF2-40B4-BE49-F238E27FC236}">
                <a16:creationId xmlns:a16="http://schemas.microsoft.com/office/drawing/2014/main" id="{4FD34C31-CFDC-4F59-8567-61123A74857B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34975" y="125253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en-US">
              <a:latin typeface="Times New Roman" charset="0"/>
            </a:endParaRPr>
          </a:p>
        </p:txBody>
      </p:sp>
      <p:sp>
        <p:nvSpPr>
          <p:cNvPr id="9" name="AutoShape 7">
            <a:extLst>
              <a:ext uri="{FF2B5EF4-FFF2-40B4-BE49-F238E27FC236}">
                <a16:creationId xmlns:a16="http://schemas.microsoft.com/office/drawing/2014/main" id="{7A049C2F-4040-4493-95A8-9FBF5A38BDD3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2830513" y="5783263"/>
            <a:ext cx="3481387" cy="77787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en-US">
              <a:latin typeface="Times New Roman" charset="0"/>
            </a:endParaRPr>
          </a:p>
        </p:txBody>
      </p:sp>
      <p:sp>
        <p:nvSpPr>
          <p:cNvPr id="10" name="Rectangle 8" descr="Large confetti">
            <a:extLst>
              <a:ext uri="{FF2B5EF4-FFF2-40B4-BE49-F238E27FC236}">
                <a16:creationId xmlns:a16="http://schemas.microsoft.com/office/drawing/2014/main" id="{8666F9C3-BB2A-4A7A-8BA9-73F891849BAD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095750" y="5734050"/>
            <a:ext cx="949325" cy="176213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en-US">
              <a:latin typeface="Times New Roman" charset="0"/>
            </a:endParaRPr>
          </a:p>
        </p:txBody>
      </p:sp>
      <p:sp>
        <p:nvSpPr>
          <p:cNvPr id="6153" name="Rectangle 9" descr="Large confetti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143000"/>
          </a:xfrm>
          <a:pattFill prst="lgConfetti">
            <a:fgClr>
              <a:schemeClr val="accent2"/>
            </a:fgClr>
            <a:bgClr>
              <a:schemeClr val="folHlink"/>
            </a:bgClr>
          </a:pattFill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465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801D3555-560A-4728-AC30-95C19F5864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D0E25685-CD49-4CA8-8712-238A0B4FD4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r>
              <a:rPr lang="cs-CZ"/>
              <a:t>Katedra kybernetiky a umelej inteligencie FEI, TU v Košiciach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533A3F2A-EC6E-4678-8993-11A92FC5B6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noFill/>
        </p:spPr>
        <p:txBody>
          <a:bodyPr anchor="b" anchorCtr="0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CF2FD902-D813-4E18-A52F-38C0DE7830F9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953738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AA0605C-37EC-4F3A-B006-02A089348B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6E282D-19BF-48D6-B198-6C6274EBB6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Katedra kybernetiky a umelej inteligencie FEI, TU v Košiciach</a:t>
            </a:r>
          </a:p>
        </p:txBody>
      </p:sp>
      <p:sp>
        <p:nvSpPr>
          <p:cNvPr id="6" name="Rectangle 9" descr="Large confetti">
            <a:extLst>
              <a:ext uri="{FF2B5EF4-FFF2-40B4-BE49-F238E27FC236}">
                <a16:creationId xmlns:a16="http://schemas.microsoft.com/office/drawing/2014/main" id="{044A625D-B2DE-42CE-8F45-8E2BE038C1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960EC5-7FCE-4682-BAFD-D5F709F99010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10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205525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21488" y="284163"/>
            <a:ext cx="2044700" cy="5811837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685800" y="284163"/>
            <a:ext cx="5983288" cy="5811837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38B761D-D29C-4839-A842-C383F01DC2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993E120-F845-4591-8657-405590F3CA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Katedra kybernetiky a umelej inteligencie FEI, TU v Košiciach</a:t>
            </a:r>
          </a:p>
        </p:txBody>
      </p:sp>
      <p:sp>
        <p:nvSpPr>
          <p:cNvPr id="6" name="Rectangle 9" descr="Large confetti">
            <a:extLst>
              <a:ext uri="{FF2B5EF4-FFF2-40B4-BE49-F238E27FC236}">
                <a16:creationId xmlns:a16="http://schemas.microsoft.com/office/drawing/2014/main" id="{EE1273BB-84D4-4459-A5DE-D2E045F91B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D88280-7440-4650-A12F-B0EA2ADC3F8C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10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279989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C1D27EC-07B6-47CA-8B98-88AC30FA2E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4C5BF3-D807-4E47-8B55-6D82E791E9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Katedra kybernetiky a umelej inteligencie FEI, TU v Košiciach</a:t>
            </a:r>
          </a:p>
        </p:txBody>
      </p:sp>
      <p:sp>
        <p:nvSpPr>
          <p:cNvPr id="6" name="Rectangle 9" descr="Large confetti">
            <a:extLst>
              <a:ext uri="{FF2B5EF4-FFF2-40B4-BE49-F238E27FC236}">
                <a16:creationId xmlns:a16="http://schemas.microsoft.com/office/drawing/2014/main" id="{D242159A-423D-42A7-8533-06CD992C49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9F6E20-55EF-4A51-9CF5-6784DF74625D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10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30404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DAB34FF-F110-4DE1-9BC2-C21F1D8AA8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2257CB0-2B65-4EC0-87C6-625248E5E9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Katedra kybernetiky a umelej inteligencie FEI, TU v Košiciach</a:t>
            </a:r>
          </a:p>
        </p:txBody>
      </p:sp>
      <p:sp>
        <p:nvSpPr>
          <p:cNvPr id="6" name="Rectangle 9" descr="Large confetti">
            <a:extLst>
              <a:ext uri="{FF2B5EF4-FFF2-40B4-BE49-F238E27FC236}">
                <a16:creationId xmlns:a16="http://schemas.microsoft.com/office/drawing/2014/main" id="{82D8F8DD-9A28-4D18-A69D-E9E3F6D849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E2F80-EF37-4B4A-BC6E-47D504453803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10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89233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685800" y="1905000"/>
            <a:ext cx="3810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3810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FB0586-BFEF-4AC9-B506-7A3244AB08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6AD462F-4787-454C-BB04-E4B5086556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Katedra kybernetiky a umelej inteligencie FEI, TU v Košiciach</a:t>
            </a:r>
          </a:p>
        </p:txBody>
      </p:sp>
      <p:sp>
        <p:nvSpPr>
          <p:cNvPr id="7" name="Rectangle 9" descr="Large confetti">
            <a:extLst>
              <a:ext uri="{FF2B5EF4-FFF2-40B4-BE49-F238E27FC236}">
                <a16:creationId xmlns:a16="http://schemas.microsoft.com/office/drawing/2014/main" id="{D7F39A37-58F8-4CA8-98B5-EEBF040ECC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DF432-5B79-4CD4-9C10-D28F6DCDE8DF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10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977432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FBF4157-4CE0-4004-AC20-244BA0DC7E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820988B-B793-4C2A-9A39-7E339236F2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Katedra kybernetiky a umelej inteligencie FEI, TU v Košiciach</a:t>
            </a:r>
          </a:p>
        </p:txBody>
      </p:sp>
      <p:sp>
        <p:nvSpPr>
          <p:cNvPr id="9" name="Rectangle 9" descr="Large confetti">
            <a:extLst>
              <a:ext uri="{FF2B5EF4-FFF2-40B4-BE49-F238E27FC236}">
                <a16:creationId xmlns:a16="http://schemas.microsoft.com/office/drawing/2014/main" id="{237EBC3D-72B5-48B6-9B43-CC00C418A3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580F5E-D1F9-4191-8F04-6663D1AFB0A5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10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605954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B2B33A9-CA4E-4B7B-B796-5A44198C62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94816BE-77E0-4B6C-81D9-F21BEFDFFA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Katedra kybernetiky a umelej inteligencie FEI, TU v Košiciach</a:t>
            </a:r>
          </a:p>
        </p:txBody>
      </p:sp>
      <p:sp>
        <p:nvSpPr>
          <p:cNvPr id="5" name="Rectangle 9" descr="Large confetti">
            <a:extLst>
              <a:ext uri="{FF2B5EF4-FFF2-40B4-BE49-F238E27FC236}">
                <a16:creationId xmlns:a16="http://schemas.microsoft.com/office/drawing/2014/main" id="{9D63E935-0323-4982-A178-733B8BED71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3471DF-48BA-43E8-8414-33348D91B280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10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979093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20FB8C8-654F-42E5-9FF6-EF46043430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D7127FD-6EEA-4DFC-AFB2-A5836EBBD7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Katedra kybernetiky a umelej inteligencie FEI, TU v Košiciach</a:t>
            </a:r>
          </a:p>
        </p:txBody>
      </p:sp>
      <p:sp>
        <p:nvSpPr>
          <p:cNvPr id="4" name="Rectangle 9" descr="Large confetti">
            <a:extLst>
              <a:ext uri="{FF2B5EF4-FFF2-40B4-BE49-F238E27FC236}">
                <a16:creationId xmlns:a16="http://schemas.microsoft.com/office/drawing/2014/main" id="{5B64DA77-B3C1-48B2-9717-0BF9C7B0B8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C77BC2-3C76-4F54-A37B-E21B0D852246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10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669069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103ACDE-9B32-4F1C-B7D7-7537B4AFC4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CF82CC9-6BCC-42BE-B364-8F31F7E147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Katedra kybernetiky a umelej inteligencie FEI, TU v Košiciach</a:t>
            </a:r>
          </a:p>
        </p:txBody>
      </p:sp>
      <p:sp>
        <p:nvSpPr>
          <p:cNvPr id="7" name="Rectangle 9" descr="Large confetti">
            <a:extLst>
              <a:ext uri="{FF2B5EF4-FFF2-40B4-BE49-F238E27FC236}">
                <a16:creationId xmlns:a16="http://schemas.microsoft.com/office/drawing/2014/main" id="{0AED1A7D-7715-49E7-95A6-3E10AC61B5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385FE1-0289-4B4C-A05C-3D4A1E973762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10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24611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4058BC-D91B-4282-A9E9-C329BFAAD1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B6438BF-231A-4843-87A0-941F3F2F38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Katedra kybernetiky a umelej inteligencie FEI, TU v Košiciach</a:t>
            </a:r>
          </a:p>
        </p:txBody>
      </p:sp>
      <p:sp>
        <p:nvSpPr>
          <p:cNvPr id="7" name="Rectangle 9" descr="Large confetti">
            <a:extLst>
              <a:ext uri="{FF2B5EF4-FFF2-40B4-BE49-F238E27FC236}">
                <a16:creationId xmlns:a16="http://schemas.microsoft.com/office/drawing/2014/main" id="{01B161F7-FFBC-4773-A1D0-981B46DDF8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1B3CAD-3A9F-46E8-95BD-2679ED6F021D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10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291799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 descr="Large confetti">
            <a:extLst>
              <a:ext uri="{FF2B5EF4-FFF2-40B4-BE49-F238E27FC236}">
                <a16:creationId xmlns:a16="http://schemas.microsoft.com/office/drawing/2014/main" id="{2785218A-BAB8-452E-A84F-687A6EE4E8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28416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58F47F2-B077-491E-9385-D14A44858D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050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styly předlohy textu.</a:t>
            </a:r>
          </a:p>
          <a:p>
            <a:pPr lvl="1"/>
            <a:r>
              <a:rPr lang="cs-CZ" altLang="sk-SK"/>
              <a:t>Druhá úroveň</a:t>
            </a:r>
          </a:p>
          <a:p>
            <a:pPr lvl="2"/>
            <a:r>
              <a:rPr lang="cs-CZ" altLang="sk-SK"/>
              <a:t>Třetí úroveň</a:t>
            </a:r>
          </a:p>
          <a:p>
            <a:pPr lvl="3"/>
            <a:r>
              <a:rPr lang="cs-CZ" altLang="sk-SK"/>
              <a:t>Čtvrtá úroveň</a:t>
            </a:r>
          </a:p>
          <a:p>
            <a:pPr lvl="4"/>
            <a:r>
              <a:rPr lang="cs-CZ" altLang="sk-SK"/>
              <a:t>Pátá úroveň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E416F2C8-61F6-4C47-A81D-70D7A14201F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1D03F8A5-FE90-4EED-B9E3-4865226E187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76400" y="6248400"/>
            <a:ext cx="472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2000"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cs-CZ"/>
              <a:t>Katedra kybernetiky a umelej inteligencie FEI, TU v Košiciach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5A15794B-134D-4CFB-8293-F1F5D828F1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12888"/>
            <a:ext cx="8458200" cy="8731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en-US">
              <a:latin typeface="Times New Roman" charset="0"/>
            </a:endParaRPr>
          </a:p>
        </p:txBody>
      </p:sp>
      <p:sp>
        <p:nvSpPr>
          <p:cNvPr id="5127" name="Rectangle 7" descr="Large confetti">
            <a:extLst>
              <a:ext uri="{FF2B5EF4-FFF2-40B4-BE49-F238E27FC236}">
                <a16:creationId xmlns:a16="http://schemas.microsoft.com/office/drawing/2014/main" id="{3487F98B-0780-4620-93CA-D64B94ECEBAB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247650" y="0"/>
            <a:ext cx="793750" cy="18415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en-US">
              <a:latin typeface="Times New Roman" charset="0"/>
            </a:endParaRPr>
          </a:p>
        </p:txBody>
      </p:sp>
      <p:sp>
        <p:nvSpPr>
          <p:cNvPr id="5128" name="Rectangle 8">
            <a:extLst>
              <a:ext uri="{FF2B5EF4-FFF2-40B4-BE49-F238E27FC236}">
                <a16:creationId xmlns:a16="http://schemas.microsoft.com/office/drawing/2014/main" id="{6C7D662A-383C-4BAC-A32C-39170B99FF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7550" y="6553200"/>
            <a:ext cx="2076450" cy="793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en-US">
              <a:latin typeface="Times New Roman" charset="0"/>
            </a:endParaRPr>
          </a:p>
        </p:txBody>
      </p:sp>
      <p:sp>
        <p:nvSpPr>
          <p:cNvPr id="5129" name="Rectangle 9" descr="Large confetti">
            <a:extLst>
              <a:ext uri="{FF2B5EF4-FFF2-40B4-BE49-F238E27FC236}">
                <a16:creationId xmlns:a16="http://schemas.microsoft.com/office/drawing/2014/main" id="{DAA17153-1096-4CE4-BA30-5644CF0FE75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4800" y="6248400"/>
            <a:ext cx="990600" cy="6096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fld id="{CCE568E1-D1FD-4981-80D5-A7C02C685BFF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10</a:t>
            </a:r>
            <a:endParaRPr lang="cs-CZ" alt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85000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äty 3">
            <a:extLst>
              <a:ext uri="{FF2B5EF4-FFF2-40B4-BE49-F238E27FC236}">
                <a16:creationId xmlns:a16="http://schemas.microsoft.com/office/drawing/2014/main" id="{2B69B081-1972-4596-9574-3253AA32C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cs-CZ" altLang="sk-SK" sz="2000"/>
              <a:t>Katedra kybernetiky a umelej inteligencie FEI, TU v Košiciach</a:t>
            </a:r>
          </a:p>
        </p:txBody>
      </p:sp>
      <p:sp>
        <p:nvSpPr>
          <p:cNvPr id="3075" name="Zástupný symbol čísla snímky 4">
            <a:extLst>
              <a:ext uri="{FF2B5EF4-FFF2-40B4-BE49-F238E27FC236}">
                <a16:creationId xmlns:a16="http://schemas.microsoft.com/office/drawing/2014/main" id="{C61F31F8-607D-4387-8D5D-964664147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AAA5442-C359-4D92-A7EA-332958FAC53B}" type="slidenum">
              <a:rPr lang="cs-CZ" altLang="sk-SK" sz="2000">
                <a:solidFill>
                  <a:schemeClr val="bg1"/>
                </a:solidFill>
              </a:rPr>
              <a:pPr eaLnBrk="1" hangingPunct="1"/>
              <a:t>1</a:t>
            </a:fld>
            <a:r>
              <a:rPr lang="sk-SK" altLang="sk-SK" sz="2000">
                <a:solidFill>
                  <a:schemeClr val="bg1"/>
                </a:solidFill>
              </a:rPr>
              <a:t>/</a:t>
            </a:r>
            <a:r>
              <a:rPr lang="en-US" altLang="sk-SK" sz="2000">
                <a:solidFill>
                  <a:schemeClr val="bg1"/>
                </a:solidFill>
              </a:rPr>
              <a:t>10</a:t>
            </a:r>
            <a:endParaRPr lang="cs-CZ" altLang="sk-SK" sz="2000">
              <a:solidFill>
                <a:schemeClr val="bg1"/>
              </a:solidFill>
            </a:endParaRPr>
          </a:p>
        </p:txBody>
      </p:sp>
      <p:sp>
        <p:nvSpPr>
          <p:cNvPr id="3076" name="Rectangle 2" descr="Large confetti">
            <a:extLst>
              <a:ext uri="{FF2B5EF4-FFF2-40B4-BE49-F238E27FC236}">
                <a16:creationId xmlns:a16="http://schemas.microsoft.com/office/drawing/2014/main" id="{8F5C6104-5378-4AC8-A7EB-CB6F14A48C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152400"/>
            <a:ext cx="6019800" cy="1371600"/>
          </a:xfrm>
        </p:spPr>
        <p:txBody>
          <a:bodyPr/>
          <a:lstStyle/>
          <a:p>
            <a:pPr algn="ctr" eaLnBrk="1" hangingPunct="1"/>
            <a:r>
              <a:rPr lang="sk-SK" altLang="sk-SK" sz="4000" b="1"/>
              <a:t>ZNALOSTNÉ SYSTÉMY  prednáška č. </a:t>
            </a:r>
            <a:r>
              <a:rPr lang="en-US" altLang="sk-SK" sz="4000" b="1"/>
              <a:t>8</a:t>
            </a:r>
            <a:endParaRPr lang="cs-CZ" altLang="sk-SK" sz="4000" b="1"/>
          </a:p>
        </p:txBody>
      </p:sp>
      <p:pic>
        <p:nvPicPr>
          <p:cNvPr id="3077" name="Picture 3" descr="C:\Pom\pom\KKUI-logo.gif">
            <a:extLst>
              <a:ext uri="{FF2B5EF4-FFF2-40B4-BE49-F238E27FC236}">
                <a16:creationId xmlns:a16="http://schemas.microsoft.com/office/drawing/2014/main" id="{A7023E53-221A-45A0-B84F-355E9A0519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7938"/>
            <a:ext cx="1981200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4" descr="C:\WINDOWS\Application Data\Microsoft\Media Catalog\Downloaded Clips\cl45\j0173958.gif">
            <a:extLst>
              <a:ext uri="{FF2B5EF4-FFF2-40B4-BE49-F238E27FC236}">
                <a16:creationId xmlns:a16="http://schemas.microsoft.com/office/drawing/2014/main" id="{8C522C62-4E32-473A-ADD2-03C4A199D49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0"/>
            <a:ext cx="120015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9" name="Text Box 7">
            <a:extLst>
              <a:ext uri="{FF2B5EF4-FFF2-40B4-BE49-F238E27FC236}">
                <a16:creationId xmlns:a16="http://schemas.microsoft.com/office/drawing/2014/main" id="{01456800-E716-42D2-8037-6717DF3FCA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6316" y="2560638"/>
            <a:ext cx="4657044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4000" b="1" dirty="0" err="1">
                <a:solidFill>
                  <a:srgbClr val="FF0000"/>
                </a:solidFill>
              </a:rPr>
              <a:t>Metaznalosti</a:t>
            </a:r>
            <a:endParaRPr lang="en-US" altLang="sk-SK" sz="4000" b="1" dirty="0">
              <a:solidFill>
                <a:srgbClr val="FF0000"/>
              </a:solidFill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sk-SK" altLang="sk-SK" sz="4000" dirty="0">
              <a:solidFill>
                <a:srgbClr val="FF0000"/>
              </a:solidFill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dirty="0">
                <a:solidFill>
                  <a:srgbClr val="FF0000"/>
                </a:solidFill>
              </a:rPr>
              <a:t>Kristína Machová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>
                <a:solidFill>
                  <a:srgbClr val="FF0000"/>
                </a:solidFill>
              </a:rPr>
              <a:t>kristina.machova</a:t>
            </a:r>
            <a:r>
              <a:rPr lang="en-US" altLang="sk-SK" sz="3200" dirty="0">
                <a:solidFill>
                  <a:srgbClr val="FF0000"/>
                </a:solidFill>
              </a:rPr>
              <a:t>@</a:t>
            </a:r>
            <a:r>
              <a:rPr lang="sk-SK" altLang="sk-SK" sz="3200" dirty="0">
                <a:solidFill>
                  <a:srgbClr val="FF0000"/>
                </a:solidFill>
              </a:rPr>
              <a:t>tuke.sk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dirty="0">
                <a:solidFill>
                  <a:srgbClr val="FF0000"/>
                </a:solidFill>
              </a:rPr>
              <a:t>Vysokoškolská 4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äty 2">
            <a:extLst>
              <a:ext uri="{FF2B5EF4-FFF2-40B4-BE49-F238E27FC236}">
                <a16:creationId xmlns:a16="http://schemas.microsoft.com/office/drawing/2014/main" id="{51432733-49C4-4ECF-8B0B-AAF0DA3DA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cs-CZ" altLang="sk-SK" sz="2000"/>
              <a:t>Katedra kybernetiky a umelej inteligencie FEI, TU v Košiciach</a:t>
            </a:r>
          </a:p>
        </p:txBody>
      </p:sp>
      <p:sp>
        <p:nvSpPr>
          <p:cNvPr id="12291" name="Zástupný symbol čísla snímky 3">
            <a:extLst>
              <a:ext uri="{FF2B5EF4-FFF2-40B4-BE49-F238E27FC236}">
                <a16:creationId xmlns:a16="http://schemas.microsoft.com/office/drawing/2014/main" id="{979B3F60-7001-458F-B21C-2ABAF70BC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349F28F-EAFB-4119-AA04-2D4885004062}" type="slidenum">
              <a:rPr lang="cs-CZ" altLang="sk-SK" sz="2000">
                <a:solidFill>
                  <a:schemeClr val="bg1"/>
                </a:solidFill>
              </a:rPr>
              <a:pPr eaLnBrk="1" hangingPunct="1"/>
              <a:t>10</a:t>
            </a:fld>
            <a:r>
              <a:rPr lang="sk-SK" altLang="sk-SK" sz="2000">
                <a:solidFill>
                  <a:schemeClr val="bg1"/>
                </a:solidFill>
              </a:rPr>
              <a:t>/</a:t>
            </a:r>
            <a:r>
              <a:rPr lang="en-US" altLang="sk-SK" sz="2000">
                <a:solidFill>
                  <a:schemeClr val="bg1"/>
                </a:solidFill>
              </a:rPr>
              <a:t>10</a:t>
            </a:r>
            <a:endParaRPr lang="cs-CZ" altLang="sk-SK" sz="2000">
              <a:solidFill>
                <a:schemeClr val="bg1"/>
              </a:solidFill>
            </a:endParaRPr>
          </a:p>
        </p:txBody>
      </p:sp>
      <p:sp>
        <p:nvSpPr>
          <p:cNvPr id="12292" name="Rectangle 2" descr="Ricebk">
            <a:extLst>
              <a:ext uri="{FF2B5EF4-FFF2-40B4-BE49-F238E27FC236}">
                <a16:creationId xmlns:a16="http://schemas.microsoft.com/office/drawing/2014/main" id="{1CE0DEDB-7D33-4071-ADF8-69BC4F91E1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 eaLnBrk="1" hangingPunct="1"/>
            <a:endParaRPr lang="cs-CZ" altLang="sk-SK"/>
          </a:p>
        </p:txBody>
      </p:sp>
      <p:sp>
        <p:nvSpPr>
          <p:cNvPr id="12293" name="Rectangle 3" descr="Large confetti">
            <a:extLst>
              <a:ext uri="{FF2B5EF4-FFF2-40B4-BE49-F238E27FC236}">
                <a16:creationId xmlns:a16="http://schemas.microsoft.com/office/drawing/2014/main" id="{2903BEC0-4269-4C7F-B44A-43794233DD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28600"/>
            <a:ext cx="77724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8. Modelovanie možností systému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12294" name="Rectangle 4">
            <a:extLst>
              <a:ext uri="{FF2B5EF4-FFF2-40B4-BE49-F238E27FC236}">
                <a16:creationId xmlns:a16="http://schemas.microsoft.com/office/drawing/2014/main" id="{47778025-A60F-4115-ABFE-FC3EC518DC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295400"/>
            <a:ext cx="81534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Modelovanie možnosti sebareflexie v oblastiach, v ktorých nie sú prípustné chyby.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 b="1"/>
              <a:t>MP1:	AK</a:t>
            </a:r>
            <a:r>
              <a:rPr lang="sk-SK" altLang="sk-SK"/>
              <a:t> je vzniknutá látka biologicky aktívna		</a:t>
            </a:r>
            <a:r>
              <a:rPr lang="sk-SK" altLang="sk-SK" b="1"/>
              <a:t>POTOM </a:t>
            </a:r>
            <a:r>
              <a:rPr lang="sk-SK" altLang="sk-SK"/>
              <a:t>nie je adekvátna na riešenie úlohy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 b="1"/>
              <a:t>MP2:	AK</a:t>
            </a:r>
            <a:r>
              <a:rPr lang="sk-SK" altLang="sk-SK"/>
              <a:t> sa vzniknutá látka nenachádza v zozname látok		</a:t>
            </a:r>
            <a:r>
              <a:rPr lang="sk-SK" altLang="sk-SK" b="1"/>
              <a:t>POTOM </a:t>
            </a:r>
            <a:r>
              <a:rPr lang="sk-SK" altLang="sk-SK"/>
              <a:t>BZ</a:t>
            </a:r>
            <a:r>
              <a:rPr lang="sk-SK" altLang="sk-SK" b="1"/>
              <a:t> </a:t>
            </a:r>
            <a:r>
              <a:rPr lang="sk-SK" altLang="sk-SK"/>
              <a:t>nie je kompetentná na riešenie úlohy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endParaRPr lang="sk-SK" altLang="sk-SK" b="1"/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 b="1"/>
              <a:t>Umožňujú pružnejšiu reakciu programu</a:t>
            </a:r>
            <a:r>
              <a:rPr lang="sk-SK" altLang="sk-SK"/>
              <a:t>: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MP1 –  umožňuje systému vyhnúť sa odvodeniam, ktoré by neviedli k výsledku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MP2 – oznamuje, že eventuálne závery nemusia byť adekvátne situácii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äty 4">
            <a:extLst>
              <a:ext uri="{FF2B5EF4-FFF2-40B4-BE49-F238E27FC236}">
                <a16:creationId xmlns:a16="http://schemas.microsoft.com/office/drawing/2014/main" id="{9F6FCB3B-EBE0-41EB-B97B-254BE7F69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cs-CZ" altLang="sk-SK" sz="2000"/>
              <a:t>Katedra kybernetiky a umelej inteligencie FEI, TU v Košiciach</a:t>
            </a:r>
          </a:p>
        </p:txBody>
      </p:sp>
      <p:sp>
        <p:nvSpPr>
          <p:cNvPr id="4099" name="Zástupný symbol čísla snímky 5">
            <a:extLst>
              <a:ext uri="{FF2B5EF4-FFF2-40B4-BE49-F238E27FC236}">
                <a16:creationId xmlns:a16="http://schemas.microsoft.com/office/drawing/2014/main" id="{27C496C8-CDDE-454E-BBF6-CB392C00D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BF84F4D-B279-4329-94D6-02D334D02F16}" type="slidenum">
              <a:rPr lang="cs-CZ" altLang="sk-SK" sz="2000">
                <a:solidFill>
                  <a:schemeClr val="bg1"/>
                </a:solidFill>
              </a:rPr>
              <a:pPr eaLnBrk="1" hangingPunct="1"/>
              <a:t>2</a:t>
            </a:fld>
            <a:r>
              <a:rPr lang="sk-SK" altLang="sk-SK" sz="2000">
                <a:solidFill>
                  <a:schemeClr val="bg1"/>
                </a:solidFill>
              </a:rPr>
              <a:t>/</a:t>
            </a:r>
            <a:r>
              <a:rPr lang="en-US" altLang="sk-SK" sz="2000">
                <a:solidFill>
                  <a:schemeClr val="bg1"/>
                </a:solidFill>
              </a:rPr>
              <a:t>10</a:t>
            </a:r>
            <a:endParaRPr lang="cs-CZ" altLang="sk-SK" sz="2000">
              <a:solidFill>
                <a:schemeClr val="bg1"/>
              </a:solidFill>
            </a:endParaRPr>
          </a:p>
        </p:txBody>
      </p:sp>
      <p:sp>
        <p:nvSpPr>
          <p:cNvPr id="4100" name="Rectangle 8" descr="Ricebk">
            <a:extLst>
              <a:ext uri="{FF2B5EF4-FFF2-40B4-BE49-F238E27FC236}">
                <a16:creationId xmlns:a16="http://schemas.microsoft.com/office/drawing/2014/main" id="{7443249C-ABE1-4748-8A89-6A0DB8C52C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sk-SK" altLang="sk-SK"/>
          </a:p>
        </p:txBody>
      </p:sp>
      <p:sp>
        <p:nvSpPr>
          <p:cNvPr id="4101" name="Rectangle 6" descr="Large confetti">
            <a:extLst>
              <a:ext uri="{FF2B5EF4-FFF2-40B4-BE49-F238E27FC236}">
                <a16:creationId xmlns:a16="http://schemas.microsoft.com/office/drawing/2014/main" id="{A2A93F4E-54C7-40EC-9584-95F517A524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93788" y="284163"/>
            <a:ext cx="7772400" cy="706437"/>
          </a:xfrm>
        </p:spPr>
        <p:txBody>
          <a:bodyPr/>
          <a:lstStyle/>
          <a:p>
            <a:pPr algn="ctr" eaLnBrk="1" hangingPunct="1"/>
            <a:r>
              <a:rPr lang="sk-SK" altLang="sk-SK" sz="3600">
                <a:solidFill>
                  <a:srgbClr val="FF0000"/>
                </a:solidFill>
              </a:rPr>
              <a:t>Osnova prednášky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4102" name="Rectangle 7">
            <a:extLst>
              <a:ext uri="{FF2B5EF4-FFF2-40B4-BE49-F238E27FC236}">
                <a16:creationId xmlns:a16="http://schemas.microsoft.com/office/drawing/2014/main" id="{B1F35565-5359-4066-BF8A-14F617B555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219200"/>
            <a:ext cx="7772400" cy="4724400"/>
          </a:xfrm>
        </p:spPr>
        <p:txBody>
          <a:bodyPr/>
          <a:lstStyle/>
          <a:p>
            <a:pPr marL="609600" indent="-609600" algn="just" eaLnBrk="1" hangingPunct="1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Úvod</a:t>
            </a:r>
          </a:p>
          <a:p>
            <a:pPr marL="609600" indent="-609600" algn="just" eaLnBrk="1" hangingPunct="1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Strategické metaznalosti</a:t>
            </a:r>
          </a:p>
          <a:p>
            <a:pPr marL="609600" indent="-609600" algn="just" eaLnBrk="1" hangingPunct="1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Podporné metaznalosti</a:t>
            </a:r>
          </a:p>
          <a:p>
            <a:pPr marL="609600" indent="-609600" algn="just" eaLnBrk="1" hangingPunct="1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Ozmyslenie pravidiel </a:t>
            </a:r>
          </a:p>
          <a:p>
            <a:pPr marL="609600" indent="-609600" algn="just" eaLnBrk="1" hangingPunct="1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Detekcia chýb</a:t>
            </a:r>
          </a:p>
          <a:p>
            <a:pPr marL="609600" indent="-609600" algn="just" eaLnBrk="1" hangingPunct="1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Zdôvodňovanie architektúry</a:t>
            </a:r>
          </a:p>
          <a:p>
            <a:pPr marL="609600" indent="-609600" algn="just" eaLnBrk="1" hangingPunct="1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Adaptácia znalostí na novú situáciu</a:t>
            </a:r>
          </a:p>
          <a:p>
            <a:pPr marL="609600" indent="-609600" algn="just" eaLnBrk="1" hangingPunct="1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Modelovanie možností systému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äty 2">
            <a:extLst>
              <a:ext uri="{FF2B5EF4-FFF2-40B4-BE49-F238E27FC236}">
                <a16:creationId xmlns:a16="http://schemas.microsoft.com/office/drawing/2014/main" id="{320E9D16-D13B-4EB7-BF1C-EDD90C2D1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cs-CZ" altLang="sk-SK" sz="2000"/>
              <a:t>Katedra kybernetiky a umelej inteligencie FEI, TU v Košiciach</a:t>
            </a:r>
          </a:p>
        </p:txBody>
      </p:sp>
      <p:sp>
        <p:nvSpPr>
          <p:cNvPr id="5123" name="Zástupný symbol čísla snímky 3">
            <a:extLst>
              <a:ext uri="{FF2B5EF4-FFF2-40B4-BE49-F238E27FC236}">
                <a16:creationId xmlns:a16="http://schemas.microsoft.com/office/drawing/2014/main" id="{7265561E-BB05-4388-8FC1-2488076A5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4EAF22A-872B-4829-AC2E-35A1916D22E8}" type="slidenum">
              <a:rPr lang="cs-CZ" altLang="sk-SK" sz="2000">
                <a:solidFill>
                  <a:schemeClr val="bg1"/>
                </a:solidFill>
              </a:rPr>
              <a:pPr eaLnBrk="1" hangingPunct="1"/>
              <a:t>3</a:t>
            </a:fld>
            <a:r>
              <a:rPr lang="sk-SK" altLang="sk-SK" sz="2000">
                <a:solidFill>
                  <a:schemeClr val="bg1"/>
                </a:solidFill>
              </a:rPr>
              <a:t>/</a:t>
            </a:r>
            <a:r>
              <a:rPr lang="en-US" altLang="sk-SK" sz="2000">
                <a:solidFill>
                  <a:schemeClr val="bg1"/>
                </a:solidFill>
              </a:rPr>
              <a:t>10</a:t>
            </a:r>
            <a:endParaRPr lang="cs-CZ" altLang="sk-SK" sz="2000">
              <a:solidFill>
                <a:schemeClr val="bg1"/>
              </a:solidFill>
            </a:endParaRPr>
          </a:p>
        </p:txBody>
      </p:sp>
      <p:sp>
        <p:nvSpPr>
          <p:cNvPr id="5124" name="Rectangle 1026" descr="Ricebk">
            <a:extLst>
              <a:ext uri="{FF2B5EF4-FFF2-40B4-BE49-F238E27FC236}">
                <a16:creationId xmlns:a16="http://schemas.microsoft.com/office/drawing/2014/main" id="{02F2E98B-C19A-4A34-82B0-07FA3B8998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 eaLnBrk="1" hangingPunct="1"/>
            <a:endParaRPr lang="cs-CZ" altLang="sk-SK"/>
          </a:p>
        </p:txBody>
      </p:sp>
      <p:sp>
        <p:nvSpPr>
          <p:cNvPr id="5125" name="Rectangle 1027" descr="Large confetti">
            <a:extLst>
              <a:ext uri="{FF2B5EF4-FFF2-40B4-BE49-F238E27FC236}">
                <a16:creationId xmlns:a16="http://schemas.microsoft.com/office/drawing/2014/main" id="{60B554AE-D4FC-4AAD-B074-512781F9E3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"/>
            <a:ext cx="77724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1</a:t>
            </a:r>
            <a:r>
              <a:rPr lang="en-US" altLang="sk-SK" sz="3600">
                <a:solidFill>
                  <a:srgbClr val="FF0000"/>
                </a:solidFill>
              </a:rPr>
              <a:t>.</a:t>
            </a:r>
            <a:r>
              <a:rPr lang="sk-SK" altLang="sk-SK" sz="3600">
                <a:solidFill>
                  <a:srgbClr val="FF0000"/>
                </a:solidFill>
              </a:rPr>
              <a:t> Úvod 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5126" name="Rectangle 1028">
            <a:extLst>
              <a:ext uri="{FF2B5EF4-FFF2-40B4-BE49-F238E27FC236}">
                <a16:creationId xmlns:a16="http://schemas.microsoft.com/office/drawing/2014/main" id="{8EC3C9D8-3C2C-4637-9990-D6DDD2EC72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66800"/>
            <a:ext cx="83058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 eaLnBrk="1" hangingPunct="1"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Metaznalosti nie sú znalosti o úlohe. Sú to znalosti o znalostiach, ktoré môžu vylepšiť prácu znalostného systému.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Metaznalosti o neurčitosti sú zabudované do IM. Ostatné metaznalosti sú definované mimo IM.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Môžu dávať návod na výber pravidiel, čím zužujú priestor prehľadávania. Môžu slúžiť pri tvorbe a ladení BZ. Môžu objasňovať podmienky použitia niektorého pravidla tak pre používateľa ako aj pre systém.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Reprezentácia metaznalostí je zhodná s reprezentáciou BZ</a:t>
            </a:r>
            <a:endParaRPr lang="en-US" altLang="sk-SK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äty 2">
            <a:extLst>
              <a:ext uri="{FF2B5EF4-FFF2-40B4-BE49-F238E27FC236}">
                <a16:creationId xmlns:a16="http://schemas.microsoft.com/office/drawing/2014/main" id="{B28B11A9-7FE7-4CC6-A87C-DE5E59058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cs-CZ" altLang="sk-SK" sz="2000"/>
              <a:t>Katedra kybernetiky a umelej inteligencie FEI, TU v Košiciach</a:t>
            </a:r>
          </a:p>
        </p:txBody>
      </p:sp>
      <p:sp>
        <p:nvSpPr>
          <p:cNvPr id="6147" name="Zástupný symbol čísla snímky 3">
            <a:extLst>
              <a:ext uri="{FF2B5EF4-FFF2-40B4-BE49-F238E27FC236}">
                <a16:creationId xmlns:a16="http://schemas.microsoft.com/office/drawing/2014/main" id="{97244518-E685-466F-B502-133F20519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9A081AF-F6BC-4DEF-AE4B-FAA3DF305DD6}" type="slidenum">
              <a:rPr lang="cs-CZ" altLang="sk-SK" sz="2000">
                <a:solidFill>
                  <a:schemeClr val="bg1"/>
                </a:solidFill>
              </a:rPr>
              <a:pPr eaLnBrk="1" hangingPunct="1"/>
              <a:t>4</a:t>
            </a:fld>
            <a:r>
              <a:rPr lang="sk-SK" altLang="sk-SK" sz="2000">
                <a:solidFill>
                  <a:schemeClr val="bg1"/>
                </a:solidFill>
              </a:rPr>
              <a:t>/</a:t>
            </a:r>
            <a:r>
              <a:rPr lang="en-US" altLang="sk-SK" sz="2000">
                <a:solidFill>
                  <a:schemeClr val="bg1"/>
                </a:solidFill>
              </a:rPr>
              <a:t>10</a:t>
            </a:r>
            <a:endParaRPr lang="cs-CZ" altLang="sk-SK" sz="2000">
              <a:solidFill>
                <a:schemeClr val="bg1"/>
              </a:solidFill>
            </a:endParaRPr>
          </a:p>
        </p:txBody>
      </p:sp>
      <p:sp>
        <p:nvSpPr>
          <p:cNvPr id="6148" name="Rectangle 2" descr="Ricebk">
            <a:extLst>
              <a:ext uri="{FF2B5EF4-FFF2-40B4-BE49-F238E27FC236}">
                <a16:creationId xmlns:a16="http://schemas.microsoft.com/office/drawing/2014/main" id="{9D5B2581-A328-4F99-8DED-472125E6DA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 eaLnBrk="1" hangingPunct="1"/>
            <a:endParaRPr lang="cs-CZ" altLang="sk-SK"/>
          </a:p>
        </p:txBody>
      </p:sp>
      <p:sp>
        <p:nvSpPr>
          <p:cNvPr id="6149" name="Rectangle 3" descr="Large confetti">
            <a:extLst>
              <a:ext uri="{FF2B5EF4-FFF2-40B4-BE49-F238E27FC236}">
                <a16:creationId xmlns:a16="http://schemas.microsoft.com/office/drawing/2014/main" id="{B5E5ECA5-5F11-4494-A9C9-39821C67B0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28600"/>
            <a:ext cx="77724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2. Strategické metaznalosti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6150" name="Rectangle 4">
            <a:extLst>
              <a:ext uri="{FF2B5EF4-FFF2-40B4-BE49-F238E27FC236}">
                <a16:creationId xmlns:a16="http://schemas.microsoft.com/office/drawing/2014/main" id="{D829E344-6BA8-45C5-9975-B83D714DC8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219200"/>
            <a:ext cx="8153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Niekedy sa označujú aj ako metaznalosti </a:t>
            </a:r>
            <a:r>
              <a:rPr lang="sk-SK" altLang="sk-SK" b="1"/>
              <a:t>pre výber pravidiel</a:t>
            </a:r>
            <a:r>
              <a:rPr lang="sk-SK" altLang="sk-SK"/>
              <a:t>.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endParaRPr lang="sk-SK" altLang="sk-SK" b="1"/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 b="1"/>
              <a:t>PP1: AK</a:t>
            </a:r>
            <a:r>
              <a:rPr lang="sk-SK" altLang="sk-SK"/>
              <a:t> únik kyseliny sírovej </a:t>
            </a:r>
            <a:r>
              <a:rPr lang="sk-SK" altLang="sk-SK" b="1"/>
              <a:t>POTOM</a:t>
            </a:r>
            <a:r>
              <a:rPr lang="sk-SK" altLang="sk-SK"/>
              <a:t> použi látku X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 b="1"/>
              <a:t>PP2: AK</a:t>
            </a:r>
            <a:r>
              <a:rPr lang="sk-SK" altLang="sk-SK"/>
              <a:t> únik kyseliny sírovej </a:t>
            </a:r>
            <a:r>
              <a:rPr lang="sk-SK" altLang="sk-SK" b="1"/>
              <a:t>POTOM</a:t>
            </a:r>
            <a:r>
              <a:rPr lang="sk-SK" altLang="sk-SK"/>
              <a:t> použi kyselinu octovú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 b="1"/>
              <a:t>MP3: AK</a:t>
            </a:r>
            <a:r>
              <a:rPr lang="sk-SK" altLang="sk-SK"/>
              <a:t> alternatívy </a:t>
            </a:r>
            <a:r>
              <a:rPr lang="sk-SK" altLang="sk-SK" b="1"/>
              <a:t>POTOM</a:t>
            </a:r>
            <a:r>
              <a:rPr lang="sk-SK" altLang="sk-SK"/>
              <a:t> uprednostni lacnejšiu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 b="1"/>
              <a:t>MP4: AK</a:t>
            </a:r>
            <a:r>
              <a:rPr lang="sk-SK" altLang="sk-SK"/>
              <a:t> alternatívy </a:t>
            </a:r>
            <a:r>
              <a:rPr lang="sk-SK" altLang="sk-SK" b="1"/>
              <a:t>POTOM</a:t>
            </a:r>
            <a:r>
              <a:rPr lang="sk-SK" altLang="sk-SK"/>
              <a:t> uprednostni menšie riziko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 b="1"/>
              <a:t>MP5: AK</a:t>
            </a:r>
            <a:r>
              <a:rPr lang="sk-SK" altLang="sk-SK"/>
              <a:t> alternatívy </a:t>
            </a:r>
            <a:r>
              <a:rPr lang="sk-SK" altLang="sk-SK" b="1"/>
              <a:t>POTOM</a:t>
            </a:r>
            <a:r>
              <a:rPr lang="sk-SK" altLang="sk-SK"/>
              <a:t> uprednostni väčšiu autoritu 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PP1		D	MR	MA	látka X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PP2		L	VR	VA	kyselina octová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Je možné generovať aj metaznalosti o metaznalostiach t.j. </a:t>
            </a:r>
            <a:r>
              <a:rPr lang="sk-SK" altLang="sk-SK" b="1"/>
              <a:t>metaznalosti druhého stupňa</a:t>
            </a:r>
            <a:r>
              <a:rPr lang="sk-SK" altLang="sk-SK"/>
              <a:t>.</a:t>
            </a:r>
            <a:endParaRPr lang="cs-CZ" altLang="sk-SK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äty 2">
            <a:extLst>
              <a:ext uri="{FF2B5EF4-FFF2-40B4-BE49-F238E27FC236}">
                <a16:creationId xmlns:a16="http://schemas.microsoft.com/office/drawing/2014/main" id="{D28AAF40-AE22-4EE8-828E-F17B45671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cs-CZ" altLang="sk-SK" sz="2000"/>
              <a:t>Katedra kybernetiky a umelej inteligencie FEI, TU v Košiciach</a:t>
            </a:r>
          </a:p>
        </p:txBody>
      </p:sp>
      <p:sp>
        <p:nvSpPr>
          <p:cNvPr id="7171" name="Zástupný symbol čísla snímky 3">
            <a:extLst>
              <a:ext uri="{FF2B5EF4-FFF2-40B4-BE49-F238E27FC236}">
                <a16:creationId xmlns:a16="http://schemas.microsoft.com/office/drawing/2014/main" id="{BCE80868-43E6-46C0-A5FC-E9E32D5EF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0896E1F-7F84-4B0D-AE3E-413AC8014FE0}" type="slidenum">
              <a:rPr lang="cs-CZ" altLang="sk-SK" sz="2000">
                <a:solidFill>
                  <a:schemeClr val="bg1"/>
                </a:solidFill>
              </a:rPr>
              <a:pPr eaLnBrk="1" hangingPunct="1"/>
              <a:t>5</a:t>
            </a:fld>
            <a:r>
              <a:rPr lang="sk-SK" altLang="sk-SK" sz="2000">
                <a:solidFill>
                  <a:schemeClr val="bg1"/>
                </a:solidFill>
              </a:rPr>
              <a:t>/</a:t>
            </a:r>
            <a:r>
              <a:rPr lang="en-US" altLang="sk-SK" sz="2000">
                <a:solidFill>
                  <a:schemeClr val="bg1"/>
                </a:solidFill>
              </a:rPr>
              <a:t>10</a:t>
            </a:r>
            <a:endParaRPr lang="cs-CZ" altLang="sk-SK" sz="2000">
              <a:solidFill>
                <a:schemeClr val="bg1"/>
              </a:solidFill>
            </a:endParaRPr>
          </a:p>
        </p:txBody>
      </p:sp>
      <p:sp>
        <p:nvSpPr>
          <p:cNvPr id="7172" name="Rectangle 2" descr="Ricebk">
            <a:extLst>
              <a:ext uri="{FF2B5EF4-FFF2-40B4-BE49-F238E27FC236}">
                <a16:creationId xmlns:a16="http://schemas.microsoft.com/office/drawing/2014/main" id="{531DA5AA-78FE-4201-A62F-6D282628C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 eaLnBrk="1" hangingPunct="1"/>
            <a:endParaRPr lang="cs-CZ" altLang="sk-SK"/>
          </a:p>
        </p:txBody>
      </p:sp>
      <p:sp>
        <p:nvSpPr>
          <p:cNvPr id="7173" name="Rectangle 3" descr="Large confetti">
            <a:extLst>
              <a:ext uri="{FF2B5EF4-FFF2-40B4-BE49-F238E27FC236}">
                <a16:creationId xmlns:a16="http://schemas.microsoft.com/office/drawing/2014/main" id="{9534E728-B688-49E1-A790-3E05DD1199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"/>
            <a:ext cx="77724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3</a:t>
            </a:r>
            <a:r>
              <a:rPr lang="en-US" altLang="sk-SK" sz="3600">
                <a:solidFill>
                  <a:srgbClr val="FF0000"/>
                </a:solidFill>
              </a:rPr>
              <a:t>.</a:t>
            </a:r>
            <a:r>
              <a:rPr lang="sk-SK" altLang="sk-SK" sz="3600">
                <a:solidFill>
                  <a:srgbClr val="FF0000"/>
                </a:solidFill>
              </a:rPr>
              <a:t> Podporné metaznalosti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7174" name="Rectangle 4">
            <a:extLst>
              <a:ext uri="{FF2B5EF4-FFF2-40B4-BE49-F238E27FC236}">
                <a16:creationId xmlns:a16="http://schemas.microsoft.com/office/drawing/2014/main" id="{068C9A7F-8EA4-4D7D-B1F5-1C6BCC0896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66800"/>
            <a:ext cx="83058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 eaLnBrk="1" hangingPunct="1"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Na rozdiel od strategických metaznalosti, nehrajú podporné metaznalosti aktívnu úlohu. Majú skôr pomocný, opisný, objasňujúci charakter.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Poskytujú napríklad dodatočné informácie </a:t>
            </a:r>
            <a:r>
              <a:rPr lang="en-US" altLang="sk-SK"/>
              <a:t>(</a:t>
            </a:r>
            <a:r>
              <a:rPr lang="sk-SK" altLang="sk-SK"/>
              <a:t>o cene, o miere rizika, o kompetentnosti autora</a:t>
            </a:r>
            <a:r>
              <a:rPr lang="en-US" altLang="sk-SK"/>
              <a:t>)</a:t>
            </a:r>
            <a:r>
              <a:rPr lang="sk-SK" altLang="sk-SK"/>
              <a:t> pre výber pravidiel. Dostupnosť takýchto informácií je dosť dôležitá.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V niektorých systémoch sa realizujú automatické štatistické pozorovania o pravidlách </a:t>
            </a:r>
            <a:r>
              <a:rPr lang="en-US" altLang="sk-SK"/>
              <a:t>(</a:t>
            </a:r>
            <a:r>
              <a:rPr lang="sk-SK" altLang="sk-SK"/>
              <a:t>koľkokrát boli použité s úspechom/neúspešne, aký je priemerný čas ich práce, počet prípadov, keď prerušujú prácu a dotazujú sa človeka</a:t>
            </a:r>
            <a:r>
              <a:rPr lang="en-US" altLang="sk-SK"/>
              <a:t>)</a:t>
            </a:r>
            <a:r>
              <a:rPr lang="sk-SK" altLang="sk-SK"/>
              <a:t>, t.j data o využití pravidiel.</a:t>
            </a:r>
            <a:endParaRPr lang="en-US" altLang="sk-SK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äty 2">
            <a:extLst>
              <a:ext uri="{FF2B5EF4-FFF2-40B4-BE49-F238E27FC236}">
                <a16:creationId xmlns:a16="http://schemas.microsoft.com/office/drawing/2014/main" id="{9E6B2947-F672-48C4-A423-7BAA4F24D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cs-CZ" altLang="sk-SK" sz="2000"/>
              <a:t>Katedra kybernetiky a umelej inteligencie FEI, TU v Košiciach</a:t>
            </a:r>
          </a:p>
        </p:txBody>
      </p:sp>
      <p:sp>
        <p:nvSpPr>
          <p:cNvPr id="8195" name="Zástupný symbol čísla snímky 3">
            <a:extLst>
              <a:ext uri="{FF2B5EF4-FFF2-40B4-BE49-F238E27FC236}">
                <a16:creationId xmlns:a16="http://schemas.microsoft.com/office/drawing/2014/main" id="{F6775B73-3406-4770-B01B-AEF3EAC06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16ED1D7-0935-4E0E-B0A2-153C80C8D53D}" type="slidenum">
              <a:rPr lang="cs-CZ" altLang="sk-SK" sz="2000">
                <a:solidFill>
                  <a:schemeClr val="bg1"/>
                </a:solidFill>
              </a:rPr>
              <a:pPr eaLnBrk="1" hangingPunct="1"/>
              <a:t>6</a:t>
            </a:fld>
            <a:r>
              <a:rPr lang="sk-SK" altLang="sk-SK" sz="2000">
                <a:solidFill>
                  <a:schemeClr val="bg1"/>
                </a:solidFill>
              </a:rPr>
              <a:t>/</a:t>
            </a:r>
            <a:r>
              <a:rPr lang="en-US" altLang="sk-SK" sz="2000">
                <a:solidFill>
                  <a:schemeClr val="bg1"/>
                </a:solidFill>
              </a:rPr>
              <a:t>10</a:t>
            </a:r>
            <a:endParaRPr lang="cs-CZ" altLang="sk-SK" sz="2000">
              <a:solidFill>
                <a:schemeClr val="bg1"/>
              </a:solidFill>
            </a:endParaRPr>
          </a:p>
        </p:txBody>
      </p:sp>
      <p:sp>
        <p:nvSpPr>
          <p:cNvPr id="8196" name="Rectangle 2" descr="Ricebk">
            <a:extLst>
              <a:ext uri="{FF2B5EF4-FFF2-40B4-BE49-F238E27FC236}">
                <a16:creationId xmlns:a16="http://schemas.microsoft.com/office/drawing/2014/main" id="{87A59AAE-C686-4AB6-9C36-FD827760C7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 eaLnBrk="1" hangingPunct="1"/>
            <a:endParaRPr lang="cs-CZ" altLang="sk-SK"/>
          </a:p>
        </p:txBody>
      </p:sp>
      <p:sp>
        <p:nvSpPr>
          <p:cNvPr id="8197" name="Rectangle 3" descr="Large confetti">
            <a:extLst>
              <a:ext uri="{FF2B5EF4-FFF2-40B4-BE49-F238E27FC236}">
                <a16:creationId xmlns:a16="http://schemas.microsoft.com/office/drawing/2014/main" id="{CA2B3612-18DB-4255-85F6-FFDB476BD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28600"/>
            <a:ext cx="77724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4. Ozmyslenie pravidiel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8198" name="Rectangle 4">
            <a:extLst>
              <a:ext uri="{FF2B5EF4-FFF2-40B4-BE49-F238E27FC236}">
                <a16:creationId xmlns:a16="http://schemas.microsoft.com/office/drawing/2014/main" id="{127060BB-65D8-4483-8EB3-88B6B11C25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219200"/>
            <a:ext cx="8153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 b="1"/>
              <a:t>PP1:	AK</a:t>
            </a:r>
            <a:r>
              <a:rPr lang="sk-SK" altLang="sk-SK"/>
              <a:t> únik kyseliny sírovej </a:t>
            </a:r>
            <a:r>
              <a:rPr lang="sk-SK" altLang="sk-SK" b="1"/>
              <a:t>POTOM</a:t>
            </a:r>
            <a:r>
              <a:rPr lang="sk-SK" altLang="sk-SK"/>
              <a:t> použi vápno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	</a:t>
            </a:r>
            <a:r>
              <a:rPr lang="sk-SK" altLang="sk-SK" b="1"/>
              <a:t>ZMYSEL</a:t>
            </a:r>
            <a:r>
              <a:rPr lang="sk-SK" altLang="sk-SK"/>
              <a:t> vápno neutralizuje kyselinu sírovú, vytvára zlúčeninu, ktorá je nerozpustná a preto sa usadí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 b="1"/>
              <a:t>MP:		AK</a:t>
            </a:r>
            <a:r>
              <a:rPr lang="sk-SK" altLang="sk-SK"/>
              <a:t> nie je vápno </a:t>
            </a:r>
            <a:r>
              <a:rPr lang="sk-SK" altLang="sk-SK" b="1"/>
              <a:t>POTOM</a:t>
            </a:r>
            <a:r>
              <a:rPr lang="sk-SK" altLang="sk-SK"/>
              <a:t> preskúmajte možnosť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					jeho zámeny lúhom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	</a:t>
            </a:r>
            <a:r>
              <a:rPr lang="sk-SK" altLang="sk-SK" b="1"/>
              <a:t>ZMYSEL</a:t>
            </a:r>
            <a:r>
              <a:rPr lang="sk-SK" altLang="sk-SK"/>
              <a:t> lúh môže neutralizovať kyseliny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 b="1"/>
              <a:t>Čo sa môžeme dozvedieť z ozmyslenia</a:t>
            </a:r>
            <a:r>
              <a:rPr lang="sk-SK" altLang="sk-SK"/>
              <a:t>: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Na čom spočíva dôvera v nejaké pravidlo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Pri neurčitých pravidlách odvádzame šancu pravidla na úspech a odhadujeme riziko použitia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Pre používateľa – od koho bolo PP získané, nakoľko je spoľahlivé, prečo sa predpokladá, že pracuje správne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äty 2">
            <a:extLst>
              <a:ext uri="{FF2B5EF4-FFF2-40B4-BE49-F238E27FC236}">
                <a16:creationId xmlns:a16="http://schemas.microsoft.com/office/drawing/2014/main" id="{A7ECE37F-9D97-4D60-9FB2-A16E86A5C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cs-CZ" altLang="sk-SK" sz="2000"/>
              <a:t>Katedra kybernetiky a umelej inteligencie FEI, TU v Košiciach</a:t>
            </a:r>
          </a:p>
        </p:txBody>
      </p:sp>
      <p:sp>
        <p:nvSpPr>
          <p:cNvPr id="9219" name="Zástupný symbol čísla snímky 3">
            <a:extLst>
              <a:ext uri="{FF2B5EF4-FFF2-40B4-BE49-F238E27FC236}">
                <a16:creationId xmlns:a16="http://schemas.microsoft.com/office/drawing/2014/main" id="{B5694B32-0497-405C-80A2-4179CECBE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FBE25B2-910E-4450-A933-9235AF6D57AC}" type="slidenum">
              <a:rPr lang="cs-CZ" altLang="sk-SK" sz="2000">
                <a:solidFill>
                  <a:schemeClr val="bg1"/>
                </a:solidFill>
              </a:rPr>
              <a:pPr eaLnBrk="1" hangingPunct="1"/>
              <a:t>7</a:t>
            </a:fld>
            <a:r>
              <a:rPr lang="sk-SK" altLang="sk-SK" sz="2000">
                <a:solidFill>
                  <a:schemeClr val="bg1"/>
                </a:solidFill>
              </a:rPr>
              <a:t>/</a:t>
            </a:r>
            <a:r>
              <a:rPr lang="en-US" altLang="sk-SK" sz="2000">
                <a:solidFill>
                  <a:schemeClr val="bg1"/>
                </a:solidFill>
              </a:rPr>
              <a:t>10</a:t>
            </a:r>
            <a:endParaRPr lang="cs-CZ" altLang="sk-SK" sz="2000">
              <a:solidFill>
                <a:schemeClr val="bg1"/>
              </a:solidFill>
            </a:endParaRPr>
          </a:p>
        </p:txBody>
      </p:sp>
      <p:sp>
        <p:nvSpPr>
          <p:cNvPr id="9220" name="Rectangle 2" descr="Ricebk">
            <a:extLst>
              <a:ext uri="{FF2B5EF4-FFF2-40B4-BE49-F238E27FC236}">
                <a16:creationId xmlns:a16="http://schemas.microsoft.com/office/drawing/2014/main" id="{35C820BA-C4F6-40EE-ACBE-1B812E952A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 eaLnBrk="1" hangingPunct="1"/>
            <a:endParaRPr lang="cs-CZ" altLang="sk-SK"/>
          </a:p>
        </p:txBody>
      </p:sp>
      <p:sp>
        <p:nvSpPr>
          <p:cNvPr id="9221" name="Rectangle 3" descr="Large confetti">
            <a:extLst>
              <a:ext uri="{FF2B5EF4-FFF2-40B4-BE49-F238E27FC236}">
                <a16:creationId xmlns:a16="http://schemas.microsoft.com/office/drawing/2014/main" id="{85F80902-4056-4B8A-976A-90807CC87E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28600"/>
            <a:ext cx="77724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5. Detekcia chýb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9222" name="Rectangle 4">
            <a:extLst>
              <a:ext uri="{FF2B5EF4-FFF2-40B4-BE49-F238E27FC236}">
                <a16:creationId xmlns:a16="http://schemas.microsoft.com/office/drawing/2014/main" id="{06758A64-14E3-448C-9456-636A5C7879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219200"/>
            <a:ext cx="8153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Najčastejšie chyby: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1,</a:t>
            </a:r>
            <a:r>
              <a:rPr lang="sk-SK" altLang="sk-SK" b="1"/>
              <a:t>	PP1:	POTOM</a:t>
            </a:r>
            <a:r>
              <a:rPr lang="sk-SK" altLang="sk-SK"/>
              <a:t> použi vápno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2,	nesplniteľné podmienky </a:t>
            </a:r>
            <a:r>
              <a:rPr lang="en-US" altLang="sk-SK"/>
              <a:t>(</a:t>
            </a:r>
            <a:r>
              <a:rPr lang="sk-SK" altLang="sk-SK"/>
              <a:t>nemáte nič s vysokým pH – ťažko sa overuje, chýba: nič iné</a:t>
            </a:r>
            <a:r>
              <a:rPr lang="en-US" altLang="sk-SK"/>
              <a:t>)</a:t>
            </a:r>
            <a:endParaRPr lang="sk-SK" altLang="sk-SK"/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Korekcia: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 b="1"/>
              <a:t>MP1</a:t>
            </a:r>
            <a:r>
              <a:rPr lang="sk-SK" altLang="sk-SK"/>
              <a:t>:	každé pravidlo má podmienky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 b="1"/>
              <a:t>MP2</a:t>
            </a:r>
            <a:r>
              <a:rPr lang="sk-SK" altLang="sk-SK"/>
              <a:t>:	každé pravidlo má byť niekedy použité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 b="1"/>
              <a:t>MP3</a:t>
            </a:r>
            <a:r>
              <a:rPr lang="sk-SK" altLang="sk-SK"/>
              <a:t>:</a:t>
            </a:r>
            <a:r>
              <a:rPr lang="sk-SK" altLang="sk-SK" b="1"/>
              <a:t>	AK</a:t>
            </a:r>
            <a:r>
              <a:rPr lang="sk-SK" altLang="sk-SK"/>
              <a:t>	počas niekoľkých behov systému pravidlo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		nebolo použité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 b="1"/>
              <a:t>		POTOM</a:t>
            </a:r>
            <a:r>
              <a:rPr lang="sk-SK" altLang="sk-SK"/>
              <a:t> overte potrebu korekcie jeho podmienok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äty 2">
            <a:extLst>
              <a:ext uri="{FF2B5EF4-FFF2-40B4-BE49-F238E27FC236}">
                <a16:creationId xmlns:a16="http://schemas.microsoft.com/office/drawing/2014/main" id="{E33C2A93-6C49-4CF0-8B8E-39E9A4A6C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cs-CZ" altLang="sk-SK" sz="2000"/>
              <a:t>Katedra kybernetiky a umelej inteligencie FEI, TU v Košiciach</a:t>
            </a:r>
          </a:p>
        </p:txBody>
      </p:sp>
      <p:sp>
        <p:nvSpPr>
          <p:cNvPr id="10243" name="Zástupný symbol čísla snímky 3">
            <a:extLst>
              <a:ext uri="{FF2B5EF4-FFF2-40B4-BE49-F238E27FC236}">
                <a16:creationId xmlns:a16="http://schemas.microsoft.com/office/drawing/2014/main" id="{B47911F6-4EB6-403B-9CE2-B1E88A23D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3E22212-6F20-4B42-9EAD-30215F54FEF6}" type="slidenum">
              <a:rPr lang="cs-CZ" altLang="sk-SK" sz="2000">
                <a:solidFill>
                  <a:schemeClr val="bg1"/>
                </a:solidFill>
              </a:rPr>
              <a:pPr eaLnBrk="1" hangingPunct="1"/>
              <a:t>8</a:t>
            </a:fld>
            <a:r>
              <a:rPr lang="sk-SK" altLang="sk-SK" sz="2000">
                <a:solidFill>
                  <a:schemeClr val="bg1"/>
                </a:solidFill>
              </a:rPr>
              <a:t>/</a:t>
            </a:r>
            <a:r>
              <a:rPr lang="en-US" altLang="sk-SK" sz="2000">
                <a:solidFill>
                  <a:schemeClr val="bg1"/>
                </a:solidFill>
              </a:rPr>
              <a:t>10</a:t>
            </a:r>
            <a:endParaRPr lang="cs-CZ" altLang="sk-SK" sz="2000">
              <a:solidFill>
                <a:schemeClr val="bg1"/>
              </a:solidFill>
            </a:endParaRPr>
          </a:p>
        </p:txBody>
      </p:sp>
      <p:sp>
        <p:nvSpPr>
          <p:cNvPr id="10244" name="Rectangle 2" descr="Ricebk">
            <a:extLst>
              <a:ext uri="{FF2B5EF4-FFF2-40B4-BE49-F238E27FC236}">
                <a16:creationId xmlns:a16="http://schemas.microsoft.com/office/drawing/2014/main" id="{C388B613-B457-4C57-8901-7E48AAB653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 eaLnBrk="1" hangingPunct="1"/>
            <a:endParaRPr lang="cs-CZ" altLang="sk-SK"/>
          </a:p>
        </p:txBody>
      </p:sp>
      <p:sp>
        <p:nvSpPr>
          <p:cNvPr id="10245" name="Rectangle 3" descr="Large confetti">
            <a:extLst>
              <a:ext uri="{FF2B5EF4-FFF2-40B4-BE49-F238E27FC236}">
                <a16:creationId xmlns:a16="http://schemas.microsoft.com/office/drawing/2014/main" id="{392A89E1-9DBF-4001-AAE0-A289B014AB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28600"/>
            <a:ext cx="77724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6. Zdôvodňovanie architektúry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10246" name="Rectangle 4">
            <a:extLst>
              <a:ext uri="{FF2B5EF4-FFF2-40B4-BE49-F238E27FC236}">
                <a16:creationId xmlns:a16="http://schemas.microsoft.com/office/drawing/2014/main" id="{D0220A94-D86A-4258-A4EA-6FE0765AEE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066800"/>
            <a:ext cx="81534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Otázky: Prečo bola vybratá tak pomalá štruktúra riadenia?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	 Prečo sa systém nevie vrátiť niekoľko krokov nazad?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Odpoveďou – informácie: z čoho pozostáva úloha, ako ju riešiť, varianty riadiacich štruktúr, ich výhod a nedostatkov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 b="1"/>
              <a:t>MP1:	AK</a:t>
            </a:r>
            <a:r>
              <a:rPr lang="sk-SK" altLang="sk-SK"/>
              <a:t> je priestor riešení malý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	</a:t>
            </a:r>
            <a:r>
              <a:rPr lang="sk-SK" altLang="sk-SK" b="1"/>
              <a:t>POTOM</a:t>
            </a:r>
            <a:r>
              <a:rPr lang="sk-SK" altLang="sk-SK"/>
              <a:t> použi metódu úplného prehľadávania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 b="1"/>
              <a:t>MP2:	AK</a:t>
            </a:r>
            <a:r>
              <a:rPr lang="sk-SK" altLang="sk-SK"/>
              <a:t> je množina pravidiel iba zriedka modifikovaná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	</a:t>
            </a:r>
            <a:r>
              <a:rPr lang="sk-SK" altLang="sk-SK" b="1"/>
              <a:t>POTOM</a:t>
            </a:r>
            <a:r>
              <a:rPr lang="sk-SK" altLang="sk-SK"/>
              <a:t> ju zkompiluj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 b="1"/>
              <a:t>Čo sa môžeme dozvedieť</a:t>
            </a:r>
            <a:r>
              <a:rPr lang="sk-SK" altLang="sk-SK"/>
              <a:t>: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MP1 – pomoc konštruktérovi systému, pomoc pri riešení úlohy, odpoveď používateľovi, prečo aktivované pravidlo </a:t>
            </a:r>
            <a:r>
              <a:rPr lang="en-US" altLang="sk-SK"/>
              <a:t>(</a:t>
            </a:r>
            <a:r>
              <a:rPr lang="sk-SK" altLang="sk-SK"/>
              <a:t>úplné prehľadávanie</a:t>
            </a:r>
            <a:r>
              <a:rPr lang="en-US" altLang="sk-SK"/>
              <a:t>)</a:t>
            </a:r>
            <a:endParaRPr lang="sk-SK" altLang="sk-SK"/>
          </a:p>
          <a:p>
            <a:pPr algn="just" eaLnBrk="1" hangingPunct="1"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MP2 – nie je účelné, keď nie je systém dobudovaný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äty 2">
            <a:extLst>
              <a:ext uri="{FF2B5EF4-FFF2-40B4-BE49-F238E27FC236}">
                <a16:creationId xmlns:a16="http://schemas.microsoft.com/office/drawing/2014/main" id="{0CF41856-26C7-4D9E-8998-AFA62C277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cs-CZ" altLang="sk-SK" sz="2000"/>
              <a:t>Katedra kybernetiky a umelej inteligencie FEI, TU v Košiciach</a:t>
            </a:r>
          </a:p>
        </p:txBody>
      </p:sp>
      <p:sp>
        <p:nvSpPr>
          <p:cNvPr id="11267" name="Zástupný symbol čísla snímky 3">
            <a:extLst>
              <a:ext uri="{FF2B5EF4-FFF2-40B4-BE49-F238E27FC236}">
                <a16:creationId xmlns:a16="http://schemas.microsoft.com/office/drawing/2014/main" id="{FC8973F3-67B4-4D29-92B9-D3527152C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FB49D8E-7F0A-4823-9C3D-274E9B241E6C}" type="slidenum">
              <a:rPr lang="cs-CZ" altLang="sk-SK" sz="2000">
                <a:solidFill>
                  <a:schemeClr val="bg1"/>
                </a:solidFill>
              </a:rPr>
              <a:pPr eaLnBrk="1" hangingPunct="1"/>
              <a:t>9</a:t>
            </a:fld>
            <a:r>
              <a:rPr lang="sk-SK" altLang="sk-SK" sz="2000">
                <a:solidFill>
                  <a:schemeClr val="bg1"/>
                </a:solidFill>
              </a:rPr>
              <a:t>/</a:t>
            </a:r>
            <a:r>
              <a:rPr lang="en-US" altLang="sk-SK" sz="2000">
                <a:solidFill>
                  <a:schemeClr val="bg1"/>
                </a:solidFill>
              </a:rPr>
              <a:t>10</a:t>
            </a:r>
            <a:endParaRPr lang="cs-CZ" altLang="sk-SK" sz="2000">
              <a:solidFill>
                <a:schemeClr val="bg1"/>
              </a:solidFill>
            </a:endParaRPr>
          </a:p>
        </p:txBody>
      </p:sp>
      <p:sp>
        <p:nvSpPr>
          <p:cNvPr id="11268" name="Rectangle 2" descr="Ricebk">
            <a:extLst>
              <a:ext uri="{FF2B5EF4-FFF2-40B4-BE49-F238E27FC236}">
                <a16:creationId xmlns:a16="http://schemas.microsoft.com/office/drawing/2014/main" id="{7DBD8F95-6500-4FFF-8E65-346A9B618C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 eaLnBrk="1" hangingPunct="1"/>
            <a:endParaRPr lang="cs-CZ" altLang="sk-SK"/>
          </a:p>
        </p:txBody>
      </p:sp>
      <p:sp>
        <p:nvSpPr>
          <p:cNvPr id="11269" name="Rectangle 3" descr="Large confetti">
            <a:extLst>
              <a:ext uri="{FF2B5EF4-FFF2-40B4-BE49-F238E27FC236}">
                <a16:creationId xmlns:a16="http://schemas.microsoft.com/office/drawing/2014/main" id="{0A8198D8-E281-41B0-BDAD-67DCEDF7CB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28600"/>
            <a:ext cx="77724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7. Adaptácia znalostí na novú situáciu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11270" name="Rectangle 4">
            <a:extLst>
              <a:ext uri="{FF2B5EF4-FFF2-40B4-BE49-F238E27FC236}">
                <a16:creationId xmlns:a16="http://schemas.microsoft.com/office/drawing/2014/main" id="{1E174278-B97D-49ED-A3F7-BDF48EA486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295400"/>
            <a:ext cx="81534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Otázky: Môže systém sám meniť vlastnú konfiguráciu na základe získaných skúseností?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 b="1"/>
              <a:t>MP1:	AK</a:t>
            </a:r>
            <a:r>
              <a:rPr lang="sk-SK" altLang="sk-SK"/>
              <a:t> je podmienka najčastejšie nesplnená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	</a:t>
            </a:r>
            <a:r>
              <a:rPr lang="sk-SK" altLang="sk-SK" b="1"/>
              <a:t>POTOM</a:t>
            </a:r>
            <a:r>
              <a:rPr lang="sk-SK" altLang="sk-SK"/>
              <a:t> ju daj na prvé miesto v konjunkcii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 b="1"/>
              <a:t>MP2:	AK</a:t>
            </a:r>
            <a:r>
              <a:rPr lang="sk-SK" altLang="sk-SK"/>
              <a:t> sa niektorá časť kódu vyvoláva často		</a:t>
            </a:r>
            <a:r>
              <a:rPr lang="sk-SK" altLang="sk-SK" b="1"/>
              <a:t>POTOM</a:t>
            </a:r>
            <a:r>
              <a:rPr lang="sk-SK" altLang="sk-SK"/>
              <a:t> ju optimalizuj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 b="1"/>
              <a:t>MP3:	AK</a:t>
            </a:r>
            <a:r>
              <a:rPr lang="sk-SK" altLang="sk-SK"/>
              <a:t> používateľ používa program krátko a zriedka		</a:t>
            </a:r>
            <a:r>
              <a:rPr lang="sk-SK" altLang="sk-SK" b="1"/>
              <a:t>POTOM</a:t>
            </a:r>
            <a:r>
              <a:rPr lang="sk-SK" altLang="sk-SK"/>
              <a:t> vypusti kód modelu používateľa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 b="1"/>
              <a:t>Vyžaduje sa evidencia</a:t>
            </a:r>
            <a:r>
              <a:rPr lang="sk-SK" altLang="sk-SK"/>
              <a:t>: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Frekvencie používania jednotlivých častí kódu, strednej doby práce a pod.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Je potrebné používať aj opisné metaznalosti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ýžový papír">
  <a:themeElements>
    <a:clrScheme name="">
      <a:dk1>
        <a:srgbClr val="000000"/>
      </a:dk1>
      <a:lt1>
        <a:srgbClr val="FFFFFF"/>
      </a:lt1>
      <a:dk2>
        <a:srgbClr val="333333"/>
      </a:dk2>
      <a:lt2>
        <a:srgbClr val="2E697E"/>
      </a:lt2>
      <a:accent1>
        <a:srgbClr val="BAC8AA"/>
      </a:accent1>
      <a:accent2>
        <a:srgbClr val="6E9883"/>
      </a:accent2>
      <a:accent3>
        <a:srgbClr val="FFFFFF"/>
      </a:accent3>
      <a:accent4>
        <a:srgbClr val="000000"/>
      </a:accent4>
      <a:accent5>
        <a:srgbClr val="D9E0D2"/>
      </a:accent5>
      <a:accent6>
        <a:srgbClr val="638976"/>
      </a:accent6>
      <a:hlink>
        <a:srgbClr val="CC9900"/>
      </a:hlink>
      <a:folHlink>
        <a:srgbClr val="7DAECF"/>
      </a:folHlink>
    </a:clrScheme>
    <a:fontScheme name="Rýžový papí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0000"/>
          <a:buFont typeface="Wingdings" pitchFamily="2" charset="2"/>
          <a:buChar char="§"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0000"/>
          <a:buFont typeface="Wingdings" pitchFamily="2" charset="2"/>
          <a:buChar char="§"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Rýžový papír 1">
        <a:dk1>
          <a:srgbClr val="9D9475"/>
        </a:dk1>
        <a:lt1>
          <a:srgbClr val="333333"/>
        </a:lt1>
        <a:dk2>
          <a:srgbClr val="333300"/>
        </a:dk2>
        <a:lt2>
          <a:srgbClr val="333333"/>
        </a:lt2>
        <a:accent1>
          <a:srgbClr val="B3C39F"/>
        </a:accent1>
        <a:accent2>
          <a:srgbClr val="DCD9CE"/>
        </a:accent2>
        <a:accent3>
          <a:srgbClr val="ADADAA"/>
        </a:accent3>
        <a:accent4>
          <a:srgbClr val="2A2A2A"/>
        </a:accent4>
        <a:accent5>
          <a:srgbClr val="D6DECD"/>
        </a:accent5>
        <a:accent6>
          <a:srgbClr val="C7C4BA"/>
        </a:accent6>
        <a:hlink>
          <a:srgbClr val="CC9900"/>
        </a:hlink>
        <a:folHlink>
          <a:srgbClr val="ADA68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ýžový papír 2">
        <a:dk1>
          <a:srgbClr val="00264C"/>
        </a:dk1>
        <a:lt1>
          <a:srgbClr val="FFFFE9"/>
        </a:lt1>
        <a:dk2>
          <a:srgbClr val="333333"/>
        </a:dk2>
        <a:lt2>
          <a:srgbClr val="333333"/>
        </a:lt2>
        <a:accent1>
          <a:srgbClr val="78C0B2"/>
        </a:accent1>
        <a:accent2>
          <a:srgbClr val="262D4C"/>
        </a:accent2>
        <a:accent3>
          <a:srgbClr val="FFFFF2"/>
        </a:accent3>
        <a:accent4>
          <a:srgbClr val="001F40"/>
        </a:accent4>
        <a:accent5>
          <a:srgbClr val="BEDCD5"/>
        </a:accent5>
        <a:accent6>
          <a:srgbClr val="212844"/>
        </a:accent6>
        <a:hlink>
          <a:srgbClr val="598BBD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ýžový papír 3">
        <a:dk1>
          <a:srgbClr val="000000"/>
        </a:dk1>
        <a:lt1>
          <a:srgbClr val="F8F8F8"/>
        </a:lt1>
        <a:dk2>
          <a:srgbClr val="333333"/>
        </a:dk2>
        <a:lt2>
          <a:srgbClr val="5F5F5F"/>
        </a:lt2>
        <a:accent1>
          <a:srgbClr val="DDDDDD"/>
        </a:accent1>
        <a:accent2>
          <a:srgbClr val="808080"/>
        </a:accent2>
        <a:accent3>
          <a:srgbClr val="FBFBFB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ýžový papír 4">
        <a:dk1>
          <a:srgbClr val="00264C"/>
        </a:dk1>
        <a:lt1>
          <a:srgbClr val="FFFFFF"/>
        </a:lt1>
        <a:dk2>
          <a:srgbClr val="333333"/>
        </a:dk2>
        <a:lt2>
          <a:srgbClr val="2E697E"/>
        </a:lt2>
        <a:accent1>
          <a:srgbClr val="BAC8AA"/>
        </a:accent1>
        <a:accent2>
          <a:srgbClr val="6E9883"/>
        </a:accent2>
        <a:accent3>
          <a:srgbClr val="FFFFFF"/>
        </a:accent3>
        <a:accent4>
          <a:srgbClr val="001F40"/>
        </a:accent4>
        <a:accent5>
          <a:srgbClr val="D9E0D2"/>
        </a:accent5>
        <a:accent6>
          <a:srgbClr val="638976"/>
        </a:accent6>
        <a:hlink>
          <a:srgbClr val="CC9900"/>
        </a:hlink>
        <a:folHlink>
          <a:srgbClr val="7DAE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ýžový papír 5">
        <a:dk1>
          <a:srgbClr val="20374E"/>
        </a:dk1>
        <a:lt1>
          <a:srgbClr val="DCE4D2"/>
        </a:lt1>
        <a:dk2>
          <a:srgbClr val="333333"/>
        </a:dk2>
        <a:lt2>
          <a:srgbClr val="524C46"/>
        </a:lt2>
        <a:accent1>
          <a:srgbClr val="C9C491"/>
        </a:accent1>
        <a:accent2>
          <a:srgbClr val="8A776A"/>
        </a:accent2>
        <a:accent3>
          <a:srgbClr val="EBEFE5"/>
        </a:accent3>
        <a:accent4>
          <a:srgbClr val="1A2D41"/>
        </a:accent4>
        <a:accent5>
          <a:srgbClr val="E1DEC7"/>
        </a:accent5>
        <a:accent6>
          <a:srgbClr val="7D6B5F"/>
        </a:accent6>
        <a:hlink>
          <a:srgbClr val="67895F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Designs\Expedice.pot</Template>
  <TotalTime>1927</TotalTime>
  <Words>924</Words>
  <Application>Microsoft Office PowerPoint</Application>
  <PresentationFormat>Prezentácia na obrazovke (4:3)</PresentationFormat>
  <Paragraphs>108</Paragraphs>
  <Slides>10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3" baseType="lpstr">
      <vt:lpstr>Times New Roman</vt:lpstr>
      <vt:lpstr>Wingdings</vt:lpstr>
      <vt:lpstr>Rýžový papír</vt:lpstr>
      <vt:lpstr>ZNALOSTNÉ SYSTÉMY  prednáška č. 8</vt:lpstr>
      <vt:lpstr>Osnova prednášky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UI - 7</dc:title>
  <dc:creator>Jani</dc:creator>
  <cp:lastModifiedBy>Kristina Machova</cp:lastModifiedBy>
  <cp:revision>72</cp:revision>
  <dcterms:created xsi:type="dcterms:W3CDTF">2003-10-06T09:07:28Z</dcterms:created>
  <dcterms:modified xsi:type="dcterms:W3CDTF">2022-09-27T14:28:29Z</dcterms:modified>
</cp:coreProperties>
</file>