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6" r:id="rId2"/>
    <p:sldId id="259" r:id="rId3"/>
    <p:sldId id="272" r:id="rId4"/>
    <p:sldId id="273" r:id="rId5"/>
    <p:sldId id="260" r:id="rId6"/>
    <p:sldId id="277" r:id="rId7"/>
    <p:sldId id="280" r:id="rId8"/>
    <p:sldId id="278" r:id="rId9"/>
    <p:sldId id="279" r:id="rId10"/>
    <p:sldId id="282" r:id="rId11"/>
    <p:sldId id="281" r:id="rId12"/>
    <p:sldId id="283" r:id="rId13"/>
  </p:sldIdLst>
  <p:sldSz cx="9144000" cy="6858000" type="screen4x3"/>
  <p:notesSz cx="6858000" cy="9144000"/>
  <p:defaultTextStyle>
    <a:defPPr>
      <a:defRPr lang="cs-CZ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anose="05000000000000000000" pitchFamily="2" charset="2"/>
      <a:buChar char="§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anose="05000000000000000000" pitchFamily="2" charset="2"/>
      <a:buChar char="§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anose="05000000000000000000" pitchFamily="2" charset="2"/>
      <a:buChar char="§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anose="05000000000000000000" pitchFamily="2" charset="2"/>
      <a:buChar char="§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anose="05000000000000000000" pitchFamily="2" charset="2"/>
      <a:buChar char="§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E6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2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0CE187DD-82A3-483C-828E-10CF8A95E423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881161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A742DE-E2E8-450C-A90A-99BF0E975A98}" type="slidenum">
              <a:rPr lang="cs-CZ" altLang="sk-SK" sz="1200"/>
              <a:pPr eaLnBrk="1" hangingPunct="1"/>
              <a:t>1</a:t>
            </a:fld>
            <a:endParaRPr lang="cs-CZ" altLang="sk-SK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1147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615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8DE5C1C-799D-40D4-AF25-C572590DE4F6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0768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76FC-34F0-441E-9EF7-9F704DAB64E7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29746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A57F1-8A15-43E8-8B74-5B48A39E5EB0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92625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5F903-657D-4DF5-A002-7D390F5D757B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48335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7C318-4C18-455D-B616-6F2000573661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6298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AF571-0002-41A4-92E1-4BDC3FA68612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800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B11CE-56EA-48AD-AB79-EC09F8A6BCC2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09481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87F7B-17F3-40E7-B18C-0A8938725C70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76868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421DD-11DA-4936-9195-BBF818768E6F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47451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09B30-5DCE-4411-B9BB-A6DBDBBAA4EB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2647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F3232-2CF5-4135-ACF8-019970118C96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7209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2000"/>
            </a:lvl1pPr>
          </a:lstStyle>
          <a:p>
            <a:pPr>
              <a:defRPr/>
            </a:pPr>
            <a:r>
              <a:rPr lang="cs-CZ"/>
              <a:t>Katedra kybernetiky a umelej inteligencie FEI, TU v Košiciach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5127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/>
          </a:p>
        </p:txBody>
      </p:sp>
      <p:sp>
        <p:nvSpPr>
          <p:cNvPr id="512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248400"/>
            <a:ext cx="9906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fld id="{12F5C365-2657-4E35-98F7-A5929CE7B66E}" type="slidenum">
              <a:rPr lang="cs-CZ" altLang="sk-SK"/>
              <a:pPr/>
              <a:t>‹#›</a:t>
            </a:fld>
            <a:r>
              <a:rPr lang="sk-SK" altLang="sk-SK"/>
              <a:t>/12</a:t>
            </a:r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äty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3075" name="Zástupný symbol čísla snímky 4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04FD705-10C3-41F5-9DA4-6FFA45170299}" type="slidenum">
              <a:rPr lang="cs-CZ" altLang="sk-SK" sz="2000">
                <a:solidFill>
                  <a:schemeClr val="bg1"/>
                </a:solidFill>
              </a:rPr>
              <a:pPr eaLnBrk="1" hangingPunct="1"/>
              <a:t>1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307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019800" cy="1371600"/>
          </a:xfrm>
        </p:spPr>
        <p:txBody>
          <a:bodyPr/>
          <a:lstStyle/>
          <a:p>
            <a:pPr algn="ctr" eaLnBrk="1" hangingPunct="1"/>
            <a:r>
              <a:rPr lang="sk-SK" altLang="sk-SK" sz="4000" b="1"/>
              <a:t>ZNALOSTNÉ SYSTÉMY  prednáška č. </a:t>
            </a:r>
            <a:r>
              <a:rPr lang="en-US" altLang="sk-SK" sz="4000" b="1"/>
              <a:t>7</a:t>
            </a:r>
            <a:endParaRPr lang="cs-CZ" altLang="sk-SK" sz="4000" b="1"/>
          </a:p>
        </p:txBody>
      </p:sp>
      <p:pic>
        <p:nvPicPr>
          <p:cNvPr id="3077" name="Picture 3" descr="C:\Pom\pom\KKUI-logo.gif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7938"/>
            <a:ext cx="19812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C:\WINDOWS\Application Data\Microsoft\Media Catalog\Downloaded Clips\cl45\j017395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06779" y="2560638"/>
            <a:ext cx="501611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4000" b="1" dirty="0" err="1">
                <a:solidFill>
                  <a:srgbClr val="FF0000"/>
                </a:solidFill>
              </a:rPr>
              <a:t>Extenzion</a:t>
            </a:r>
            <a:r>
              <a:rPr lang="sk-SK" altLang="sk-SK" sz="4000" b="1" dirty="0" err="1">
                <a:solidFill>
                  <a:srgbClr val="FF0000"/>
                </a:solidFill>
              </a:rPr>
              <a:t>álne</a:t>
            </a:r>
            <a:r>
              <a:rPr lang="sk-SK" altLang="sk-SK" sz="4000" b="1" dirty="0">
                <a:solidFill>
                  <a:srgbClr val="FF0000"/>
                </a:solidFill>
              </a:rPr>
              <a:t> modely</a:t>
            </a:r>
            <a:endParaRPr lang="en-US" altLang="sk-SK" sz="40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rgbClr val="FF0000"/>
                </a:solidFill>
              </a:rPr>
              <a:t>Časť </a:t>
            </a:r>
            <a:r>
              <a:rPr lang="en-US" altLang="sk-SK" sz="4000" dirty="0">
                <a:solidFill>
                  <a:srgbClr val="FF0000"/>
                </a:solidFill>
              </a:rPr>
              <a:t>4</a:t>
            </a:r>
            <a:endParaRPr lang="sk-SK" altLang="sk-SK" sz="4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dirty="0">
                <a:solidFill>
                  <a:srgbClr val="FF0000"/>
                </a:solidFill>
              </a:rPr>
              <a:t>Kristína Machová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dirty="0" err="1">
                <a:solidFill>
                  <a:srgbClr val="FF0000"/>
                </a:solidFill>
              </a:rPr>
              <a:t>kristina.machova</a:t>
            </a:r>
            <a:r>
              <a:rPr lang="en-US" altLang="sk-SK" sz="3200" dirty="0">
                <a:solidFill>
                  <a:srgbClr val="FF0000"/>
                </a:solidFill>
              </a:rPr>
              <a:t>@</a:t>
            </a:r>
            <a:r>
              <a:rPr lang="sk-SK" altLang="sk-SK" sz="3200" dirty="0">
                <a:solidFill>
                  <a:srgbClr val="FF0000"/>
                </a:solidFill>
              </a:rPr>
              <a:t>tuke.sk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dirty="0">
                <a:solidFill>
                  <a:srgbClr val="FF0000"/>
                </a:solidFill>
              </a:rPr>
              <a:t>Vysokoškolská 4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12291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C620990-2A2D-4E02-8394-ECFBEF9927AF}" type="slidenum">
              <a:rPr lang="cs-CZ" altLang="sk-SK" sz="2000">
                <a:solidFill>
                  <a:schemeClr val="bg1"/>
                </a:solidFill>
              </a:rPr>
              <a:pPr eaLnBrk="1" hangingPunct="1"/>
              <a:t>10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12292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12293" name="Rectangle 3" descr="Large confetti"/>
          <p:cNvSpPr>
            <a:spLocks noChangeArrowheads="1"/>
          </p:cNvSpPr>
          <p:nvPr/>
        </p:nvSpPr>
        <p:spPr bwMode="auto">
          <a:xfrm>
            <a:off x="838200" y="228600"/>
            <a:ext cx="777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3600">
                <a:solidFill>
                  <a:srgbClr val="FF0000"/>
                </a:solidFill>
              </a:rPr>
              <a:t>7</a:t>
            </a:r>
            <a:r>
              <a:rPr lang="sk-SK" altLang="sk-SK" sz="3600">
                <a:solidFill>
                  <a:srgbClr val="FF0000"/>
                </a:solidFill>
              </a:rPr>
              <a:t>. Pravidlo FUZZY_FUZZY	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28600" y="990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Majme pravidlo:	</a:t>
            </a:r>
            <a:r>
              <a:rPr lang="en-US" altLang="sk-SK" dirty="0"/>
              <a:t>IF F1 THEN F2</a:t>
            </a:r>
            <a:endParaRPr lang="sk-SK" altLang="sk-SK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Predpoklad aj dôsledok obsahujú </a:t>
            </a:r>
            <a:r>
              <a:rPr lang="sk-SK" altLang="sk-SK" dirty="0" err="1"/>
              <a:t>fuzzy</a:t>
            </a:r>
            <a:r>
              <a:rPr lang="sk-SK" altLang="sk-SK" dirty="0"/>
              <a:t> entitu.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 err="1">
                <a:solidFill>
                  <a:srgbClr val="FF0000"/>
                </a:solidFill>
                <a:cs typeface="Times New Roman" panose="02020603050405020304" pitchFamily="18" charset="0"/>
              </a:rPr>
              <a:t>μR</a:t>
            </a:r>
            <a:r>
              <a:rPr lang="en-US" altLang="sk-SK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sk-SK" dirty="0" err="1">
                <a:solidFill>
                  <a:srgbClr val="FF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sk-SK" dirty="0">
                <a:solidFill>
                  <a:srgbClr val="FF0000"/>
                </a:solidFill>
                <a:cs typeface="Times New Roman" panose="02020603050405020304" pitchFamily="18" charset="0"/>
              </a:rPr>
              <a:t>) = min[ μF1(u), μF2(v)]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>
                <a:cs typeface="Times New Roman" panose="02020603050405020304" pitchFamily="18" charset="0"/>
              </a:rPr>
              <a:t>pre v</a:t>
            </a:r>
            <a:r>
              <a:rPr lang="sk-SK" altLang="sk-SK" dirty="0" err="1"/>
              <a:t>šetky</a:t>
            </a:r>
            <a:r>
              <a:rPr lang="sk-SK" altLang="sk-SK" dirty="0"/>
              <a:t> hodnoty u, v</a:t>
            </a:r>
            <a:endParaRPr lang="en-US" altLang="sk-SK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univerza U</a:t>
            </a:r>
            <a:r>
              <a:rPr lang="en-US" altLang="sk-SK" dirty="0"/>
              <a:t>*V</a:t>
            </a:r>
            <a:r>
              <a:rPr lang="sk-SK" altLang="sk-SK" dirty="0"/>
              <a:t>.</a:t>
            </a:r>
            <a:endParaRPr lang="en-US" altLang="sk-SK" dirty="0"/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563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13315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49F808-C150-49A6-A5D2-49987A60524F}" type="slidenum">
              <a:rPr lang="cs-CZ" altLang="sk-SK" sz="2000">
                <a:solidFill>
                  <a:schemeClr val="bg1"/>
                </a:solidFill>
              </a:rPr>
              <a:pPr eaLnBrk="1" hangingPunct="1"/>
              <a:t>11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13316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13317" name="Rectangle 3" descr="Large confetti"/>
          <p:cNvSpPr>
            <a:spLocks noChangeArrowheads="1"/>
          </p:cNvSpPr>
          <p:nvPr/>
        </p:nvSpPr>
        <p:spPr bwMode="auto">
          <a:xfrm>
            <a:off x="838200" y="228600"/>
            <a:ext cx="777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600">
                <a:solidFill>
                  <a:srgbClr val="FF0000"/>
                </a:solidFill>
              </a:rPr>
              <a:t>8. Zložené pravidlá	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9512" y="1018750"/>
            <a:ext cx="79738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b="1" dirty="0"/>
              <a:t>Viacnásobný dôsledok</a:t>
            </a:r>
            <a:r>
              <a:rPr lang="en-US" altLang="sk-SK" b="1" dirty="0"/>
              <a:t>:	</a:t>
            </a:r>
            <a:r>
              <a:rPr lang="sk-SK" altLang="sk-SK" dirty="0"/>
              <a:t>IF</a:t>
            </a:r>
            <a:r>
              <a:rPr lang="en-US" altLang="sk-SK" dirty="0"/>
              <a:t> </a:t>
            </a:r>
            <a:r>
              <a:rPr lang="sk-SK" altLang="sk-SK" dirty="0" err="1"/>
              <a:t>predp</a:t>
            </a:r>
            <a:r>
              <a:rPr lang="en-US" altLang="sk-SK" dirty="0"/>
              <a:t>. </a:t>
            </a:r>
            <a:r>
              <a:rPr lang="sk-SK" altLang="sk-SK" dirty="0"/>
              <a:t>THEN</a:t>
            </a:r>
            <a:r>
              <a:rPr lang="en-US" altLang="sk-SK" dirty="0"/>
              <a:t> </a:t>
            </a:r>
            <a:r>
              <a:rPr lang="sk-SK" altLang="sk-SK" dirty="0"/>
              <a:t>C1</a:t>
            </a:r>
            <a:r>
              <a:rPr lang="en-US" altLang="sk-SK" dirty="0"/>
              <a:t> &amp; … &amp; </a:t>
            </a:r>
            <a:r>
              <a:rPr lang="sk-SK" altLang="sk-SK" dirty="0"/>
              <a:t>C2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b="1" dirty="0"/>
              <a:t>Viacnásobný predpoklad</a:t>
            </a:r>
            <a:r>
              <a:rPr lang="en-US" altLang="sk-SK" b="1" dirty="0"/>
              <a:t>:</a:t>
            </a:r>
            <a:endParaRPr lang="en-US" altLang="sk-SK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IF 		F1 </a:t>
            </a:r>
            <a:r>
              <a:rPr lang="en-US" altLang="sk-SK" dirty="0"/>
              <a:t>&amp; F2	</a:t>
            </a:r>
            <a:endParaRPr lang="sk-SK" altLang="sk-SK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THEN C (</a:t>
            </a:r>
            <a:r>
              <a:rPr lang="en-US" altLang="sk-SK" dirty="0" err="1"/>
              <a:t>CF</a:t>
            </a:r>
            <a:r>
              <a:rPr lang="en-US" altLang="sk-SK" baseline="-25000" dirty="0" err="1"/>
              <a:t>r</a:t>
            </a:r>
            <a:r>
              <a:rPr lang="en-US" altLang="sk-SK" dirty="0"/>
              <a:t>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 err="1"/>
              <a:t>Existuje</a:t>
            </a:r>
            <a:r>
              <a:rPr lang="en-US" altLang="sk-SK" dirty="0"/>
              <a:t> v</a:t>
            </a:r>
            <a:r>
              <a:rPr lang="sk-SK" altLang="sk-SK" dirty="0"/>
              <a:t> </a:t>
            </a:r>
            <a:r>
              <a:rPr lang="en-US" altLang="sk-SK" dirty="0"/>
              <a:t>BD:	F1’ (CF</a:t>
            </a:r>
            <a:r>
              <a:rPr lang="en-US" altLang="sk-SK" baseline="-25000" dirty="0"/>
              <a:t>f1</a:t>
            </a:r>
            <a:r>
              <a:rPr lang="en-US" altLang="sk-SK" dirty="0"/>
              <a:t>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			F2’ (CF</a:t>
            </a:r>
            <a:r>
              <a:rPr lang="en-US" altLang="sk-SK" baseline="-25000" dirty="0"/>
              <a:t>f2</a:t>
            </a:r>
            <a:r>
              <a:rPr lang="en-US" altLang="sk-SK" dirty="0"/>
              <a:t>) 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 err="1"/>
              <a:t>Pribudne</a:t>
            </a:r>
            <a:r>
              <a:rPr lang="en-US" altLang="sk-SK" dirty="0"/>
              <a:t>: C’ (</a:t>
            </a:r>
            <a:r>
              <a:rPr lang="en-US" altLang="sk-SK" dirty="0" err="1"/>
              <a:t>CF</a:t>
            </a:r>
            <a:r>
              <a:rPr lang="en-US" altLang="sk-SK" baseline="-25000" dirty="0" err="1"/>
              <a:t>c</a:t>
            </a:r>
            <a:r>
              <a:rPr lang="en-US" altLang="sk-SK" dirty="0"/>
              <a:t>)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67" y="1772816"/>
            <a:ext cx="5766618" cy="43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14339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E357A2-0C7D-4F2F-A3C9-F91EA5C78139}" type="slidenum">
              <a:rPr lang="cs-CZ" altLang="sk-SK" sz="2000">
                <a:solidFill>
                  <a:schemeClr val="bg1"/>
                </a:solidFill>
              </a:rPr>
              <a:pPr eaLnBrk="1" hangingPunct="1"/>
              <a:t>12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14340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14341" name="Rectangle 3" descr="Large confetti"/>
          <p:cNvSpPr>
            <a:spLocks noChangeArrowheads="1"/>
          </p:cNvSpPr>
          <p:nvPr/>
        </p:nvSpPr>
        <p:spPr bwMode="auto">
          <a:xfrm>
            <a:off x="838200" y="228600"/>
            <a:ext cx="777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3600">
                <a:solidFill>
                  <a:srgbClr val="FF0000"/>
                </a:solidFill>
              </a:rPr>
              <a:t>9</a:t>
            </a:r>
            <a:r>
              <a:rPr lang="sk-SK" altLang="sk-SK" sz="3600">
                <a:solidFill>
                  <a:srgbClr val="FF0000"/>
                </a:solidFill>
              </a:rPr>
              <a:t>. </a:t>
            </a:r>
            <a:r>
              <a:rPr lang="en-US" altLang="sk-SK" sz="3600">
                <a:solidFill>
                  <a:srgbClr val="FF0000"/>
                </a:solidFill>
              </a:rPr>
              <a:t>Defuzz</a:t>
            </a:r>
            <a:r>
              <a:rPr lang="sk-SK" altLang="sk-SK" sz="3600">
                <a:solidFill>
                  <a:srgbClr val="FF0000"/>
                </a:solidFill>
              </a:rPr>
              <a:t>i</a:t>
            </a:r>
            <a:r>
              <a:rPr lang="en-US" altLang="sk-SK" sz="3600">
                <a:solidFill>
                  <a:srgbClr val="FF0000"/>
                </a:solidFill>
              </a:rPr>
              <a:t>fik</a:t>
            </a:r>
            <a:r>
              <a:rPr lang="sk-SK" altLang="sk-SK" sz="3600">
                <a:solidFill>
                  <a:srgbClr val="FF0000"/>
                </a:solidFill>
              </a:rPr>
              <a:t>á</a:t>
            </a:r>
            <a:r>
              <a:rPr lang="en-US" altLang="sk-SK" sz="3600">
                <a:solidFill>
                  <a:srgbClr val="FF0000"/>
                </a:solidFill>
              </a:rPr>
              <a:t>cia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457200" y="1371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b="1"/>
              <a:t>Metóda stredu maxima</a:t>
            </a:r>
            <a:r>
              <a:rPr lang="sk-SK" altLang="sk-SK"/>
              <a:t>: X-ová súradnica bodu, v ktorom funkcia príslušnosti dosahuje maximum.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b="1"/>
              <a:t>Metóda ťažiska</a:t>
            </a:r>
            <a:r>
              <a:rPr lang="sk-SK" altLang="sk-SK"/>
              <a:t>: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ťažisko geometrického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útvaru, ohraničeného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osou X a funkciou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príslušnosti.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Hodnota ťažiska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je priemerom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ťažísk dielčich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plôch.</a:t>
            </a: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7720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äty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4099" name="Zástupný symbol čísla snímky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E99EBE-81B0-4ECD-AAF7-6C7FD6FCAE48}" type="slidenum">
              <a:rPr lang="cs-CZ" altLang="sk-SK" sz="2000">
                <a:solidFill>
                  <a:schemeClr val="bg1"/>
                </a:solidFill>
              </a:rPr>
              <a:pPr eaLnBrk="1" hangingPunct="1"/>
              <a:t>2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4100" name="Rectangle 8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4101" name="Rectangle 6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7772400" cy="706437"/>
          </a:xfrm>
        </p:spPr>
        <p:txBody>
          <a:bodyPr/>
          <a:lstStyle/>
          <a:p>
            <a:pPr algn="ctr" eaLnBrk="1" hangingPunct="1"/>
            <a:r>
              <a:rPr lang="sk-SK" altLang="sk-SK" sz="3600">
                <a:solidFill>
                  <a:srgbClr val="FF0000"/>
                </a:solidFill>
              </a:rPr>
              <a:t>Osnova prednášky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47244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Základné princípy fuzzy logiky</a:t>
            </a:r>
          </a:p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Fuzzy rozhodovanie</a:t>
            </a:r>
          </a:p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Fuzzifikácia</a:t>
            </a:r>
          </a:p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Reprezentácia premenných a faktov vo Fuzzy Clips-e</a:t>
            </a:r>
          </a:p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Techniky rozhodovania vo FuzzyClips</a:t>
            </a:r>
          </a:p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Pravidlo FUZZY_CRI</a:t>
            </a:r>
            <a:r>
              <a:rPr lang="en-US" altLang="sk-SK" sz="2800"/>
              <a:t>S</a:t>
            </a:r>
            <a:r>
              <a:rPr lang="sk-SK" altLang="sk-SK" sz="2800"/>
              <a:t>P</a:t>
            </a:r>
          </a:p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Pravidlo FUZZY_FUZZY</a:t>
            </a:r>
          </a:p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Zložené pravidlá</a:t>
            </a:r>
          </a:p>
          <a:p>
            <a:pPr marL="609600" indent="-609600" algn="just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sk-SK" altLang="sk-SK" sz="2800"/>
              <a:t>Defuzzifikácia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5123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C49C832-10EA-4257-980B-85DDB87794A4}" type="slidenum">
              <a:rPr lang="cs-CZ" altLang="sk-SK" sz="2000">
                <a:solidFill>
                  <a:schemeClr val="bg1"/>
                </a:solidFill>
              </a:rPr>
              <a:pPr eaLnBrk="1" hangingPunct="1"/>
              <a:t>3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5124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5125" name="Rectangle 3" descr="Large confetti"/>
          <p:cNvSpPr>
            <a:spLocks noChangeArrowheads="1"/>
          </p:cNvSpPr>
          <p:nvPr/>
        </p:nvSpPr>
        <p:spPr bwMode="auto">
          <a:xfrm>
            <a:off x="838200" y="228600"/>
            <a:ext cx="777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600">
                <a:solidFill>
                  <a:srgbClr val="FF0000"/>
                </a:solidFill>
              </a:rPr>
              <a:t>1. Základné princípy fuzzy logiky	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533400" y="12192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Základy fuzzy logiky boli položené pojmom fuzzy množina (Zadeh, 1965</a:t>
            </a:r>
            <a:r>
              <a:rPr lang="en-US" altLang="sk-SK"/>
              <a:t>)</a:t>
            </a:r>
            <a:endParaRPr lang="cs-CZ" altLang="sk-SK"/>
          </a:p>
        </p:txBody>
      </p:sp>
      <p:pic>
        <p:nvPicPr>
          <p:cNvPr id="5127" name="Picture 9" descr="D:\vyuka\prezentacie ZS\obr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81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133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6650"/>
            <a:ext cx="2743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5908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928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6147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2FEC41-3D2F-4161-966A-A875B71F567B}" type="slidenum">
              <a:rPr lang="cs-CZ" altLang="sk-SK" sz="2000">
                <a:solidFill>
                  <a:schemeClr val="bg1"/>
                </a:solidFill>
              </a:rPr>
              <a:pPr eaLnBrk="1" hangingPunct="1"/>
              <a:t>4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6148" name="Rectangle 2" descr="Ricebk"/>
          <p:cNvSpPr>
            <a:spLocks noChangeArrowheads="1"/>
          </p:cNvSpPr>
          <p:nvPr/>
        </p:nvSpPr>
        <p:spPr bwMode="auto">
          <a:xfrm>
            <a:off x="4430713" y="407988"/>
            <a:ext cx="282575" cy="11636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6149" name="Rectangle 3" descr="Large confetti"/>
          <p:cNvSpPr>
            <a:spLocks noChangeArrowheads="1"/>
          </p:cNvSpPr>
          <p:nvPr/>
        </p:nvSpPr>
        <p:spPr bwMode="auto">
          <a:xfrm>
            <a:off x="304800" y="0"/>
            <a:ext cx="777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600">
                <a:solidFill>
                  <a:srgbClr val="FF0000"/>
                </a:solidFill>
              </a:rPr>
              <a:t>2. Fuzzy rozhodovanie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533400" y="11430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Sa uskutočňuje v rámci 4 základných operácií: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endParaRPr lang="sk-SK" altLang="sk-SK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/>
              <a:t>1. </a:t>
            </a:r>
            <a:r>
              <a:rPr lang="sk-SK" altLang="sk-SK"/>
              <a:t>Fuzzifikácia (data </a:t>
            </a:r>
            <a:r>
              <a:rPr lang="en-US" altLang="sk-SK">
                <a:sym typeface="Wingdings" panose="05000000000000000000" pitchFamily="2" charset="2"/>
              </a:rPr>
              <a:t>fuzzy mn.)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/>
              <a:t>2. Inferencia (CTR)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/>
              <a:t>	f.fakty + f.predp.=f.dosledky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/>
              <a:t>3. Agreg</a:t>
            </a:r>
            <a:r>
              <a:rPr lang="sk-SK" altLang="sk-SK"/>
              <a:t>á</a:t>
            </a:r>
            <a:r>
              <a:rPr lang="en-US" altLang="sk-SK"/>
              <a:t>cia</a:t>
            </a:r>
            <a:r>
              <a:rPr lang="sk-SK" altLang="sk-SK"/>
              <a:t> </a:t>
            </a:r>
            <a:r>
              <a:rPr lang="en-US" altLang="sk-SK"/>
              <a:t>(GLOB)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/>
              <a:t>	</a:t>
            </a:r>
            <a:r>
              <a:rPr lang="sk-SK" altLang="sk-SK"/>
              <a:t>zložením všetkých f.dôsledkov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vzniká jedna f.množina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4. Defuzzifikácia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f.množina </a:t>
            </a:r>
            <a:r>
              <a:rPr lang="en-US" altLang="sk-SK">
                <a:sym typeface="Wingdings" panose="05000000000000000000" pitchFamily="2" charset="2"/>
              </a:rPr>
              <a:t></a:t>
            </a:r>
            <a:r>
              <a:rPr lang="sk-SK" altLang="sk-SK">
                <a:sym typeface="Wingdings" panose="05000000000000000000" pitchFamily="2" charset="2"/>
              </a:rPr>
              <a:t>jedinnú ostrú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>
                <a:sym typeface="Wingdings" panose="05000000000000000000" pitchFamily="2" charset="2"/>
              </a:rPr>
              <a:t>				hodnotu</a:t>
            </a:r>
            <a:endParaRPr lang="en-US" altLang="sk-SK"/>
          </a:p>
        </p:txBody>
      </p:sp>
      <p:pic>
        <p:nvPicPr>
          <p:cNvPr id="6151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1600200"/>
            <a:ext cx="39989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7171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C06365-CC9A-4EF2-A6A4-F3B7F3425522}" type="slidenum">
              <a:rPr lang="cs-CZ" altLang="sk-SK" sz="2000">
                <a:solidFill>
                  <a:schemeClr val="bg1"/>
                </a:solidFill>
              </a:rPr>
              <a:pPr eaLnBrk="1" hangingPunct="1"/>
              <a:t>5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7172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7173" name="Rectangle 3" descr="Large confetti"/>
          <p:cNvSpPr>
            <a:spLocks noChangeArrowheads="1"/>
          </p:cNvSpPr>
          <p:nvPr/>
        </p:nvSpPr>
        <p:spPr bwMode="auto">
          <a:xfrm>
            <a:off x="609600" y="152400"/>
            <a:ext cx="777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600">
                <a:solidFill>
                  <a:srgbClr val="FF0000"/>
                </a:solidFill>
              </a:rPr>
              <a:t>3</a:t>
            </a:r>
            <a:r>
              <a:rPr lang="en-US" altLang="sk-SK" sz="3600">
                <a:solidFill>
                  <a:srgbClr val="FF0000"/>
                </a:solidFill>
              </a:rPr>
              <a:t>.</a:t>
            </a:r>
            <a:r>
              <a:rPr lang="sk-SK" altLang="sk-SK" sz="3600">
                <a:solidFill>
                  <a:srgbClr val="FF0000"/>
                </a:solidFill>
              </a:rPr>
              <a:t> Fuzzifikácia 	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81000" y="10668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endParaRPr lang="sk-SK" altLang="sk-SK"/>
          </a:p>
        </p:txBody>
      </p:sp>
      <p:pic>
        <p:nvPicPr>
          <p:cNvPr id="717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26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562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20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2057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8195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B59888-A3A7-4CB6-9F1D-65B77E0304BA}" type="slidenum">
              <a:rPr lang="cs-CZ" altLang="sk-SK" sz="2000">
                <a:solidFill>
                  <a:schemeClr val="bg1"/>
                </a:solidFill>
              </a:rPr>
              <a:pPr eaLnBrk="1" hangingPunct="1"/>
              <a:t>6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8196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8197" name="Rectangle 3" descr="Large confetti"/>
          <p:cNvSpPr>
            <a:spLocks noChangeArrowheads="1"/>
          </p:cNvSpPr>
          <p:nvPr/>
        </p:nvSpPr>
        <p:spPr bwMode="auto">
          <a:xfrm>
            <a:off x="838200" y="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600">
                <a:solidFill>
                  <a:srgbClr val="FF0000"/>
                </a:solidFill>
              </a:rPr>
              <a:t>4. Reprezentácia premenných a faktov vo	FuzzyClips-e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/>
              <a:t>(deftemplate zisk;	Defin</a:t>
            </a:r>
            <a:r>
              <a:rPr lang="sk-SK" altLang="sk-SK"/>
              <a:t>ícia šablony jazykovej premennej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0	200	mln_Sk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	</a:t>
            </a:r>
            <a:r>
              <a:rPr lang="en-US" altLang="sk-SK"/>
              <a:t>((nizky (0,1)(10,1)(15,0.6)(20,0.3)(25,0))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/>
              <a:t>	 (podpriemerny (15,0)(20,0.3)(25,0.6)(30,1)(35,0.6)(40,0.3)(45,0))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/>
              <a:t>a</a:t>
            </a:r>
            <a:r>
              <a:rPr lang="en-US" altLang="sk-SK"/>
              <a:t>t</a:t>
            </a:r>
            <a:r>
              <a:rPr lang="sk-SK" altLang="sk-SK"/>
              <a:t>ď	 </a:t>
            </a:r>
            <a:r>
              <a:rPr lang="en-US" altLang="sk-SK"/>
              <a:t>(vysoky (75,0)(80,0.3)(85,0.6)(90,1)(100,1)) ))</a:t>
            </a:r>
            <a:endParaRPr lang="cs-CZ" altLang="sk-SK"/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563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9219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81BEE0-9776-4B4B-8A7B-A674B44ACE53}" type="slidenum">
              <a:rPr lang="cs-CZ" altLang="sk-SK" sz="2000">
                <a:solidFill>
                  <a:schemeClr val="bg1"/>
                </a:solidFill>
              </a:rPr>
              <a:pPr eaLnBrk="1" hangingPunct="1"/>
              <a:t>7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9220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9221" name="Rectangle 3" descr="Large confetti"/>
          <p:cNvSpPr>
            <a:spLocks noChangeArrowheads="1"/>
          </p:cNvSpPr>
          <p:nvPr/>
        </p:nvSpPr>
        <p:spPr bwMode="auto">
          <a:xfrm>
            <a:off x="838200" y="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600">
                <a:solidFill>
                  <a:srgbClr val="FF0000"/>
                </a:solidFill>
              </a:rPr>
              <a:t>4. Reprezentácia premenných a faktov vo	FuzzyClips-e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REPR</a:t>
            </a:r>
            <a:r>
              <a:rPr lang="sk-SK" altLang="sk-SK" dirty="0"/>
              <a:t>EZENTÁCIA</a:t>
            </a:r>
            <a:r>
              <a:rPr lang="en-US" altLang="sk-SK" dirty="0"/>
              <a:t> FUZZY FAKTOV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(</a:t>
            </a:r>
            <a:r>
              <a:rPr lang="en-US" altLang="sk-SK" dirty="0" err="1"/>
              <a:t>deffacts</a:t>
            </a:r>
            <a:r>
              <a:rPr lang="en-US" altLang="sk-SK" dirty="0"/>
              <a:t> </a:t>
            </a:r>
            <a:r>
              <a:rPr lang="en-US" altLang="sk-SK" dirty="0" err="1"/>
              <a:t>zisky</a:t>
            </a:r>
            <a:r>
              <a:rPr lang="en-US" altLang="sk-SK" dirty="0"/>
              <a:t> bank</a:t>
            </a:r>
            <a:r>
              <a:rPr lang="sk-SK" altLang="sk-SK" dirty="0"/>
              <a:t>  </a:t>
            </a:r>
            <a:r>
              <a:rPr lang="en-US" altLang="sk-SK" dirty="0"/>
              <a:t>(</a:t>
            </a:r>
            <a:r>
              <a:rPr lang="sk-SK" altLang="sk-SK" dirty="0"/>
              <a:t> </a:t>
            </a:r>
            <a:r>
              <a:rPr lang="en-US" altLang="sk-SK" dirty="0"/>
              <a:t>(</a:t>
            </a:r>
            <a:r>
              <a:rPr lang="en-US" altLang="sk-SK" dirty="0" err="1"/>
              <a:t>banka</a:t>
            </a:r>
            <a:r>
              <a:rPr lang="en-US" altLang="sk-SK" dirty="0"/>
              <a:t>(</a:t>
            </a:r>
            <a:r>
              <a:rPr lang="en-US" altLang="sk-SK" dirty="0" err="1"/>
              <a:t>meno</a:t>
            </a:r>
            <a:r>
              <a:rPr lang="en-US" altLang="sk-SK" dirty="0"/>
              <a:t> b1)(</a:t>
            </a:r>
            <a:r>
              <a:rPr lang="en-US" altLang="sk-SK" dirty="0" err="1"/>
              <a:t>zisk</a:t>
            </a:r>
            <a:r>
              <a:rPr lang="en-US" altLang="sk-SK" dirty="0"/>
              <a:t> </a:t>
            </a:r>
            <a:r>
              <a:rPr lang="en-US" altLang="sk-SK" dirty="0" err="1"/>
              <a:t>vysoky</a:t>
            </a:r>
            <a:r>
              <a:rPr lang="en-US" altLang="sk-SK" dirty="0"/>
              <a:t>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   </a:t>
            </a:r>
            <a:r>
              <a:rPr lang="sk-SK" altLang="sk-SK" dirty="0"/>
              <a:t>				</a:t>
            </a:r>
            <a:r>
              <a:rPr lang="en-US" altLang="sk-SK" dirty="0"/>
              <a:t>(</a:t>
            </a:r>
            <a:r>
              <a:rPr lang="en-US" altLang="sk-SK" dirty="0" err="1"/>
              <a:t>banka</a:t>
            </a:r>
            <a:r>
              <a:rPr lang="en-US" altLang="sk-SK" dirty="0"/>
              <a:t>(</a:t>
            </a:r>
            <a:r>
              <a:rPr lang="en-US" altLang="sk-SK" dirty="0" err="1"/>
              <a:t>meno</a:t>
            </a:r>
            <a:r>
              <a:rPr lang="en-US" altLang="sk-SK" dirty="0"/>
              <a:t> b2)(</a:t>
            </a:r>
            <a:r>
              <a:rPr lang="en-US" altLang="sk-SK" dirty="0" err="1"/>
              <a:t>zisk</a:t>
            </a:r>
            <a:r>
              <a:rPr lang="en-US" altLang="sk-SK" dirty="0"/>
              <a:t> (PI 10 50)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  </a:t>
            </a:r>
            <a:r>
              <a:rPr lang="sk-SK" altLang="sk-SK" dirty="0"/>
              <a:t>				</a:t>
            </a:r>
            <a:r>
              <a:rPr lang="en-US" altLang="sk-SK" dirty="0"/>
              <a:t>(</a:t>
            </a:r>
            <a:r>
              <a:rPr lang="en-US" altLang="sk-SK" dirty="0" err="1"/>
              <a:t>banka</a:t>
            </a:r>
            <a:r>
              <a:rPr lang="en-US" altLang="sk-SK" dirty="0"/>
              <a:t>(</a:t>
            </a:r>
            <a:r>
              <a:rPr lang="en-US" altLang="sk-SK" dirty="0" err="1"/>
              <a:t>meno</a:t>
            </a:r>
            <a:r>
              <a:rPr lang="en-US" altLang="sk-SK" dirty="0"/>
              <a:t> b3(</a:t>
            </a:r>
            <a:r>
              <a:rPr lang="en-US" altLang="sk-SK" dirty="0" err="1"/>
              <a:t>zisk</a:t>
            </a:r>
            <a:r>
              <a:rPr lang="en-US" altLang="sk-SK" dirty="0"/>
              <a:t> (30,0)(40,1)(50,0)) ))</a:t>
            </a:r>
            <a:endParaRPr lang="cs-CZ" altLang="sk-SK" dirty="0"/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52115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10243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8CA1A5-355F-4ECC-892C-F2A1F069CE31}" type="slidenum">
              <a:rPr lang="cs-CZ" altLang="sk-SK" sz="2000">
                <a:solidFill>
                  <a:schemeClr val="bg1"/>
                </a:solidFill>
              </a:rPr>
              <a:pPr eaLnBrk="1" hangingPunct="1"/>
              <a:t>8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10244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10245" name="Rectangle 3" descr="Large confetti"/>
          <p:cNvSpPr>
            <a:spLocks noChangeArrowheads="1"/>
          </p:cNvSpPr>
          <p:nvPr/>
        </p:nvSpPr>
        <p:spPr bwMode="auto">
          <a:xfrm>
            <a:off x="838200" y="228600"/>
            <a:ext cx="777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3600">
                <a:solidFill>
                  <a:srgbClr val="FF0000"/>
                </a:solidFill>
              </a:rPr>
              <a:t>5</a:t>
            </a:r>
            <a:r>
              <a:rPr lang="sk-SK" altLang="sk-SK" sz="3600">
                <a:solidFill>
                  <a:srgbClr val="FF0000"/>
                </a:solidFill>
              </a:rPr>
              <a:t>. </a:t>
            </a:r>
            <a:r>
              <a:rPr lang="en-US" altLang="sk-SK" sz="3600">
                <a:solidFill>
                  <a:srgbClr val="FF0000"/>
                </a:solidFill>
              </a:rPr>
              <a:t>Techniky rozhodovania</a:t>
            </a:r>
            <a:r>
              <a:rPr lang="sk-SK" altLang="sk-SK" sz="3600">
                <a:solidFill>
                  <a:srgbClr val="FF0000"/>
                </a:solidFill>
              </a:rPr>
              <a:t>	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457200" y="11430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Char char="q"/>
            </a:pPr>
            <a:r>
              <a:rPr lang="en-US" altLang="sk-SK" dirty="0"/>
              <a:t>JEDNODUCH</a:t>
            </a:r>
            <a:r>
              <a:rPr lang="sk-SK" altLang="sk-SK" dirty="0"/>
              <a:t>É PRAVIDLÁ.</a:t>
            </a:r>
            <a:endParaRPr lang="en-US" altLang="sk-SK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	jednoduché pravidlo CRISP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	jednoduché pravidlo FUZZY_CRI</a:t>
            </a:r>
            <a:r>
              <a:rPr lang="en-US" altLang="sk-SK" dirty="0"/>
              <a:t>S</a:t>
            </a:r>
            <a:r>
              <a:rPr lang="sk-SK" altLang="sk-SK" dirty="0"/>
              <a:t>P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	jednoduché pravidlo FUZZY_FUZZY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dirty="0"/>
              <a:t>ZLOŽENÉ PRAVIDLÁ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	viacnásobný dôsledok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	viacnásobný predpoklad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	viacnásobne vložený fakt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dirty="0"/>
              <a:t>PRAVIDLO CRI</a:t>
            </a:r>
            <a:r>
              <a:rPr lang="en-US" altLang="sk-SK" dirty="0"/>
              <a:t>S</a:t>
            </a:r>
            <a:r>
              <a:rPr lang="sk-SK" altLang="sk-SK" dirty="0"/>
              <a:t>P:	CF</a:t>
            </a:r>
            <a:r>
              <a:rPr lang="sk-SK" altLang="sk-SK" baseline="-25000" dirty="0"/>
              <a:t>f2</a:t>
            </a:r>
            <a:r>
              <a:rPr lang="en-US" altLang="sk-SK" dirty="0"/>
              <a:t> = </a:t>
            </a:r>
            <a:r>
              <a:rPr lang="en-US" altLang="sk-SK" dirty="0" err="1"/>
              <a:t>CF</a:t>
            </a:r>
            <a:r>
              <a:rPr lang="en-US" altLang="sk-SK" baseline="-25000" dirty="0" err="1"/>
              <a:t>r</a:t>
            </a:r>
            <a:r>
              <a:rPr lang="en-US" altLang="sk-SK" dirty="0"/>
              <a:t> * CF</a:t>
            </a:r>
            <a:r>
              <a:rPr lang="en-US" altLang="sk-SK" baseline="-25000" dirty="0"/>
              <a:t>f1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	</a:t>
            </a:r>
            <a:r>
              <a:rPr lang="en-US" altLang="sk-SK" dirty="0" err="1"/>
              <a:t>kde</a:t>
            </a:r>
            <a:r>
              <a:rPr lang="en-US" altLang="sk-SK" dirty="0"/>
              <a:t>: IF F1 THEN F2 s </a:t>
            </a:r>
            <a:r>
              <a:rPr lang="sk-SK" altLang="sk-SK" dirty="0"/>
              <a:t>činiteľom istoty </a:t>
            </a:r>
            <a:r>
              <a:rPr lang="sk-SK" altLang="sk-SK" dirty="0" err="1"/>
              <a:t>CF</a:t>
            </a:r>
            <a:r>
              <a:rPr lang="sk-SK" altLang="sk-SK" baseline="-25000" dirty="0" err="1"/>
              <a:t>r</a:t>
            </a:r>
            <a:endParaRPr lang="sk-SK" altLang="sk-SK" baseline="-25000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	pravidlo aktivujeme:	F</a:t>
            </a:r>
            <a:r>
              <a:rPr lang="en-US" altLang="sk-SK" dirty="0"/>
              <a:t>1’ s </a:t>
            </a:r>
            <a:r>
              <a:rPr lang="sk-SK" altLang="sk-SK" dirty="0"/>
              <a:t>činiteľom istoty CF</a:t>
            </a:r>
            <a:r>
              <a:rPr lang="en-US" altLang="sk-SK" baseline="-25000" dirty="0"/>
              <a:t>f1</a:t>
            </a:r>
            <a:endParaRPr lang="sk-SK" altLang="sk-SK" baseline="-25000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	</a:t>
            </a:r>
            <a:r>
              <a:rPr lang="en-US" altLang="sk-SK" dirty="0"/>
              <a:t>do BD </a:t>
            </a:r>
            <a:r>
              <a:rPr lang="en-US" altLang="sk-SK" dirty="0" err="1"/>
              <a:t>vlo</a:t>
            </a:r>
            <a:r>
              <a:rPr lang="sk-SK" altLang="sk-SK" dirty="0" err="1"/>
              <a:t>žíme</a:t>
            </a:r>
            <a:r>
              <a:rPr lang="sk-SK" altLang="sk-SK" dirty="0"/>
              <a:t>:		F2</a:t>
            </a:r>
            <a:r>
              <a:rPr lang="en-US" altLang="sk-SK" dirty="0"/>
              <a:t>’ s </a:t>
            </a:r>
            <a:r>
              <a:rPr lang="sk-SK" altLang="sk-SK" dirty="0"/>
              <a:t>činiteľom istoty CF</a:t>
            </a:r>
            <a:r>
              <a:rPr lang="en-US" altLang="sk-SK" baseline="-25000" dirty="0"/>
              <a:t>f</a:t>
            </a:r>
            <a:r>
              <a:rPr lang="sk-SK" altLang="sk-SK" baseline="-25000" dirty="0"/>
              <a:t>2</a:t>
            </a:r>
            <a:endParaRPr lang="cs-CZ" altLang="sk-SK" baseline="-2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äty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sk-SK" sz="2000"/>
              <a:t>Katedra kybernetiky a umelej inteligencie FEI, TU v Košiciach</a:t>
            </a:r>
          </a:p>
        </p:txBody>
      </p:sp>
      <p:sp>
        <p:nvSpPr>
          <p:cNvPr id="11267" name="Zástupný symbol čísla snímky 3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EA9077-F15D-4870-88E8-292E6477E936}" type="slidenum">
              <a:rPr lang="cs-CZ" altLang="sk-SK" sz="2000">
                <a:solidFill>
                  <a:schemeClr val="bg1"/>
                </a:solidFill>
              </a:rPr>
              <a:pPr eaLnBrk="1" hangingPunct="1"/>
              <a:t>9</a:t>
            </a:fld>
            <a:r>
              <a:rPr lang="sk-SK" altLang="sk-SK" sz="2000">
                <a:solidFill>
                  <a:schemeClr val="bg1"/>
                </a:solidFill>
              </a:rPr>
              <a:t>/12</a:t>
            </a:r>
            <a:endParaRPr lang="cs-CZ" altLang="sk-SK" sz="2000">
              <a:solidFill>
                <a:schemeClr val="bg1"/>
              </a:solidFill>
            </a:endParaRPr>
          </a:p>
        </p:txBody>
      </p:sp>
      <p:sp>
        <p:nvSpPr>
          <p:cNvPr id="11268" name="Rectangle 2" descr="Ricebk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sk-SK" sz="4400">
              <a:solidFill>
                <a:schemeClr val="tx2"/>
              </a:solidFill>
            </a:endParaRPr>
          </a:p>
          <a:p>
            <a:pPr algn="ctr" eaLnBrk="1" hangingPunct="1"/>
            <a:endParaRPr lang="cs-CZ" altLang="sk-SK"/>
          </a:p>
        </p:txBody>
      </p:sp>
      <p:sp>
        <p:nvSpPr>
          <p:cNvPr id="11269" name="Rectangle 3" descr="Large confetti"/>
          <p:cNvSpPr>
            <a:spLocks noChangeArrowheads="1"/>
          </p:cNvSpPr>
          <p:nvPr/>
        </p:nvSpPr>
        <p:spPr bwMode="auto">
          <a:xfrm>
            <a:off x="838200" y="228600"/>
            <a:ext cx="777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600">
                <a:solidFill>
                  <a:srgbClr val="FF0000"/>
                </a:solidFill>
              </a:rPr>
              <a:t>6. Pravidlo FUZZY_CRI</a:t>
            </a:r>
            <a:r>
              <a:rPr lang="en-US" altLang="sk-SK" sz="3600">
                <a:solidFill>
                  <a:srgbClr val="FF0000"/>
                </a:solidFill>
              </a:rPr>
              <a:t>S</a:t>
            </a:r>
            <a:r>
              <a:rPr lang="sk-SK" altLang="sk-SK" sz="3600">
                <a:solidFill>
                  <a:srgbClr val="FF0000"/>
                </a:solidFill>
              </a:rPr>
              <a:t>P	</a:t>
            </a:r>
            <a:endParaRPr lang="cs-CZ" altLang="sk-SK" sz="3600">
              <a:solidFill>
                <a:srgbClr val="FF0000"/>
              </a:solidFill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28600" y="10668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Činiteľ istoty dôsledku: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 err="1">
                <a:solidFill>
                  <a:srgbClr val="FF0000"/>
                </a:solidFill>
              </a:rPr>
              <a:t>CF</a:t>
            </a:r>
            <a:r>
              <a:rPr lang="sk-SK" altLang="sk-SK" baseline="-25000" dirty="0" err="1">
                <a:solidFill>
                  <a:srgbClr val="FF0000"/>
                </a:solidFill>
              </a:rPr>
              <a:t>f</a:t>
            </a:r>
            <a:r>
              <a:rPr lang="en-US" altLang="sk-SK" baseline="-25000" dirty="0">
                <a:solidFill>
                  <a:srgbClr val="FF0000"/>
                </a:solidFill>
              </a:rPr>
              <a:t>3</a:t>
            </a:r>
            <a:r>
              <a:rPr lang="en-US" altLang="sk-SK" dirty="0">
                <a:solidFill>
                  <a:srgbClr val="FF0000"/>
                </a:solidFill>
              </a:rPr>
              <a:t>’=</a:t>
            </a:r>
            <a:r>
              <a:rPr lang="en-US" altLang="sk-SK" dirty="0" err="1">
                <a:solidFill>
                  <a:srgbClr val="FF0000"/>
                </a:solidFill>
              </a:rPr>
              <a:t>CF</a:t>
            </a:r>
            <a:r>
              <a:rPr lang="en-US" altLang="sk-SK" baseline="-25000" dirty="0" err="1">
                <a:solidFill>
                  <a:srgbClr val="FF0000"/>
                </a:solidFill>
              </a:rPr>
              <a:t>r</a:t>
            </a:r>
            <a:r>
              <a:rPr lang="en-US" altLang="sk-SK" dirty="0">
                <a:solidFill>
                  <a:srgbClr val="FF0000"/>
                </a:solidFill>
              </a:rPr>
              <a:t>*CF</a:t>
            </a:r>
            <a:r>
              <a:rPr lang="en-US" altLang="sk-SK" baseline="-25000" dirty="0">
                <a:solidFill>
                  <a:srgbClr val="FF0000"/>
                </a:solidFill>
              </a:rPr>
              <a:t>f2</a:t>
            </a:r>
            <a:r>
              <a:rPr lang="en-US" altLang="sk-SK" dirty="0">
                <a:solidFill>
                  <a:srgbClr val="FF0000"/>
                </a:solidFill>
              </a:rPr>
              <a:t>’*S</a:t>
            </a:r>
            <a:endParaRPr lang="sk-SK" altLang="sk-SK" dirty="0">
              <a:solidFill>
                <a:srgbClr val="FF0000"/>
              </a:solidFill>
            </a:endParaRP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sk-SK" altLang="sk-SK" dirty="0"/>
              <a:t>Kde miera zhody: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>
                <a:solidFill>
                  <a:srgbClr val="FF0000"/>
                </a:solidFill>
              </a:rPr>
              <a:t>S=P(F2/F1’)</a:t>
            </a:r>
            <a:r>
              <a:rPr lang="en-US" altLang="sk-SK" dirty="0"/>
              <a:t>	</a:t>
            </a:r>
            <a:r>
              <a:rPr lang="en-US" altLang="sk-SK" dirty="0" err="1"/>
              <a:t>ak</a:t>
            </a:r>
            <a:r>
              <a:rPr lang="en-US" altLang="sk-SK" dirty="0"/>
              <a:t> N(F2/F1’)&gt;0.5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>
                <a:solidFill>
                  <a:srgbClr val="FF0000"/>
                </a:solidFill>
              </a:rPr>
              <a:t>S=P(F2/F1’)*[0.5+N(F2/F1’)]</a:t>
            </a:r>
            <a:r>
              <a:rPr lang="en-US" altLang="sk-SK" dirty="0"/>
              <a:t> </a:t>
            </a:r>
            <a:r>
              <a:rPr lang="en-US" altLang="sk-SK" dirty="0" err="1"/>
              <a:t>inak</a:t>
            </a:r>
            <a:endParaRPr lang="en-US" altLang="sk-SK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P(F2/F1’)=max(min(</a:t>
            </a:r>
            <a:r>
              <a:rPr lang="en-US" altLang="sk-SK" dirty="0">
                <a:cs typeface="Times New Roman" panose="02020603050405020304" pitchFamily="18" charset="0"/>
              </a:rPr>
              <a:t>μ</a:t>
            </a:r>
            <a:r>
              <a:rPr lang="en-US" altLang="sk-SK" baseline="-25000" dirty="0">
                <a:cs typeface="Times New Roman" panose="02020603050405020304" pitchFamily="18" charset="0"/>
              </a:rPr>
              <a:t>f2</a:t>
            </a:r>
            <a:r>
              <a:rPr lang="en-US" altLang="sk-SK" dirty="0">
                <a:cs typeface="Times New Roman" panose="02020603050405020304" pitchFamily="18" charset="0"/>
              </a:rPr>
              <a:t>,μ</a:t>
            </a:r>
            <a:r>
              <a:rPr lang="en-US" altLang="sk-SK" baseline="-25000" dirty="0">
                <a:cs typeface="Times New Roman" panose="02020603050405020304" pitchFamily="18" charset="0"/>
              </a:rPr>
              <a:t>f1</a:t>
            </a:r>
            <a:r>
              <a:rPr lang="en-US" altLang="sk-SK" dirty="0">
                <a:cs typeface="Times New Roman" panose="02020603050405020304" pitchFamily="18" charset="0"/>
              </a:rPr>
              <a:t>’))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sk-SK" dirty="0"/>
              <a:t>N(F2/F1’)=1-P(~F2/F1’)</a:t>
            </a:r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sk-SK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sk-SK" dirty="0"/>
          </a:p>
          <a:p>
            <a:pPr algn="just" eaLnBrk="1" hangingPunct="1">
              <a:buClrTx/>
              <a:buSzTx/>
              <a:buFont typeface="Wingdings" panose="05000000000000000000" pitchFamily="2" charset="2"/>
              <a:buNone/>
            </a:pPr>
            <a:endParaRPr lang="sk-SK" altLang="sk-SK" dirty="0"/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067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4705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ýžový papír">
  <a:themeElements>
    <a:clrScheme name="">
      <a:dk1>
        <a:srgbClr val="000000"/>
      </a:dk1>
      <a:lt1>
        <a:srgbClr val="FFFFFF"/>
      </a:lt1>
      <a:dk2>
        <a:srgbClr val="333333"/>
      </a:dk2>
      <a:lt2>
        <a:srgbClr val="2E697E"/>
      </a:lt2>
      <a:accent1>
        <a:srgbClr val="BAC8AA"/>
      </a:accent1>
      <a:accent2>
        <a:srgbClr val="6E9883"/>
      </a:accent2>
      <a:accent3>
        <a:srgbClr val="FFFFFF"/>
      </a:accent3>
      <a:accent4>
        <a:srgbClr val="000000"/>
      </a:accent4>
      <a:accent5>
        <a:srgbClr val="D9E0D2"/>
      </a:accent5>
      <a:accent6>
        <a:srgbClr val="638976"/>
      </a:accent6>
      <a:hlink>
        <a:srgbClr val="CC9900"/>
      </a:hlink>
      <a:folHlink>
        <a:srgbClr val="7DAECF"/>
      </a:folHlink>
    </a:clrScheme>
    <a:fontScheme name="Rýžový papí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0000"/>
          <a:buFont typeface="Wingdings" pitchFamily="2" charset="2"/>
          <a:buChar char="§"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0000"/>
          <a:buFont typeface="Wingdings" pitchFamily="2" charset="2"/>
          <a:buChar char="§"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ýžový papí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ýžový papí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ýžový papí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ýžový papí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ýžový papí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Designs\Expedice.pot</Template>
  <TotalTime>2169</TotalTime>
  <Words>776</Words>
  <Application>Microsoft Office PowerPoint</Application>
  <PresentationFormat>Prezentácia na obrazovke (4:3)</PresentationFormat>
  <Paragraphs>114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Times New Roman</vt:lpstr>
      <vt:lpstr>Wingdings</vt:lpstr>
      <vt:lpstr>Rýžový papír</vt:lpstr>
      <vt:lpstr>ZNALOSTNÉ SYSTÉMY  prednáška č. 7</vt:lpstr>
      <vt:lpstr>Osnova prednášky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UI - 7</dc:title>
  <dc:creator>Jani</dc:creator>
  <cp:lastModifiedBy>Kristína Machová</cp:lastModifiedBy>
  <cp:revision>73</cp:revision>
  <dcterms:created xsi:type="dcterms:W3CDTF">2003-10-06T09:07:28Z</dcterms:created>
  <dcterms:modified xsi:type="dcterms:W3CDTF">2020-09-22T11:55:25Z</dcterms:modified>
</cp:coreProperties>
</file>