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sldIdLst>
    <p:sldId id="256" r:id="rId2"/>
    <p:sldId id="259" r:id="rId3"/>
    <p:sldId id="272" r:id="rId4"/>
    <p:sldId id="273" r:id="rId5"/>
    <p:sldId id="260" r:id="rId6"/>
    <p:sldId id="269" r:id="rId7"/>
    <p:sldId id="277" r:id="rId8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7F89F0EA-2EF8-4705-863D-B6131317BB90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819855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16B80-3E66-4D78-BF76-FE9531387A38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319959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4E2E95D-2611-44C0-B5B0-7B1325A091B1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26159-803E-41AB-9C37-AB2119492935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9434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7D96D-6BAC-4105-BA1B-2239BC945383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19347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D9E15-E52C-46FD-9831-E13438AEBDB3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9052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4DD63-A70C-44AC-80DB-8884CE98A238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82781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991BB-BD96-43B5-9334-6EE550A6757D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0996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52FC4-9CBD-4758-841D-4D335179F376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9964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AA3B5-AAC7-4621-9147-75F12E774CC0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1916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94162-3DFE-4800-8527-F18B2BC3ED5F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60570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4BEF9-AD5F-4E1C-BFFA-22DBFE216662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85378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4BF9C-24DF-4256-AF7F-7E0278B44072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0743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5DAD3B11-97FA-44F0-9B63-D483C2376DEA}" type="slidenum">
              <a:rPr lang="cs-CZ" altLang="sk-SK"/>
              <a:pPr/>
              <a:t>‹#›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45B5-481B-4D73-B53D-354FBC6DC736}" type="slidenum">
              <a:rPr lang="cs-CZ" altLang="sk-SK"/>
              <a:pPr/>
              <a:t>1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20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6</a:t>
            </a:r>
            <a:endParaRPr lang="cs-CZ" altLang="sk-SK" sz="4000" b="1"/>
          </a:p>
        </p:txBody>
      </p:sp>
      <p:pic>
        <p:nvPicPr>
          <p:cNvPr id="2051" name="Picture 3" descr="C:\Pom\pom\KKUI-logo.gif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WINDOWS\Application Data\Microsoft\Media Catalog\Downloaded Clips\cl45\j017395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06779" y="2560638"/>
            <a:ext cx="501611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4000" b="1" dirty="0" err="1">
                <a:solidFill>
                  <a:srgbClr val="FF0000"/>
                </a:solidFill>
              </a:rPr>
              <a:t>Extenzion</a:t>
            </a:r>
            <a:r>
              <a:rPr lang="sk-SK" altLang="sk-SK" sz="4000" b="1" dirty="0" err="1">
                <a:solidFill>
                  <a:srgbClr val="FF0000"/>
                </a:solidFill>
              </a:rPr>
              <a:t>álne</a:t>
            </a:r>
            <a:r>
              <a:rPr lang="sk-SK" altLang="sk-SK" sz="4000" b="1" dirty="0">
                <a:solidFill>
                  <a:srgbClr val="FF0000"/>
                </a:solidFill>
              </a:rPr>
              <a:t> modely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dirty="0">
                <a:solidFill>
                  <a:srgbClr val="FF0000"/>
                </a:solidFill>
              </a:rPr>
              <a:t>Časť 3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 err="1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1945D-F19C-4828-9D62-2A1DD63DE340}" type="slidenum">
              <a:rPr lang="cs-CZ" altLang="sk-SK"/>
              <a:pPr/>
              <a:t>2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16392" name="Rectangle 8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Dempsterovo pravidlo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Ostatné kombinačné funkcie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Centrum dempsterovej dvojice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Centrum konfidenčného intervalu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Usporiadanie dempsterových dvojíc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EB544-FBE8-43D7-A5C7-A927633E8EE4}" type="slidenum">
              <a:rPr lang="cs-CZ" altLang="sk-SK"/>
              <a:pPr/>
              <a:t>3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3277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2771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Dempsterovo pravidlo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Niekedy sa označuje aj ako Ginsbergovo pravidlo.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GLOB</a:t>
            </a:r>
            <a:r>
              <a:rPr lang="en-US" altLang="sk-SK"/>
              <a:t>[(a, b), (c, d)] = (x, y)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   (1 - a)(1 - c)				(1 - b)(1 - d)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P(</a:t>
            </a:r>
            <a:r>
              <a:rPr lang="sk-SK" altLang="sk-SK"/>
              <a:t>áno</a:t>
            </a:r>
            <a:r>
              <a:rPr lang="en-US" altLang="sk-SK"/>
              <a:t>) = x = 1 </a:t>
            </a:r>
            <a:r>
              <a:rPr lang="sk-SK" altLang="sk-SK"/>
              <a:t>-</a:t>
            </a:r>
            <a:r>
              <a:rPr lang="en-US" altLang="sk-SK"/>
              <a:t> 		         P(nie) = y = 1 </a:t>
            </a:r>
            <a:r>
              <a:rPr lang="sk-SK" altLang="sk-SK"/>
              <a:t>-</a:t>
            </a:r>
            <a:r>
              <a:rPr lang="en-US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   1 - (ad + bc)				1 - (ad + bc)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nebudeme uvažovať pravdepodobnosť neplatnosti výroku, teda b</a:t>
            </a:r>
            <a:r>
              <a:rPr lang="en-US" altLang="sk-SK"/>
              <a:t> = 0 a d = 0,  </a:t>
            </a:r>
            <a:r>
              <a:rPr lang="sk-SK" altLang="sk-SK"/>
              <a:t>potom: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P</a:t>
            </a:r>
            <a:r>
              <a:rPr lang="en-US" altLang="sk-SK"/>
              <a:t>(</a:t>
            </a:r>
            <a:r>
              <a:rPr lang="sk-SK" altLang="sk-SK"/>
              <a:t>áno</a:t>
            </a:r>
            <a:r>
              <a:rPr lang="en-US" altLang="sk-SK"/>
              <a:t>) = a + c – ac	P(nie) = 0.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Ide o spôsob agregácie v ES Mycin.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V EXSYS-e je to vzťah pre nezávislé pravdepodobnosti.</a:t>
            </a:r>
            <a:endParaRPr lang="cs-CZ" altLang="sk-SK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667000" y="3048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7010400" y="30480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8CE8B-A712-4E44-B0C8-08A2CD933BA2}" type="slidenum">
              <a:rPr lang="cs-CZ" altLang="sk-SK"/>
              <a:pPr/>
              <a:t>4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102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1027" name="Rectangle 3" descr="Large confetti"/>
          <p:cNvSpPr>
            <a:spLocks noChangeArrowheads="1"/>
          </p:cNvSpPr>
          <p:nvPr/>
        </p:nvSpPr>
        <p:spPr bwMode="auto">
          <a:xfrm>
            <a:off x="304800" y="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Ostatné kombinačné funkcie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3400" y="1143000"/>
            <a:ext cx="8153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NEG</a:t>
            </a:r>
            <a:r>
              <a:rPr lang="en-US" altLang="sk-SK" b="1"/>
              <a:t> </a:t>
            </a:r>
            <a:r>
              <a:rPr lang="en-US" altLang="sk-SK"/>
              <a:t>(</a:t>
            </a:r>
            <a:r>
              <a:rPr lang="sk-SK" altLang="sk-SK"/>
              <a:t>a, b</a:t>
            </a:r>
            <a:r>
              <a:rPr lang="en-US" altLang="sk-SK"/>
              <a:t>) = (b, a)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CONJ [</a:t>
            </a:r>
            <a:r>
              <a:rPr lang="en-US" altLang="sk-SK"/>
              <a:t>(a, b), (c, d)] = min </a:t>
            </a:r>
            <a:r>
              <a:rPr lang="en-US" altLang="sk-SK" b="1"/>
              <a:t>[</a:t>
            </a:r>
            <a:r>
              <a:rPr lang="en-US" altLang="sk-SK"/>
              <a:t>(a, b), (c, d)]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DISJ [</a:t>
            </a:r>
            <a:r>
              <a:rPr lang="en-US" altLang="sk-SK"/>
              <a:t>(a, b), (c, d)] = max </a:t>
            </a:r>
            <a:r>
              <a:rPr lang="en-US" altLang="sk-SK" b="1"/>
              <a:t>[</a:t>
            </a:r>
            <a:r>
              <a:rPr lang="en-US" altLang="sk-SK"/>
              <a:t>(a, b), (c, d)]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CTR</a:t>
            </a:r>
            <a:r>
              <a:rPr lang="en-US" altLang="sk-SK"/>
              <a:t> :		N(Z) = min [N(P), N(P</a:t>
            </a:r>
            <a:r>
              <a:rPr lang="en-US" altLang="sk-SK">
                <a:sym typeface="Wingdings" panose="05000000000000000000" pitchFamily="2" charset="2"/>
              </a:rPr>
              <a:t>Z)]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olidFill>
                  <a:srgbClr val="FF0000"/>
                </a:solidFill>
              </a:rPr>
              <a:t>			(x, y) = min [(a, b), (p, q)]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olidFill>
                  <a:srgbClr val="FF0000"/>
                </a:solidFill>
              </a:rPr>
              <a:t>	Z		</a:t>
            </a:r>
            <a:r>
              <a:rPr lang="en-US" altLang="sk-SK"/>
              <a:t>N(Z) =</a:t>
            </a:r>
            <a:r>
              <a:rPr lang="en-US" altLang="sk-SK">
                <a:solidFill>
                  <a:srgbClr val="FF0000"/>
                </a:solidFill>
              </a:rPr>
              <a:t> (x, y)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olidFill>
                  <a:srgbClr val="FF0000"/>
                </a:solidFill>
              </a:rPr>
              <a:t>			</a:t>
            </a:r>
            <a:r>
              <a:rPr lang="en-US" altLang="sk-SK"/>
              <a:t>N(P</a:t>
            </a:r>
            <a:r>
              <a:rPr lang="en-US" altLang="sk-SK">
                <a:sym typeface="Wingdings" panose="05000000000000000000" pitchFamily="2" charset="2"/>
              </a:rPr>
              <a:t>Z) =</a:t>
            </a:r>
            <a:r>
              <a:rPr lang="en-US" altLang="sk-SK">
                <a:solidFill>
                  <a:srgbClr val="FF0000"/>
                </a:solidFill>
                <a:sym typeface="Wingdings" panose="05000000000000000000" pitchFamily="2" charset="2"/>
              </a:rPr>
              <a:t> (p, q)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olidFill>
                  <a:srgbClr val="FF0000"/>
                </a:solidFill>
                <a:sym typeface="Wingdings" panose="05000000000000000000" pitchFamily="2" charset="2"/>
              </a:rPr>
              <a:t>	P		</a:t>
            </a:r>
            <a:r>
              <a:rPr lang="en-US" altLang="sk-SK">
                <a:sym typeface="Wingdings" panose="05000000000000000000" pitchFamily="2" charset="2"/>
              </a:rPr>
              <a:t>N(P) =</a:t>
            </a:r>
            <a:r>
              <a:rPr lang="en-US" altLang="sk-SK">
                <a:solidFill>
                  <a:srgbClr val="FF0000"/>
                </a:solidFill>
                <a:sym typeface="Wingdings" panose="05000000000000000000" pitchFamily="2" charset="2"/>
              </a:rPr>
              <a:t> (a, b)</a:t>
            </a:r>
            <a:endParaRPr lang="en-US" altLang="sk-SK">
              <a:solidFill>
                <a:srgbClr val="FF0000"/>
              </a:solidFill>
            </a:endParaRPr>
          </a:p>
        </p:txBody>
      </p:sp>
      <p:sp>
        <p:nvSpPr>
          <p:cNvPr id="1118" name="Line 94"/>
          <p:cNvSpPr>
            <a:spLocks noChangeShapeType="1"/>
          </p:cNvSpPr>
          <p:nvPr/>
        </p:nvSpPr>
        <p:spPr bwMode="auto">
          <a:xfrm flipV="1">
            <a:off x="1295400" y="43434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8A3AF-7638-4188-B61A-6EAA7E9A48EC}" type="slidenum">
              <a:rPr lang="cs-CZ" altLang="sk-SK"/>
              <a:pPr/>
              <a:t>5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2048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0483" name="Rectangle 3" descr="Large confetti"/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</a:t>
            </a:r>
            <a:r>
              <a:rPr lang="en-US" altLang="sk-SK" sz="3600">
                <a:solidFill>
                  <a:srgbClr val="FF0000"/>
                </a:solidFill>
              </a:rPr>
              <a:t>Centrum dempsterovej dvojice</a:t>
            </a:r>
            <a:r>
              <a:rPr lang="sk-SK" altLang="sk-SK" sz="3600">
                <a:solidFill>
                  <a:srgbClr val="FF0000"/>
                </a:solidFill>
              </a:rPr>
              <a:t>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Ako porovnať dve dempsterove dvojice?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Tak, že vypočítame centrum každej dempsterovej dvojice a porovnáme vypočítané centrá.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Cent</a:t>
            </a:r>
            <a:r>
              <a:rPr lang="en-US" altLang="sk-SK"/>
              <a:t>r</a:t>
            </a:r>
            <a:r>
              <a:rPr lang="sk-SK" altLang="sk-SK"/>
              <a:t>um určíme pomocou funkcie: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h</a:t>
            </a:r>
            <a:r>
              <a:rPr lang="en-US" altLang="sk-SK"/>
              <a:t>(a, b) = </a:t>
            </a:r>
            <a:r>
              <a:rPr lang="sk-SK" altLang="sk-SK"/>
              <a:t>GLOB</a:t>
            </a:r>
            <a:r>
              <a:rPr lang="en-US" altLang="sk-SK"/>
              <a:t> [(a, b), (0.5, 0.5)]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Ak použijeme dempsterovo pravidlo, dostaneme: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 </a:t>
            </a:r>
            <a:r>
              <a:rPr lang="en-US" altLang="sk-SK"/>
              <a:t>(1 - a)(1 </a:t>
            </a:r>
            <a:r>
              <a:rPr lang="sk-SK" altLang="sk-SK"/>
              <a:t>-</a:t>
            </a:r>
            <a:r>
              <a:rPr lang="en-US" altLang="sk-SK"/>
              <a:t> </a:t>
            </a:r>
            <a:r>
              <a:rPr lang="sk-SK" altLang="sk-SK"/>
              <a:t>0.5</a:t>
            </a:r>
            <a:r>
              <a:rPr lang="en-US" altLang="sk-SK"/>
              <a:t>)         1 </a:t>
            </a:r>
            <a:r>
              <a:rPr lang="sk-SK" altLang="sk-SK"/>
              <a:t>-</a:t>
            </a:r>
            <a:r>
              <a:rPr lang="en-US" altLang="sk-SK"/>
              <a:t> b			1 - 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 x = 1 </a:t>
            </a:r>
            <a:r>
              <a:rPr lang="sk-SK" altLang="sk-SK"/>
              <a:t>-</a:t>
            </a:r>
            <a:r>
              <a:rPr lang="en-US" altLang="sk-SK"/>
              <a:t> 		    </a:t>
            </a:r>
            <a:r>
              <a:rPr lang="sk-SK" altLang="sk-SK"/>
              <a:t> </a:t>
            </a:r>
            <a:r>
              <a:rPr lang="en-US" altLang="sk-SK"/>
              <a:t>= 		= 1 </a:t>
            </a:r>
            <a:r>
              <a:rPr lang="sk-SK" altLang="sk-SK"/>
              <a:t>- y</a:t>
            </a:r>
            <a:r>
              <a:rPr lang="en-US" altLang="sk-SK"/>
              <a:t>;    y =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 1 - (</a:t>
            </a:r>
            <a:r>
              <a:rPr lang="sk-SK" altLang="sk-SK"/>
              <a:t>0.5a</a:t>
            </a:r>
            <a:r>
              <a:rPr lang="en-US" altLang="sk-SK"/>
              <a:t> + </a:t>
            </a:r>
            <a:r>
              <a:rPr lang="sk-SK" altLang="sk-SK"/>
              <a:t>0.5</a:t>
            </a:r>
            <a:r>
              <a:rPr lang="en-US" altLang="sk-SK"/>
              <a:t>b)      2 </a:t>
            </a:r>
            <a:r>
              <a:rPr lang="sk-SK" altLang="sk-SK"/>
              <a:t>-</a:t>
            </a:r>
            <a:r>
              <a:rPr lang="en-US" altLang="sk-SK"/>
              <a:t> a </a:t>
            </a:r>
            <a:r>
              <a:rPr lang="sk-SK" altLang="sk-SK"/>
              <a:t>-</a:t>
            </a:r>
            <a:r>
              <a:rPr lang="en-US" altLang="sk-SK"/>
              <a:t> b			2 </a:t>
            </a:r>
            <a:r>
              <a:rPr lang="sk-SK" altLang="sk-SK"/>
              <a:t>-</a:t>
            </a:r>
            <a:r>
              <a:rPr lang="en-US" altLang="sk-SK"/>
              <a:t> a </a:t>
            </a:r>
            <a:r>
              <a:rPr lang="sk-SK" altLang="sk-SK"/>
              <a:t>-</a:t>
            </a:r>
            <a:r>
              <a:rPr lang="en-US" altLang="sk-SK"/>
              <a:t> b</a:t>
            </a:r>
            <a:endParaRPr lang="sk-SK" altLang="sk-SK"/>
          </a:p>
        </p:txBody>
      </p: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1447800" y="4800600"/>
            <a:ext cx="6477000" cy="0"/>
            <a:chOff x="912" y="2832"/>
            <a:chExt cx="4080" cy="0"/>
          </a:xfrm>
        </p:grpSpPr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912" y="2832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2448" y="2832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4272" y="2832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39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CD800-CE1E-47F3-BECF-672E8B6BA15B}" type="slidenum">
              <a:rPr lang="cs-CZ" altLang="sk-SK"/>
              <a:pPr/>
              <a:t>6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29698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9699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Centrum konfidenčného intervalu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33400" y="1066800"/>
            <a:ext cx="8153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Konfidenčný interval </a:t>
            </a:r>
            <a:r>
              <a:rPr lang="en-US" altLang="sk-SK" b="1"/>
              <a:t>&lt;a,1-b&gt;</a:t>
            </a:r>
            <a:r>
              <a:rPr lang="sk-SK" altLang="sk-SK"/>
              <a:t> sa zobrazí</a:t>
            </a:r>
            <a:r>
              <a:rPr lang="en-US" altLang="sk-SK"/>
              <a:t> </a:t>
            </a:r>
            <a:r>
              <a:rPr lang="sk-SK" altLang="sk-SK"/>
              <a:t>pomocou funkcie </a:t>
            </a:r>
            <a:r>
              <a:rPr lang="sk-SK" altLang="sk-SK" b="1"/>
              <a:t>h</a:t>
            </a:r>
            <a:r>
              <a:rPr lang="en-US" altLang="sk-SK" b="1"/>
              <a:t>(a,b)</a:t>
            </a:r>
            <a:r>
              <a:rPr lang="sk-SK" altLang="sk-SK"/>
              <a:t> do jedného bodu:</a:t>
            </a:r>
            <a:r>
              <a:rPr lang="en-US" altLang="sk-SK"/>
              <a:t> </a:t>
            </a:r>
            <a:r>
              <a:rPr lang="en-US" altLang="sk-SK" b="1"/>
              <a:t>&lt;x, 1-y&gt;</a:t>
            </a:r>
            <a:r>
              <a:rPr lang="en-US" altLang="sk-SK"/>
              <a:t>,</a:t>
            </a:r>
            <a:r>
              <a:rPr lang="sk-SK" altLang="sk-SK"/>
              <a:t>    keďže </a:t>
            </a:r>
            <a:r>
              <a:rPr lang="en-US" altLang="sk-SK"/>
              <a:t>x = 1-y</a:t>
            </a:r>
            <a:r>
              <a:rPr lang="sk-SK" altLang="sk-SK"/>
              <a:t>.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			</a:t>
            </a:r>
            <a:r>
              <a:rPr lang="en-US" altLang="sk-SK" b="1"/>
              <a:t>c = h(a, b)</a:t>
            </a:r>
            <a:r>
              <a:rPr lang="en-US" altLang="sk-SK"/>
              <a:t>, </a:t>
            </a:r>
            <a:r>
              <a:rPr lang="sk-SK" altLang="sk-SK"/>
              <a:t>teda centrum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intervalu </a:t>
            </a:r>
            <a:r>
              <a:rPr lang="en-US" altLang="sk-SK" b="1"/>
              <a:t>&lt;a, 1-b)</a:t>
            </a:r>
            <a:r>
              <a:rPr lang="sk-SK" altLang="sk-SK"/>
              <a:t>, resp.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			dempst. </a:t>
            </a:r>
            <a:r>
              <a:rPr lang="sk-SK" altLang="sk-SK"/>
              <a:t>dvojice</a:t>
            </a:r>
            <a:r>
              <a:rPr lang="en-US" altLang="sk-SK"/>
              <a:t> </a:t>
            </a:r>
            <a:r>
              <a:rPr lang="en-US" altLang="sk-SK" b="1"/>
              <a:t>(a, b)</a:t>
            </a:r>
            <a:endParaRPr lang="sk-SK" altLang="sk-SK" b="1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  <p:grpSp>
        <p:nvGrpSpPr>
          <p:cNvPr id="29737" name="Group 41"/>
          <p:cNvGrpSpPr>
            <a:grpSpLocks/>
          </p:cNvGrpSpPr>
          <p:nvPr/>
        </p:nvGrpSpPr>
        <p:grpSpPr bwMode="auto">
          <a:xfrm>
            <a:off x="533400" y="1905000"/>
            <a:ext cx="5969000" cy="4078288"/>
            <a:chOff x="336" y="1200"/>
            <a:chExt cx="3760" cy="2569"/>
          </a:xfrm>
        </p:grpSpPr>
        <p:grpSp>
          <p:nvGrpSpPr>
            <p:cNvPr id="29736" name="Group 40"/>
            <p:cNvGrpSpPr>
              <a:grpSpLocks/>
            </p:cNvGrpSpPr>
            <p:nvPr/>
          </p:nvGrpSpPr>
          <p:grpSpPr bwMode="auto">
            <a:xfrm>
              <a:off x="816" y="2496"/>
              <a:ext cx="2112" cy="816"/>
              <a:chOff x="480" y="2496"/>
              <a:chExt cx="2112" cy="816"/>
            </a:xfrm>
          </p:grpSpPr>
          <p:sp>
            <p:nvSpPr>
              <p:cNvPr id="29701" name="Line 5"/>
              <p:cNvSpPr>
                <a:spLocks noChangeShapeType="1"/>
              </p:cNvSpPr>
              <p:nvPr/>
            </p:nvSpPr>
            <p:spPr bwMode="auto">
              <a:xfrm>
                <a:off x="480" y="3312"/>
                <a:ext cx="21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15" name="Line 19"/>
              <p:cNvSpPr>
                <a:spLocks noChangeShapeType="1"/>
              </p:cNvSpPr>
              <p:nvPr/>
            </p:nvSpPr>
            <p:spPr bwMode="auto">
              <a:xfrm>
                <a:off x="2160" y="2640"/>
                <a:ext cx="0" cy="67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16" name="Line 20"/>
              <p:cNvSpPr>
                <a:spLocks noChangeShapeType="1"/>
              </p:cNvSpPr>
              <p:nvPr/>
            </p:nvSpPr>
            <p:spPr bwMode="auto">
              <a:xfrm flipH="1">
                <a:off x="1776" y="2640"/>
                <a:ext cx="384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17" name="Line 21"/>
              <p:cNvSpPr>
                <a:spLocks noChangeShapeType="1"/>
              </p:cNvSpPr>
              <p:nvPr/>
            </p:nvSpPr>
            <p:spPr bwMode="auto">
              <a:xfrm>
                <a:off x="1776" y="2640"/>
                <a:ext cx="0" cy="67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18" name="Line 22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0" cy="816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22" name="Line 26"/>
              <p:cNvSpPr>
                <a:spLocks noChangeShapeType="1"/>
              </p:cNvSpPr>
              <p:nvPr/>
            </p:nvSpPr>
            <p:spPr bwMode="auto">
              <a:xfrm>
                <a:off x="480" y="3312"/>
                <a:ext cx="1296" cy="0"/>
              </a:xfrm>
              <a:prstGeom prst="line">
                <a:avLst/>
              </a:prstGeom>
              <a:noFill/>
              <a:ln w="38100">
                <a:solidFill>
                  <a:srgbClr val="00CC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29723" name="Line 27"/>
              <p:cNvSpPr>
                <a:spLocks noChangeShapeType="1"/>
              </p:cNvSpPr>
              <p:nvPr/>
            </p:nvSpPr>
            <p:spPr bwMode="auto">
              <a:xfrm>
                <a:off x="2160" y="3312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29735" name="Group 39"/>
            <p:cNvGrpSpPr>
              <a:grpSpLocks/>
            </p:cNvGrpSpPr>
            <p:nvPr/>
          </p:nvGrpSpPr>
          <p:grpSpPr bwMode="auto">
            <a:xfrm>
              <a:off x="336" y="1200"/>
              <a:ext cx="3760" cy="2569"/>
              <a:chOff x="0" y="1200"/>
              <a:chExt cx="3760" cy="2569"/>
            </a:xfrm>
          </p:grpSpPr>
          <p:grpSp>
            <p:nvGrpSpPr>
              <p:cNvPr id="29712" name="Group 16"/>
              <p:cNvGrpSpPr>
                <a:grpSpLocks/>
              </p:cNvGrpSpPr>
              <p:nvPr/>
            </p:nvGrpSpPr>
            <p:grpSpPr bwMode="auto">
              <a:xfrm>
                <a:off x="480" y="1200"/>
                <a:ext cx="2448" cy="1728"/>
                <a:chOff x="480" y="1392"/>
                <a:chExt cx="2448" cy="1728"/>
              </a:xfrm>
            </p:grpSpPr>
            <p:sp>
              <p:nvSpPr>
                <p:cNvPr id="29704" name="Line 8"/>
                <p:cNvSpPr>
                  <a:spLocks noChangeShapeType="1"/>
                </p:cNvSpPr>
                <p:nvPr/>
              </p:nvSpPr>
              <p:spPr bwMode="auto">
                <a:xfrm>
                  <a:off x="480" y="3120"/>
                  <a:ext cx="24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705" name="Line 9"/>
                <p:cNvSpPr>
                  <a:spLocks noChangeShapeType="1"/>
                </p:cNvSpPr>
                <p:nvPr/>
              </p:nvSpPr>
              <p:spPr bwMode="auto">
                <a:xfrm>
                  <a:off x="480" y="1776"/>
                  <a:ext cx="2112" cy="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706" name="Line 10"/>
                <p:cNvSpPr>
                  <a:spLocks noChangeShapeType="1"/>
                </p:cNvSpPr>
                <p:nvPr/>
              </p:nvSpPr>
              <p:spPr bwMode="auto">
                <a:xfrm>
                  <a:off x="2592" y="1776"/>
                  <a:ext cx="0" cy="1344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70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480" y="1392"/>
                  <a:ext cx="0" cy="17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auto">
                <a:xfrm>
                  <a:off x="480" y="1776"/>
                  <a:ext cx="2112" cy="13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536" y="1776"/>
                  <a:ext cx="1056" cy="13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  <p:grpSp>
            <p:nvGrpSpPr>
              <p:cNvPr id="29734" name="Group 38"/>
              <p:cNvGrpSpPr>
                <a:grpSpLocks/>
              </p:cNvGrpSpPr>
              <p:nvPr/>
            </p:nvGrpSpPr>
            <p:grpSpPr bwMode="auto">
              <a:xfrm>
                <a:off x="0" y="1200"/>
                <a:ext cx="3760" cy="2569"/>
                <a:chOff x="-240" y="1200"/>
                <a:chExt cx="3760" cy="2569"/>
              </a:xfrm>
            </p:grpSpPr>
            <p:sp>
              <p:nvSpPr>
                <p:cNvPr id="2971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96" y="3312"/>
                  <a:ext cx="212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/>
                    <a:t>0</a:t>
                  </a:r>
                  <a:endParaRPr lang="cs-CZ" altLang="sk-SK"/>
                </a:p>
              </p:txBody>
            </p:sp>
            <p:sp>
              <p:nvSpPr>
                <p:cNvPr id="2971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08" y="3312"/>
                  <a:ext cx="212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/>
                    <a:t>1</a:t>
                  </a:r>
                  <a:endParaRPr lang="cs-CZ" altLang="sk-SK"/>
                </a:p>
              </p:txBody>
            </p:sp>
            <p:sp>
              <p:nvSpPr>
                <p:cNvPr id="2971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488" y="3264"/>
                  <a:ext cx="201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/>
                    <a:t>c</a:t>
                  </a:r>
                  <a:endParaRPr lang="cs-CZ" altLang="sk-SK"/>
                </a:p>
              </p:txBody>
            </p:sp>
            <p:sp>
              <p:nvSpPr>
                <p:cNvPr id="2972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344" y="3264"/>
                  <a:ext cx="201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/>
                    <a:t>a</a:t>
                  </a:r>
                  <a:endParaRPr lang="cs-CZ" altLang="sk-SK"/>
                </a:p>
              </p:txBody>
            </p:sp>
            <p:sp>
              <p:nvSpPr>
                <p:cNvPr id="2972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824" y="3264"/>
                  <a:ext cx="212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/>
                    <a:t>b</a:t>
                  </a:r>
                  <a:endParaRPr lang="cs-CZ" altLang="sk-SK"/>
                </a:p>
              </p:txBody>
            </p:sp>
            <p:sp>
              <p:nvSpPr>
                <p:cNvPr id="2972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88" y="3504"/>
                  <a:ext cx="586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sk-SK" altLang="sk-SK">
                      <a:solidFill>
                        <a:srgbClr val="00CC99"/>
                      </a:solidFill>
                    </a:rPr>
                    <a:t>P_</a:t>
                  </a:r>
                  <a:r>
                    <a:rPr lang="en-US" altLang="sk-SK">
                      <a:solidFill>
                        <a:srgbClr val="00CC99"/>
                      </a:solidFill>
                    </a:rPr>
                    <a:t>(H)</a:t>
                  </a:r>
                  <a:endParaRPr lang="cs-CZ" altLang="sk-SK">
                    <a:solidFill>
                      <a:srgbClr val="00CC99"/>
                    </a:solidFill>
                  </a:endParaRPr>
                </a:p>
              </p:txBody>
            </p:sp>
            <p:sp>
              <p:nvSpPr>
                <p:cNvPr id="297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584" y="3504"/>
                  <a:ext cx="690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>
                      <a:solidFill>
                        <a:srgbClr val="FF0000"/>
                      </a:solidFill>
                    </a:rPr>
                    <a:t>P_(~H)</a:t>
                  </a:r>
                  <a:endParaRPr lang="cs-CZ" altLang="sk-SK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972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0" y="1200"/>
                  <a:ext cx="981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P_(nie) = y</a:t>
                  </a:r>
                  <a:endParaRPr lang="cs-CZ" altLang="sk-SK"/>
                </a:p>
              </p:txBody>
            </p:sp>
            <p:sp>
              <p:nvSpPr>
                <p:cNvPr id="297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96" y="2592"/>
                  <a:ext cx="1024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P_(</a:t>
                  </a:r>
                  <a:r>
                    <a:rPr lang="sk-SK" altLang="sk-SK"/>
                    <a:t>áno</a:t>
                  </a:r>
                  <a:r>
                    <a:rPr lang="en-US" altLang="sk-SK"/>
                    <a:t>) = x</a:t>
                  </a:r>
                  <a:endParaRPr lang="cs-CZ" altLang="sk-SK"/>
                </a:p>
              </p:txBody>
            </p:sp>
            <p:sp>
              <p:nvSpPr>
                <p:cNvPr id="297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064" y="2928"/>
                  <a:ext cx="484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(1,0)</a:t>
                  </a:r>
                  <a:endParaRPr lang="cs-CZ" altLang="sk-SK"/>
                </a:p>
              </p:txBody>
            </p:sp>
            <p:sp>
              <p:nvSpPr>
                <p:cNvPr id="2972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-240" y="2928"/>
                  <a:ext cx="484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(0,0)</a:t>
                  </a:r>
                  <a:endParaRPr lang="cs-CZ" altLang="sk-SK"/>
                </a:p>
              </p:txBody>
            </p:sp>
            <p:sp>
              <p:nvSpPr>
                <p:cNvPr id="2973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-240" y="1440"/>
                  <a:ext cx="484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(0,1)</a:t>
                  </a:r>
                  <a:endParaRPr lang="cs-CZ" altLang="sk-SK"/>
                </a:p>
              </p:txBody>
            </p:sp>
            <p:sp>
              <p:nvSpPr>
                <p:cNvPr id="297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998" y="2684"/>
                  <a:ext cx="255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A</a:t>
                  </a:r>
                  <a:endParaRPr lang="cs-CZ" altLang="sk-SK"/>
                </a:p>
              </p:txBody>
            </p:sp>
            <p:sp>
              <p:nvSpPr>
                <p:cNvPr id="297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190" y="2444"/>
                  <a:ext cx="255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X</a:t>
                  </a:r>
                  <a:endParaRPr lang="cs-CZ" altLang="sk-SK"/>
                </a:p>
              </p:txBody>
            </p:sp>
            <p:sp>
              <p:nvSpPr>
                <p:cNvPr id="2973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478" y="2156"/>
                  <a:ext cx="244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buFont typeface="Wingdings" panose="05000000000000000000" pitchFamily="2" charset="2"/>
                    <a:buNone/>
                  </a:pPr>
                  <a:r>
                    <a:rPr lang="en-US" altLang="sk-SK"/>
                    <a:t>B</a:t>
                  </a:r>
                  <a:endParaRPr lang="cs-CZ" altLang="sk-SK"/>
                </a:p>
              </p:txBody>
            </p:sp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8554-D88E-493D-9055-D9DA6E9FC62C}" type="slidenum">
              <a:rPr lang="cs-CZ" altLang="sk-SK"/>
              <a:pPr/>
              <a:t>7</a:t>
            </a:fld>
            <a:r>
              <a:rPr lang="sk-SK" altLang="sk-SK"/>
              <a:t>/</a:t>
            </a:r>
            <a:r>
              <a:rPr lang="en-US" altLang="sk-SK"/>
              <a:t>7</a:t>
            </a:r>
            <a:endParaRPr lang="cs-CZ" altLang="sk-SK"/>
          </a:p>
        </p:txBody>
      </p:sp>
      <p:sp>
        <p:nvSpPr>
          <p:cNvPr id="3789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7891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5</a:t>
            </a:r>
            <a:r>
              <a:rPr lang="sk-SK" altLang="sk-SK" sz="3600">
                <a:solidFill>
                  <a:srgbClr val="FF0000"/>
                </a:solidFill>
              </a:rPr>
              <a:t>. Usporiadanie d</a:t>
            </a:r>
            <a:r>
              <a:rPr lang="en-US" altLang="sk-SK" sz="3600">
                <a:solidFill>
                  <a:srgbClr val="FF0000"/>
                </a:solidFill>
              </a:rPr>
              <a:t>empster</a:t>
            </a:r>
            <a:r>
              <a:rPr lang="sk-SK" altLang="sk-SK" sz="3600">
                <a:solidFill>
                  <a:srgbClr val="FF0000"/>
                </a:solidFill>
              </a:rPr>
              <a:t>ových dvojíc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" y="1371600"/>
            <a:ext cx="8153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Podľa centra je možné usporiadanie dempsterových dvojíc.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Pre dvojice </a:t>
            </a:r>
            <a:r>
              <a:rPr lang="en-US" altLang="sk-SK"/>
              <a:t>(a, b) a (c, d) plat</a:t>
            </a:r>
            <a:r>
              <a:rPr lang="sk-SK" altLang="sk-SK"/>
              <a:t>í: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AK h</a:t>
            </a:r>
            <a:r>
              <a:rPr lang="en-US" altLang="sk-SK"/>
              <a:t>((a, b)) &lt; h((c, d)) 		POTOM (a, b) &lt; (c, d)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AK </a:t>
            </a:r>
            <a:r>
              <a:rPr lang="sk-SK" altLang="sk-SK"/>
              <a:t>h</a:t>
            </a:r>
            <a:r>
              <a:rPr lang="en-US" altLang="sk-SK"/>
              <a:t>((a, b)) = h((c, d)) &amp; a &lt; c	POTOM (a, b) &lt; (c, d)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Poznámky: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	Neutrálny prvok je </a:t>
            </a:r>
            <a:r>
              <a:rPr lang="en-US" altLang="sk-SK"/>
              <a:t>(0.5, 0.5)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2. </a:t>
            </a:r>
            <a:r>
              <a:rPr lang="sk-SK" altLang="sk-SK"/>
              <a:t>Centrum stačí počítať iba podľa vzorca pre x: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</a:t>
            </a:r>
            <a:r>
              <a:rPr lang="en-US" altLang="sk-SK"/>
              <a:t>     1 - b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  <a:r>
              <a:rPr lang="en-US" altLang="sk-SK"/>
              <a:t> x = </a:t>
            </a:r>
            <a:r>
              <a:rPr lang="sk-SK" altLang="sk-SK"/>
              <a:t>c </a:t>
            </a:r>
            <a:r>
              <a:rPr lang="en-US" altLang="sk-SK"/>
              <a:t>= h((a, b)) =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</a:t>
            </a:r>
            <a:r>
              <a:rPr lang="en-US" altLang="sk-SK"/>
              <a:t>    2 </a:t>
            </a:r>
            <a:r>
              <a:rPr lang="sk-SK" altLang="sk-SK"/>
              <a:t>-</a:t>
            </a:r>
            <a:r>
              <a:rPr lang="en-US" altLang="sk-SK"/>
              <a:t> a </a:t>
            </a:r>
            <a:r>
              <a:rPr lang="sk-SK" altLang="sk-SK"/>
              <a:t>-</a:t>
            </a:r>
            <a:r>
              <a:rPr lang="en-US" altLang="sk-SK"/>
              <a:t> b</a:t>
            </a:r>
            <a:endParaRPr lang="cs-CZ" altLang="sk-SK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3581400" y="51816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1780</TotalTime>
  <Words>822</Words>
  <Application>Microsoft Office PowerPoint</Application>
  <PresentationFormat>Prezentácia na obrazovke (4:3)</PresentationFormat>
  <Paragraphs>96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Rýžový papír</vt:lpstr>
      <vt:lpstr>ZNALOSTNÉ SYSTÉMY  prednáška č. 6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Kristína Machová</cp:lastModifiedBy>
  <cp:revision>63</cp:revision>
  <dcterms:created xsi:type="dcterms:W3CDTF">2003-10-06T09:07:28Z</dcterms:created>
  <dcterms:modified xsi:type="dcterms:W3CDTF">2020-09-22T11:54:31Z</dcterms:modified>
</cp:coreProperties>
</file>