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2"/>
  </p:notesMasterIdLst>
  <p:sldIdLst>
    <p:sldId id="256" r:id="rId2"/>
    <p:sldId id="259" r:id="rId3"/>
    <p:sldId id="272" r:id="rId4"/>
    <p:sldId id="273" r:id="rId5"/>
    <p:sldId id="260" r:id="rId6"/>
    <p:sldId id="269" r:id="rId7"/>
    <p:sldId id="276" r:id="rId8"/>
    <p:sldId id="277" r:id="rId9"/>
    <p:sldId id="278" r:id="rId10"/>
    <p:sldId id="279" r:id="rId11"/>
  </p:sldIdLst>
  <p:sldSz cx="9144000" cy="6858000" type="screen4x3"/>
  <p:notesSz cx="6858000" cy="9144000"/>
  <p:defaultTextStyle>
    <a:defPPr>
      <a:defRPr lang="cs-CZ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2E6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0" d="100"/>
          <a:sy n="80" d="100"/>
        </p:scale>
        <p:origin x="23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cs-CZ" altLang="sk-SK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cs-CZ" altLang="sk-SK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cs-CZ" altLang="sk-SK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88EA965E-48E4-467D-B49D-7592525AAF3D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847034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A08AE2-97D8-4EBF-9974-CD61CED1947B}" type="slidenum">
              <a:rPr lang="cs-CZ" altLang="sk-SK"/>
              <a:pPr/>
              <a:t>1</a:t>
            </a:fld>
            <a:endParaRPr lang="cs-CZ" altLang="sk-SK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sk-SK"/>
          </a:p>
        </p:txBody>
      </p:sp>
    </p:spTree>
    <p:extLst>
      <p:ext uri="{BB962C8B-B14F-4D97-AF65-F5344CB8AC3E}">
        <p14:creationId xmlns:p14="http://schemas.microsoft.com/office/powerpoint/2010/main" val="1828380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 descr="Large confetti"/>
          <p:cNvSpPr>
            <a:spLocks noChangeArrowheads="1"/>
          </p:cNvSpPr>
          <p:nvPr/>
        </p:nvSpPr>
        <p:spPr bwMode="ltGray"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000"/>
              </a:schemeClr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ltGray"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ltGray"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ltGray"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ltGray"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ltGray"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2" name="Rectangle 8" descr="Large confetti"/>
          <p:cNvSpPr>
            <a:spLocks noChangeArrowheads="1"/>
          </p:cNvSpPr>
          <p:nvPr/>
        </p:nvSpPr>
        <p:spPr bwMode="ltGray"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3" name="Rectangle 9" descr="Large confetti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attFill prst="lgConfetti">
            <a:fgClr>
              <a:schemeClr val="accent2"/>
            </a:fgClr>
            <a:bgClr>
              <a:schemeClr val="folHlink"/>
            </a:bgClr>
          </a:patt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altLang="sk-SK" noProof="0"/>
              <a:t>Klepnutím lze upravit styl předlohy nadpisů.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altLang="sk-SK" noProof="0"/>
              <a:t>Klepnutím lze upravit styl předlohy podnadpisů.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anchor="b" anchorCtr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51090250-C799-4389-A5C6-1A24D3D415D4}" type="slidenum">
              <a:rPr lang="cs-CZ" altLang="sk-SK"/>
              <a:pPr/>
              <a:t>‹#›</a:t>
            </a:fld>
            <a:endParaRPr lang="cs-CZ" alt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631A5-7FC7-4870-9288-17C51EFD03B4}" type="slidenum">
              <a:rPr lang="cs-CZ" altLang="sk-SK"/>
              <a:pPr/>
              <a:t>‹#›</a:t>
            </a:fld>
            <a:r>
              <a:rPr lang="sk-SK" altLang="sk-SK"/>
              <a:t>/10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522838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21488" y="284163"/>
            <a:ext cx="2044700" cy="5811837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85800" y="284163"/>
            <a:ext cx="5983288" cy="5811837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D513F-96A9-465E-A365-9643AEEF5AAF}" type="slidenum">
              <a:rPr lang="cs-CZ" altLang="sk-SK"/>
              <a:pPr/>
              <a:t>‹#›</a:t>
            </a:fld>
            <a:r>
              <a:rPr lang="sk-SK" altLang="sk-SK"/>
              <a:t>/10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771146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893E6-21FF-4CB6-A75A-B083DC740E9C}" type="slidenum">
              <a:rPr lang="cs-CZ" altLang="sk-SK"/>
              <a:pPr/>
              <a:t>‹#›</a:t>
            </a:fld>
            <a:r>
              <a:rPr lang="sk-SK" altLang="sk-SK"/>
              <a:t>/10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250537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396479-5D06-4ED1-AE11-5CDA9E6D4815}" type="slidenum">
              <a:rPr lang="cs-CZ" altLang="sk-SK"/>
              <a:pPr/>
              <a:t>‹#›</a:t>
            </a:fld>
            <a:r>
              <a:rPr lang="sk-SK" altLang="sk-SK"/>
              <a:t>/10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4586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7F5DAE-3E1E-4736-BFBC-AFF0AD7621BF}" type="slidenum">
              <a:rPr lang="cs-CZ" altLang="sk-SK"/>
              <a:pPr/>
              <a:t>‹#›</a:t>
            </a:fld>
            <a:r>
              <a:rPr lang="sk-SK" altLang="sk-SK"/>
              <a:t>/10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919853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F686DB-9ECA-4F86-B06B-E69E4FC21815}" type="slidenum">
              <a:rPr lang="cs-CZ" altLang="sk-SK"/>
              <a:pPr/>
              <a:t>‹#›</a:t>
            </a:fld>
            <a:r>
              <a:rPr lang="sk-SK" altLang="sk-SK"/>
              <a:t>/10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38924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EDF0C8-AC47-4747-AFEF-7B0CB4D18EE8}" type="slidenum">
              <a:rPr lang="cs-CZ" altLang="sk-SK"/>
              <a:pPr/>
              <a:t>‹#›</a:t>
            </a:fld>
            <a:r>
              <a:rPr lang="sk-SK" altLang="sk-SK"/>
              <a:t>/10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00501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84CFA2-2716-4468-893A-0B7D3FBBDCE0}" type="slidenum">
              <a:rPr lang="cs-CZ" altLang="sk-SK"/>
              <a:pPr/>
              <a:t>‹#›</a:t>
            </a:fld>
            <a:r>
              <a:rPr lang="sk-SK" altLang="sk-SK"/>
              <a:t>/10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995379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87F0E6-1B04-4723-8014-B48DA7904EE3}" type="slidenum">
              <a:rPr lang="cs-CZ" altLang="sk-SK"/>
              <a:pPr/>
              <a:t>‹#›</a:t>
            </a:fld>
            <a:r>
              <a:rPr lang="sk-SK" altLang="sk-SK"/>
              <a:t>/10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387035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B075C-6F47-4B92-80AE-8B28B8BBCF02}" type="slidenum">
              <a:rPr lang="cs-CZ" altLang="sk-SK"/>
              <a:pPr/>
              <a:t>‹#›</a:t>
            </a:fld>
            <a:r>
              <a:rPr lang="sk-SK" altLang="sk-SK"/>
              <a:t>/10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26615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 descr="Large confetti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endParaRPr lang="cs-CZ" altLang="sk-SK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76400" y="62484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000"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1512888"/>
            <a:ext cx="8458200" cy="873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127" name="Rectangle 7" descr="Large confetti"/>
          <p:cNvSpPr>
            <a:spLocks noChangeArrowheads="1"/>
          </p:cNvSpPr>
          <p:nvPr/>
        </p:nvSpPr>
        <p:spPr bwMode="ltGray">
          <a:xfrm>
            <a:off x="247650" y="0"/>
            <a:ext cx="793750" cy="18415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67550" y="6553200"/>
            <a:ext cx="2076450" cy="793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129" name="Rectangle 9" descr="Large confetti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248400"/>
            <a:ext cx="990600" cy="609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fld id="{20E70760-002B-4E6E-939D-117966E404E4}" type="slidenum">
              <a:rPr lang="cs-CZ" altLang="sk-SK"/>
              <a:pPr/>
              <a:t>‹#›</a:t>
            </a:fld>
            <a:r>
              <a:rPr lang="sk-SK" altLang="sk-SK"/>
              <a:t>/10</a:t>
            </a:r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85000"/>
        <a:buBlip>
          <a:blip r:embed="rId1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5CC88-3DE5-4AF1-A6E1-7A9FED4A6128}" type="slidenum">
              <a:rPr lang="cs-CZ" altLang="sk-SK"/>
              <a:pPr/>
              <a:t>1</a:t>
            </a:fld>
            <a:r>
              <a:rPr lang="sk-SK" altLang="sk-SK"/>
              <a:t>/10</a:t>
            </a:r>
            <a:endParaRPr lang="cs-CZ" altLang="sk-SK"/>
          </a:p>
        </p:txBody>
      </p:sp>
      <p:sp>
        <p:nvSpPr>
          <p:cNvPr id="2050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6019800" cy="1371600"/>
          </a:xfrm>
        </p:spPr>
        <p:txBody>
          <a:bodyPr/>
          <a:lstStyle/>
          <a:p>
            <a:pPr algn="ctr"/>
            <a:r>
              <a:rPr lang="sk-SK" altLang="sk-SK" sz="4000" b="1"/>
              <a:t>ZNALOSTNÉ SYSTÉMY  prednáška č. 5</a:t>
            </a:r>
            <a:endParaRPr lang="cs-CZ" altLang="sk-SK" sz="4000" b="1"/>
          </a:p>
        </p:txBody>
      </p:sp>
      <p:pic>
        <p:nvPicPr>
          <p:cNvPr id="2051" name="Picture 3" descr="C:\Pom\pom\KKUI-logo.gif"/>
          <p:cNvPicPr>
            <a:picLocks noChangeAspect="1" noChangeArrowheads="1"/>
          </p:cNvPicPr>
          <p:nvPr/>
        </p:nvPicPr>
        <p:blipFill>
          <a:blip r:embed="rId3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7938"/>
            <a:ext cx="1981200" cy="182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WINDOWS\Application Data\Microsoft\Media Catalog\Downloaded Clips\cl45\j0173958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120015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906779" y="2560638"/>
            <a:ext cx="5016117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k-SK" sz="4000" b="1" dirty="0" err="1">
                <a:solidFill>
                  <a:srgbClr val="FF0000"/>
                </a:solidFill>
              </a:rPr>
              <a:t>Extenzion</a:t>
            </a:r>
            <a:r>
              <a:rPr lang="sk-SK" altLang="sk-SK" sz="4000" b="1" dirty="0" err="1">
                <a:solidFill>
                  <a:srgbClr val="FF0000"/>
                </a:solidFill>
              </a:rPr>
              <a:t>álne</a:t>
            </a:r>
            <a:r>
              <a:rPr lang="sk-SK" altLang="sk-SK" sz="4000" b="1" dirty="0">
                <a:solidFill>
                  <a:srgbClr val="FF0000"/>
                </a:solidFill>
              </a:rPr>
              <a:t> modely</a:t>
            </a:r>
            <a:endParaRPr lang="en-US" altLang="sk-SK" sz="4000" b="1" dirty="0">
              <a:solidFill>
                <a:srgbClr val="FF0000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4000" dirty="0">
                <a:solidFill>
                  <a:srgbClr val="FF0000"/>
                </a:solidFill>
              </a:rPr>
              <a:t>Časť 2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dirty="0">
                <a:solidFill>
                  <a:srgbClr val="FF0000"/>
                </a:solidFill>
              </a:rPr>
              <a:t>Kristína Machová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dirty="0" err="1">
                <a:solidFill>
                  <a:srgbClr val="FF0000"/>
                </a:solidFill>
              </a:rPr>
              <a:t>kristina.machova</a:t>
            </a:r>
            <a:r>
              <a:rPr lang="en-US" altLang="sk-SK" sz="3200" dirty="0">
                <a:solidFill>
                  <a:srgbClr val="FF0000"/>
                </a:solidFill>
              </a:rPr>
              <a:t>@</a:t>
            </a:r>
            <a:r>
              <a:rPr lang="sk-SK" altLang="sk-SK" sz="3200" dirty="0">
                <a:solidFill>
                  <a:srgbClr val="FF0000"/>
                </a:solidFill>
              </a:rPr>
              <a:t>tuke.sk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dirty="0">
                <a:solidFill>
                  <a:srgbClr val="FF0000"/>
                </a:solidFill>
              </a:rPr>
              <a:t>Vysokoškolská 4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9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8707-0D75-4638-B28D-D8247939DE88}" type="slidenum">
              <a:rPr lang="cs-CZ" altLang="sk-SK"/>
              <a:pPr/>
              <a:t>10</a:t>
            </a:fld>
            <a:r>
              <a:rPr lang="sk-SK" altLang="sk-SK"/>
              <a:t>/10</a:t>
            </a:r>
            <a:endParaRPr lang="cs-CZ" altLang="sk-SK"/>
          </a:p>
        </p:txBody>
      </p:sp>
      <p:sp>
        <p:nvSpPr>
          <p:cNvPr id="40962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40963" name="Rectangle 3" descr="Large confetti"/>
          <p:cNvSpPr>
            <a:spLocks noChangeArrowheads="1"/>
          </p:cNvSpPr>
          <p:nvPr/>
        </p:nvSpPr>
        <p:spPr bwMode="auto">
          <a:xfrm>
            <a:off x="838200" y="2286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7. Dempsterová dvojica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457200" y="762000"/>
            <a:ext cx="81534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N</a:t>
            </a:r>
            <a:r>
              <a:rPr lang="en-US" altLang="sk-SK"/>
              <a:t>(</a:t>
            </a:r>
            <a:r>
              <a:rPr lang="sk-SK" altLang="sk-SK"/>
              <a:t>P</a:t>
            </a:r>
            <a:r>
              <a:rPr lang="en-US" altLang="sk-SK"/>
              <a:t>) = (a, b)</a:t>
            </a:r>
            <a:r>
              <a:rPr lang="sk-SK" altLang="sk-SK"/>
              <a:t>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</a:t>
            </a:r>
            <a:endParaRPr lang="en-US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</a:t>
            </a:r>
            <a:r>
              <a:rPr lang="sk-SK" altLang="sk-SK"/>
              <a:t>P_</a:t>
            </a:r>
            <a:r>
              <a:rPr lang="en-US" altLang="sk-SK"/>
              <a:t>(H)				P</a:t>
            </a:r>
            <a:r>
              <a:rPr lang="sk-SK" altLang="sk-SK"/>
              <a:t>_</a:t>
            </a:r>
            <a:r>
              <a:rPr lang="en-US" altLang="sk-SK"/>
              <a:t>(~H)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</a:t>
            </a:r>
            <a:r>
              <a:rPr lang="sk-SK" altLang="sk-SK"/>
              <a:t>dolná pravdepodobnosť</a:t>
            </a:r>
            <a:r>
              <a:rPr lang="en-US" altLang="sk-SK"/>
              <a:t>		</a:t>
            </a:r>
            <a:r>
              <a:rPr lang="sk-SK" altLang="sk-SK"/>
              <a:t>dolná pravdepodobnosť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</a:t>
            </a:r>
            <a:r>
              <a:rPr lang="en-US" altLang="sk-SK"/>
              <a:t>platnosti</a:t>
            </a:r>
            <a:r>
              <a:rPr lang="sk-SK" altLang="sk-SK"/>
              <a:t>				neplatnosti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Transformácia dempsterovej dvojice na konfidenčný interval: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(a, b) = &lt;a, 1-b&gt;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&lt;a, b&gt; = (a, b)</a:t>
            </a:r>
            <a:endParaRPr lang="cs-CZ" altLang="sk-SK"/>
          </a:p>
        </p:txBody>
      </p:sp>
      <p:grpSp>
        <p:nvGrpSpPr>
          <p:cNvPr id="40967" name="Group 7"/>
          <p:cNvGrpSpPr>
            <a:grpSpLocks/>
          </p:cNvGrpSpPr>
          <p:nvPr/>
        </p:nvGrpSpPr>
        <p:grpSpPr bwMode="auto">
          <a:xfrm>
            <a:off x="1295400" y="1600200"/>
            <a:ext cx="3276600" cy="533400"/>
            <a:chOff x="1680" y="1200"/>
            <a:chExt cx="2064" cy="336"/>
          </a:xfrm>
        </p:grpSpPr>
        <p:sp>
          <p:nvSpPr>
            <p:cNvPr id="40965" name="Line 5"/>
            <p:cNvSpPr>
              <a:spLocks noChangeShapeType="1"/>
            </p:cNvSpPr>
            <p:nvPr/>
          </p:nvSpPr>
          <p:spPr bwMode="auto">
            <a:xfrm flipH="1">
              <a:off x="1680" y="1200"/>
              <a:ext cx="48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40966" name="Line 6"/>
            <p:cNvSpPr>
              <a:spLocks noChangeShapeType="1"/>
            </p:cNvSpPr>
            <p:nvPr/>
          </p:nvSpPr>
          <p:spPr bwMode="auto">
            <a:xfrm>
              <a:off x="2592" y="1200"/>
              <a:ext cx="1152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B5975-A4A6-4870-BDA2-3BFE7EEB23E0}" type="slidenum">
              <a:rPr lang="cs-CZ" altLang="sk-SK"/>
              <a:pPr/>
              <a:t>2</a:t>
            </a:fld>
            <a:r>
              <a:rPr lang="sk-SK" altLang="sk-SK"/>
              <a:t>/10</a:t>
            </a:r>
            <a:endParaRPr lang="cs-CZ" altLang="sk-SK"/>
          </a:p>
        </p:txBody>
      </p:sp>
      <p:sp>
        <p:nvSpPr>
          <p:cNvPr id="16392" name="Rectangle 8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16390" name="Rectangle 6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284163"/>
            <a:ext cx="7772400" cy="706437"/>
          </a:xfrm>
        </p:spPr>
        <p:txBody>
          <a:bodyPr/>
          <a:lstStyle/>
          <a:p>
            <a:pPr algn="ctr"/>
            <a:r>
              <a:rPr lang="sk-SK" altLang="sk-SK" sz="3600">
                <a:solidFill>
                  <a:srgbClr val="FF0000"/>
                </a:solidFill>
              </a:rPr>
              <a:t>Osnova prednášky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7772400" cy="4724400"/>
          </a:xfrm>
        </p:spPr>
        <p:txBody>
          <a:bodyPr/>
          <a:lstStyle/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Algebraická teória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Transformácie intervalov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Definícia funkcie GLOB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Ostatné kombinačné funkcie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Dempster-Shafferova metóda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/>
              <a:t>Konfidenčný interval</a:t>
            </a:r>
            <a:endParaRPr lang="en-US" altLang="sk-SK"/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en-US" altLang="sk-SK"/>
              <a:t>Dempsterov</a:t>
            </a:r>
            <a:r>
              <a:rPr lang="sk-SK" altLang="sk-SK"/>
              <a:t>á</a:t>
            </a:r>
            <a:r>
              <a:rPr lang="en-US" altLang="sk-SK"/>
              <a:t> dvojica</a:t>
            </a:r>
            <a:endParaRPr lang="sk-SK" altLang="sk-SK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7D6AB-15BA-400F-A100-AAB3BCA92252}" type="slidenum">
              <a:rPr lang="cs-CZ" altLang="sk-SK"/>
              <a:pPr/>
              <a:t>3</a:t>
            </a:fld>
            <a:r>
              <a:rPr lang="sk-SK" altLang="sk-SK"/>
              <a:t>/10</a:t>
            </a:r>
            <a:endParaRPr lang="cs-CZ" altLang="sk-SK"/>
          </a:p>
        </p:txBody>
      </p:sp>
      <p:sp>
        <p:nvSpPr>
          <p:cNvPr id="32770" name="Rectangle 1026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32771" name="Rectangle 1027" descr="Large confetti"/>
          <p:cNvSpPr>
            <a:spLocks noChangeArrowheads="1"/>
          </p:cNvSpPr>
          <p:nvPr/>
        </p:nvSpPr>
        <p:spPr bwMode="auto">
          <a:xfrm>
            <a:off x="838200" y="2286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1. Algebraická teória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32772" name="Rectangle 1028"/>
          <p:cNvSpPr>
            <a:spLocks noChangeArrowheads="1"/>
          </p:cNvSpPr>
          <p:nvPr/>
        </p:nvSpPr>
        <p:spPr bwMode="auto">
          <a:xfrm>
            <a:off x="533400" y="1219200"/>
            <a:ext cx="81534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Vznikla v Prahe. Autorom je prof. Hájek. Predstavuje zovšeobecňujúci prístup k spracovaniu neurčitosti. Je založená na algebraických vlastnostiach f-cie GLOB.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Neurčitosť sa vyjadruje váhou w </a:t>
            </a:r>
            <a:r>
              <a:rPr lang="sk-SK" altLang="sk-SK">
                <a:cs typeface="Times New Roman" panose="02020603050405020304" pitchFamily="18" charset="0"/>
              </a:rPr>
              <a:t>€</a:t>
            </a:r>
            <a:r>
              <a:rPr lang="sk-SK" altLang="sk-SK"/>
              <a:t> </a:t>
            </a:r>
            <a:r>
              <a:rPr lang="en-US" altLang="sk-SK"/>
              <a:t>&lt;-1,1&gt;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&lt;</a:t>
            </a:r>
            <a:r>
              <a:rPr lang="sk-SK" altLang="sk-SK"/>
              <a:t>určite nie </a:t>
            </a:r>
            <a:r>
              <a:rPr lang="en-US" altLang="sk-SK"/>
              <a:t>(</a:t>
            </a:r>
            <a:r>
              <a:rPr lang="sk-SK" altLang="sk-SK"/>
              <a:t>absolútne neplatí</a:t>
            </a:r>
            <a:r>
              <a:rPr lang="en-US" altLang="sk-SK"/>
              <a:t>)</a:t>
            </a:r>
            <a:r>
              <a:rPr lang="sk-SK" altLang="sk-SK"/>
              <a:t>, určite áno </a:t>
            </a:r>
            <a:r>
              <a:rPr lang="en-US" altLang="sk-SK"/>
              <a:t>(</a:t>
            </a:r>
            <a:r>
              <a:rPr lang="sk-SK" altLang="sk-SK"/>
              <a:t>absolútne platí</a:t>
            </a:r>
            <a:r>
              <a:rPr lang="en-US" altLang="sk-SK"/>
              <a:t>)&gt;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GLOB: </a:t>
            </a:r>
            <a:r>
              <a:rPr lang="en-US" altLang="sk-SK"/>
              <a:t>AK </a:t>
            </a:r>
            <a:r>
              <a:rPr lang="sk-SK" altLang="sk-SK"/>
              <a:t>má vlastnosti </a:t>
            </a:r>
            <a:r>
              <a:rPr lang="en-US" altLang="sk-SK"/>
              <a:t>(</a:t>
            </a:r>
            <a:r>
              <a:rPr lang="sk-SK" altLang="sk-SK"/>
              <a:t>komutatívnosti, asociatívnosti, neutrálneho a opačného prvku, monotónnosti</a:t>
            </a:r>
            <a:r>
              <a:rPr lang="en-US" altLang="sk-SK"/>
              <a:t>)</a:t>
            </a:r>
            <a:r>
              <a:rPr lang="sk-SK" altLang="sk-SK"/>
              <a:t> POTOM tvorí usporiadanú komutatívnu grupu </a:t>
            </a:r>
            <a:r>
              <a:rPr lang="en-US" altLang="sk-SK"/>
              <a:t>(</a:t>
            </a:r>
            <a:r>
              <a:rPr lang="sk-SK" altLang="sk-SK"/>
              <a:t>OAG – Ordered Abelian Group</a:t>
            </a:r>
            <a:r>
              <a:rPr lang="en-US" altLang="sk-SK"/>
              <a:t>)</a:t>
            </a:r>
            <a:r>
              <a:rPr lang="sk-SK" altLang="sk-SK"/>
              <a:t>, alebo Ábelovu grupu. Príklady: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</a:t>
            </a:r>
            <a:r>
              <a:rPr lang="sk-SK" altLang="sk-SK"/>
              <a:t>1.</a:t>
            </a:r>
            <a:r>
              <a:rPr lang="en-US" altLang="sk-SK"/>
              <a:t>	</a:t>
            </a:r>
            <a:r>
              <a:rPr lang="sk-SK" altLang="sk-SK"/>
              <a:t>„</a:t>
            </a:r>
            <a:r>
              <a:rPr lang="en-US" altLang="sk-SK"/>
              <a:t> + “ 			2.	</a:t>
            </a:r>
            <a:r>
              <a:rPr lang="sk-SK" altLang="sk-SK"/>
              <a:t>„ </a:t>
            </a:r>
            <a:r>
              <a:rPr lang="en-US" altLang="sk-SK"/>
              <a:t>* “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	(-oo, +oo)			(0, +oo)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	N = 0				N = 1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>
                <a:cs typeface="Times New Roman" panose="02020603050405020304" pitchFamily="18" charset="0"/>
              </a:rPr>
              <a:t>		</a:t>
            </a:r>
            <a:r>
              <a:rPr lang="cs-CZ" altLang="sk-SK">
                <a:cs typeface="Times New Roman" panose="02020603050405020304" pitchFamily="18" charset="0"/>
              </a:rPr>
              <a:t>¢</a:t>
            </a:r>
            <a:r>
              <a:rPr lang="en-US" altLang="sk-SK">
                <a:cs typeface="Times New Roman" panose="02020603050405020304" pitchFamily="18" charset="0"/>
              </a:rPr>
              <a:t>(x) = -x			¢(x) = 1/x</a:t>
            </a:r>
            <a:endParaRPr lang="cs-CZ" altLang="sk-S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13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09928-55B3-4578-9239-B81A634BE7D2}" type="slidenum">
              <a:rPr lang="cs-CZ" altLang="sk-SK"/>
              <a:pPr/>
              <a:t>4</a:t>
            </a:fld>
            <a:r>
              <a:rPr lang="sk-SK" altLang="sk-SK"/>
              <a:t>/10</a:t>
            </a:r>
            <a:endParaRPr lang="cs-CZ" altLang="sk-SK"/>
          </a:p>
        </p:txBody>
      </p:sp>
      <p:sp>
        <p:nvSpPr>
          <p:cNvPr id="1026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1027" name="Rectangle 3" descr="Large confetti"/>
          <p:cNvSpPr>
            <a:spLocks noChangeArrowheads="1"/>
          </p:cNvSpPr>
          <p:nvPr/>
        </p:nvSpPr>
        <p:spPr bwMode="auto">
          <a:xfrm>
            <a:off x="304800" y="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2. Transformácie intervalov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533400" y="1143000"/>
            <a:ext cx="8153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Neurčitosť	</a:t>
            </a:r>
            <a:r>
              <a:rPr lang="en-US" altLang="sk-SK"/>
              <a:t> &lt;-1,1&gt;			</a:t>
            </a:r>
            <a:r>
              <a:rPr lang="sk-SK" altLang="sk-SK"/>
              <a:t>nutnosť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Ábelova grupa</a:t>
            </a:r>
            <a:r>
              <a:rPr lang="en-US" altLang="sk-SK"/>
              <a:t> &lt;-oo, +oo&gt;</a:t>
            </a:r>
            <a:r>
              <a:rPr lang="sk-SK" altLang="sk-SK"/>
              <a:t>		transformácie</a:t>
            </a:r>
            <a:endParaRPr lang="en-US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	      f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x </a:t>
            </a:r>
            <a:r>
              <a:rPr lang="en-US" altLang="sk-SK">
                <a:cs typeface="Times New Roman" panose="02020603050405020304" pitchFamily="18" charset="0"/>
              </a:rPr>
              <a:t>€ &lt;-1,1&gt; </a:t>
            </a:r>
            <a:r>
              <a:rPr lang="en-US" altLang="sk-SK">
                <a:cs typeface="Times New Roman" panose="02020603050405020304" pitchFamily="18" charset="0"/>
                <a:sym typeface="Wingdings" panose="05000000000000000000" pitchFamily="2" charset="2"/>
              </a:rPr>
              <a:t> x’ € (-oo,+oo)			      g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>
                <a:cs typeface="Times New Roman" panose="02020603050405020304" pitchFamily="18" charset="0"/>
                <a:sym typeface="Wingdings" panose="05000000000000000000" pitchFamily="2" charset="2"/>
              </a:rPr>
              <a:t>		      f			GLOB(x’,y’) = z’  z € &lt;-1,1&gt;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y </a:t>
            </a:r>
            <a:r>
              <a:rPr lang="en-US" altLang="sk-SK">
                <a:cs typeface="Times New Roman" panose="02020603050405020304" pitchFamily="18" charset="0"/>
              </a:rPr>
              <a:t>€ &lt;-1,1&gt; </a:t>
            </a:r>
            <a:r>
              <a:rPr lang="en-US" altLang="sk-SK">
                <a:cs typeface="Times New Roman" panose="02020603050405020304" pitchFamily="18" charset="0"/>
                <a:sym typeface="Wingdings" panose="05000000000000000000" pitchFamily="2" charset="2"/>
              </a:rPr>
              <a:t> x’ € (-oo,+oo)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sk-SK"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>
                <a:cs typeface="Times New Roman" panose="02020603050405020304" pitchFamily="18" charset="0"/>
                <a:sym typeface="Wingdings" panose="05000000000000000000" pitchFamily="2" charset="2"/>
              </a:rPr>
              <a:t>f:	&lt;-1,1&gt;  (-oo,+oo)			g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>
                <a:cs typeface="Times New Roman" panose="02020603050405020304" pitchFamily="18" charset="0"/>
                <a:sym typeface="Wingdings" panose="05000000000000000000" pitchFamily="2" charset="2"/>
              </a:rPr>
              <a:t>g:	(-oo,+oo)  &lt;-1,1&gt;		z’		z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>
                <a:cs typeface="Times New Roman" panose="02020603050405020304" pitchFamily="18" charset="0"/>
                <a:sym typeface="Wingdings" panose="05000000000000000000" pitchFamily="2" charset="2"/>
              </a:rPr>
              <a:t>	g(0) = 0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>
                <a:cs typeface="Times New Roman" panose="02020603050405020304" pitchFamily="18" charset="0"/>
                <a:sym typeface="Wingdings" panose="05000000000000000000" pitchFamily="2" charset="2"/>
              </a:rPr>
              <a:t>	g(¢(x)) = ¢(g(x))		       ¢(z’)		¢(z)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						g</a:t>
            </a:r>
            <a:endParaRPr lang="cs-CZ" altLang="sk-SK"/>
          </a:p>
        </p:txBody>
      </p:sp>
      <p:sp>
        <p:nvSpPr>
          <p:cNvPr id="1109" name="Line 85"/>
          <p:cNvSpPr>
            <a:spLocks noChangeShapeType="1"/>
          </p:cNvSpPr>
          <p:nvPr/>
        </p:nvSpPr>
        <p:spPr bwMode="auto">
          <a:xfrm>
            <a:off x="4038600" y="15240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110" name="Line 86"/>
          <p:cNvSpPr>
            <a:spLocks noChangeShapeType="1"/>
          </p:cNvSpPr>
          <p:nvPr/>
        </p:nvSpPr>
        <p:spPr bwMode="auto">
          <a:xfrm>
            <a:off x="4191000" y="2590800"/>
            <a:ext cx="7620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111" name="Line 87"/>
          <p:cNvSpPr>
            <a:spLocks noChangeShapeType="1"/>
          </p:cNvSpPr>
          <p:nvPr/>
        </p:nvSpPr>
        <p:spPr bwMode="auto">
          <a:xfrm flipV="1">
            <a:off x="4191000" y="3124200"/>
            <a:ext cx="7620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113" name="Line 89"/>
          <p:cNvSpPr>
            <a:spLocks noChangeShapeType="1"/>
          </p:cNvSpPr>
          <p:nvPr/>
        </p:nvSpPr>
        <p:spPr bwMode="auto">
          <a:xfrm>
            <a:off x="5638800" y="45720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115" name="Line 91"/>
          <p:cNvSpPr>
            <a:spLocks noChangeShapeType="1"/>
          </p:cNvSpPr>
          <p:nvPr/>
        </p:nvSpPr>
        <p:spPr bwMode="auto">
          <a:xfrm>
            <a:off x="5638800" y="54102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116" name="Line 92"/>
          <p:cNvSpPr>
            <a:spLocks noChangeShapeType="1"/>
          </p:cNvSpPr>
          <p:nvPr/>
        </p:nvSpPr>
        <p:spPr bwMode="auto">
          <a:xfrm>
            <a:off x="5257800" y="4800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1117" name="Line 93"/>
          <p:cNvSpPr>
            <a:spLocks noChangeShapeType="1"/>
          </p:cNvSpPr>
          <p:nvPr/>
        </p:nvSpPr>
        <p:spPr bwMode="auto">
          <a:xfrm>
            <a:off x="7086600" y="4800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222CE-E44E-49D3-8BE7-407F83F3A164}" type="slidenum">
              <a:rPr lang="cs-CZ" altLang="sk-SK"/>
              <a:pPr/>
              <a:t>5</a:t>
            </a:fld>
            <a:r>
              <a:rPr lang="sk-SK" altLang="sk-SK"/>
              <a:t>/10</a:t>
            </a:r>
            <a:endParaRPr lang="cs-CZ" altLang="sk-SK"/>
          </a:p>
        </p:txBody>
      </p:sp>
      <p:sp>
        <p:nvSpPr>
          <p:cNvPr id="20482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20483" name="Rectangle 3" descr="Large confetti"/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3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Definícia funkcie GLOB 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81000" y="762000"/>
            <a:ext cx="830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Skladá príspevky jednotlivých pravidiel s tým istým záverom do aposteriórnej pravdepodobnosti záveru.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Je realizovaná: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1. Pre „</a:t>
            </a:r>
            <a:r>
              <a:rPr lang="en-US" altLang="sk-SK"/>
              <a:t>+</a:t>
            </a:r>
            <a:r>
              <a:rPr lang="sk-SK" altLang="sk-SK"/>
              <a:t>“:	GLOB</a:t>
            </a:r>
            <a:r>
              <a:rPr lang="en-US" altLang="sk-SK"/>
              <a:t>(x,y) = g(f(x) + f(y)) = g(z)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2</a:t>
            </a:r>
            <a:r>
              <a:rPr lang="sk-SK" altLang="sk-SK"/>
              <a:t>. Pre „</a:t>
            </a:r>
            <a:r>
              <a:rPr lang="en-US" altLang="sk-SK"/>
              <a:t>*</a:t>
            </a:r>
            <a:r>
              <a:rPr lang="sk-SK" altLang="sk-SK"/>
              <a:t>“</a:t>
            </a:r>
            <a:r>
              <a:rPr lang="en-US" altLang="sk-SK"/>
              <a:t>		</a:t>
            </a:r>
            <a:r>
              <a:rPr lang="sk-SK" altLang="sk-SK"/>
              <a:t>GLOB</a:t>
            </a:r>
            <a:r>
              <a:rPr lang="en-US" altLang="sk-SK"/>
              <a:t>(x,y) = g(f(x) * f(y)) = g(z)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Algebraická teória dokáže emulovať: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- Subjektívnu Bayes-ovskú metódu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-Dempster-Shafferovu metódu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5206-B8BD-4275-A335-09F133ACB460}" type="slidenum">
              <a:rPr lang="cs-CZ" altLang="sk-SK"/>
              <a:pPr/>
              <a:t>6</a:t>
            </a:fld>
            <a:r>
              <a:rPr lang="sk-SK" altLang="sk-SK"/>
              <a:t>/10</a:t>
            </a:r>
            <a:endParaRPr lang="cs-CZ" altLang="sk-SK"/>
          </a:p>
        </p:txBody>
      </p:sp>
      <p:sp>
        <p:nvSpPr>
          <p:cNvPr id="29698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29699" name="Rectangle 3" descr="Large confetti"/>
          <p:cNvSpPr>
            <a:spLocks noChangeArrowheads="1"/>
          </p:cNvSpPr>
          <p:nvPr/>
        </p:nvSpPr>
        <p:spPr bwMode="auto">
          <a:xfrm>
            <a:off x="11430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4. Ostatné kombinačné funkcie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533400" y="1066800"/>
            <a:ext cx="8153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NEG</a:t>
            </a:r>
            <a:r>
              <a:rPr lang="en-US" altLang="sk-SK"/>
              <a:t>(</a:t>
            </a:r>
            <a:r>
              <a:rPr lang="sk-SK" altLang="sk-SK"/>
              <a:t>w</a:t>
            </a:r>
            <a:r>
              <a:rPr lang="en-US" altLang="sk-SK"/>
              <a:t>) = – </a:t>
            </a:r>
            <a:r>
              <a:rPr lang="sk-SK" altLang="sk-SK"/>
              <a:t>w</a:t>
            </a:r>
            <a:endParaRPr lang="en-US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 b="1"/>
              <a:t>CONJ</a:t>
            </a:r>
            <a:r>
              <a:rPr lang="en-US" altLang="sk-SK"/>
              <a:t>(</a:t>
            </a:r>
            <a:r>
              <a:rPr lang="sk-SK" altLang="sk-SK"/>
              <a:t>w</a:t>
            </a:r>
            <a:r>
              <a:rPr lang="en-US" altLang="sk-SK"/>
              <a:t>1 &amp; </a:t>
            </a:r>
            <a:r>
              <a:rPr lang="sk-SK" altLang="sk-SK"/>
              <a:t>w</a:t>
            </a:r>
            <a:r>
              <a:rPr lang="en-US" altLang="sk-SK"/>
              <a:t>2) = min (</a:t>
            </a:r>
            <a:r>
              <a:rPr lang="sk-SK" altLang="sk-SK"/>
              <a:t>w</a:t>
            </a:r>
            <a:r>
              <a:rPr lang="en-US" altLang="sk-SK"/>
              <a:t>1, </a:t>
            </a:r>
            <a:r>
              <a:rPr lang="sk-SK" altLang="sk-SK"/>
              <a:t>w</a:t>
            </a:r>
            <a:r>
              <a:rPr lang="en-US" altLang="sk-SK"/>
              <a:t>2)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 b="1"/>
              <a:t>DISJ</a:t>
            </a:r>
            <a:r>
              <a:rPr lang="en-US" altLang="sk-SK"/>
              <a:t>(w1 v w2) = max (w1, w2)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 b="1"/>
              <a:t>CTR</a:t>
            </a:r>
            <a:r>
              <a:rPr lang="en-US" altLang="sk-SK"/>
              <a:t> = 	0 	pre a &lt; 0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		</a:t>
            </a:r>
            <a:r>
              <a:rPr lang="en-US" altLang="sk-SK">
                <a:solidFill>
                  <a:srgbClr val="FF0000"/>
                </a:solidFill>
              </a:rPr>
              <a:t>w*a	pre a &gt;= 0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 b="1"/>
              <a:t>CTR</a:t>
            </a:r>
            <a:r>
              <a:rPr lang="en-US" altLang="sk-SK"/>
              <a:t> = 	0 			pre a &lt; 0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>
                <a:solidFill>
                  <a:srgbClr val="2E69FF"/>
                </a:solidFill>
              </a:rPr>
              <a:t>			min (a, w)		pre a &gt;= 0, w &gt;= 0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		</a:t>
            </a:r>
            <a:r>
              <a:rPr lang="en-US" altLang="sk-SK">
                <a:solidFill>
                  <a:srgbClr val="00CC99"/>
                </a:solidFill>
              </a:rPr>
              <a:t>max (0, a+w-1)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		</a:t>
            </a:r>
            <a:r>
              <a:rPr lang="en-US" altLang="sk-SK">
                <a:solidFill>
                  <a:srgbClr val="2E69FF"/>
                </a:solidFill>
              </a:rPr>
              <a:t>min (a, - w)		pre a &gt;= 0, w &lt; 0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		</a:t>
            </a:r>
            <a:r>
              <a:rPr lang="en-US" altLang="sk-SK">
                <a:solidFill>
                  <a:srgbClr val="00CC99"/>
                </a:solidFill>
              </a:rPr>
              <a:t>max (0, a-w-1)</a:t>
            </a:r>
            <a:endParaRPr lang="en-US" altLang="sk-SK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27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72C6C-67AD-4F1C-B5A3-DF07DB470CC9}" type="slidenum">
              <a:rPr lang="cs-CZ" altLang="sk-SK"/>
              <a:pPr/>
              <a:t>7</a:t>
            </a:fld>
            <a:r>
              <a:rPr lang="sk-SK" altLang="sk-SK"/>
              <a:t>/10</a:t>
            </a:r>
            <a:endParaRPr lang="cs-CZ" altLang="sk-SK"/>
          </a:p>
        </p:txBody>
      </p:sp>
      <p:sp>
        <p:nvSpPr>
          <p:cNvPr id="36866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36867" name="Rectangle 3" descr="Large confetti"/>
          <p:cNvSpPr>
            <a:spLocks noChangeArrowheads="1"/>
          </p:cNvSpPr>
          <p:nvPr/>
        </p:nvSpPr>
        <p:spPr bwMode="auto">
          <a:xfrm>
            <a:off x="11430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4. Ostatné kombinačné funkcie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609600" y="990600"/>
            <a:ext cx="8153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 b="1"/>
              <a:t>			CTR</a:t>
            </a:r>
            <a:endParaRPr lang="en-US" altLang="sk-SK">
              <a:solidFill>
                <a:srgbClr val="FF0000"/>
              </a:solidFill>
            </a:endParaRP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 flipV="1">
            <a:off x="3581400" y="12192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1066800" y="3657600"/>
            <a:ext cx="731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 flipV="1">
            <a:off x="3581400" y="2514600"/>
            <a:ext cx="3657600" cy="1143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3581400" y="2514600"/>
            <a:ext cx="3657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3581400" y="4800600"/>
            <a:ext cx="3657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>
            <a:off x="3581400" y="5334000"/>
            <a:ext cx="3657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3581400" y="1981200"/>
            <a:ext cx="3657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V="1">
            <a:off x="7239000" y="1981200"/>
            <a:ext cx="0" cy="3352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V="1">
            <a:off x="3581400" y="2514600"/>
            <a:ext cx="2362200" cy="1143000"/>
          </a:xfrm>
          <a:prstGeom prst="line">
            <a:avLst/>
          </a:prstGeom>
          <a:noFill/>
          <a:ln w="38100">
            <a:solidFill>
              <a:srgbClr val="2E6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>
            <a:off x="5943600" y="2514600"/>
            <a:ext cx="0" cy="22860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 flipV="1">
            <a:off x="3581400" y="3657600"/>
            <a:ext cx="2362200" cy="1143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5943600" y="2514600"/>
            <a:ext cx="1295400" cy="0"/>
          </a:xfrm>
          <a:prstGeom prst="line">
            <a:avLst/>
          </a:prstGeom>
          <a:noFill/>
          <a:ln w="38100">
            <a:solidFill>
              <a:srgbClr val="2E6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6884" name="Line 20"/>
          <p:cNvSpPr>
            <a:spLocks noChangeShapeType="1"/>
          </p:cNvSpPr>
          <p:nvPr/>
        </p:nvSpPr>
        <p:spPr bwMode="auto">
          <a:xfrm flipH="1">
            <a:off x="5105400" y="2514600"/>
            <a:ext cx="2133600" cy="1143000"/>
          </a:xfrm>
          <a:prstGeom prst="line">
            <a:avLst/>
          </a:prstGeom>
          <a:noFill/>
          <a:ln w="38100">
            <a:solidFill>
              <a:srgbClr val="00CC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6885" name="Line 21"/>
          <p:cNvSpPr>
            <a:spLocks noChangeShapeType="1"/>
          </p:cNvSpPr>
          <p:nvPr/>
        </p:nvSpPr>
        <p:spPr bwMode="auto">
          <a:xfrm flipH="1">
            <a:off x="3581400" y="3657600"/>
            <a:ext cx="1524000" cy="0"/>
          </a:xfrm>
          <a:prstGeom prst="line">
            <a:avLst/>
          </a:prstGeom>
          <a:noFill/>
          <a:ln w="38100">
            <a:solidFill>
              <a:srgbClr val="00CC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>
            <a:off x="5105400" y="3657600"/>
            <a:ext cx="2133600" cy="1143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7620000" y="3048000"/>
            <a:ext cx="776288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sk-SK"/>
              <a:t>a</a:t>
            </a:r>
            <a:endParaRPr lang="cs-CZ" altLang="sk-SK"/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2743200" y="1752600"/>
            <a:ext cx="79375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sk-SK"/>
              <a:t>1</a:t>
            </a:r>
            <a:endParaRPr lang="cs-CZ" altLang="sk-SK"/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2667000" y="2286000"/>
            <a:ext cx="862013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sk-SK"/>
              <a:t>w</a:t>
            </a:r>
            <a:endParaRPr lang="cs-CZ" altLang="sk-SK"/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2590800" y="4572000"/>
            <a:ext cx="963613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sk-SK"/>
              <a:t>-w</a:t>
            </a:r>
            <a:endParaRPr lang="cs-CZ" altLang="sk-SK"/>
          </a:p>
        </p:txBody>
      </p:sp>
      <p:sp>
        <p:nvSpPr>
          <p:cNvPr id="36891" name="Text Box 27"/>
          <p:cNvSpPr txBox="1">
            <a:spLocks noChangeArrowheads="1"/>
          </p:cNvSpPr>
          <p:nvPr/>
        </p:nvSpPr>
        <p:spPr bwMode="auto">
          <a:xfrm>
            <a:off x="2667000" y="5105400"/>
            <a:ext cx="89535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sk-SK"/>
              <a:t>-1</a:t>
            </a:r>
            <a:endParaRPr lang="cs-CZ" altLang="sk-SK"/>
          </a:p>
        </p:txBody>
      </p:sp>
      <p:sp>
        <p:nvSpPr>
          <p:cNvPr id="36892" name="Text Box 28"/>
          <p:cNvSpPr txBox="1">
            <a:spLocks noChangeArrowheads="1"/>
          </p:cNvSpPr>
          <p:nvPr/>
        </p:nvSpPr>
        <p:spPr bwMode="auto">
          <a:xfrm>
            <a:off x="6477000" y="3657600"/>
            <a:ext cx="79375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sk-SK"/>
              <a:t>1</a:t>
            </a:r>
            <a:endParaRPr lang="cs-CZ" altLang="sk-SK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ACAC-AD94-4BE1-A70C-0D9CCBB684D8}" type="slidenum">
              <a:rPr lang="cs-CZ" altLang="sk-SK"/>
              <a:pPr/>
              <a:t>8</a:t>
            </a:fld>
            <a:r>
              <a:rPr lang="sk-SK" altLang="sk-SK"/>
              <a:t>/10</a:t>
            </a:r>
            <a:endParaRPr lang="cs-CZ" altLang="sk-SK"/>
          </a:p>
        </p:txBody>
      </p:sp>
      <p:sp>
        <p:nvSpPr>
          <p:cNvPr id="37890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37891" name="Rectangle 3" descr="Large confetti"/>
          <p:cNvSpPr>
            <a:spLocks noChangeArrowheads="1"/>
          </p:cNvSpPr>
          <p:nvPr/>
        </p:nvSpPr>
        <p:spPr bwMode="auto">
          <a:xfrm>
            <a:off x="838200" y="2286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sk-SK" sz="3600">
                <a:solidFill>
                  <a:srgbClr val="FF0000"/>
                </a:solidFill>
              </a:rPr>
              <a:t>5</a:t>
            </a:r>
            <a:r>
              <a:rPr lang="sk-SK" altLang="sk-SK" sz="3600">
                <a:solidFill>
                  <a:srgbClr val="FF0000"/>
                </a:solidFill>
              </a:rPr>
              <a:t>. </a:t>
            </a:r>
            <a:r>
              <a:rPr lang="en-US" altLang="sk-SK" sz="3600">
                <a:solidFill>
                  <a:srgbClr val="FF0000"/>
                </a:solidFill>
              </a:rPr>
              <a:t>Dempster Shafferova </a:t>
            </a:r>
            <a:r>
              <a:rPr lang="sk-SK" altLang="sk-SK" sz="3600">
                <a:solidFill>
                  <a:srgbClr val="FF0000"/>
                </a:solidFill>
              </a:rPr>
              <a:t>metóda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457200" y="990600"/>
            <a:ext cx="8153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Vznikla mimo rámca UI. Bola prispôsobená na manipuláciu s neurčitosťou.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Používa numerickú, absolútnu, dvojhodnotovú reprezentáciu neurčitosti v BD aj v BZ.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Zaoberá sa iba funkciou GLOB. Ostatné kombinačné f-cie preberá z iných modelov, pričom ich prispôsobuje pre prácu s intervalovo definovanou neurčitosťou.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Neurčitosť reprezentuje „konfidenčným intervalom.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Napr.: P</a:t>
            </a:r>
            <a:r>
              <a:rPr lang="en-US" altLang="sk-SK"/>
              <a:t>(</a:t>
            </a:r>
            <a:r>
              <a:rPr lang="sk-SK" altLang="sk-SK"/>
              <a:t>pevnina</a:t>
            </a:r>
            <a:r>
              <a:rPr lang="en-US" altLang="sk-SK"/>
              <a:t>) </a:t>
            </a:r>
            <a:r>
              <a:rPr lang="en-US" altLang="sk-SK">
                <a:cs typeface="Times New Roman" panose="02020603050405020304" pitchFamily="18" charset="0"/>
              </a:rPr>
              <a:t>€ &lt;P1, P2&gt;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>
                <a:cs typeface="Times New Roman" panose="02020603050405020304" pitchFamily="18" charset="0"/>
              </a:rPr>
              <a:t>	P1…</a:t>
            </a:r>
            <a:r>
              <a:rPr lang="sk-SK" altLang="sk-SK"/>
              <a:t>pravdepodobnosť, že trafím pevninu, ak pod knihou je more </a:t>
            </a:r>
            <a:r>
              <a:rPr lang="en-US" altLang="sk-SK"/>
              <a:t>(</a:t>
            </a:r>
            <a:r>
              <a:rPr lang="sk-SK" altLang="sk-SK"/>
              <a:t>všetky body pevniny, ktoré vidím</a:t>
            </a:r>
            <a:r>
              <a:rPr lang="en-US" altLang="sk-SK"/>
              <a:t>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P2... pravdepodobnosť, že trafím pevninu, ak pod knihou je pevnina </a:t>
            </a:r>
            <a:r>
              <a:rPr lang="en-US" altLang="sk-SK"/>
              <a:t>(</a:t>
            </a:r>
            <a:r>
              <a:rPr lang="sk-SK" altLang="sk-SK"/>
              <a:t>všetky body pevniny, ktoré vidím </a:t>
            </a:r>
            <a:r>
              <a:rPr lang="en-US" altLang="sk-SK"/>
              <a:t>+</a:t>
            </a:r>
            <a:r>
              <a:rPr lang="sk-SK" altLang="sk-SK"/>
              <a:t> všetky body pod knihou</a:t>
            </a:r>
            <a:r>
              <a:rPr lang="en-US" altLang="sk-SK"/>
              <a:t>)</a:t>
            </a:r>
            <a:r>
              <a:rPr lang="sk-SK" altLang="sk-SK"/>
              <a:t>.</a:t>
            </a:r>
            <a:endParaRPr lang="cs-CZ" altLang="sk-SK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F8516-328D-4CFB-99A3-62C12311FD1F}" type="slidenum">
              <a:rPr lang="cs-CZ" altLang="sk-SK"/>
              <a:pPr/>
              <a:t>9</a:t>
            </a:fld>
            <a:r>
              <a:rPr lang="sk-SK" altLang="sk-SK"/>
              <a:t>/10</a:t>
            </a:r>
            <a:endParaRPr lang="cs-CZ" altLang="sk-SK"/>
          </a:p>
        </p:txBody>
      </p:sp>
      <p:sp>
        <p:nvSpPr>
          <p:cNvPr id="38914" name="Rectangle 2" descr="Ricebk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38915" name="Rectangle 3" descr="Large confetti"/>
          <p:cNvSpPr>
            <a:spLocks noChangeArrowheads="1"/>
          </p:cNvSpPr>
          <p:nvPr/>
        </p:nvSpPr>
        <p:spPr bwMode="auto">
          <a:xfrm>
            <a:off x="838200" y="2286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6. Konfidenčný interval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457200" y="762000"/>
            <a:ext cx="81534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b="1"/>
              <a:t>P</a:t>
            </a:r>
            <a:r>
              <a:rPr lang="en-US" altLang="sk-SK" b="1"/>
              <a:t>(</a:t>
            </a:r>
            <a:r>
              <a:rPr lang="sk-SK" altLang="sk-SK" b="1"/>
              <a:t>pevnina</a:t>
            </a:r>
            <a:r>
              <a:rPr lang="en-US" altLang="sk-SK" b="1"/>
              <a:t>) </a:t>
            </a:r>
            <a:r>
              <a:rPr lang="en-US" altLang="sk-SK" b="1">
                <a:cs typeface="Times New Roman" panose="02020603050405020304" pitchFamily="18" charset="0"/>
              </a:rPr>
              <a:t>€ &lt;P1, P2&gt;</a:t>
            </a:r>
            <a:r>
              <a:rPr lang="sk-SK" altLang="sk-SK"/>
              <a:t> </a:t>
            </a:r>
            <a:r>
              <a:rPr lang="en-US" altLang="sk-SK"/>
              <a:t>		</a:t>
            </a:r>
            <a:r>
              <a:rPr lang="sk-SK" altLang="sk-SK"/>
              <a:t>od zaručeného k možnému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P</a:t>
            </a:r>
            <a:r>
              <a:rPr lang="en-US" altLang="sk-SK"/>
              <a:t>(~</a:t>
            </a:r>
            <a:r>
              <a:rPr lang="sk-SK" altLang="sk-SK"/>
              <a:t>pevnina</a:t>
            </a:r>
            <a:r>
              <a:rPr lang="en-US" altLang="sk-SK"/>
              <a:t>) </a:t>
            </a:r>
            <a:r>
              <a:rPr lang="en-US" altLang="sk-SK">
                <a:cs typeface="Times New Roman" panose="02020603050405020304" pitchFamily="18" charset="0"/>
              </a:rPr>
              <a:t>€ &lt;1-P2, 1-P1&gt;</a:t>
            </a:r>
            <a:r>
              <a:rPr lang="sk-SK" altLang="sk-SK"/>
              <a:t>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P_</a:t>
            </a:r>
            <a:r>
              <a:rPr lang="en-US" altLang="sk-SK"/>
              <a:t>(H)				P^(H)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</a:t>
            </a:r>
            <a:r>
              <a:rPr lang="sk-SK" altLang="sk-SK"/>
              <a:t>dolná pravdepodobnosť</a:t>
            </a:r>
            <a:r>
              <a:rPr lang="en-US" altLang="sk-SK"/>
              <a:t>		</a:t>
            </a:r>
            <a:r>
              <a:rPr lang="sk-SK" altLang="sk-SK"/>
              <a:t>     horná pravdepodobnosť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zaručená hodnota 	         stupeň prípustnosti</a:t>
            </a:r>
            <a:r>
              <a:rPr lang="en-US" altLang="sk-SK"/>
              <a:t>, </a:t>
            </a:r>
            <a:r>
              <a:rPr lang="sk-SK" altLang="sk-SK"/>
              <a:t>možnosti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stupeň dôvery </a:t>
            </a:r>
            <a:r>
              <a:rPr lang="en-US" altLang="sk-SK"/>
              <a:t>(degree of believe)</a:t>
            </a:r>
            <a:r>
              <a:rPr lang="sk-SK" altLang="sk-SK"/>
              <a:t>     </a:t>
            </a:r>
            <a:r>
              <a:rPr lang="en-US" altLang="sk-SK"/>
              <a:t>(degree of plausibility)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P</a:t>
            </a:r>
            <a:r>
              <a:rPr lang="en-US" altLang="sk-SK"/>
              <a:t>_(H) + P^(~H) = 1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P^(H) + P_(~H) = 1	</a:t>
            </a:r>
            <a:r>
              <a:rPr lang="en-US" altLang="sk-SK">
                <a:sym typeface="Wingdings" panose="05000000000000000000" pitchFamily="2" charset="2"/>
              </a:rPr>
              <a:t>	P^(H) = 1 – P_(~H)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sk-SK"/>
              <a:t>	P_(H) &lt;= </a:t>
            </a:r>
            <a:r>
              <a:rPr lang="en-US" altLang="sk-SK" b="1"/>
              <a:t>P(H)</a:t>
            </a:r>
            <a:r>
              <a:rPr lang="en-US" altLang="sk-SK"/>
              <a:t> &lt;= P^(H) = 1 – P_(~H)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Šírka konfidenčného intervalu sa nazýva VÁGNOSŤ</a:t>
            </a:r>
            <a:endParaRPr lang="cs-CZ" altLang="sk-SK"/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 flipH="1">
            <a:off x="2667000" y="1905000"/>
            <a:ext cx="7620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>
            <a:off x="4114800" y="1905000"/>
            <a:ext cx="18288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ýžový papír">
  <a:themeElements>
    <a:clrScheme name="">
      <a:dk1>
        <a:srgbClr val="000000"/>
      </a:dk1>
      <a:lt1>
        <a:srgbClr val="FFFFFF"/>
      </a:lt1>
      <a:dk2>
        <a:srgbClr val="333333"/>
      </a:dk2>
      <a:lt2>
        <a:srgbClr val="2E697E"/>
      </a:lt2>
      <a:accent1>
        <a:srgbClr val="BAC8AA"/>
      </a:accent1>
      <a:accent2>
        <a:srgbClr val="6E9883"/>
      </a:accent2>
      <a:accent3>
        <a:srgbClr val="FFFFFF"/>
      </a:accent3>
      <a:accent4>
        <a:srgbClr val="000000"/>
      </a:accent4>
      <a:accent5>
        <a:srgbClr val="D9E0D2"/>
      </a:accent5>
      <a:accent6>
        <a:srgbClr val="638976"/>
      </a:accent6>
      <a:hlink>
        <a:srgbClr val="CC9900"/>
      </a:hlink>
      <a:folHlink>
        <a:srgbClr val="7DAECF"/>
      </a:folHlink>
    </a:clrScheme>
    <a:fontScheme name="Rýžový papí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anose="05000000000000000000" pitchFamily="2" charset="2"/>
          <a:buChar char="§"/>
          <a:tabLst/>
          <a:defRPr kumimoji="0" lang="cs-CZ" altLang="sk-S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anose="05000000000000000000" pitchFamily="2" charset="2"/>
          <a:buChar char="§"/>
          <a:tabLst/>
          <a:defRPr kumimoji="0" lang="cs-CZ" altLang="sk-S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Rýžový papír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ýžový papír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Designs\Expedice.pot</Template>
  <TotalTime>1586</TotalTime>
  <Words>1069</Words>
  <Application>Microsoft Office PowerPoint</Application>
  <PresentationFormat>Prezentácia na obrazovke (4:3)</PresentationFormat>
  <Paragraphs>121</Paragraphs>
  <Slides>10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Wingdings</vt:lpstr>
      <vt:lpstr>Rýžový papír</vt:lpstr>
      <vt:lpstr>ZNALOSTNÉ SYSTÉMY  prednáška č. 5</vt:lpstr>
      <vt:lpstr>Osnova prednášky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UI - 7</dc:title>
  <dc:creator>Jani</dc:creator>
  <cp:lastModifiedBy>Kristína Machová</cp:lastModifiedBy>
  <cp:revision>59</cp:revision>
  <dcterms:created xsi:type="dcterms:W3CDTF">2003-10-06T09:07:28Z</dcterms:created>
  <dcterms:modified xsi:type="dcterms:W3CDTF">2020-09-22T11:52:46Z</dcterms:modified>
</cp:coreProperties>
</file>