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0"/>
  </p:notesMasterIdLst>
  <p:sldIdLst>
    <p:sldId id="256" r:id="rId2"/>
    <p:sldId id="259" r:id="rId3"/>
    <p:sldId id="272" r:id="rId4"/>
    <p:sldId id="273" r:id="rId5"/>
    <p:sldId id="260" r:id="rId6"/>
    <p:sldId id="269" r:id="rId7"/>
    <p:sldId id="270" r:id="rId8"/>
    <p:sldId id="271" r:id="rId9"/>
  </p:sldIdLst>
  <p:sldSz cx="9144000" cy="6858000" type="screen4x3"/>
  <p:notesSz cx="6858000" cy="9144000"/>
  <p:defaultTextStyle>
    <a:defPPr>
      <a:defRPr lang="cs-CZ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6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80" d="100"/>
          <a:sy n="80" d="100"/>
        </p:scale>
        <p:origin x="23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cs-CZ" altLang="sk-SK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cs-CZ" altLang="sk-SK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styly předlohy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Třetí úroveň</a:t>
            </a:r>
          </a:p>
          <a:p>
            <a:pPr lvl="3"/>
            <a:r>
              <a:rPr lang="cs-CZ" altLang="sk-SK"/>
              <a:t>Čtvrtá úroveň</a:t>
            </a:r>
          </a:p>
          <a:p>
            <a:pPr lvl="4"/>
            <a:r>
              <a:rPr lang="cs-CZ" altLang="sk-SK"/>
              <a:t>Pátá úroveň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cs-CZ" altLang="sk-SK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669D8286-FC1D-41C3-A20C-05B86E825342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170765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612C79-5937-4BF8-87D3-6ADC1CB651CF}" type="slidenum">
              <a:rPr lang="cs-CZ" altLang="sk-SK"/>
              <a:pPr/>
              <a:t>1</a:t>
            </a:fld>
            <a:endParaRPr lang="cs-CZ" altLang="sk-SK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2898923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 descr="Large confetti"/>
          <p:cNvSpPr>
            <a:spLocks noChangeArrowheads="1"/>
          </p:cNvSpPr>
          <p:nvPr/>
        </p:nvSpPr>
        <p:spPr bwMode="ltGray">
          <a:xfrm>
            <a:off x="484188" y="1549400"/>
            <a:ext cx="8158162" cy="1689100"/>
          </a:xfrm>
          <a:prstGeom prst="rect">
            <a:avLst/>
          </a:prstGeom>
          <a:pattFill prst="lgConfetti">
            <a:fgClr>
              <a:schemeClr val="accent2">
                <a:alpha val="50000"/>
              </a:schemeClr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ltGray">
          <a:xfrm>
            <a:off x="228600" y="3206750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ltGray">
          <a:xfrm>
            <a:off x="228600" y="1482725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ltGray">
          <a:xfrm>
            <a:off x="8623300" y="124618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ltGray">
          <a:xfrm>
            <a:off x="434975" y="125253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ltGray">
          <a:xfrm>
            <a:off x="2830513" y="5783263"/>
            <a:ext cx="3481387" cy="77787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2" name="Rectangle 8" descr="Large confetti"/>
          <p:cNvSpPr>
            <a:spLocks noChangeArrowheads="1"/>
          </p:cNvSpPr>
          <p:nvPr/>
        </p:nvSpPr>
        <p:spPr bwMode="ltGray">
          <a:xfrm>
            <a:off x="4095750" y="5734050"/>
            <a:ext cx="949325" cy="176213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3" name="Rectangle 9" descr="Large confetti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  <a:pattFill prst="lgConfetti">
            <a:fgClr>
              <a:schemeClr val="accent2"/>
            </a:fgClr>
            <a:bgClr>
              <a:schemeClr val="folHlink"/>
            </a:bgClr>
          </a:patt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altLang="sk-SK" noProof="0"/>
              <a:t>Klepnutím lze upravit styl předlohy nadpisů.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465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cs-CZ" altLang="sk-SK" noProof="0"/>
              <a:t>Klepnutím lze upravit styl předlohy podnadpisů.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400"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anchor="b" anchorCtr="0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E8BB4304-152E-4438-AF6C-FFC45A41CD73}" type="slidenum">
              <a:rPr lang="cs-CZ" altLang="sk-SK"/>
              <a:pPr/>
              <a:t>‹#›</a:t>
            </a:fld>
            <a:endParaRPr lang="cs-CZ" alt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16FE50-835C-4921-9416-95406F15AF5C}" type="slidenum">
              <a:rPr lang="cs-CZ" altLang="sk-SK"/>
              <a:pPr/>
              <a:t>‹#›</a:t>
            </a:fld>
            <a:r>
              <a:rPr lang="sk-SK" altLang="sk-SK"/>
              <a:t>/8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4238012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21488" y="284163"/>
            <a:ext cx="2044700" cy="5811837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85800" y="284163"/>
            <a:ext cx="5983288" cy="5811837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FB3CA6-79C8-4D38-BCB6-AC78C8635B9E}" type="slidenum">
              <a:rPr lang="cs-CZ" altLang="sk-SK"/>
              <a:pPr/>
              <a:t>‹#›</a:t>
            </a:fld>
            <a:r>
              <a:rPr lang="sk-SK" altLang="sk-SK"/>
              <a:t>/8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105901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BDF035-C9F3-4FA7-9A87-1988F803D77B}" type="slidenum">
              <a:rPr lang="cs-CZ" altLang="sk-SK"/>
              <a:pPr/>
              <a:t>‹#›</a:t>
            </a:fld>
            <a:r>
              <a:rPr lang="sk-SK" altLang="sk-SK"/>
              <a:t>/8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496211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A5F1F2-0598-4CEA-B002-A0B7DFCA6805}" type="slidenum">
              <a:rPr lang="cs-CZ" altLang="sk-SK"/>
              <a:pPr/>
              <a:t>‹#›</a:t>
            </a:fld>
            <a:r>
              <a:rPr lang="sk-SK" altLang="sk-SK"/>
              <a:t>/8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341093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91000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91000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C5A2BD-5A4C-4FC2-A422-DE0AB101B0DD}" type="slidenum">
              <a:rPr lang="cs-CZ" altLang="sk-SK"/>
              <a:pPr/>
              <a:t>‹#›</a:t>
            </a:fld>
            <a:r>
              <a:rPr lang="sk-SK" altLang="sk-SK"/>
              <a:t>/8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811229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620DA-D7F6-4C13-9262-4B6DEB1C3AAF}" type="slidenum">
              <a:rPr lang="cs-CZ" altLang="sk-SK"/>
              <a:pPr/>
              <a:t>‹#›</a:t>
            </a:fld>
            <a:r>
              <a:rPr lang="sk-SK" altLang="sk-SK"/>
              <a:t>/8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615822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61FBC-557B-4B17-8841-400D506678AB}" type="slidenum">
              <a:rPr lang="cs-CZ" altLang="sk-SK"/>
              <a:pPr/>
              <a:t>‹#›</a:t>
            </a:fld>
            <a:r>
              <a:rPr lang="sk-SK" altLang="sk-SK"/>
              <a:t>/8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619630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2D14D-9C18-472E-9B43-3B27E745990A}" type="slidenum">
              <a:rPr lang="cs-CZ" altLang="sk-SK"/>
              <a:pPr/>
              <a:t>‹#›</a:t>
            </a:fld>
            <a:r>
              <a:rPr lang="sk-SK" altLang="sk-SK"/>
              <a:t>/8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24822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9924E7-3AE8-4F8A-86B9-73F054F9CF6B}" type="slidenum">
              <a:rPr lang="cs-CZ" altLang="sk-SK"/>
              <a:pPr/>
              <a:t>‹#›</a:t>
            </a:fld>
            <a:r>
              <a:rPr lang="sk-SK" altLang="sk-SK"/>
              <a:t>/8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911938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748D67-B127-45C4-BCE8-0A32632C8B27}" type="slidenum">
              <a:rPr lang="cs-CZ" altLang="sk-SK"/>
              <a:pPr/>
              <a:t>‹#›</a:t>
            </a:fld>
            <a:r>
              <a:rPr lang="sk-SK" altLang="sk-SK"/>
              <a:t>/8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18403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 descr="Large confetti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styly předlohy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Třetí úroveň</a:t>
            </a:r>
          </a:p>
          <a:p>
            <a:pPr lvl="3"/>
            <a:r>
              <a:rPr lang="cs-CZ" altLang="sk-SK"/>
              <a:t>Čtvrtá úroveň</a:t>
            </a:r>
          </a:p>
          <a:p>
            <a:pPr lvl="4"/>
            <a:r>
              <a:rPr lang="cs-CZ" altLang="sk-SK"/>
              <a:t>Pátá úroveň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endParaRPr lang="cs-CZ" altLang="sk-SK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76400" y="62484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000"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1512888"/>
            <a:ext cx="8458200" cy="873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5127" name="Rectangle 7" descr="Large confetti"/>
          <p:cNvSpPr>
            <a:spLocks noChangeArrowheads="1"/>
          </p:cNvSpPr>
          <p:nvPr/>
        </p:nvSpPr>
        <p:spPr bwMode="ltGray">
          <a:xfrm>
            <a:off x="247650" y="0"/>
            <a:ext cx="793750" cy="18415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67550" y="6553200"/>
            <a:ext cx="2076450" cy="793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5129" name="Rectangle 9" descr="Large confetti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248400"/>
            <a:ext cx="990600" cy="6096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fld id="{696E6BF9-E553-4106-9276-C86EFE609DCC}" type="slidenum">
              <a:rPr lang="cs-CZ" altLang="sk-SK"/>
              <a:pPr/>
              <a:t>‹#›</a:t>
            </a:fld>
            <a:r>
              <a:rPr lang="sk-SK" altLang="sk-SK"/>
              <a:t>/8</a:t>
            </a:r>
            <a:endParaRPr lang="cs-CZ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85000"/>
        <a:buBlip>
          <a:blip r:embed="rId14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09AC2-B9B5-429B-A12E-866B82BE515F}" type="slidenum">
              <a:rPr lang="cs-CZ" altLang="sk-SK"/>
              <a:pPr/>
              <a:t>1</a:t>
            </a:fld>
            <a:r>
              <a:rPr lang="sk-SK" altLang="sk-SK"/>
              <a:t>/8</a:t>
            </a:r>
            <a:endParaRPr lang="cs-CZ" altLang="sk-SK"/>
          </a:p>
        </p:txBody>
      </p:sp>
      <p:sp>
        <p:nvSpPr>
          <p:cNvPr id="2050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219200" y="152400"/>
            <a:ext cx="6019800" cy="1371600"/>
          </a:xfrm>
        </p:spPr>
        <p:txBody>
          <a:bodyPr/>
          <a:lstStyle/>
          <a:p>
            <a:pPr algn="ctr"/>
            <a:r>
              <a:rPr lang="sk-SK" altLang="sk-SK" sz="4000" b="1"/>
              <a:t>ZNALOSTNÉ SYSTÉMY  prednáška č. </a:t>
            </a:r>
            <a:r>
              <a:rPr lang="en-US" altLang="sk-SK" sz="4000" b="1"/>
              <a:t>4</a:t>
            </a:r>
            <a:endParaRPr lang="cs-CZ" altLang="sk-SK" sz="4000" b="1"/>
          </a:p>
        </p:txBody>
      </p:sp>
      <p:pic>
        <p:nvPicPr>
          <p:cNvPr id="2051" name="Picture 3" descr="C:\Pom\pom\KKUI-logo.gif"/>
          <p:cNvPicPr>
            <a:picLocks noChangeAspect="1" noChangeArrowheads="1"/>
          </p:cNvPicPr>
          <p:nvPr/>
        </p:nvPicPr>
        <p:blipFill>
          <a:blip r:embed="rId3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7938"/>
            <a:ext cx="1981200" cy="182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WINDOWS\Application Data\Microsoft\Media Catalog\Downloaded Clips\cl45\j0173958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120015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906779" y="2560638"/>
            <a:ext cx="5016117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4000" b="1" dirty="0" err="1">
                <a:solidFill>
                  <a:srgbClr val="FF0000"/>
                </a:solidFill>
              </a:rPr>
              <a:t>Extenzion</a:t>
            </a:r>
            <a:r>
              <a:rPr lang="sk-SK" altLang="sk-SK" sz="4000" b="1" dirty="0" err="1">
                <a:solidFill>
                  <a:srgbClr val="FF0000"/>
                </a:solidFill>
              </a:rPr>
              <a:t>álne</a:t>
            </a:r>
            <a:r>
              <a:rPr lang="sk-SK" altLang="sk-SK" sz="4000" b="1" dirty="0">
                <a:solidFill>
                  <a:srgbClr val="FF0000"/>
                </a:solidFill>
              </a:rPr>
              <a:t> modely</a:t>
            </a:r>
            <a:endParaRPr lang="en-US" altLang="sk-SK" sz="4000" b="1" dirty="0">
              <a:solidFill>
                <a:srgbClr val="FF0000"/>
              </a:solidFill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4000" dirty="0">
                <a:solidFill>
                  <a:srgbClr val="FF0000"/>
                </a:solidFill>
              </a:rPr>
              <a:t>Časť 1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dirty="0">
                <a:solidFill>
                  <a:srgbClr val="FF0000"/>
                </a:solidFill>
              </a:rPr>
              <a:t>Kristína Machová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dirty="0" err="1">
                <a:solidFill>
                  <a:srgbClr val="FF0000"/>
                </a:solidFill>
              </a:rPr>
              <a:t>kristina.machova</a:t>
            </a:r>
            <a:r>
              <a:rPr lang="en-US" altLang="sk-SK" sz="3200" dirty="0">
                <a:solidFill>
                  <a:srgbClr val="FF0000"/>
                </a:solidFill>
              </a:rPr>
              <a:t>@</a:t>
            </a:r>
            <a:r>
              <a:rPr lang="sk-SK" altLang="sk-SK" sz="3200" dirty="0">
                <a:solidFill>
                  <a:srgbClr val="FF0000"/>
                </a:solidFill>
              </a:rPr>
              <a:t>tuke.sk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dirty="0">
                <a:solidFill>
                  <a:srgbClr val="FF0000"/>
                </a:solidFill>
              </a:rPr>
              <a:t>Vysokoškolská 4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1AF9-6746-4144-80A2-32ED3FE72ABA}" type="slidenum">
              <a:rPr lang="cs-CZ" altLang="sk-SK"/>
              <a:pPr/>
              <a:t>2</a:t>
            </a:fld>
            <a:r>
              <a:rPr lang="sk-SK" altLang="sk-SK"/>
              <a:t>/8</a:t>
            </a:r>
            <a:endParaRPr lang="cs-CZ" altLang="sk-SK"/>
          </a:p>
        </p:txBody>
      </p:sp>
      <p:sp>
        <p:nvSpPr>
          <p:cNvPr id="16392" name="Rectangle 8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k-SK"/>
          </a:p>
        </p:txBody>
      </p:sp>
      <p:sp>
        <p:nvSpPr>
          <p:cNvPr id="16390" name="Rectangle 6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93788" y="284163"/>
            <a:ext cx="7772400" cy="706437"/>
          </a:xfrm>
        </p:spPr>
        <p:txBody>
          <a:bodyPr/>
          <a:lstStyle/>
          <a:p>
            <a:pPr algn="ctr"/>
            <a:r>
              <a:rPr lang="sk-SK" altLang="sk-SK" sz="3600">
                <a:solidFill>
                  <a:srgbClr val="FF0000"/>
                </a:solidFill>
              </a:rPr>
              <a:t>Osnova prednášky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7772400" cy="4724400"/>
          </a:xfrm>
        </p:spPr>
        <p:txBody>
          <a:bodyPr/>
          <a:lstStyle/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Subjektívna Bayes-ovská metóda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Kombinačná funkcia CTR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Kombinačná funkcia GLOB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Ostatné kombinačné funkcie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Intuitívny model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Vlastnosti funkcie GLOB</a:t>
            </a:r>
          </a:p>
          <a:p>
            <a:pPr marL="990600" lvl="1" indent="-533400">
              <a:buFontTx/>
              <a:buNone/>
            </a:pPr>
            <a:endParaRPr lang="sk-SK" altLang="sk-SK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D8D5-3D84-472D-99D5-1A9915C2FC8E}" type="slidenum">
              <a:rPr lang="cs-CZ" altLang="sk-SK"/>
              <a:pPr/>
              <a:t>3</a:t>
            </a:fld>
            <a:r>
              <a:rPr lang="sk-SK" altLang="sk-SK"/>
              <a:t>/8</a:t>
            </a:r>
            <a:endParaRPr lang="cs-CZ" altLang="sk-SK"/>
          </a:p>
        </p:txBody>
      </p:sp>
      <p:sp>
        <p:nvSpPr>
          <p:cNvPr id="32770" name="Rectangle 2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32771" name="Rectangle 3" descr="Large confetti"/>
          <p:cNvSpPr>
            <a:spLocks noChangeArrowheads="1"/>
          </p:cNvSpPr>
          <p:nvPr/>
        </p:nvSpPr>
        <p:spPr bwMode="auto">
          <a:xfrm>
            <a:off x="838200" y="2286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1. Subjektívna Bayes-ovská metóda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533400" y="1219200"/>
            <a:ext cx="81534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Subjektívna def. pravdepodobnosti</a:t>
            </a:r>
            <a:r>
              <a:rPr lang="sk-SK" altLang="sk-SK"/>
              <a:t> je </a:t>
            </a:r>
            <a:r>
              <a:rPr lang="sk-SK" altLang="sk-SK" b="1"/>
              <a:t>odhad</a:t>
            </a:r>
            <a:r>
              <a:rPr lang="sk-SK" altLang="sk-SK"/>
              <a:t> výskytu javu v pomere ku všetkým výskytom všetkých javov.</a:t>
            </a:r>
            <a:endParaRPr lang="en-US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Zohľadňuje </a:t>
            </a:r>
            <a:r>
              <a:rPr lang="sk-SK" altLang="sk-SK" b="1"/>
              <a:t>neurčitosť pravidiel a výrokov</a:t>
            </a:r>
            <a:r>
              <a:rPr lang="sk-SK" altLang="sk-SK"/>
              <a:t>, </a:t>
            </a:r>
            <a:r>
              <a:rPr lang="sk-SK" altLang="sk-SK" b="1"/>
              <a:t>apriórnu</a:t>
            </a:r>
            <a:r>
              <a:rPr lang="sk-SK" altLang="sk-SK"/>
              <a:t> a </a:t>
            </a:r>
            <a:r>
              <a:rPr lang="sk-SK" altLang="sk-SK" b="1"/>
              <a:t>aposteriórnu</a:t>
            </a:r>
            <a:r>
              <a:rPr lang="sk-SK" altLang="sk-SK"/>
              <a:t> vyjadrenú </a:t>
            </a:r>
            <a:r>
              <a:rPr lang="sk-SK" altLang="sk-SK" b="1"/>
              <a:t>absolútne</a:t>
            </a:r>
            <a:r>
              <a:rPr lang="sk-SK" altLang="sk-SK"/>
              <a:t> alebo </a:t>
            </a:r>
            <a:r>
              <a:rPr lang="sk-SK" altLang="sk-SK" b="1"/>
              <a:t>relatívne</a:t>
            </a:r>
            <a:r>
              <a:rPr lang="en-US" altLang="sk-SK" b="1"/>
              <a:t>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ABSOLÚTNE vyjadrenie používa podmienené pravd.</a:t>
            </a:r>
            <a:r>
              <a:rPr lang="en-US" altLang="sk-SK"/>
              <a:t>-sti.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P</a:t>
            </a:r>
            <a:r>
              <a:rPr lang="en-US" altLang="sk-SK"/>
              <a:t>(H/E)…pravd. </a:t>
            </a:r>
            <a:r>
              <a:rPr lang="sk-SK" altLang="sk-SK"/>
              <a:t>záveru H v prípade splnenia predpokladu E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P</a:t>
            </a:r>
            <a:r>
              <a:rPr lang="en-US" altLang="sk-SK"/>
              <a:t>(H/~E)…pravd. </a:t>
            </a:r>
            <a:r>
              <a:rPr lang="sk-SK" altLang="sk-SK"/>
              <a:t>záveru H v prípade nesplnenia predpokladu E</a:t>
            </a:r>
            <a:endParaRPr lang="en-US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en-US" altLang="sk-SK"/>
              <a:t>RELAT</a:t>
            </a:r>
            <a:r>
              <a:rPr lang="sk-SK" altLang="sk-SK"/>
              <a:t>ÍVNE vyjadrenie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Miera postačiteľnosti LS</a:t>
            </a:r>
            <a:r>
              <a:rPr lang="en-US" altLang="sk-SK"/>
              <a:t> (logical sufficiency) </a:t>
            </a:r>
            <a:r>
              <a:rPr lang="sk-SK" altLang="sk-SK"/>
              <a:t>O</a:t>
            </a:r>
            <a:r>
              <a:rPr lang="en-US" altLang="sk-SK"/>
              <a:t>(H/E)=LS*O(H)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Miera nezbytnosti LN </a:t>
            </a:r>
            <a:r>
              <a:rPr lang="en-US" altLang="sk-SK"/>
              <a:t>(</a:t>
            </a:r>
            <a:r>
              <a:rPr lang="sk-SK" altLang="sk-SK"/>
              <a:t>logical necessity</a:t>
            </a:r>
            <a:r>
              <a:rPr lang="en-US" altLang="sk-SK"/>
              <a:t>) O(H/~E)=LN*O(H)</a:t>
            </a:r>
            <a:endParaRPr lang="cs-CZ" altLang="sk-SK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26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46D28-E27B-41CE-B3D7-4666D2DADA5E}" type="slidenum">
              <a:rPr lang="cs-CZ" altLang="sk-SK"/>
              <a:pPr/>
              <a:t>4</a:t>
            </a:fld>
            <a:r>
              <a:rPr lang="sk-SK" altLang="sk-SK"/>
              <a:t>/8</a:t>
            </a:r>
            <a:endParaRPr lang="cs-CZ" altLang="sk-SK"/>
          </a:p>
        </p:txBody>
      </p:sp>
      <p:sp>
        <p:nvSpPr>
          <p:cNvPr id="1026" name="Rectangle 2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1027" name="Rectangle 3" descr="Large confetti"/>
          <p:cNvSpPr>
            <a:spLocks noChangeArrowheads="1"/>
          </p:cNvSpPr>
          <p:nvPr/>
        </p:nvSpPr>
        <p:spPr bwMode="auto">
          <a:xfrm>
            <a:off x="304800" y="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2. Kombinačná funkcia CTR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457200" y="3886200"/>
            <a:ext cx="81534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Pre	0 &lt;= P(E/E’) &lt;= P(E)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P(H/E’)</a:t>
            </a:r>
            <a:r>
              <a:rPr lang="sk-SK" altLang="sk-SK"/>
              <a:t> </a:t>
            </a:r>
            <a:r>
              <a:rPr lang="en-US" altLang="sk-SK"/>
              <a:t>= P(H/~E) + [(P(H)-P(H/~E))/P(E)]*P(E/E’)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Pre	P(E) &lt;= P(E/E’) &lt;= 1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P(H/E’)</a:t>
            </a:r>
            <a:r>
              <a:rPr lang="sk-SK" altLang="sk-SK"/>
              <a:t> </a:t>
            </a:r>
            <a:r>
              <a:rPr lang="en-US" altLang="sk-SK"/>
              <a:t>= P(H) + [(P(H/E)-P(H))/(1-P(E))]*[P(E/E’)-P(E)]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en-US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endParaRPr lang="cs-CZ" altLang="sk-SK"/>
          </a:p>
        </p:txBody>
      </p:sp>
      <p:grpSp>
        <p:nvGrpSpPr>
          <p:cNvPr id="1108" name="Group 84"/>
          <p:cNvGrpSpPr>
            <a:grpSpLocks/>
          </p:cNvGrpSpPr>
          <p:nvPr/>
        </p:nvGrpSpPr>
        <p:grpSpPr bwMode="auto">
          <a:xfrm>
            <a:off x="990600" y="685800"/>
            <a:ext cx="7362825" cy="2782888"/>
            <a:chOff x="0" y="432"/>
            <a:chExt cx="4638" cy="1753"/>
          </a:xfrm>
        </p:grpSpPr>
        <p:sp>
          <p:nvSpPr>
            <p:cNvPr id="1086" name="Line 62"/>
            <p:cNvSpPr>
              <a:spLocks noChangeShapeType="1"/>
            </p:cNvSpPr>
            <p:nvPr/>
          </p:nvSpPr>
          <p:spPr bwMode="auto">
            <a:xfrm>
              <a:off x="1104" y="624"/>
              <a:ext cx="0" cy="1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87" name="Line 63"/>
            <p:cNvSpPr>
              <a:spLocks noChangeShapeType="1"/>
            </p:cNvSpPr>
            <p:nvPr/>
          </p:nvSpPr>
          <p:spPr bwMode="auto">
            <a:xfrm>
              <a:off x="1104" y="1872"/>
              <a:ext cx="31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88" name="Text Box 64"/>
            <p:cNvSpPr txBox="1">
              <a:spLocks noChangeArrowheads="1"/>
            </p:cNvSpPr>
            <p:nvPr/>
          </p:nvSpPr>
          <p:spPr bwMode="auto">
            <a:xfrm>
              <a:off x="960" y="432"/>
              <a:ext cx="724" cy="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Font typeface="Wingdings" panose="05000000000000000000" pitchFamily="2" charset="2"/>
                <a:buNone/>
              </a:pPr>
              <a:r>
                <a:rPr lang="sk-SK" altLang="sk-SK"/>
                <a:t>P</a:t>
              </a:r>
              <a:r>
                <a:rPr lang="en-US" altLang="sk-SK"/>
                <a:t>(H/E’)</a:t>
              </a:r>
              <a:endParaRPr lang="cs-CZ" altLang="sk-SK"/>
            </a:p>
          </p:txBody>
        </p:sp>
        <p:sp>
          <p:nvSpPr>
            <p:cNvPr id="1089" name="Text Box 65"/>
            <p:cNvSpPr txBox="1">
              <a:spLocks noChangeArrowheads="1"/>
            </p:cNvSpPr>
            <p:nvPr/>
          </p:nvSpPr>
          <p:spPr bwMode="auto">
            <a:xfrm>
              <a:off x="3936" y="1536"/>
              <a:ext cx="702" cy="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Font typeface="Wingdings" panose="05000000000000000000" pitchFamily="2" charset="2"/>
                <a:buNone/>
              </a:pPr>
              <a:r>
                <a:rPr lang="en-US" altLang="sk-SK"/>
                <a:t>P(E/E’)</a:t>
              </a:r>
              <a:endParaRPr lang="cs-CZ" altLang="sk-SK"/>
            </a:p>
          </p:txBody>
        </p:sp>
        <p:sp>
          <p:nvSpPr>
            <p:cNvPr id="1090" name="Text Box 66"/>
            <p:cNvSpPr txBox="1">
              <a:spLocks noChangeArrowheads="1"/>
            </p:cNvSpPr>
            <p:nvPr/>
          </p:nvSpPr>
          <p:spPr bwMode="auto">
            <a:xfrm>
              <a:off x="720" y="1920"/>
              <a:ext cx="212" cy="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Font typeface="Wingdings" panose="05000000000000000000" pitchFamily="2" charset="2"/>
                <a:buNone/>
              </a:pPr>
              <a:r>
                <a:rPr lang="en-US" altLang="sk-SK"/>
                <a:t>0</a:t>
              </a:r>
              <a:endParaRPr lang="cs-CZ" altLang="sk-SK"/>
            </a:p>
          </p:txBody>
        </p:sp>
        <p:sp>
          <p:nvSpPr>
            <p:cNvPr id="1091" name="Text Box 67"/>
            <p:cNvSpPr txBox="1">
              <a:spLocks noChangeArrowheads="1"/>
            </p:cNvSpPr>
            <p:nvPr/>
          </p:nvSpPr>
          <p:spPr bwMode="auto">
            <a:xfrm>
              <a:off x="3312" y="1920"/>
              <a:ext cx="212" cy="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Font typeface="Wingdings" panose="05000000000000000000" pitchFamily="2" charset="2"/>
                <a:buNone/>
              </a:pPr>
              <a:r>
                <a:rPr lang="en-US" altLang="sk-SK"/>
                <a:t>1</a:t>
              </a:r>
              <a:endParaRPr lang="cs-CZ" altLang="sk-SK"/>
            </a:p>
          </p:txBody>
        </p:sp>
        <p:sp>
          <p:nvSpPr>
            <p:cNvPr id="1092" name="Text Box 68"/>
            <p:cNvSpPr txBox="1">
              <a:spLocks noChangeArrowheads="1"/>
            </p:cNvSpPr>
            <p:nvPr/>
          </p:nvSpPr>
          <p:spPr bwMode="auto">
            <a:xfrm>
              <a:off x="1536" y="1920"/>
              <a:ext cx="468" cy="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Font typeface="Wingdings" panose="05000000000000000000" pitchFamily="2" charset="2"/>
                <a:buNone/>
              </a:pPr>
              <a:r>
                <a:rPr lang="en-US" altLang="sk-SK"/>
                <a:t>P(E)</a:t>
              </a:r>
              <a:endParaRPr lang="cs-CZ" altLang="sk-SK"/>
            </a:p>
          </p:txBody>
        </p:sp>
        <p:sp>
          <p:nvSpPr>
            <p:cNvPr id="1093" name="Text Box 69"/>
            <p:cNvSpPr txBox="1">
              <a:spLocks noChangeArrowheads="1"/>
            </p:cNvSpPr>
            <p:nvPr/>
          </p:nvSpPr>
          <p:spPr bwMode="auto">
            <a:xfrm>
              <a:off x="86" y="668"/>
              <a:ext cx="660" cy="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Font typeface="Wingdings" panose="05000000000000000000" pitchFamily="2" charset="2"/>
                <a:buNone/>
              </a:pPr>
              <a:r>
                <a:rPr lang="en-US" altLang="sk-SK"/>
                <a:t>P(H/E)</a:t>
              </a:r>
              <a:endParaRPr lang="cs-CZ" altLang="sk-SK"/>
            </a:p>
          </p:txBody>
        </p:sp>
        <p:sp>
          <p:nvSpPr>
            <p:cNvPr id="1094" name="Text Box 70"/>
            <p:cNvSpPr txBox="1">
              <a:spLocks noChangeArrowheads="1"/>
            </p:cNvSpPr>
            <p:nvPr/>
          </p:nvSpPr>
          <p:spPr bwMode="auto">
            <a:xfrm>
              <a:off x="240" y="960"/>
              <a:ext cx="490" cy="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Font typeface="Wingdings" panose="05000000000000000000" pitchFamily="2" charset="2"/>
                <a:buNone/>
              </a:pPr>
              <a:r>
                <a:rPr lang="en-US" altLang="sk-SK"/>
                <a:t>P(H)</a:t>
              </a:r>
              <a:endParaRPr lang="cs-CZ" altLang="sk-SK"/>
            </a:p>
          </p:txBody>
        </p:sp>
        <p:sp>
          <p:nvSpPr>
            <p:cNvPr id="1095" name="Text Box 71"/>
            <p:cNvSpPr txBox="1">
              <a:spLocks noChangeArrowheads="1"/>
            </p:cNvSpPr>
            <p:nvPr/>
          </p:nvSpPr>
          <p:spPr bwMode="auto">
            <a:xfrm>
              <a:off x="0" y="1488"/>
              <a:ext cx="764" cy="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Font typeface="Wingdings" panose="05000000000000000000" pitchFamily="2" charset="2"/>
                <a:buNone/>
              </a:pPr>
              <a:r>
                <a:rPr lang="en-US" altLang="sk-SK"/>
                <a:t>P(H/~E)</a:t>
              </a:r>
              <a:endParaRPr lang="cs-CZ" altLang="sk-SK"/>
            </a:p>
          </p:txBody>
        </p:sp>
        <p:sp>
          <p:nvSpPr>
            <p:cNvPr id="1096" name="Line 72"/>
            <p:cNvSpPr>
              <a:spLocks noChangeShapeType="1"/>
            </p:cNvSpPr>
            <p:nvPr/>
          </p:nvSpPr>
          <p:spPr bwMode="auto">
            <a:xfrm>
              <a:off x="1104" y="816"/>
              <a:ext cx="2592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97" name="Line 73"/>
            <p:cNvSpPr>
              <a:spLocks noChangeShapeType="1"/>
            </p:cNvSpPr>
            <p:nvPr/>
          </p:nvSpPr>
          <p:spPr bwMode="auto">
            <a:xfrm>
              <a:off x="3696" y="816"/>
              <a:ext cx="0" cy="105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99" name="Line 75"/>
            <p:cNvSpPr>
              <a:spLocks noChangeShapeType="1"/>
            </p:cNvSpPr>
            <p:nvPr/>
          </p:nvSpPr>
          <p:spPr bwMode="auto">
            <a:xfrm>
              <a:off x="1104" y="1104"/>
              <a:ext cx="912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100" name="Line 76"/>
            <p:cNvSpPr>
              <a:spLocks noChangeShapeType="1"/>
            </p:cNvSpPr>
            <p:nvPr/>
          </p:nvSpPr>
          <p:spPr bwMode="auto">
            <a:xfrm>
              <a:off x="2016" y="1104"/>
              <a:ext cx="0" cy="768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101" name="Line 77"/>
            <p:cNvSpPr>
              <a:spLocks noChangeShapeType="1"/>
            </p:cNvSpPr>
            <p:nvPr/>
          </p:nvSpPr>
          <p:spPr bwMode="auto">
            <a:xfrm flipV="1">
              <a:off x="1104" y="816"/>
              <a:ext cx="2592" cy="8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102" name="Line 78"/>
            <p:cNvSpPr>
              <a:spLocks noChangeShapeType="1"/>
            </p:cNvSpPr>
            <p:nvPr/>
          </p:nvSpPr>
          <p:spPr bwMode="auto">
            <a:xfrm flipV="1">
              <a:off x="1104" y="1104"/>
              <a:ext cx="912" cy="52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103" name="Line 79"/>
            <p:cNvSpPr>
              <a:spLocks noChangeShapeType="1"/>
            </p:cNvSpPr>
            <p:nvPr/>
          </p:nvSpPr>
          <p:spPr bwMode="auto">
            <a:xfrm flipV="1">
              <a:off x="2016" y="816"/>
              <a:ext cx="1680" cy="288"/>
            </a:xfrm>
            <a:prstGeom prst="line">
              <a:avLst/>
            </a:prstGeom>
            <a:noFill/>
            <a:ln w="38100">
              <a:solidFill>
                <a:srgbClr val="2E6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104" name="Line 80"/>
            <p:cNvSpPr>
              <a:spLocks noChangeShapeType="1"/>
            </p:cNvSpPr>
            <p:nvPr/>
          </p:nvSpPr>
          <p:spPr bwMode="auto">
            <a:xfrm flipV="1">
              <a:off x="1104" y="1344"/>
              <a:ext cx="1728" cy="288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105" name="Line 81"/>
            <p:cNvSpPr>
              <a:spLocks noChangeShapeType="1"/>
            </p:cNvSpPr>
            <p:nvPr/>
          </p:nvSpPr>
          <p:spPr bwMode="auto">
            <a:xfrm flipV="1">
              <a:off x="2832" y="816"/>
              <a:ext cx="864" cy="528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33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1142-B1B2-4944-90DC-0FF69E94E803}" type="slidenum">
              <a:rPr lang="cs-CZ" altLang="sk-SK"/>
              <a:pPr/>
              <a:t>5</a:t>
            </a:fld>
            <a:r>
              <a:rPr lang="sk-SK" altLang="sk-SK"/>
              <a:t>/8</a:t>
            </a:r>
            <a:endParaRPr lang="cs-CZ" altLang="sk-SK"/>
          </a:p>
        </p:txBody>
      </p:sp>
      <p:sp>
        <p:nvSpPr>
          <p:cNvPr id="20482" name="Rectangle 2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20483" name="Rectangle 3" descr="Large confetti"/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3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Kombinačná funkcia GLOB 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381000" y="762000"/>
            <a:ext cx="83058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Skladá príspevky jednotlivých pravidiel s tým istým záverom do aposteriórnej pravdepodobnosti záveru.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Je realizovaná v relatívnom tvare: váha j-tého pravidla: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LS</a:t>
            </a:r>
            <a:r>
              <a:rPr lang="en-US" altLang="sk-SK"/>
              <a:t>j</a:t>
            </a:r>
            <a:r>
              <a:rPr lang="sk-SK" altLang="sk-SK"/>
              <a:t> </a:t>
            </a:r>
            <a:r>
              <a:rPr lang="en-US" altLang="sk-SK"/>
              <a:t>= O(H/Ej) / O(H)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O(H/E1’,…,En’) = (</a:t>
            </a:r>
            <a:r>
              <a:rPr lang="en-US" altLang="sk-SK">
                <a:cs typeface="Times New Roman" panose="02020603050405020304" pitchFamily="18" charset="0"/>
              </a:rPr>
              <a:t>¶LSj)*O(H)</a:t>
            </a:r>
            <a:endParaRPr lang="en-US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P(H/E1’,…En’) = O(H/E1’,…,En’)/[1+O(H/E1’,…,En’)]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Neobvyklé prípady f-cie CTR</a:t>
            </a:r>
            <a:r>
              <a:rPr lang="sk-SK" altLang="sk-SK"/>
              <a:t>:</a:t>
            </a:r>
          </a:p>
        </p:txBody>
      </p:sp>
      <p:grpSp>
        <p:nvGrpSpPr>
          <p:cNvPr id="20513" name="Group 33"/>
          <p:cNvGrpSpPr>
            <a:grpSpLocks/>
          </p:cNvGrpSpPr>
          <p:nvPr/>
        </p:nvGrpSpPr>
        <p:grpSpPr bwMode="auto">
          <a:xfrm>
            <a:off x="0" y="4114800"/>
            <a:ext cx="8382000" cy="1890713"/>
            <a:chOff x="96" y="2352"/>
            <a:chExt cx="5280" cy="1191"/>
          </a:xfrm>
        </p:grpSpPr>
        <p:grpSp>
          <p:nvGrpSpPr>
            <p:cNvPr id="20501" name="Group 21"/>
            <p:cNvGrpSpPr>
              <a:grpSpLocks/>
            </p:cNvGrpSpPr>
            <p:nvPr/>
          </p:nvGrpSpPr>
          <p:grpSpPr bwMode="auto">
            <a:xfrm>
              <a:off x="480" y="2352"/>
              <a:ext cx="4896" cy="672"/>
              <a:chOff x="480" y="2352"/>
              <a:chExt cx="4896" cy="672"/>
            </a:xfrm>
          </p:grpSpPr>
          <p:grpSp>
            <p:nvGrpSpPr>
              <p:cNvPr id="20488" name="Group 8"/>
              <p:cNvGrpSpPr>
                <a:grpSpLocks/>
              </p:cNvGrpSpPr>
              <p:nvPr/>
            </p:nvGrpSpPr>
            <p:grpSpPr bwMode="auto">
              <a:xfrm>
                <a:off x="480" y="2352"/>
                <a:ext cx="1344" cy="672"/>
                <a:chOff x="384" y="2352"/>
                <a:chExt cx="1344" cy="672"/>
              </a:xfrm>
            </p:grpSpPr>
            <p:sp>
              <p:nvSpPr>
                <p:cNvPr id="20486" name="Line 6"/>
                <p:cNvSpPr>
                  <a:spLocks noChangeShapeType="1"/>
                </p:cNvSpPr>
                <p:nvPr/>
              </p:nvSpPr>
              <p:spPr bwMode="auto">
                <a:xfrm>
                  <a:off x="384" y="2352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0487" name="Line 7"/>
                <p:cNvSpPr>
                  <a:spLocks noChangeShapeType="1"/>
                </p:cNvSpPr>
                <p:nvPr/>
              </p:nvSpPr>
              <p:spPr bwMode="auto">
                <a:xfrm>
                  <a:off x="384" y="3024"/>
                  <a:ext cx="13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</p:grpSp>
          <p:grpSp>
            <p:nvGrpSpPr>
              <p:cNvPr id="20489" name="Group 9"/>
              <p:cNvGrpSpPr>
                <a:grpSpLocks/>
              </p:cNvGrpSpPr>
              <p:nvPr/>
            </p:nvGrpSpPr>
            <p:grpSpPr bwMode="auto">
              <a:xfrm>
                <a:off x="4032" y="2352"/>
                <a:ext cx="1344" cy="672"/>
                <a:chOff x="384" y="2352"/>
                <a:chExt cx="1344" cy="672"/>
              </a:xfrm>
            </p:grpSpPr>
            <p:sp>
              <p:nvSpPr>
                <p:cNvPr id="20490" name="Line 10"/>
                <p:cNvSpPr>
                  <a:spLocks noChangeShapeType="1"/>
                </p:cNvSpPr>
                <p:nvPr/>
              </p:nvSpPr>
              <p:spPr bwMode="auto">
                <a:xfrm>
                  <a:off x="384" y="2352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0491" name="Line 11"/>
                <p:cNvSpPr>
                  <a:spLocks noChangeShapeType="1"/>
                </p:cNvSpPr>
                <p:nvPr/>
              </p:nvSpPr>
              <p:spPr bwMode="auto">
                <a:xfrm>
                  <a:off x="384" y="3024"/>
                  <a:ext cx="13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</p:grpSp>
          <p:grpSp>
            <p:nvGrpSpPr>
              <p:cNvPr id="20492" name="Group 12"/>
              <p:cNvGrpSpPr>
                <a:grpSpLocks/>
              </p:cNvGrpSpPr>
              <p:nvPr/>
            </p:nvGrpSpPr>
            <p:grpSpPr bwMode="auto">
              <a:xfrm>
                <a:off x="2256" y="2352"/>
                <a:ext cx="1344" cy="672"/>
                <a:chOff x="384" y="2352"/>
                <a:chExt cx="1344" cy="672"/>
              </a:xfrm>
            </p:grpSpPr>
            <p:sp>
              <p:nvSpPr>
                <p:cNvPr id="20493" name="Line 13"/>
                <p:cNvSpPr>
                  <a:spLocks noChangeShapeType="1"/>
                </p:cNvSpPr>
                <p:nvPr/>
              </p:nvSpPr>
              <p:spPr bwMode="auto">
                <a:xfrm>
                  <a:off x="384" y="2352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0494" name="Line 14"/>
                <p:cNvSpPr>
                  <a:spLocks noChangeShapeType="1"/>
                </p:cNvSpPr>
                <p:nvPr/>
              </p:nvSpPr>
              <p:spPr bwMode="auto">
                <a:xfrm>
                  <a:off x="384" y="3024"/>
                  <a:ext cx="13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</p:grpSp>
          <p:sp>
            <p:nvSpPr>
              <p:cNvPr id="20495" name="Line 15"/>
              <p:cNvSpPr>
                <a:spLocks noChangeShapeType="1"/>
              </p:cNvSpPr>
              <p:nvPr/>
            </p:nvSpPr>
            <p:spPr bwMode="auto">
              <a:xfrm>
                <a:off x="480" y="2784"/>
                <a:ext cx="624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0496" name="Line 16"/>
              <p:cNvSpPr>
                <a:spLocks noChangeShapeType="1"/>
              </p:cNvSpPr>
              <p:nvPr/>
            </p:nvSpPr>
            <p:spPr bwMode="auto">
              <a:xfrm flipV="1">
                <a:off x="1104" y="2448"/>
                <a:ext cx="528" cy="336"/>
              </a:xfrm>
              <a:prstGeom prst="line">
                <a:avLst/>
              </a:prstGeom>
              <a:noFill/>
              <a:ln w="38100">
                <a:solidFill>
                  <a:srgbClr val="2E69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0497" name="Line 17"/>
              <p:cNvSpPr>
                <a:spLocks noChangeShapeType="1"/>
              </p:cNvSpPr>
              <p:nvPr/>
            </p:nvSpPr>
            <p:spPr bwMode="auto">
              <a:xfrm>
                <a:off x="2256" y="2496"/>
                <a:ext cx="576" cy="28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0498" name="Line 18"/>
              <p:cNvSpPr>
                <a:spLocks noChangeShapeType="1"/>
              </p:cNvSpPr>
              <p:nvPr/>
            </p:nvSpPr>
            <p:spPr bwMode="auto">
              <a:xfrm flipV="1">
                <a:off x="2832" y="2544"/>
                <a:ext cx="528" cy="240"/>
              </a:xfrm>
              <a:prstGeom prst="line">
                <a:avLst/>
              </a:prstGeom>
              <a:noFill/>
              <a:ln w="38100">
                <a:solidFill>
                  <a:srgbClr val="2E69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0499" name="Line 19"/>
              <p:cNvSpPr>
                <a:spLocks noChangeShapeType="1"/>
              </p:cNvSpPr>
              <p:nvPr/>
            </p:nvSpPr>
            <p:spPr bwMode="auto">
              <a:xfrm flipV="1">
                <a:off x="4032" y="2544"/>
                <a:ext cx="576" cy="38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0500" name="Line 20"/>
              <p:cNvSpPr>
                <a:spLocks noChangeShapeType="1"/>
              </p:cNvSpPr>
              <p:nvPr/>
            </p:nvSpPr>
            <p:spPr bwMode="auto">
              <a:xfrm>
                <a:off x="4608" y="2544"/>
                <a:ext cx="624" cy="0"/>
              </a:xfrm>
              <a:prstGeom prst="line">
                <a:avLst/>
              </a:prstGeom>
              <a:noFill/>
              <a:ln w="38100">
                <a:solidFill>
                  <a:srgbClr val="2E69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  <p:grpSp>
          <p:nvGrpSpPr>
            <p:cNvPr id="20512" name="Group 32"/>
            <p:cNvGrpSpPr>
              <a:grpSpLocks/>
            </p:cNvGrpSpPr>
            <p:nvPr/>
          </p:nvGrpSpPr>
          <p:grpSpPr bwMode="auto">
            <a:xfrm>
              <a:off x="96" y="3120"/>
              <a:ext cx="5101" cy="423"/>
              <a:chOff x="96" y="3120"/>
              <a:chExt cx="5101" cy="423"/>
            </a:xfrm>
          </p:grpSpPr>
          <p:grpSp>
            <p:nvGrpSpPr>
              <p:cNvPr id="20509" name="Group 29"/>
              <p:cNvGrpSpPr>
                <a:grpSpLocks/>
              </p:cNvGrpSpPr>
              <p:nvPr/>
            </p:nvGrpSpPr>
            <p:grpSpPr bwMode="auto">
              <a:xfrm>
                <a:off x="96" y="3120"/>
                <a:ext cx="2353" cy="423"/>
                <a:chOff x="0" y="3120"/>
                <a:chExt cx="2353" cy="423"/>
              </a:xfrm>
            </p:grpSpPr>
            <p:sp>
              <p:nvSpPr>
                <p:cNvPr id="20502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0" y="3120"/>
                  <a:ext cx="2353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buFont typeface="Wingdings" panose="05000000000000000000" pitchFamily="2" charset="2"/>
                    <a:buNone/>
                  </a:pPr>
                  <a:r>
                    <a:rPr lang="sk-SK" altLang="sk-SK" sz="2000">
                      <a:solidFill>
                        <a:srgbClr val="FF0000"/>
                      </a:solidFill>
                    </a:rPr>
                    <a:t>nesplnenie</a:t>
                  </a:r>
                  <a:r>
                    <a:rPr lang="en-US" altLang="sk-SK" sz="2000">
                      <a:solidFill>
                        <a:srgbClr val="FF0000"/>
                      </a:solidFill>
                    </a:rPr>
                    <a:t> P </a:t>
                  </a:r>
                  <a:r>
                    <a:rPr lang="sk-SK" altLang="sk-SK" sz="2000">
                      <a:solidFill>
                        <a:srgbClr val="FF0000"/>
                      </a:solidFill>
                    </a:rPr>
                    <a:t>nemá na</a:t>
                  </a:r>
                  <a:r>
                    <a:rPr lang="en-US" altLang="sk-SK" sz="2000">
                      <a:solidFill>
                        <a:srgbClr val="FF0000"/>
                      </a:solidFill>
                    </a:rPr>
                    <a:t> H</a:t>
                  </a:r>
                  <a:r>
                    <a:rPr lang="sk-SK" altLang="sk-SK" sz="2000">
                      <a:solidFill>
                        <a:srgbClr val="FF0000"/>
                      </a:solidFill>
                    </a:rPr>
                    <a:t> vplyv</a:t>
                  </a:r>
                  <a:endParaRPr lang="cs-CZ" altLang="sk-SK" sz="200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0503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0" y="3312"/>
                  <a:ext cx="190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buFont typeface="Wingdings" panose="05000000000000000000" pitchFamily="2" charset="2"/>
                    <a:buNone/>
                  </a:pPr>
                  <a:r>
                    <a:rPr lang="sk-SK" altLang="sk-SK" sz="2000">
                      <a:solidFill>
                        <a:srgbClr val="2E69FF"/>
                      </a:solidFill>
                    </a:rPr>
                    <a:t>splnenie</a:t>
                  </a:r>
                  <a:r>
                    <a:rPr lang="en-US" altLang="sk-SK" sz="2000">
                      <a:solidFill>
                        <a:srgbClr val="2E69FF"/>
                      </a:solidFill>
                    </a:rPr>
                    <a:t> P </a:t>
                  </a:r>
                  <a:r>
                    <a:rPr lang="sk-SK" altLang="sk-SK" sz="2000">
                      <a:solidFill>
                        <a:srgbClr val="2E69FF"/>
                      </a:solidFill>
                    </a:rPr>
                    <a:t>podporuje</a:t>
                  </a:r>
                  <a:r>
                    <a:rPr lang="en-US" altLang="sk-SK" sz="2000">
                      <a:solidFill>
                        <a:srgbClr val="2E69FF"/>
                      </a:solidFill>
                    </a:rPr>
                    <a:t> H</a:t>
                  </a:r>
                  <a:endParaRPr lang="cs-CZ" altLang="sk-SK" sz="2000">
                    <a:solidFill>
                      <a:srgbClr val="2E69FF"/>
                    </a:solidFill>
                  </a:endParaRPr>
                </a:p>
              </p:txBody>
            </p:sp>
          </p:grpSp>
          <p:grpSp>
            <p:nvGrpSpPr>
              <p:cNvPr id="20510" name="Group 30"/>
              <p:cNvGrpSpPr>
                <a:grpSpLocks/>
              </p:cNvGrpSpPr>
              <p:nvPr/>
            </p:nvGrpSpPr>
            <p:grpSpPr bwMode="auto">
              <a:xfrm>
                <a:off x="2448" y="3120"/>
                <a:ext cx="1208" cy="423"/>
                <a:chOff x="2160" y="3120"/>
                <a:chExt cx="1208" cy="423"/>
              </a:xfrm>
            </p:grpSpPr>
            <p:sp>
              <p:nvSpPr>
                <p:cNvPr id="20504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160" y="3120"/>
                  <a:ext cx="103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buFont typeface="Wingdings" panose="05000000000000000000" pitchFamily="2" charset="2"/>
                    <a:buNone/>
                  </a:pPr>
                  <a:r>
                    <a:rPr lang="sk-SK" altLang="sk-SK" sz="2000">
                      <a:solidFill>
                        <a:srgbClr val="FF0000"/>
                      </a:solidFill>
                    </a:rPr>
                    <a:t>popiera H</a:t>
                  </a:r>
                  <a:endParaRPr lang="cs-CZ" altLang="sk-SK" sz="200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0506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160" y="3312"/>
                  <a:ext cx="120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buFont typeface="Wingdings" panose="05000000000000000000" pitchFamily="2" charset="2"/>
                    <a:buNone/>
                  </a:pPr>
                  <a:r>
                    <a:rPr lang="sk-SK" altLang="sk-SK" sz="2000">
                      <a:solidFill>
                        <a:srgbClr val="2E69FF"/>
                      </a:solidFill>
                    </a:rPr>
                    <a:t>podporuje H</a:t>
                  </a:r>
                  <a:endParaRPr lang="cs-CZ" altLang="sk-SK" sz="2000">
                    <a:solidFill>
                      <a:srgbClr val="2E69FF"/>
                    </a:solidFill>
                  </a:endParaRPr>
                </a:p>
              </p:txBody>
            </p:sp>
          </p:grpSp>
          <p:grpSp>
            <p:nvGrpSpPr>
              <p:cNvPr id="20511" name="Group 31"/>
              <p:cNvGrpSpPr>
                <a:grpSpLocks/>
              </p:cNvGrpSpPr>
              <p:nvPr/>
            </p:nvGrpSpPr>
            <p:grpSpPr bwMode="auto">
              <a:xfrm>
                <a:off x="3696" y="3120"/>
                <a:ext cx="1501" cy="423"/>
                <a:chOff x="3648" y="3120"/>
                <a:chExt cx="1501" cy="423"/>
              </a:xfrm>
            </p:grpSpPr>
            <p:sp>
              <p:nvSpPr>
                <p:cNvPr id="20507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648" y="3120"/>
                  <a:ext cx="120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buFont typeface="Wingdings" panose="05000000000000000000" pitchFamily="2" charset="2"/>
                    <a:buNone/>
                  </a:pPr>
                  <a:r>
                    <a:rPr lang="sk-SK" altLang="sk-SK" sz="2000">
                      <a:solidFill>
                        <a:srgbClr val="FF0000"/>
                      </a:solidFill>
                    </a:rPr>
                    <a:t>podporuje H</a:t>
                  </a:r>
                  <a:endParaRPr lang="cs-CZ" altLang="sk-SK" sz="200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0508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3648" y="3312"/>
                  <a:ext cx="1501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buFont typeface="Wingdings" panose="05000000000000000000" pitchFamily="2" charset="2"/>
                    <a:buNone/>
                  </a:pPr>
                  <a:r>
                    <a:rPr lang="sk-SK" altLang="sk-SK" sz="2000">
                      <a:solidFill>
                        <a:srgbClr val="2E69FF"/>
                      </a:solidFill>
                    </a:rPr>
                    <a:t>nemá na H vplyv</a:t>
                  </a:r>
                  <a:endParaRPr lang="cs-CZ" altLang="sk-SK" sz="2000">
                    <a:solidFill>
                      <a:srgbClr val="2E69FF"/>
                    </a:solidFill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43F85-04A8-40F9-AF01-953BE5CFE6E9}" type="slidenum">
              <a:rPr lang="cs-CZ" altLang="sk-SK"/>
              <a:pPr/>
              <a:t>6</a:t>
            </a:fld>
            <a:r>
              <a:rPr lang="sk-SK" altLang="sk-SK"/>
              <a:t>/8</a:t>
            </a:r>
            <a:endParaRPr lang="cs-CZ" altLang="sk-SK"/>
          </a:p>
        </p:txBody>
      </p:sp>
      <p:sp>
        <p:nvSpPr>
          <p:cNvPr id="29698" name="Rectangle 1026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29699" name="Rectangle 1027" descr="Large confetti"/>
          <p:cNvSpPr>
            <a:spLocks noChangeArrowheads="1"/>
          </p:cNvSpPr>
          <p:nvPr/>
        </p:nvSpPr>
        <p:spPr bwMode="auto">
          <a:xfrm>
            <a:off x="11430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4. Ostatné kombinačné funkcie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29700" name="Rectangle 1028"/>
          <p:cNvSpPr>
            <a:spLocks noChangeArrowheads="1"/>
          </p:cNvSpPr>
          <p:nvPr/>
        </p:nvSpPr>
        <p:spPr bwMode="auto">
          <a:xfrm>
            <a:off x="609600" y="990600"/>
            <a:ext cx="8153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Používajú sa pre ne vzťahy z teórie fuzzy množín: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NEG</a:t>
            </a:r>
            <a:r>
              <a:rPr lang="sk-SK" altLang="sk-SK"/>
              <a:t>:	</a:t>
            </a:r>
            <a:r>
              <a:rPr lang="en-US" altLang="sk-SK"/>
              <a:t>	</a:t>
            </a:r>
            <a:r>
              <a:rPr lang="sk-SK" altLang="sk-SK"/>
              <a:t>P</a:t>
            </a:r>
            <a:r>
              <a:rPr lang="en-US" altLang="sk-SK"/>
              <a:t>(~H) = 1 – P(H)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 b="1"/>
              <a:t>CONJ</a:t>
            </a:r>
            <a:r>
              <a:rPr lang="en-US" altLang="sk-SK"/>
              <a:t>:	P(H1 &amp; H2) = min[ P(H1), P(H2) ]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 b="1"/>
              <a:t>DISJ</a:t>
            </a:r>
            <a:r>
              <a:rPr lang="en-US" altLang="sk-SK"/>
              <a:t>:		P(H1 v H2) = max[ P(H1), P(H2) ]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en-US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Poznámky</a:t>
            </a:r>
            <a:r>
              <a:rPr lang="sk-SK" altLang="sk-SK"/>
              <a:t>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CONJ je striktnejšia funkcia, keďže v dvojhodnotovej logike musia platiť všetky predpoklady </a:t>
            </a:r>
            <a:r>
              <a:rPr lang="en-US" altLang="sk-SK"/>
              <a:t>(</a:t>
            </a:r>
            <a:r>
              <a:rPr lang="sk-SK" altLang="sk-SK"/>
              <a:t>snaha zabezpečiť aby neurčitosti oboch predpokladov boli čo najvyššie</a:t>
            </a:r>
            <a:r>
              <a:rPr lang="en-US" altLang="sk-SK"/>
              <a:t>)</a:t>
            </a:r>
            <a:r>
              <a:rPr lang="sk-SK" altLang="sk-SK"/>
              <a:t>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DISJ stačí ak neurčitosť jedného predpokladu bude vysoká, a tá sa vyberie.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CF7D0-3349-43DF-9C50-0D2D1BBF59D3}" type="slidenum">
              <a:rPr lang="cs-CZ" altLang="sk-SK"/>
              <a:pPr/>
              <a:t>7</a:t>
            </a:fld>
            <a:r>
              <a:rPr lang="sk-SK" altLang="sk-SK"/>
              <a:t>/8</a:t>
            </a:r>
            <a:endParaRPr lang="cs-CZ" altLang="sk-SK"/>
          </a:p>
        </p:txBody>
      </p:sp>
      <p:sp>
        <p:nvSpPr>
          <p:cNvPr id="30722" name="Rectangle 2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30723" name="Rectangle 3" descr="Large confetti"/>
          <p:cNvSpPr>
            <a:spLocks noChangeArrowheads="1"/>
          </p:cNvSpPr>
          <p:nvPr/>
        </p:nvSpPr>
        <p:spPr bwMode="auto">
          <a:xfrm>
            <a:off x="762000" y="0"/>
            <a:ext cx="7772400" cy="139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5. Intuitívny model práce s neurčitosťou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1066800"/>
            <a:ext cx="81534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Jednotlivé kombinačné funkcie môžu byť definované rôzne. Intuitívne možno stanoviť ich interpretáciu.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PP S NEURČITOSŤOU môžeme interpretovať: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AK je predpoklad úplne splnený, POTOM záver platí s váhou </a:t>
            </a:r>
            <a:r>
              <a:rPr lang="sk-SK" altLang="sk-SK" b="1"/>
              <a:t>w</a:t>
            </a:r>
            <a:r>
              <a:rPr lang="sk-SK" altLang="sk-SK"/>
              <a:t>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AK predpoklad nie je splnený úplne, POTOM </a:t>
            </a:r>
            <a:r>
              <a:rPr lang="sk-SK" altLang="sk-SK" b="1"/>
              <a:t>príspevok pravidla k posilneniu dôvery v záver je menší ako w</a:t>
            </a:r>
            <a:r>
              <a:rPr lang="sk-SK" altLang="sk-SK"/>
              <a:t>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PRI PARALELNEJ KOMBINÁCII</a:t>
            </a:r>
            <a:r>
              <a:rPr lang="en-US" altLang="sk-SK"/>
              <a:t>: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AK prvé aj druhé pravidlo podporuje</a:t>
            </a:r>
            <a:r>
              <a:rPr lang="en-US" altLang="sk-SK"/>
              <a:t>(</a:t>
            </a:r>
            <a:r>
              <a:rPr lang="sk-SK" altLang="sk-SK"/>
              <a:t>oslabuje</a:t>
            </a:r>
            <a:r>
              <a:rPr lang="en-US" altLang="sk-SK"/>
              <a:t>)</a:t>
            </a:r>
            <a:r>
              <a:rPr lang="sk-SK" altLang="sk-SK"/>
              <a:t> záver POTOM výsledná váha je posilňovaná</a:t>
            </a:r>
            <a:r>
              <a:rPr lang="en-US" altLang="sk-SK"/>
              <a:t>(</a:t>
            </a:r>
            <a:r>
              <a:rPr lang="sk-SK" altLang="sk-SK"/>
              <a:t>oslabovaná</a:t>
            </a:r>
            <a:r>
              <a:rPr lang="en-US" altLang="sk-SK"/>
              <a:t>)</a:t>
            </a:r>
            <a:r>
              <a:rPr lang="sk-SK" altLang="sk-SK"/>
              <a:t>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AK jedno pravidlo záver podporuje a druhé ho vyvracia POTOM sa vplyvy eliminujú</a:t>
            </a:r>
            <a:endParaRPr lang="cs-CZ" altLang="sk-SK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3A0D6-5A8E-4AFC-8776-C23A8896CEB2}" type="slidenum">
              <a:rPr lang="cs-CZ" altLang="sk-SK"/>
              <a:pPr/>
              <a:t>8</a:t>
            </a:fld>
            <a:r>
              <a:rPr lang="sk-SK" altLang="sk-SK"/>
              <a:t>/8</a:t>
            </a:r>
            <a:endParaRPr lang="cs-CZ" altLang="sk-SK"/>
          </a:p>
        </p:txBody>
      </p:sp>
      <p:sp>
        <p:nvSpPr>
          <p:cNvPr id="31746" name="Rectangle 2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31747" name="Rectangle 3" descr="Large confetti"/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6. Vlastnosti funkcie GLOB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533400" y="914400"/>
            <a:ext cx="8153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Predpokladajme, že e1, e2 a e3 sú príspevky troch PP k platnosti záveru. Potom môžeme definovať vlastnosti GLOB: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1.</a:t>
            </a:r>
            <a:r>
              <a:rPr lang="en-US" altLang="sk-SK"/>
              <a:t> </a:t>
            </a:r>
            <a:r>
              <a:rPr lang="sk-SK" altLang="sk-SK" b="1"/>
              <a:t>komutatívnosť</a:t>
            </a:r>
            <a:r>
              <a:rPr lang="sk-SK" altLang="sk-SK"/>
              <a:t>:	GLOB</a:t>
            </a:r>
            <a:r>
              <a:rPr lang="en-US" altLang="sk-SK"/>
              <a:t>(e1,e2) = GLOB(e2,e1)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2.</a:t>
            </a:r>
            <a:r>
              <a:rPr lang="en-US" altLang="sk-SK"/>
              <a:t> </a:t>
            </a:r>
            <a:r>
              <a:rPr lang="sk-SK" altLang="sk-SK" b="1"/>
              <a:t>asociatívnosť</a:t>
            </a:r>
            <a:r>
              <a:rPr lang="sk-SK" altLang="sk-SK"/>
              <a:t>:</a:t>
            </a:r>
            <a:endParaRPr lang="en-US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</a:t>
            </a:r>
            <a:r>
              <a:rPr lang="sk-SK" altLang="sk-SK"/>
              <a:t>GLOB</a:t>
            </a:r>
            <a:r>
              <a:rPr lang="en-US" altLang="sk-SK"/>
              <a:t>(</a:t>
            </a:r>
            <a:r>
              <a:rPr lang="sk-SK" altLang="sk-SK"/>
              <a:t>e</a:t>
            </a:r>
            <a:r>
              <a:rPr lang="en-US" altLang="sk-SK"/>
              <a:t>1</a:t>
            </a:r>
            <a:r>
              <a:rPr lang="sk-SK" altLang="sk-SK"/>
              <a:t>, GLOB</a:t>
            </a:r>
            <a:r>
              <a:rPr lang="en-US" altLang="sk-SK"/>
              <a:t>(e2,e3)) = GLOB(GLOB(e1,e2),e3))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3. </a:t>
            </a:r>
            <a:r>
              <a:rPr lang="sk-SK" altLang="sk-SK" b="1"/>
              <a:t>neutrálny prvok</a:t>
            </a:r>
            <a:r>
              <a:rPr lang="sk-SK" altLang="sk-SK"/>
              <a:t>:	GLOB</a:t>
            </a:r>
            <a:r>
              <a:rPr lang="en-US" altLang="sk-SK"/>
              <a:t>(N,e1) = e1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4. </a:t>
            </a:r>
            <a:r>
              <a:rPr lang="sk-SK" altLang="sk-SK" b="1"/>
              <a:t>opačný prvok</a:t>
            </a:r>
            <a:r>
              <a:rPr lang="sk-SK" altLang="sk-SK"/>
              <a:t>:</a:t>
            </a:r>
            <a:r>
              <a:rPr lang="en-US" altLang="sk-SK"/>
              <a:t>	e1 = -e2  </a:t>
            </a:r>
            <a:r>
              <a:rPr lang="en-US" altLang="sk-SK">
                <a:sym typeface="Wingdings" panose="05000000000000000000" pitchFamily="2" charset="2"/>
              </a:rPr>
              <a:t>  </a:t>
            </a:r>
            <a:r>
              <a:rPr lang="en-US" altLang="sk-SK"/>
              <a:t>GLOB(e1,e2) = 0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5. </a:t>
            </a:r>
            <a:r>
              <a:rPr lang="sk-SK" altLang="sk-SK" b="1"/>
              <a:t>monotónnosť</a:t>
            </a:r>
            <a:r>
              <a:rPr lang="sk-SK" altLang="sk-SK"/>
              <a:t>:</a:t>
            </a:r>
            <a:r>
              <a:rPr lang="en-US" altLang="sk-SK"/>
              <a:t>	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e1 &gt;= e2 </a:t>
            </a:r>
            <a:r>
              <a:rPr lang="en-US" altLang="sk-SK">
                <a:sym typeface="Wingdings" panose="05000000000000000000" pitchFamily="2" charset="2"/>
              </a:rPr>
              <a:t>  GLOB</a:t>
            </a:r>
            <a:r>
              <a:rPr lang="en-US" altLang="sk-SK"/>
              <a:t>(e1,e3) &gt;= GLOB(e</a:t>
            </a:r>
            <a:r>
              <a:rPr lang="en-US" altLang="sk-SK">
                <a:sym typeface="Wingdings" panose="05000000000000000000" pitchFamily="2" charset="2"/>
              </a:rPr>
              <a:t>2,e3)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SPRACOVANIE E</a:t>
            </a:r>
            <a:r>
              <a:rPr lang="sk-SK" altLang="sk-SK"/>
              <a:t>EXTRÉMNYCH HODN</a:t>
            </a:r>
            <a:r>
              <a:rPr lang="sk-SK" altLang="sk-SK">
                <a:cs typeface="Times New Roman" panose="02020603050405020304" pitchFamily="18" charset="0"/>
              </a:rPr>
              <a:t>Ô</a:t>
            </a:r>
            <a:r>
              <a:rPr lang="sk-SK" altLang="sk-SK"/>
              <a:t>T: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GLOB</a:t>
            </a:r>
            <a:r>
              <a:rPr lang="en-US" altLang="sk-SK"/>
              <a:t>(e1, _) = _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GLOB(e1,^) = ^</a:t>
            </a:r>
            <a:endParaRPr lang="cs-CZ" altLang="sk-SK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ýžový papír">
  <a:themeElements>
    <a:clrScheme name="">
      <a:dk1>
        <a:srgbClr val="000000"/>
      </a:dk1>
      <a:lt1>
        <a:srgbClr val="FFFFFF"/>
      </a:lt1>
      <a:dk2>
        <a:srgbClr val="333333"/>
      </a:dk2>
      <a:lt2>
        <a:srgbClr val="2E697E"/>
      </a:lt2>
      <a:accent1>
        <a:srgbClr val="BAC8AA"/>
      </a:accent1>
      <a:accent2>
        <a:srgbClr val="6E9883"/>
      </a:accent2>
      <a:accent3>
        <a:srgbClr val="FFFFFF"/>
      </a:accent3>
      <a:accent4>
        <a:srgbClr val="000000"/>
      </a:accent4>
      <a:accent5>
        <a:srgbClr val="D9E0D2"/>
      </a:accent5>
      <a:accent6>
        <a:srgbClr val="638976"/>
      </a:accent6>
      <a:hlink>
        <a:srgbClr val="CC9900"/>
      </a:hlink>
      <a:folHlink>
        <a:srgbClr val="7DAECF"/>
      </a:folHlink>
    </a:clrScheme>
    <a:fontScheme name="Rýžový papí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0000"/>
          <a:buFont typeface="Wingdings" panose="05000000000000000000" pitchFamily="2" charset="2"/>
          <a:buChar char="§"/>
          <a:tabLst/>
          <a:defRPr kumimoji="0" lang="cs-CZ" altLang="sk-S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0000"/>
          <a:buFont typeface="Wingdings" panose="05000000000000000000" pitchFamily="2" charset="2"/>
          <a:buChar char="§"/>
          <a:tabLst/>
          <a:defRPr kumimoji="0" lang="cs-CZ" altLang="sk-S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Rýžový papír 1">
        <a:dk1>
          <a:srgbClr val="9D9475"/>
        </a:dk1>
        <a:lt1>
          <a:srgbClr val="333333"/>
        </a:lt1>
        <a:dk2>
          <a:srgbClr val="333300"/>
        </a:dk2>
        <a:lt2>
          <a:srgbClr val="333333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6DECD"/>
        </a:accent5>
        <a:accent6>
          <a:srgbClr val="C7C4BA"/>
        </a:accent6>
        <a:hlink>
          <a:srgbClr val="CC9900"/>
        </a:hlink>
        <a:folHlink>
          <a:srgbClr val="ADA68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ýžový papír 2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4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3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4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2"/>
        </a:accent5>
        <a:accent6>
          <a:srgbClr val="638976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5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BEFE5"/>
        </a:accent3>
        <a:accent4>
          <a:srgbClr val="1A2D41"/>
        </a:accent4>
        <a:accent5>
          <a:srgbClr val="E1DEC7"/>
        </a:accent5>
        <a:accent6>
          <a:srgbClr val="7D6B5F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Designs\Expedice.pot</Template>
  <TotalTime>1264</TotalTime>
  <Words>873</Words>
  <Application>Microsoft Office PowerPoint</Application>
  <PresentationFormat>Prezentácia na obrazovke (4:3)</PresentationFormat>
  <Paragraphs>102</Paragraphs>
  <Slides>8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Rýžový papír</vt:lpstr>
      <vt:lpstr>ZNALOSTNÉ SYSTÉMY  prednáška č. 4</vt:lpstr>
      <vt:lpstr>Osnova prednášky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UI - 7</dc:title>
  <dc:creator>Jani</dc:creator>
  <cp:lastModifiedBy>Kristína Machová</cp:lastModifiedBy>
  <cp:revision>53</cp:revision>
  <dcterms:created xsi:type="dcterms:W3CDTF">2003-10-06T09:07:28Z</dcterms:created>
  <dcterms:modified xsi:type="dcterms:W3CDTF">2020-09-22T11:50:59Z</dcterms:modified>
</cp:coreProperties>
</file>