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sldIdLst>
    <p:sldId id="256" r:id="rId2"/>
    <p:sldId id="259" r:id="rId3"/>
    <p:sldId id="272" r:id="rId4"/>
    <p:sldId id="273" r:id="rId5"/>
    <p:sldId id="260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2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DF8BA037-3346-4036-8C5E-14AC3E1E1552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42486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B21FB-D853-41E7-8E16-9E254A0FF420}" type="slidenum">
              <a:rPr lang="cs-CZ" altLang="sk-SK"/>
              <a:pPr/>
              <a:t>1</a:t>
            </a:fld>
            <a:endParaRPr lang="cs-CZ" altLang="sk-SK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24885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2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82A373E9-AEF8-422D-A685-753B2B25AC71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4932A-F802-44A1-AD30-43F154255628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5752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399EB-8702-4A88-A916-2E6A85417A2C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5246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D8CE2-2EBC-4265-8C9E-A9DE79FA4283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12303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7EEB6-0FA0-434A-A55A-24B5815CFC78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67546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EFEB9-BE49-4C91-BE89-56643F00AC43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0381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73EFE-63A9-4A70-B184-D2E2121887D8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54649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AEF95-2634-4441-8C57-B4999C418FF2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36053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BB8BC-7892-4D1A-AC4A-E9D3B9BDC0EA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95838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EC906-B02B-45DB-8829-4CD23445E197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75896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E2C3C-41B2-4B4A-B0D7-BD2E25304BA6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30287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cs-CZ" altLang="sk-SK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7" name="Rectangle 7" descr="Large confetti"/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7A1075AF-72AD-4548-8617-1506D6B7941E}" type="slidenum">
              <a:rPr lang="cs-CZ" altLang="sk-SK"/>
              <a:pPr/>
              <a:t>‹#›</a:t>
            </a:fld>
            <a:r>
              <a:rPr lang="sk-SK" altLang="sk-SK"/>
              <a:t>/8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749A-1775-4C2D-9364-5493091347B9}" type="slidenum">
              <a:rPr lang="cs-CZ" altLang="sk-SK"/>
              <a:pPr/>
              <a:t>1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205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/>
            <a:r>
              <a:rPr lang="sk-SK" altLang="sk-SK" sz="4000" b="1"/>
              <a:t>ZNALOSTNÉ SYSTÉMY  prednáška č. </a:t>
            </a:r>
            <a:r>
              <a:rPr lang="en-US" altLang="sk-SK" sz="4000" b="1"/>
              <a:t>3</a:t>
            </a:r>
            <a:endParaRPr lang="cs-CZ" altLang="sk-SK" sz="4000" b="1"/>
          </a:p>
        </p:txBody>
      </p:sp>
      <p:pic>
        <p:nvPicPr>
          <p:cNvPr id="2051" name="Picture 3" descr="C:\Pom\pom\KKUI-logo.gif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WINDOWS\Application Data\Microsoft\Media Catalog\Downloaded Clips\cl45\j0173958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086316" y="2560638"/>
            <a:ext cx="4657044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b="1" dirty="0">
                <a:solidFill>
                  <a:srgbClr val="FF0000"/>
                </a:solidFill>
              </a:rPr>
              <a:t>N</a:t>
            </a:r>
            <a:r>
              <a:rPr lang="en-US" altLang="sk-SK" sz="4000" b="1" dirty="0">
                <a:solidFill>
                  <a:srgbClr val="FF0000"/>
                </a:solidFill>
              </a:rPr>
              <a:t>e</a:t>
            </a:r>
            <a:r>
              <a:rPr lang="sk-SK" altLang="sk-SK" sz="4000" b="1" dirty="0">
                <a:solidFill>
                  <a:srgbClr val="FF0000"/>
                </a:solidFill>
              </a:rPr>
              <a:t>určité znalosti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 sz="4000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 err="1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>
                <a:solidFill>
                  <a:srgbClr val="FF0000"/>
                </a:solidFill>
              </a:rPr>
              <a:t>Vysokoškolská 4 </a:t>
            </a:r>
            <a:endParaRPr lang="sk-SK" altLang="sk-SK" sz="3200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763-4993-4FC9-ADEB-FF0C59FE52FA}" type="slidenum">
              <a:rPr lang="cs-CZ" altLang="sk-SK"/>
              <a:pPr/>
              <a:t>2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16392" name="Rectangle 8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6390" name="Rectangle 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Spracovanie neurčitých znalostí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Neurčitosť v BZ a v BD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Delenie neurčitosti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Reprezentácia neurčitosti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Modely práce s neurčitosťou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Všeobecný extenzionálny model</a:t>
            </a:r>
          </a:p>
          <a:p>
            <a:pPr marL="990600" lvl="1" indent="-533400">
              <a:buFontTx/>
              <a:buNone/>
            </a:pPr>
            <a:endParaRPr lang="sk-SK" altLang="sk-SK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98FE-C513-47BD-9B39-F84D9B23E2A9}" type="slidenum">
              <a:rPr lang="cs-CZ" altLang="sk-SK"/>
              <a:pPr/>
              <a:t>3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32770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2771" name="Rectangle 3" descr="Large confetti"/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Spracovanie neurčitých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 Iba malá časť znalostí experta má tvar, matematizovaných teórií. Expert si vytvára znalostí zo skúseností na základe jeho mentálnych modelov. Často ide o tušenia, osvedčené postupy. Spracovať ich možno napr. heuristikou. 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ALGORITMUS. Jednoznačný výpočtový postup vedúci k optimálnemu riešeniu. Vyznačuje sa hromadnosťou, konečnosťou a resultatívnosťou..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HEURISTIKA. Je neformálny úsudkový postup, osvedčený v dostatočnom počte prípadov </a:t>
            </a:r>
            <a:r>
              <a:rPr lang="en-US" altLang="sk-SK"/>
              <a:t>(</a:t>
            </a:r>
            <a:r>
              <a:rPr lang="sk-SK" altLang="sk-SK"/>
              <a:t>nedokázateľný ale použiteľný</a:t>
            </a:r>
            <a:r>
              <a:rPr lang="en-US" altLang="sk-SK"/>
              <a:t>)</a:t>
            </a:r>
            <a:r>
              <a:rPr lang="sk-SK" altLang="sk-SK"/>
              <a:t>. Nezaručuje hromadnosť ani optimál. riešenia.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Znalosti o neurčitosti</a:t>
            </a:r>
            <a:r>
              <a:rPr lang="en-US" altLang="sk-SK"/>
              <a:t> (</a:t>
            </a:r>
            <a:r>
              <a:rPr lang="sk-SK" altLang="sk-SK"/>
              <a:t>4. typ znalostí</a:t>
            </a:r>
            <a:r>
              <a:rPr lang="en-US" altLang="sk-SK"/>
              <a:t>):</a:t>
            </a:r>
            <a:r>
              <a:rPr lang="sk-SK" altLang="sk-SK"/>
              <a:t> sú panoramatické</a:t>
            </a:r>
            <a:r>
              <a:rPr lang="en-US" altLang="sk-SK"/>
              <a:t>, </a:t>
            </a:r>
            <a:r>
              <a:rPr lang="sk-SK" altLang="sk-SK"/>
              <a:t>lebo sa týkajú tak predmetných, konkrétnych znalostí ako aj metaznalostí. Vyjadrujú mieru istoty experta vo výsledok.</a:t>
            </a:r>
            <a:endParaRPr lang="cs-CZ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32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1F41-C623-4B37-9EE8-E0D8EC180A5F}" type="slidenum">
              <a:rPr lang="cs-CZ" altLang="sk-SK"/>
              <a:pPr/>
              <a:t>4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1026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1027" name="Rectangle 3" descr="Large confetti"/>
          <p:cNvSpPr>
            <a:spLocks noChangeArrowheads="1"/>
          </p:cNvSpPr>
          <p:nvPr/>
        </p:nvSpPr>
        <p:spPr bwMode="auto">
          <a:xfrm>
            <a:off x="1066800" y="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Neurčitosť v BZ a v BD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3400" y="838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NEURČITOSŤ v BZ. Dôležitá súčasť ES založenom na vedomostiach experta </a:t>
            </a:r>
            <a:r>
              <a:rPr lang="en-US" altLang="sk-SK"/>
              <a:t>(</a:t>
            </a:r>
            <a:r>
              <a:rPr lang="sk-SK" altLang="sk-SK"/>
              <a:t>jeho skúsenosti, domienky, mentálne modely, nie celkom exaktné znalosti, nie rigorózne tvrdenia, osvedčené postupy</a:t>
            </a:r>
            <a:r>
              <a:rPr lang="en-US" altLang="sk-SK"/>
              <a:t>)</a:t>
            </a:r>
            <a:r>
              <a:rPr lang="sk-SK" altLang="sk-SK"/>
              <a:t>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NEURČITOSŤ v BD. Neisté odpovede používateľa, subjektívnosť úsudku používateľa, odhady nedostupných informácií (vysoké náklady</a:t>
            </a:r>
            <a:r>
              <a:rPr lang="en-US" altLang="sk-SK"/>
              <a:t>)</a:t>
            </a:r>
            <a:r>
              <a:rPr lang="sk-SK" altLang="sk-SK"/>
              <a:t>, nepresné, zašumené dáta.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Pomocou inferencie sa neurčitosť šíri po inferenčnej sieti.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AutoNum type="arabicPeriod"/>
            </a:pPr>
            <a:endParaRPr lang="cs-CZ" altLang="sk-SK"/>
          </a:p>
        </p:txBody>
      </p:sp>
      <p:graphicFrame>
        <p:nvGraphicFramePr>
          <p:cNvPr id="1084" name="Group 60"/>
          <p:cNvGraphicFramePr>
            <a:graphicFrameLocks noGrp="1"/>
          </p:cNvGraphicFramePr>
          <p:nvPr/>
        </p:nvGraphicFramePr>
        <p:xfrm>
          <a:off x="381000" y="3733800"/>
          <a:ext cx="8610600" cy="2286000"/>
        </p:xfrm>
        <a:graphic>
          <a:graphicData uri="http://schemas.openxmlformats.org/drawingml/2006/table">
            <a:tbl>
              <a:tblPr/>
              <a:tblGrid>
                <a:gridCol w="287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413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Neurčitosť v BZ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Neurčitosť v BD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NOVOODVODENÉ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13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neurčité 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13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určité 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neurčité(jednost. inf.</a:t>
                      </a:r>
                      <a:r>
                        <a:rPr kumimoji="0" lang="en-US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413"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SzPct val="85000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bg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neurčité</a:t>
                      </a:r>
                      <a:endParaRPr kumimoji="0" lang="cs-CZ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FA76-CB5C-4C93-BD94-462B0F83EC93}" type="slidenum">
              <a:rPr lang="cs-CZ" altLang="sk-SK"/>
              <a:pPr/>
              <a:t>5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20482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20483" name="Rectangle 3" descr="Large confetti"/>
          <p:cNvSpPr>
            <a:spLocks noChangeArrowheads="1"/>
          </p:cNvSpPr>
          <p:nvPr/>
        </p:nvSpPr>
        <p:spPr bwMode="auto">
          <a:xfrm>
            <a:off x="10668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Delenie neurčitosti 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33400" y="9144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Neurčitosť znalostí má rozličné príčiny. Delenie založené na príčinách vzniku neurčitosti je nasledovné: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NEKOMPLETNOSŤ spočíva vo fragmentálnosti ľudských poznatkov (človek: predpoklady o svete, všeobecné pravidlá</a:t>
            </a:r>
            <a:r>
              <a:rPr lang="en-US" altLang="sk-SK"/>
              <a:t>)</a:t>
            </a:r>
            <a:r>
              <a:rPr lang="sk-SK" altLang="sk-SK"/>
              <a:t>. Znalosti sú podmienečne platné, revidovateľné. Kvantifikátory: väčšinou, veľmi, všeobecne, typicky.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VÁGNOSŤ – znalosti sú zdieľané pomocou slov s nejednoznačným významom: vysoký, starý. Pridaním kvatifikátorov narastá: veľmi starý, obvykle vysoký.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NEURČITOSŤ odráža subjektívny charakter ľudských znalostí </a:t>
            </a:r>
            <a:r>
              <a:rPr lang="en-US" altLang="sk-SK"/>
              <a:t>(</a:t>
            </a:r>
            <a:r>
              <a:rPr lang="sk-SK" altLang="sk-SK"/>
              <a:t>heuristiky, odhady, skúseností, neznalosť súvislostí, povrchnosť, predpojatosť, sebadôvera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Delenie:	možnosť		externá		subjektívna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plausibilnosť		interná		objektívna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7531-2EEE-49FC-8F6D-141DC8663BB2}" type="slidenum">
              <a:rPr lang="cs-CZ" altLang="sk-SK"/>
              <a:pPr/>
              <a:t>6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29698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29699" name="Rectangle 3" descr="Large confetti"/>
          <p:cNvSpPr>
            <a:spLocks noChangeArrowheads="1"/>
          </p:cNvSpPr>
          <p:nvPr/>
        </p:nvSpPr>
        <p:spPr bwMode="auto">
          <a:xfrm>
            <a:off x="11430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4. Reprezentácia neurčitosti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09600" y="9906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SYMBOLICKÁ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Reprezentácia slovným popisom spolu s presným pôvodom.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NUMERICKÁ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Reprezentácia numerickou hodnotou. Nepoznáme pôvod neurčitosti, ale dokážeme odvodiť neurčitosť novej znalosti.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u="sng"/>
              <a:t>Numerická reprezentácia podľa počtu hodnôt</a:t>
            </a:r>
            <a:r>
              <a:rPr lang="sk-SK" altLang="sk-SK"/>
              <a:t>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Jedno-hodnotová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Viac-hodnotová</a:t>
            </a:r>
            <a:r>
              <a:rPr lang="sk-SK" altLang="sk-SK"/>
              <a:t>: dôvera a nedôvera sa vyjadrujú zvlášť a sú si doplnkom navzájom </a:t>
            </a:r>
            <a:r>
              <a:rPr lang="en-US" altLang="sk-SK"/>
              <a:t>(</a:t>
            </a:r>
            <a:r>
              <a:rPr lang="sk-SK" altLang="sk-SK"/>
              <a:t>konfidenčný interval</a:t>
            </a:r>
            <a:r>
              <a:rPr lang="en-US" altLang="sk-SK"/>
              <a:t>, </a:t>
            </a:r>
            <a:r>
              <a:rPr lang="sk-SK" altLang="sk-SK"/>
              <a:t>činiteľ istoty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u="sng"/>
              <a:t>Numerická reprezentácia podľa absolútnosti vyjadrenia: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Absolútna</a:t>
            </a:r>
            <a:r>
              <a:rPr lang="sk-SK" altLang="sk-SK"/>
              <a:t>: p</a:t>
            </a:r>
            <a:r>
              <a:rPr lang="en-US" altLang="sk-SK"/>
              <a:t>=0.8=80%, &lt;0,1&gt;, &lt;-1,1&gt;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Relatívna</a:t>
            </a:r>
            <a:r>
              <a:rPr lang="en-US" altLang="sk-SK"/>
              <a:t>: </a:t>
            </a:r>
            <a:r>
              <a:rPr lang="sk-SK" altLang="sk-SK"/>
              <a:t>zmena neurčitosti záveru v prípade splnenia jeho predpokladu </a:t>
            </a:r>
            <a:r>
              <a:rPr lang="en-US" altLang="sk-SK"/>
              <a:t>(</a:t>
            </a:r>
            <a:r>
              <a:rPr lang="sk-SK" altLang="sk-SK"/>
              <a:t>šanca, činiteľ istoty, miera postač. a nezbyt.</a:t>
            </a:r>
            <a:r>
              <a:rPr lang="en-US" altLang="sk-SK"/>
              <a:t>)</a:t>
            </a:r>
            <a:endParaRPr lang="sk-SK" altLang="sk-SK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BA8E-6AC9-4D5A-B81C-C9F48B8A3A27}" type="slidenum">
              <a:rPr lang="cs-CZ" altLang="sk-SK"/>
              <a:pPr/>
              <a:t>7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30722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0723" name="Rectangle 3" descr="Large confetti"/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5. Modely práce s neurčitosťou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Model práce s neurčitosťou predstavuje pravidlá, podľa ktorých sa neurčitosť šíri cez inferenčnú sieť.</a:t>
            </a:r>
            <a:r>
              <a:rPr lang="en-US" altLang="sk-SK"/>
              <a:t> </a:t>
            </a:r>
            <a:r>
              <a:rPr lang="sk-SK" altLang="sk-SK"/>
              <a:t>Modely delíme na: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INTENZIONÁLNE: Riešia problém globálne. Uvažujú o všetkých závislostiach medzi znalosťami. Vo všeobecnosti nie je možná žiadna kombinačná funkcia (obtiažna modifikovateľnosť, dlhé odvádzanie, teoretická správnosť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EXTENZIONÁLNE</a:t>
            </a:r>
            <a:r>
              <a:rPr lang="en-US" altLang="sk-SK"/>
              <a:t>: </a:t>
            </a:r>
            <a:r>
              <a:rPr lang="sk-SK" altLang="sk-SK"/>
              <a:t>Sú založené na princípe lokálnosti </a:t>
            </a:r>
            <a:r>
              <a:rPr lang="en-US" altLang="sk-SK"/>
              <a:t>(</a:t>
            </a:r>
            <a:r>
              <a:rPr lang="sk-SK" altLang="sk-SK"/>
              <a:t>extenzionality</a:t>
            </a:r>
            <a:r>
              <a:rPr lang="en-US" altLang="sk-SK"/>
              <a:t>)</a:t>
            </a:r>
            <a:r>
              <a:rPr lang="sk-SK" altLang="sk-SK"/>
              <a:t>. Predpokladajú existenciu kombinačných funkcií </a:t>
            </a:r>
            <a:r>
              <a:rPr lang="en-US" altLang="sk-SK"/>
              <a:t>(</a:t>
            </a:r>
            <a:r>
              <a:rPr lang="sk-SK" altLang="sk-SK"/>
              <a:t>rýchlosť, jednoduchosť, modifikovateľnosť, implementovateľnosť, nezabezpečujú teoretickú správnosť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Princíp extenzionality</a:t>
            </a:r>
            <a:r>
              <a:rPr lang="sk-SK" altLang="sk-SK"/>
              <a:t>: pravdivostná hodnota výroku je určená pravdivostnými hodnotami jeho zložiek a nezávisí od platnosti výrokov, ktoré nie sú jeho súčasťou.</a:t>
            </a:r>
            <a:endParaRPr lang="cs-CZ" alt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0920-5836-4D26-AF31-909B1A1C24BC}" type="slidenum">
              <a:rPr lang="cs-CZ" altLang="sk-SK"/>
              <a:pPr/>
              <a:t>8</a:t>
            </a:fld>
            <a:r>
              <a:rPr lang="sk-SK" altLang="sk-SK"/>
              <a:t>/8</a:t>
            </a:r>
            <a:endParaRPr lang="cs-CZ" altLang="sk-SK"/>
          </a:p>
        </p:txBody>
      </p:sp>
      <p:sp>
        <p:nvSpPr>
          <p:cNvPr id="31746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1747" name="Rectangle 3" descr="Large confetti"/>
          <p:cNvSpPr>
            <a:spLocks noChangeArrowheads="1"/>
          </p:cNvSpPr>
          <p:nvPr/>
        </p:nvSpPr>
        <p:spPr bwMode="auto">
          <a:xfrm>
            <a:off x="11430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6. Všeobecný extenzionálny model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33400" y="9144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Pre extenzionálne modely neexistuje všeobecne platný model šírenia neurčitosti. Platí princíp extenzionality, teda aj modularity. Model predstavuje sada kombinačných funkcií.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KOMBINAČNÉ  F-cie:  predpis pre manipuláciu s neurčitosťou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1.negácia:	N</a:t>
            </a:r>
            <a:r>
              <a:rPr lang="en-US" altLang="sk-SK"/>
              <a:t>(~P1) = fneg(N(P1))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2.konjunkcia</a:t>
            </a:r>
            <a:r>
              <a:rPr lang="en-US" altLang="sk-SK"/>
              <a:t>	N(P1&amp;P2) = fconj(N(P1), N(P2))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3.disjunkcia</a:t>
            </a:r>
            <a:r>
              <a:rPr lang="en-US" altLang="sk-SK"/>
              <a:t>	N(P1vP2) = fdisj(N(P1), N(P2))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4.CTR – sekvenčná kombinácia</a:t>
            </a:r>
            <a:r>
              <a:rPr lang="en-US" altLang="sk-SK"/>
              <a:t>	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N(Z) = fctr(N(P), N(P</a:t>
            </a:r>
            <a:r>
              <a:rPr lang="en-US" altLang="sk-SK">
                <a:sym typeface="Wingdings" panose="05000000000000000000" pitchFamily="2" charset="2"/>
              </a:rPr>
              <a:t></a:t>
            </a:r>
            <a:r>
              <a:rPr lang="en-US" altLang="sk-SK"/>
              <a:t>Z)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5.GLOB – paralelná kombinácia</a:t>
            </a:r>
            <a:r>
              <a:rPr lang="en-US" altLang="sk-SK"/>
              <a:t>	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N(Z) = fglob(N(P1</a:t>
            </a:r>
            <a:r>
              <a:rPr lang="en-US" altLang="sk-SK">
                <a:sym typeface="Wingdings" panose="05000000000000000000" pitchFamily="2" charset="2"/>
              </a:rPr>
              <a:t>Z), N(P2Z))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MODELY: Subjektívna Bayesovská metóda, Algebraická teória, Dempster-Shafferova metóda, Fuzzy prístup.</a:t>
            </a:r>
            <a:endParaRPr lang="cs-CZ" alt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994</TotalTime>
  <Words>859</Words>
  <Application>Microsoft Office PowerPoint</Application>
  <PresentationFormat>Prezentácia na obrazovke (4:3)</PresentationFormat>
  <Paragraphs>88</Paragraphs>
  <Slides>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Rýžový papír</vt:lpstr>
      <vt:lpstr>ZNALOSTNÉ SYSTÉMY  prednáška č. 3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Kristína Machová</cp:lastModifiedBy>
  <cp:revision>48</cp:revision>
  <dcterms:created xsi:type="dcterms:W3CDTF">2003-10-06T09:07:28Z</dcterms:created>
  <dcterms:modified xsi:type="dcterms:W3CDTF">2020-09-22T11:49:19Z</dcterms:modified>
</cp:coreProperties>
</file>