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sldIdLst>
    <p:sldId id="256" r:id="rId2"/>
    <p:sldId id="259" r:id="rId3"/>
    <p:sldId id="269" r:id="rId4"/>
    <p:sldId id="270" r:id="rId5"/>
    <p:sldId id="271" r:id="rId6"/>
    <p:sldId id="266" r:id="rId7"/>
    <p:sldId id="267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fld id="{89ED2C49-E268-4E42-98C4-0B937A2F0DF6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72957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FBAFE7-9AB6-4E68-B993-BCA68D482EE7}" type="slidenum">
              <a:rPr lang="cs-CZ" altLang="sk-SK"/>
              <a:pPr>
                <a:spcBef>
                  <a:spcPct val="0"/>
                </a:spcBef>
              </a:pPr>
              <a:t>1</a:t>
            </a:fld>
            <a:endParaRPr lang="cs-CZ" altLang="sk-SK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sk-SK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49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10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noFill/>
        </p:spPr>
        <p:txBody>
          <a:bodyPr anchor="b" anchorCtr="0"/>
          <a:lstStyle>
            <a:lvl1pPr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FA9ABB9-9AF1-4C7D-A3B2-24EAF4E3E4F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43349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8AA96-04B3-410D-8580-D063FDD7DE04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86180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2C49C-CCC4-4288-878A-18B1E736C6B1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0659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25D7B-66B9-4BEF-8B21-F890064E45DB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96842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788B3-1D67-42AE-80F4-AF2BA6B21F41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3814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C4E34-889D-4F4E-AED7-62647BFDE92B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3714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9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ADBAC-3BED-427D-9934-A8E203A75E1B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2329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5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EA6E2-E50C-4A22-AD52-D3A49CA7A2D7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42379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4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3B7B9-C749-4975-BEFE-4C4B6B563F14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5672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C7894-409C-457E-9EEC-FACF9EC05495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49086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ACEF5-0B36-4486-97BC-5C519C37A5E6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0409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latin typeface="Times New Roman" charset="0"/>
              </a:defRPr>
            </a:lvl1pPr>
          </a:lstStyle>
          <a:p>
            <a:pPr>
              <a:defRPr/>
            </a:pPr>
            <a:r>
              <a:rPr lang="cs-CZ"/>
              <a:t>Katedra kybernetiky a umelej inteligencie FEI, TU v Košiciach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1031" name="Rectangle 7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2F8E710-8BCA-4346-8E87-1A1CEF282E21}" type="slidenum">
              <a:rPr lang="cs-CZ" altLang="sk-SK"/>
              <a:pPr>
                <a:defRPr/>
              </a:pPr>
              <a:t>‹#›</a:t>
            </a:fld>
            <a:r>
              <a:rPr lang="sk-SK" altLang="sk-SK"/>
              <a:t>/7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äty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4099" name="Zástupný symbol čísla snímky 4"/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3E5BB7B-8769-49D9-8EAB-1DE44A80A6D4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r>
              <a:rPr lang="sk-SK" altLang="sk-SK" sz="2000">
                <a:solidFill>
                  <a:schemeClr val="bg1"/>
                </a:solidFill>
              </a:rPr>
              <a:t>/7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410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 eaLnBrk="1" hangingPunct="1"/>
            <a:r>
              <a:rPr lang="en-US" altLang="sk-SK" sz="4000" b="1"/>
              <a:t>ZNALOSTN</a:t>
            </a:r>
            <a:r>
              <a:rPr lang="sk-SK" altLang="sk-SK" sz="4000" b="1"/>
              <a:t>É SYSTÉMY  prednáška č. 2</a:t>
            </a:r>
            <a:endParaRPr lang="cs-CZ" altLang="sk-SK" sz="4000" b="1"/>
          </a:p>
        </p:txBody>
      </p:sp>
      <p:pic>
        <p:nvPicPr>
          <p:cNvPr id="4101" name="Picture 3" descr="C:\Pom\pom\KKUI-logo.gif"/>
          <p:cNvPicPr>
            <a:picLocks noChangeAspect="1" noChangeArrowheads="1"/>
          </p:cNvPicPr>
          <p:nvPr/>
        </p:nvPicPr>
        <p:blipFill>
          <a:blip r:embed="rId4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WINDOWS\Application Data\Microsoft\Media Catalog\Downloaded Clips\cl45\j0173958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70038" y="2560638"/>
            <a:ext cx="5692775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4000" b="1">
                <a:solidFill>
                  <a:srgbClr val="FF0000"/>
                </a:solidFill>
              </a:rPr>
              <a:t>Inferenčný mechanizmus</a:t>
            </a:r>
            <a:endParaRPr lang="en-US" altLang="sk-SK" sz="4000" b="1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4000">
                <a:solidFill>
                  <a:srgbClr val="FF0000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>
                <a:solidFill>
                  <a:srgbClr val="FF0000"/>
                </a:solidFill>
              </a:rPr>
              <a:t>Kristína Machová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>
                <a:solidFill>
                  <a:srgbClr val="FF0000"/>
                </a:solidFill>
              </a:rPr>
              <a:t>kristina.machova</a:t>
            </a:r>
            <a:r>
              <a:rPr lang="en-US" altLang="sk-SK">
                <a:solidFill>
                  <a:srgbClr val="FF0000"/>
                </a:solidFill>
              </a:rPr>
              <a:t>@</a:t>
            </a:r>
            <a:r>
              <a:rPr lang="sk-SK" altLang="sk-SK">
                <a:solidFill>
                  <a:srgbClr val="FF0000"/>
                </a:solidFill>
              </a:rPr>
              <a:t>tuke.sk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>
                <a:solidFill>
                  <a:srgbClr val="FF0000"/>
                </a:solidFill>
              </a:rPr>
              <a:t>Vysokoškolská 4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äty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6147" name="Zástupný symbol čísla snímky 5"/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C06CBEA-2773-4282-9152-C6FF8E0667B5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r>
              <a:rPr lang="sk-SK" altLang="sk-SK" sz="2000">
                <a:solidFill>
                  <a:schemeClr val="bg1"/>
                </a:solidFill>
              </a:rPr>
              <a:t>/7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6148" name="Rectangle 8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sk-SK" altLang="sk-SK" sz="2400"/>
          </a:p>
        </p:txBody>
      </p:sp>
      <p:sp>
        <p:nvSpPr>
          <p:cNvPr id="6149" name="Rectangle 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 eaLnBrk="1" hangingPunct="1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15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Produkčný systém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Formálna definícia produkčného systému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Dopredné a spätné reťazenie 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Inferenčná sieť</a:t>
            </a:r>
          </a:p>
          <a:p>
            <a:pPr marL="609600" indent="-609600" algn="just" eaLnBrk="1" hangingPunct="1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Prehľadávanie inferenčnej siete</a:t>
            </a:r>
          </a:p>
          <a:p>
            <a:pPr marL="990600" lvl="1" indent="-533400" eaLnBrk="1" hangingPunct="1">
              <a:buFontTx/>
              <a:buNone/>
            </a:pPr>
            <a:endParaRPr lang="sk-SK" altLang="sk-SK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äty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7171" name="Zástupný symbol čísla snímky 3"/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337DAF0-DA7B-4A35-A68C-AF4CC51CC7B8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r>
              <a:rPr lang="sk-SK" altLang="sk-SK" sz="2000">
                <a:solidFill>
                  <a:schemeClr val="bg1"/>
                </a:solidFill>
              </a:rPr>
              <a:t>/7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717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7173" name="Rectangle 3" descr="Large confetti"/>
          <p:cNvSpPr>
            <a:spLocks noChangeArrowheads="1"/>
          </p:cNvSpPr>
          <p:nvPr/>
        </p:nvSpPr>
        <p:spPr bwMode="auto">
          <a:xfrm>
            <a:off x="10668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Produkčný systém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533400" y="9906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Je tvorený troma zložkami: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1.   </a:t>
            </a:r>
            <a:r>
              <a:rPr lang="sk-SK" altLang="sk-SK" sz="2400" b="1"/>
              <a:t>súbor produkčných pravidiel</a:t>
            </a:r>
            <a:r>
              <a:rPr lang="sk-SK" altLang="sk-SK" sz="2400"/>
              <a:t>:   situácia</a:t>
            </a:r>
            <a:r>
              <a:rPr lang="sk-SK" altLang="sk-SK" sz="2000" b="1"/>
              <a:t> </a:t>
            </a:r>
            <a:r>
              <a:rPr lang="sk-SK" altLang="sk-SK" sz="2400" b="1"/>
              <a:t>S</a:t>
            </a:r>
            <a:r>
              <a:rPr lang="sk-SK" altLang="sk-SK" sz="2400"/>
              <a:t>           akcia </a:t>
            </a:r>
            <a:r>
              <a:rPr lang="sk-SK" altLang="sk-SK" sz="2400" b="1"/>
              <a:t>A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2.  </a:t>
            </a:r>
            <a:r>
              <a:rPr lang="sk-SK" altLang="sk-SK" sz="2400" b="1"/>
              <a:t>databáza</a:t>
            </a:r>
            <a:r>
              <a:rPr lang="sk-SK" altLang="sk-SK" sz="2400"/>
              <a:t> (báza dát BD</a:t>
            </a:r>
            <a:r>
              <a:rPr lang="en-US" altLang="sk-SK" sz="2400"/>
              <a:t>):</a:t>
            </a:r>
            <a:r>
              <a:rPr lang="sk-SK" altLang="sk-SK" sz="2400"/>
              <a:t> je prostredím na beh produkčného systému. Situácia S sa môže vyskytnúť v BD a akcia A môže byť vykonaná nad touto BD.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3. </a:t>
            </a:r>
            <a:r>
              <a:rPr lang="sk-SK" altLang="sk-SK" sz="2400" b="1"/>
              <a:t>interpreter</a:t>
            </a:r>
            <a:r>
              <a:rPr lang="sk-SK" altLang="sk-SK" sz="2400"/>
              <a:t>: realizuje produkcné pravidlá. Pracuje v dvojkrokovom cykle	1. rozpoznaj 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					2. vykonaj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Vlastnosti produkčného systému: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romanUcPeriod"/>
            </a:pPr>
            <a:r>
              <a:rPr lang="sk-SK" altLang="sk-SK" sz="2400"/>
              <a:t>Obmedzená možnosť interakcie medzi pravidlami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romanUcPeriod"/>
            </a:pPr>
            <a:r>
              <a:rPr lang="sk-SK" altLang="sk-SK" sz="2400"/>
              <a:t>Obmedzenia kladené na tvar pravidiel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romanUcPeriod"/>
            </a:pPr>
            <a:r>
              <a:rPr lang="sk-SK" altLang="sk-SK" sz="2400"/>
              <a:t>Pravidlá predstavujú elementárne akcie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romanUcPeriod"/>
            </a:pPr>
            <a:r>
              <a:rPr lang="sk-SK" altLang="sk-SK" sz="2400"/>
              <a:t>Modularita</a:t>
            </a:r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>
            <a:off x="6477000" y="1600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äty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8195" name="Zástupný symbol čísla snímky 3"/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300AE41-ACCA-424D-91E7-B55B1C0A50FE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r>
              <a:rPr lang="sk-SK" altLang="sk-SK" sz="2000">
                <a:solidFill>
                  <a:schemeClr val="bg1"/>
                </a:solidFill>
              </a:rPr>
              <a:t>/7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819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8197" name="Rectangle 3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Formálna definícia prod. systému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Produkčné pravidlá: </a:t>
            </a:r>
            <a:r>
              <a:rPr lang="sk-SK" altLang="sk-SK" sz="2400" b="1"/>
              <a:t>deklaratívne</a:t>
            </a:r>
            <a:r>
              <a:rPr lang="sk-SK" altLang="sk-SK" sz="2400"/>
              <a:t> a </a:t>
            </a:r>
            <a:r>
              <a:rPr lang="sk-SK" altLang="sk-SK" sz="2400" b="1"/>
              <a:t>procedurálne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L</a:t>
            </a:r>
            <a:r>
              <a:rPr lang="en-US" altLang="sk-SK" sz="2400"/>
              <a:t>1 &amp; L2 &amp; … &amp; Lk </a:t>
            </a:r>
            <a:r>
              <a:rPr lang="en-US" altLang="sk-SK" sz="2400">
                <a:sym typeface="Wingdings" panose="05000000000000000000" pitchFamily="2" charset="2"/>
              </a:rPr>
              <a:t> p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>
                <a:sym typeface="Wingdings" panose="05000000000000000000" pitchFamily="2" charset="2"/>
              </a:rPr>
              <a:t>Kde:</a:t>
            </a:r>
            <a:r>
              <a:rPr lang="sk-SK" altLang="sk-SK" sz="2400">
                <a:sym typeface="Wingdings" panose="05000000000000000000" pitchFamily="2" charset="2"/>
              </a:rPr>
              <a:t>		Li</a:t>
            </a:r>
            <a:r>
              <a:rPr lang="en-US" altLang="sk-SK" sz="2400">
                <a:sym typeface="Wingdings" panose="05000000000000000000" pitchFamily="2" charset="2"/>
              </a:rPr>
              <a:t>		</a:t>
            </a:r>
            <a:r>
              <a:rPr lang="sk-SK" altLang="sk-SK" sz="2400">
                <a:sym typeface="Wingdings" panose="05000000000000000000" pitchFamily="2" charset="2"/>
              </a:rPr>
              <a:t>je literál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>
                <a:sym typeface="Wingdings" panose="05000000000000000000" pitchFamily="2" charset="2"/>
              </a:rPr>
              <a:t>		L1 </a:t>
            </a:r>
            <a:r>
              <a:rPr lang="en-US" altLang="sk-SK" sz="2400">
                <a:sym typeface="Wingdings" panose="05000000000000000000" pitchFamily="2" charset="2"/>
              </a:rPr>
              <a:t>&amp;…&amp; Lk	je element</a:t>
            </a:r>
            <a:r>
              <a:rPr lang="sk-SK" altLang="sk-SK" sz="2400">
                <a:sym typeface="Wingdings" panose="05000000000000000000" pitchFamily="2" charset="2"/>
              </a:rPr>
              <a:t>árna konjunkcia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>
                <a:sym typeface="Wingdings" panose="05000000000000000000" pitchFamily="2" charset="2"/>
              </a:rPr>
              <a:t>		predstavuje predpoklady </a:t>
            </a:r>
            <a:r>
              <a:rPr lang="en-US" altLang="sk-SK" sz="2400">
                <a:sym typeface="Wingdings" panose="05000000000000000000" pitchFamily="2" charset="2"/>
              </a:rPr>
              <a:t>(antecedenty, evidencie)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>
                <a:sym typeface="Wingdings" panose="05000000000000000000" pitchFamily="2" charset="2"/>
              </a:rPr>
              <a:t>		p		je </a:t>
            </a:r>
            <a:r>
              <a:rPr lang="sk-SK" altLang="sk-SK" sz="2400">
                <a:sym typeface="Wingdings" panose="05000000000000000000" pitchFamily="2" charset="2"/>
              </a:rPr>
              <a:t>záver </a:t>
            </a:r>
            <a:r>
              <a:rPr lang="en-US" altLang="sk-SK" sz="2400">
                <a:sym typeface="Wingdings" panose="05000000000000000000" pitchFamily="2" charset="2"/>
              </a:rPr>
              <a:t>(consequent)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en-US" altLang="sk-SK" sz="2400">
              <a:sym typeface="Wingdings" panose="05000000000000000000" pitchFamily="2" charset="2"/>
            </a:endParaRP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>
                <a:sym typeface="Wingdings" panose="05000000000000000000" pitchFamily="2" charset="2"/>
              </a:rPr>
              <a:t>Odvádzanie nových znalosti je možné realizovať dvojako: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 b="1">
                <a:sym typeface="Wingdings" panose="05000000000000000000" pitchFamily="2" charset="2"/>
              </a:rPr>
              <a:t>modus ponens</a:t>
            </a:r>
            <a:r>
              <a:rPr lang="sk-SK" altLang="sk-SK" sz="2400">
                <a:sym typeface="Wingdings" panose="05000000000000000000" pitchFamily="2" charset="2"/>
              </a:rPr>
              <a:t>	p	</a:t>
            </a:r>
            <a:r>
              <a:rPr lang="sk-SK" altLang="sk-SK" sz="2400" b="1">
                <a:sym typeface="Wingdings" panose="05000000000000000000" pitchFamily="2" charset="2"/>
              </a:rPr>
              <a:t>modus tollens</a:t>
            </a:r>
            <a:r>
              <a:rPr lang="en-US" altLang="sk-SK" sz="2400">
                <a:sym typeface="Wingdings" panose="05000000000000000000" pitchFamily="2" charset="2"/>
              </a:rPr>
              <a:t>		not q</a:t>
            </a:r>
            <a:endParaRPr lang="sk-SK" altLang="sk-SK" sz="2400">
              <a:sym typeface="Wingdings" panose="05000000000000000000" pitchFamily="2" charset="2"/>
            </a:endParaRP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>
                <a:sym typeface="Wingdings" panose="05000000000000000000" pitchFamily="2" charset="2"/>
              </a:rPr>
              <a:t>				p</a:t>
            </a:r>
            <a:r>
              <a:rPr lang="en-US" altLang="sk-SK" sz="2400">
                <a:sym typeface="Wingdings" panose="05000000000000000000" pitchFamily="2" charset="2"/>
              </a:rPr>
              <a:t>q				pq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>
                <a:sym typeface="Wingdings" panose="05000000000000000000" pitchFamily="2" charset="2"/>
              </a:rPr>
              <a:t>				q				not p</a:t>
            </a:r>
            <a:endParaRPr lang="sk-SK" altLang="sk-SK" sz="2400"/>
          </a:p>
        </p:txBody>
      </p:sp>
      <p:sp>
        <p:nvSpPr>
          <p:cNvPr id="8199" name="Line 5"/>
          <p:cNvSpPr>
            <a:spLocks noChangeShapeType="1"/>
          </p:cNvSpPr>
          <p:nvPr/>
        </p:nvSpPr>
        <p:spPr bwMode="auto">
          <a:xfrm>
            <a:off x="3200400" y="5334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6858000" y="5334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äty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9219" name="Zástupný symbol čísla snímky 3"/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086FD2D-D4FA-48FC-9248-F5FE1E6C347F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r>
              <a:rPr lang="sk-SK" altLang="sk-SK" sz="2000">
                <a:solidFill>
                  <a:schemeClr val="bg1"/>
                </a:solidFill>
              </a:rPr>
              <a:t>/7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9220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9221" name="Rectangle 3" descr="Large confetti"/>
          <p:cNvSpPr>
            <a:spLocks noChangeArrowheads="1"/>
          </p:cNvSpPr>
          <p:nvPr/>
        </p:nvSpPr>
        <p:spPr bwMode="auto">
          <a:xfrm>
            <a:off x="1143000" y="152400"/>
            <a:ext cx="7772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sk-SK" sz="3600">
                <a:solidFill>
                  <a:srgbClr val="FF0000"/>
                </a:solidFill>
              </a:rPr>
              <a:t>3</a:t>
            </a:r>
            <a:r>
              <a:rPr lang="sk-SK" altLang="sk-SK" sz="3600">
                <a:solidFill>
                  <a:srgbClr val="FF0000"/>
                </a:solidFill>
              </a:rPr>
              <a:t>. Dopredné a spätné reťazenie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533400" y="10668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Ak záver jedného pravidla obsahuje tú istú znalosť </a:t>
            </a:r>
            <a:r>
              <a:rPr lang="en-US" altLang="sk-SK" sz="2400"/>
              <a:t>(</a:t>
            </a:r>
            <a:r>
              <a:rPr lang="sk-SK" altLang="sk-SK" sz="2400"/>
              <a:t>v tej istej forme</a:t>
            </a:r>
            <a:r>
              <a:rPr lang="en-US" altLang="sk-SK" sz="2400"/>
              <a:t>)</a:t>
            </a:r>
            <a:r>
              <a:rPr lang="sk-SK" altLang="sk-SK" sz="2400"/>
              <a:t> ako predpoklad ďalšieho, je možné reťazenie pravidiel.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Existujú dva druhy reťazenia: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400" b="1"/>
              <a:t>Dopredné reťazenie</a:t>
            </a:r>
            <a:r>
              <a:rPr lang="sk-SK" altLang="sk-SK" sz="2400"/>
              <a:t>. Ak aktuálne platia predpoklady, potom platí záver. Vykoná sa vždy prvé pravidlo, ktorého situačná časť je splnená. Hovoríme o priamom reťazení – </a:t>
            </a:r>
            <a:r>
              <a:rPr lang="sk-SK" altLang="sk-SK" sz="2400" b="1"/>
              <a:t>data driven inference</a:t>
            </a:r>
            <a:r>
              <a:rPr lang="sk-SK" altLang="sk-SK" sz="2400"/>
              <a:t>, resp. </a:t>
            </a:r>
            <a:r>
              <a:rPr lang="sk-SK" altLang="sk-SK" sz="2400" b="1"/>
              <a:t>forward chaining</a:t>
            </a:r>
            <a:r>
              <a:rPr lang="sk-SK" altLang="sk-SK" sz="2400"/>
              <a:t>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Nevýhody:	- pri dokazovaní  hypotézy vykoná aj mnoho nepotrebných pravidiel </a:t>
            </a:r>
            <a:r>
              <a:rPr lang="en-US" altLang="sk-SK" sz="2400"/>
              <a:t>(</a:t>
            </a:r>
            <a:r>
              <a:rPr lang="sk-SK" altLang="sk-SK" sz="2400"/>
              <a:t>nevieme ovplyvniť</a:t>
            </a:r>
            <a:r>
              <a:rPr lang="en-US" altLang="sk-SK" sz="2400"/>
              <a:t>)</a:t>
            </a:r>
            <a:endParaRPr lang="sk-SK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			- odvodí všetky výsledky na základe stavu BD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2.	</a:t>
            </a:r>
            <a:r>
              <a:rPr lang="sk-SK" altLang="sk-SK" sz="2400" b="1"/>
              <a:t>Spätné reťazenie</a:t>
            </a:r>
            <a:r>
              <a:rPr lang="sk-SK" altLang="sk-SK" sz="2400"/>
              <a:t>. Aby platil záver, musíme dokázať tvrdenie. Hovoríme o </a:t>
            </a:r>
            <a:r>
              <a:rPr lang="sk-SK" altLang="sk-SK" sz="2400" b="1"/>
              <a:t>backward chaining</a:t>
            </a:r>
            <a:r>
              <a:rPr lang="sk-SK" altLang="sk-SK" sz="240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äty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0243" name="Zástupný symbol čísla snímky 3"/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448B971-04EA-4D6E-8630-2A2CCD4186A0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r>
              <a:rPr lang="sk-SK" altLang="sk-SK" sz="2000">
                <a:solidFill>
                  <a:schemeClr val="bg1"/>
                </a:solidFill>
              </a:rPr>
              <a:t>/7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0244" name="Rectangle 1026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10245" name="Rectangle 1027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Inferenčná sieť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46" name="Rectangle 1028"/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/>
              <a:t>  l1&amp;m1&amp;l5&gt;k1</a:t>
            </a:r>
            <a:r>
              <a:rPr lang="sk-SK" altLang="sk-SK" sz="2400"/>
              <a:t>		k1		k2		k3</a:t>
            </a:r>
            <a:endParaRPr lang="en-US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/>
              <a:t>m1&amp;l5&amp;m3&gt;k2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/>
              <a:t>  l5&amp;m2&amp;l7&gt;k3</a:t>
            </a:r>
            <a:r>
              <a:rPr lang="sk-SK" altLang="sk-SK" sz="2400"/>
              <a:t>	l1	m1	l5		m3	l7</a:t>
            </a:r>
            <a:endParaRPr lang="en-US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/>
              <a:t>        l2&amp;m2&gt;m1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/>
              <a:t>           l3vl4&gt;m2</a:t>
            </a:r>
            <a:r>
              <a:rPr lang="sk-SK" altLang="sk-SK" sz="2400"/>
              <a:t>		l</a:t>
            </a:r>
            <a:r>
              <a:rPr lang="en-US" altLang="sk-SK" sz="2400"/>
              <a:t>2</a:t>
            </a:r>
            <a:r>
              <a:rPr lang="sk-SK" altLang="sk-SK" sz="2400"/>
              <a:t>	m2		l6	l8</a:t>
            </a:r>
            <a:endParaRPr lang="en-US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en-US" altLang="sk-SK" sz="2400"/>
              <a:t>           l6vl8&gt;m3</a:t>
            </a:r>
            <a:endParaRPr lang="sk-SK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r>
              <a:rPr lang="sk-SK" altLang="sk-SK" sz="2400"/>
              <a:t>						l3	l4</a:t>
            </a:r>
            <a:endParaRPr lang="en-US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/>
              <a:t>Produkčné pravidlo:	predpoklady P</a:t>
            </a:r>
            <a:r>
              <a:rPr lang="sk-SK" altLang="sk-SK" sz="2400">
                <a:sym typeface="Wingdings" panose="05000000000000000000" pitchFamily="2" charset="2"/>
              </a:rPr>
              <a:t>záverZ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>
                <a:sym typeface="Wingdings" panose="05000000000000000000" pitchFamily="2" charset="2"/>
              </a:rPr>
              <a:t>Reťazenie produkčných pravidiel (podmienka</a:t>
            </a:r>
            <a:r>
              <a:rPr lang="en-US" altLang="sk-SK" sz="2400">
                <a:sym typeface="Wingdings" panose="05000000000000000000" pitchFamily="2" charset="2"/>
              </a:rPr>
              <a:t>)</a:t>
            </a:r>
            <a:endParaRPr lang="sk-SK" altLang="sk-SK" sz="2400">
              <a:sym typeface="Wingdings" panose="05000000000000000000" pitchFamily="2" charset="2"/>
            </a:endParaRP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>
                <a:sym typeface="Wingdings" panose="05000000000000000000" pitchFamily="2" charset="2"/>
              </a:rPr>
              <a:t>Hierarchická štruktúra – strom – inferenčná sieť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>
                <a:sym typeface="Wingdings" panose="05000000000000000000" pitchFamily="2" charset="2"/>
              </a:rPr>
              <a:t>Uzly: koreňové, medziľahlé, listové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sk-SK" altLang="sk-SK" sz="2400">
                <a:sym typeface="Wingdings" panose="05000000000000000000" pitchFamily="2" charset="2"/>
              </a:rPr>
              <a:t>Uzly: </a:t>
            </a:r>
            <a:r>
              <a:rPr lang="en-US" altLang="sk-SK" sz="2400">
                <a:sym typeface="Wingdings" panose="05000000000000000000" pitchFamily="2" charset="2"/>
              </a:rPr>
              <a:t>(</a:t>
            </a:r>
            <a:r>
              <a:rPr lang="sk-SK" altLang="sk-SK" sz="2400">
                <a:sym typeface="Wingdings" panose="05000000000000000000" pitchFamily="2" charset="2"/>
              </a:rPr>
              <a:t>ne</a:t>
            </a:r>
            <a:r>
              <a:rPr lang="en-US" altLang="sk-SK" sz="2400">
                <a:sym typeface="Wingdings" panose="05000000000000000000" pitchFamily="2" charset="2"/>
              </a:rPr>
              <a:t>)</a:t>
            </a:r>
            <a:r>
              <a:rPr lang="sk-SK" altLang="sk-SK" sz="2400">
                <a:sym typeface="Wingdings" panose="05000000000000000000" pitchFamily="2" charset="2"/>
              </a:rPr>
              <a:t>cieľové, </a:t>
            </a:r>
            <a:r>
              <a:rPr lang="en-US" altLang="sk-SK" sz="2400">
                <a:sym typeface="Wingdings" panose="05000000000000000000" pitchFamily="2" charset="2"/>
              </a:rPr>
              <a:t>(</a:t>
            </a:r>
            <a:r>
              <a:rPr lang="sk-SK" altLang="sk-SK" sz="2400">
                <a:sym typeface="Wingdings" panose="05000000000000000000" pitchFamily="2" charset="2"/>
              </a:rPr>
              <a:t>ne</a:t>
            </a:r>
            <a:r>
              <a:rPr lang="en-US" altLang="sk-SK" sz="2400">
                <a:sym typeface="Wingdings" panose="05000000000000000000" pitchFamily="2" charset="2"/>
              </a:rPr>
              <a:t>)</a:t>
            </a:r>
            <a:r>
              <a:rPr lang="sk-SK" altLang="sk-SK" sz="2400">
                <a:sym typeface="Wingdings" panose="05000000000000000000" pitchFamily="2" charset="2"/>
              </a:rPr>
              <a:t>dotazovateľné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</a:pPr>
            <a:endParaRPr lang="en-US" altLang="sk-SK" sz="2400"/>
          </a:p>
        </p:txBody>
      </p:sp>
      <p:sp>
        <p:nvSpPr>
          <p:cNvPr id="10247" name="Line 1030"/>
          <p:cNvSpPr>
            <a:spLocks noChangeShapeType="1"/>
          </p:cNvSpPr>
          <p:nvPr/>
        </p:nvSpPr>
        <p:spPr bwMode="auto">
          <a:xfrm flipH="1">
            <a:off x="3581400" y="1600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48" name="Line 1031"/>
          <p:cNvSpPr>
            <a:spLocks noChangeShapeType="1"/>
          </p:cNvSpPr>
          <p:nvPr/>
        </p:nvSpPr>
        <p:spPr bwMode="auto">
          <a:xfrm>
            <a:off x="4419600" y="1600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49" name="Line 1032"/>
          <p:cNvSpPr>
            <a:spLocks noChangeShapeType="1"/>
          </p:cNvSpPr>
          <p:nvPr/>
        </p:nvSpPr>
        <p:spPr bwMode="auto">
          <a:xfrm>
            <a:off x="4419600" y="16002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0" name="Line 1034"/>
          <p:cNvSpPr>
            <a:spLocks noChangeShapeType="1"/>
          </p:cNvSpPr>
          <p:nvPr/>
        </p:nvSpPr>
        <p:spPr bwMode="auto">
          <a:xfrm flipH="1">
            <a:off x="5257800" y="16002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1" name="Line 1035"/>
          <p:cNvSpPr>
            <a:spLocks noChangeShapeType="1"/>
          </p:cNvSpPr>
          <p:nvPr/>
        </p:nvSpPr>
        <p:spPr bwMode="auto">
          <a:xfrm>
            <a:off x="6248400" y="16002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2" name="Line 1037"/>
          <p:cNvSpPr>
            <a:spLocks noChangeShapeType="1"/>
          </p:cNvSpPr>
          <p:nvPr/>
        </p:nvSpPr>
        <p:spPr bwMode="auto">
          <a:xfrm flipH="1">
            <a:off x="4419600" y="16002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3" name="Line 1038"/>
          <p:cNvSpPr>
            <a:spLocks noChangeShapeType="1"/>
          </p:cNvSpPr>
          <p:nvPr/>
        </p:nvSpPr>
        <p:spPr bwMode="auto">
          <a:xfrm flipH="1">
            <a:off x="5257800" y="1600200"/>
            <a:ext cx="2819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4" name="Line 1039"/>
          <p:cNvSpPr>
            <a:spLocks noChangeShapeType="1"/>
          </p:cNvSpPr>
          <p:nvPr/>
        </p:nvSpPr>
        <p:spPr bwMode="auto">
          <a:xfrm flipH="1">
            <a:off x="5334000" y="1600200"/>
            <a:ext cx="2743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5" name="Line 1040"/>
          <p:cNvSpPr>
            <a:spLocks noChangeShapeType="1"/>
          </p:cNvSpPr>
          <p:nvPr/>
        </p:nvSpPr>
        <p:spPr bwMode="auto">
          <a:xfrm>
            <a:off x="8077200" y="160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6" name="Line 1041"/>
          <p:cNvSpPr>
            <a:spLocks noChangeShapeType="1"/>
          </p:cNvSpPr>
          <p:nvPr/>
        </p:nvSpPr>
        <p:spPr bwMode="auto">
          <a:xfrm>
            <a:off x="4419600" y="236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7" name="Line 1042"/>
          <p:cNvSpPr>
            <a:spLocks noChangeShapeType="1"/>
          </p:cNvSpPr>
          <p:nvPr/>
        </p:nvSpPr>
        <p:spPr bwMode="auto">
          <a:xfrm>
            <a:off x="4419600" y="23622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8" name="Line 1043"/>
          <p:cNvSpPr>
            <a:spLocks noChangeShapeType="1"/>
          </p:cNvSpPr>
          <p:nvPr/>
        </p:nvSpPr>
        <p:spPr bwMode="auto">
          <a:xfrm>
            <a:off x="5334000" y="3200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59" name="Line 1044"/>
          <p:cNvSpPr>
            <a:spLocks noChangeShapeType="1"/>
          </p:cNvSpPr>
          <p:nvPr/>
        </p:nvSpPr>
        <p:spPr bwMode="auto">
          <a:xfrm>
            <a:off x="5334000" y="3200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0" name="Line 1045"/>
          <p:cNvSpPr>
            <a:spLocks noChangeShapeType="1"/>
          </p:cNvSpPr>
          <p:nvPr/>
        </p:nvSpPr>
        <p:spPr bwMode="auto">
          <a:xfrm>
            <a:off x="7162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1" name="Line 1046"/>
          <p:cNvSpPr>
            <a:spLocks noChangeShapeType="1"/>
          </p:cNvSpPr>
          <p:nvPr/>
        </p:nvSpPr>
        <p:spPr bwMode="auto">
          <a:xfrm>
            <a:off x="7162800" y="23622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2" name="Line 1050"/>
          <p:cNvSpPr>
            <a:spLocks noChangeShapeType="1"/>
          </p:cNvSpPr>
          <p:nvPr/>
        </p:nvSpPr>
        <p:spPr bwMode="auto">
          <a:xfrm flipH="1" flipV="1">
            <a:off x="7543800" y="16764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3" name="Line 1051"/>
          <p:cNvSpPr>
            <a:spLocks noChangeShapeType="1"/>
          </p:cNvSpPr>
          <p:nvPr/>
        </p:nvSpPr>
        <p:spPr bwMode="auto">
          <a:xfrm>
            <a:off x="44196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4" name="Line 1053"/>
          <p:cNvSpPr>
            <a:spLocks noChangeShapeType="1"/>
          </p:cNvSpPr>
          <p:nvPr/>
        </p:nvSpPr>
        <p:spPr bwMode="auto">
          <a:xfrm flipH="1">
            <a:off x="57150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0265" name="Line 1054"/>
          <p:cNvSpPr>
            <a:spLocks noChangeShapeType="1"/>
          </p:cNvSpPr>
          <p:nvPr/>
        </p:nvSpPr>
        <p:spPr bwMode="auto">
          <a:xfrm flipH="1">
            <a:off x="4191000" y="175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äty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sk-SK" sz="2000"/>
              <a:t>Katedra kybernetiky a umelej inteligencie FEI, TU v Košiciach</a:t>
            </a:r>
          </a:p>
        </p:txBody>
      </p:sp>
      <p:sp>
        <p:nvSpPr>
          <p:cNvPr id="11267" name="Zástupný symbol čísla snímky 3"/>
          <p:cNvSpPr>
            <a:spLocks noGrp="1"/>
          </p:cNvSpPr>
          <p:nvPr>
            <p:ph type="sldNum" sz="quarter" idx="12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053F439-3768-4BD5-A24F-7047FE3DCCE6}" type="slidenum">
              <a:rPr lang="cs-CZ" altLang="sk-SK" sz="20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r>
              <a:rPr lang="sk-SK" altLang="sk-SK" sz="2000">
                <a:solidFill>
                  <a:schemeClr val="bg1"/>
                </a:solidFill>
              </a:rPr>
              <a:t>/7</a:t>
            </a:r>
            <a:endParaRPr lang="cs-CZ" altLang="sk-SK" sz="2000">
              <a:solidFill>
                <a:schemeClr val="bg1"/>
              </a:solidFill>
            </a:endParaRPr>
          </a:p>
        </p:txBody>
      </p:sp>
      <p:sp>
        <p:nvSpPr>
          <p:cNvPr id="11268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 eaLnBrk="1" hangingPunct="1">
              <a:lnSpc>
                <a:spcPct val="90000"/>
              </a:lnSpc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endParaRPr lang="cs-CZ" altLang="sk-SK" sz="2400"/>
          </a:p>
        </p:txBody>
      </p:sp>
      <p:sp>
        <p:nvSpPr>
          <p:cNvPr id="11269" name="Rectangle 3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5. Prehľadávanie inferenčnej siete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533400" y="12192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400"/>
              <a:t>NEÚPLNÝ PRIAMY CHOD je pohyb v IS od necieľového ku koreňovému uzlu. Uzly na ceste sa neexpandujú. </a:t>
            </a:r>
            <a:r>
              <a:rPr lang="en-US" altLang="sk-SK" sz="2400"/>
              <a:t>(</a:t>
            </a:r>
            <a:r>
              <a:rPr lang="sk-SK" altLang="sk-SK" sz="2400"/>
              <a:t>Ktoré ciele sú relevantné k zadanému uzlu?</a:t>
            </a:r>
            <a:r>
              <a:rPr lang="en-US" altLang="sk-SK" sz="2400"/>
              <a:t>)</a:t>
            </a:r>
            <a:endParaRPr lang="sk-SK" altLang="sk-SK" sz="2400"/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400"/>
              <a:t>ÚPLNÝ SPATNÝ CHOD je postup v IS od cieľového uzla k listovým. Uzly na ceste sa expandujú.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400"/>
              <a:t>ÚPLNÝ PRIAMY CHOD je postup od listových uzlov ku koreňovým. Ak je nutná expanzia, vykoná sa.</a:t>
            </a:r>
          </a:p>
          <a:p>
            <a:pPr algn="just" eaLnBrk="1" hangingPunct="1">
              <a:lnSpc>
                <a:spcPct val="90000"/>
              </a:lnSpc>
              <a:buSzTx/>
              <a:buFont typeface="Wingdings" panose="05000000000000000000" pitchFamily="2" charset="2"/>
              <a:buAutoNum type="arabicPeriod"/>
            </a:pPr>
            <a:r>
              <a:rPr lang="sk-SK" altLang="sk-SK" sz="2400"/>
              <a:t>NEÚPLNÝ SPATNÝ CHOD smeruje od koreňových k listovým uzlom. Uzly sa neexpandujú. Hľadáme najvierohodnejšie alternatívy </a:t>
            </a:r>
            <a:r>
              <a:rPr lang="en-US" altLang="sk-SK" sz="2400"/>
              <a:t>(</a:t>
            </a:r>
            <a:r>
              <a:rPr lang="sk-SK" altLang="sk-SK" sz="2400"/>
              <a:t>heuristický postup</a:t>
            </a:r>
            <a:r>
              <a:rPr lang="en-US" altLang="sk-SK" sz="2400"/>
              <a:t>)</a:t>
            </a:r>
            <a:r>
              <a:rPr lang="sk-SK" altLang="sk-SK" sz="2400"/>
              <a:t>. </a:t>
            </a:r>
            <a:endParaRPr lang="cs-CZ" altLang="sk-SK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§"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729</TotalTime>
  <Words>659</Words>
  <Application>Microsoft Office PowerPoint</Application>
  <PresentationFormat>Prezentácia na obrazovke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0" baseType="lpstr">
      <vt:lpstr>Times New Roman</vt:lpstr>
      <vt:lpstr>Wingdings</vt:lpstr>
      <vt:lpstr>Rýžový papír</vt:lpstr>
      <vt:lpstr>ZNALOSTNÉ SYSTÉMY  prednáška č. 2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Kristína Machová</cp:lastModifiedBy>
  <cp:revision>42</cp:revision>
  <dcterms:created xsi:type="dcterms:W3CDTF">2003-10-06T09:07:28Z</dcterms:created>
  <dcterms:modified xsi:type="dcterms:W3CDTF">2020-09-22T11:48:16Z</dcterms:modified>
</cp:coreProperties>
</file>