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1"/>
  </p:notesMasterIdLst>
  <p:sldIdLst>
    <p:sldId id="256" r:id="rId2"/>
    <p:sldId id="274" r:id="rId3"/>
    <p:sldId id="259" r:id="rId4"/>
    <p:sldId id="260" r:id="rId5"/>
    <p:sldId id="263" r:id="rId6"/>
    <p:sldId id="262" r:id="rId7"/>
    <p:sldId id="265" r:id="rId8"/>
    <p:sldId id="270" r:id="rId9"/>
    <p:sldId id="271" r:id="rId1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77B"/>
    <a:srgbClr val="32738A"/>
    <a:srgbClr val="34758C"/>
    <a:srgbClr val="38809A"/>
    <a:srgbClr val="4296B4"/>
    <a:srgbClr val="306E84"/>
    <a:srgbClr val="4B9FB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6" d="100"/>
          <a:sy n="86" d="100"/>
        </p:scale>
        <p:origin x="102" y="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3257C93-FCA7-4304-A18C-A30D28F705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D1497F1-4CCC-48E8-AD8A-91588938078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0A27442-6BE4-46CF-83CD-858F708B6A1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1DC76111-C172-4458-9468-843A42EB9C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noProof="0"/>
              <a:t>Klepnutím lze upravit styly předlohy textu.</a:t>
            </a:r>
          </a:p>
          <a:p>
            <a:pPr lvl="1"/>
            <a:r>
              <a:rPr lang="cs-CZ" altLang="sk-SK" noProof="0"/>
              <a:t>Druhá úroveň</a:t>
            </a:r>
          </a:p>
          <a:p>
            <a:pPr lvl="2"/>
            <a:r>
              <a:rPr lang="cs-CZ" altLang="sk-SK" noProof="0"/>
              <a:t>Třetí úroveň</a:t>
            </a:r>
          </a:p>
          <a:p>
            <a:pPr lvl="3"/>
            <a:r>
              <a:rPr lang="cs-CZ" altLang="sk-SK" noProof="0"/>
              <a:t>Čtvrtá úroveň</a:t>
            </a:r>
          </a:p>
          <a:p>
            <a:pPr lvl="4"/>
            <a:r>
              <a:rPr lang="cs-CZ" altLang="sk-SK" noProof="0"/>
              <a:t>Pátá úroveň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D7BCBE5D-8BED-4302-BE7C-36C12D8AA1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EC9A2A63-B155-4D4F-B909-0DCCD17998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C3C335E-39F3-40C6-8A4F-016E19203DAD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E57F196-10B0-431B-8D45-A34BBA9C5C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77A8DB5-5344-4DBA-8F11-232440CDA227}" type="slidenum">
              <a:rPr lang="cs-CZ" altLang="sk-SK" sz="1200"/>
              <a:pPr/>
              <a:t>1</a:t>
            </a:fld>
            <a:endParaRPr lang="cs-CZ" altLang="sk-SK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BFC70C9-1199-44B5-B277-7402EC5DF8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B5FFD29-4004-4E7A-A8E0-055ED93D9C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Large confetti">
            <a:extLst>
              <a:ext uri="{FF2B5EF4-FFF2-40B4-BE49-F238E27FC236}">
                <a16:creationId xmlns:a16="http://schemas.microsoft.com/office/drawing/2014/main" id="{6A8A6E18-C487-459D-AA53-AEE28E1AF37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195"/>
              </a:schemeClr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sk-SK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5209CF22-9029-4FCF-A272-06769932DF9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sk-SK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C1B9524B-C316-480F-ACF2-50599B4E368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sk-SK"/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61BECEE9-5CC0-40D0-87DE-4FC54C3B532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sk-SK"/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3CC2F5C2-C3FC-4FA2-86A4-D314CEEEFE2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sk-SK"/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97003C8F-ED90-4FB9-802B-5873374D831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sk-SK"/>
          </a:p>
        </p:txBody>
      </p:sp>
      <p:sp>
        <p:nvSpPr>
          <p:cNvPr id="10" name="Rectangle 8" descr="Large confetti">
            <a:extLst>
              <a:ext uri="{FF2B5EF4-FFF2-40B4-BE49-F238E27FC236}">
                <a16:creationId xmlns:a16="http://schemas.microsoft.com/office/drawing/2014/main" id="{1ADE53D0-D8A7-401B-9C38-BB80AC63913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sk-SK"/>
          </a:p>
        </p:txBody>
      </p:sp>
      <p:sp>
        <p:nvSpPr>
          <p:cNvPr id="6153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sk-SK" noProof="0"/>
              <a:t>Klepnutím lze upravit styl předlohy nadpisů.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sk-SK" noProof="0"/>
              <a:t>Klepnutím lze upravit styl předlohy podnadpisů.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13DA21E4-584C-4BC3-81F6-77DE72C3CE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BC8B2B6C-92CA-4A0E-BDC1-37C8614D40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1A341E7B-1C21-4F22-B598-4F7757EAF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 anchorCtr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A64E874D-63AA-4A1B-A2D4-CBBF4B50F4BD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52913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03540B-321F-476F-BA13-9274279FA4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968CBD-7D8E-4FA5-860F-A9F4BD9663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3DA7AB5C-679F-49A3-AC5E-391DFDDBD1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215CDD-6C75-45DE-AE67-222A33E1DF79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984983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3DFE85-6344-4CD8-9751-3771D9CB87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8C4F8D-AFB1-4C43-90AC-109B2BC296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2FFC7683-071C-4CCF-9C98-BAFAD1A57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68167-FBBE-43B3-9C2A-D29FF637850C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66932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347D71-3123-453B-9460-3E22880A24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CFB1A0-7FB6-415F-AF71-B9CD430534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2B4E020E-59ED-4CD0-8B6C-2139CE2C63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4CF0D-3B6E-41E7-93A4-6505F9370CB1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179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12ECAE-EA5B-474C-8852-94CBAC923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5EAC18-6873-4952-A74B-5E1D1663ED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497F68D4-13EA-49DB-92B1-10B69778CF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808528-85F4-4CED-9A01-88259B2B3171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66287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4D0AF1-C3A8-437D-8DCE-2E2137893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7585B4-8E0D-4E29-96FD-DBF4EFC1D9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Rectangle 9" descr="Large confetti">
            <a:extLst>
              <a:ext uri="{FF2B5EF4-FFF2-40B4-BE49-F238E27FC236}">
                <a16:creationId xmlns:a16="http://schemas.microsoft.com/office/drawing/2014/main" id="{5D1743D0-013E-40A9-BA6B-C83E6BFE7F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C9D1CF-142C-42AF-8684-2E4D95E8D475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18362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553236-B24A-4890-9E74-5DCF14E4EC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8426C04-C865-4150-93A3-D5A3DB1A79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Rectangle 9" descr="Large confetti">
            <a:extLst>
              <a:ext uri="{FF2B5EF4-FFF2-40B4-BE49-F238E27FC236}">
                <a16:creationId xmlns:a16="http://schemas.microsoft.com/office/drawing/2014/main" id="{4DD01B63-6EB0-4178-87E6-841642316D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69B27E-78E3-4943-BC4B-7FEFF7A0D10B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1826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2329876-3BC7-4027-B695-56412E4B87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464A4F0-345E-4B4F-ADFC-CEFD46C364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" name="Rectangle 9" descr="Large confetti">
            <a:extLst>
              <a:ext uri="{FF2B5EF4-FFF2-40B4-BE49-F238E27FC236}">
                <a16:creationId xmlns:a16="http://schemas.microsoft.com/office/drawing/2014/main" id="{7FDC1AF0-FAC0-441C-ACC3-708BF75786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327773-9DB2-4A03-9D07-E52D68D38D4B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88223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CC62A53-6901-4E79-B0D4-AFC658B894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B3259C-01D3-4573-93FE-7681BC3AFC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4" name="Rectangle 9" descr="Large confetti">
            <a:extLst>
              <a:ext uri="{FF2B5EF4-FFF2-40B4-BE49-F238E27FC236}">
                <a16:creationId xmlns:a16="http://schemas.microsoft.com/office/drawing/2014/main" id="{8A3CF444-0ED4-4AC6-AEA8-4D0383EAC5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87A7B7-FFC8-4249-8AE6-9FE444B25517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57857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C8945B-B89D-4D7C-A9E4-05B5F7769B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E88A51-635D-43E3-8B60-BC20D41B6C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Rectangle 9" descr="Large confetti">
            <a:extLst>
              <a:ext uri="{FF2B5EF4-FFF2-40B4-BE49-F238E27FC236}">
                <a16:creationId xmlns:a16="http://schemas.microsoft.com/office/drawing/2014/main" id="{C63A0236-8B1F-4F8E-A049-882E829805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1A2ED-8CD6-4FD0-92C7-897C8D482351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78756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5734BF-129D-4A36-A7CB-2523F7B2DB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A67463-A511-4B5D-90BB-B86BF35F65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Rectangle 9" descr="Large confetti">
            <a:extLst>
              <a:ext uri="{FF2B5EF4-FFF2-40B4-BE49-F238E27FC236}">
                <a16:creationId xmlns:a16="http://schemas.microsoft.com/office/drawing/2014/main" id="{08FF4A4D-9739-4613-A62A-7F1B82AC0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E67AC-4151-46F9-B7A6-CC9AAF1E5D60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95858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Large confetti">
            <a:extLst>
              <a:ext uri="{FF2B5EF4-FFF2-40B4-BE49-F238E27FC236}">
                <a16:creationId xmlns:a16="http://schemas.microsoft.com/office/drawing/2014/main" id="{B3FF241B-588B-4475-9C33-A252AB546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7EEF3F9-F326-4DF8-9FE8-378B4F2E0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4F1B4803-ECDD-4061-869C-FAE8CBD78AE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D918A8AE-C1A3-407E-B593-8C7D250C138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/>
            </a:lvl1pPr>
          </a:lstStyle>
          <a:p>
            <a:pPr>
              <a:defRPr/>
            </a:pPr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E9C074B-E4ED-4457-B920-3AFE5D2E6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sk-SK"/>
          </a:p>
        </p:txBody>
      </p:sp>
      <p:sp>
        <p:nvSpPr>
          <p:cNvPr id="1031" name="Rectangle 7" descr="Large confetti">
            <a:extLst>
              <a:ext uri="{FF2B5EF4-FFF2-40B4-BE49-F238E27FC236}">
                <a16:creationId xmlns:a16="http://schemas.microsoft.com/office/drawing/2014/main" id="{51EA6CA1-18F8-40ED-99A5-86E8B1BA468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sk-SK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45265C9A-E6C7-4350-805C-C67F7F8AF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sk-SK"/>
          </a:p>
        </p:txBody>
      </p:sp>
      <p:sp>
        <p:nvSpPr>
          <p:cNvPr id="5129" name="Rectangle 9" descr="Large confetti">
            <a:extLst>
              <a:ext uri="{FF2B5EF4-FFF2-40B4-BE49-F238E27FC236}">
                <a16:creationId xmlns:a16="http://schemas.microsoft.com/office/drawing/2014/main" id="{1C5393CE-106B-456A-BFFE-8EB8CE2D66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chemeClr val="bg1"/>
                </a:solidFill>
              </a:defRPr>
            </a:lvl1pPr>
          </a:lstStyle>
          <a:p>
            <a:fld id="{1175C20C-546B-48E7-93B9-7B56B42ED35B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8</a:t>
            </a: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äty 3">
            <a:extLst>
              <a:ext uri="{FF2B5EF4-FFF2-40B4-BE49-F238E27FC236}">
                <a16:creationId xmlns:a16="http://schemas.microsoft.com/office/drawing/2014/main" id="{EEE99945-A833-4195-A013-024652F1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4099" name="Zástupný symbol čísla snímky 4">
            <a:extLst>
              <a:ext uri="{FF2B5EF4-FFF2-40B4-BE49-F238E27FC236}">
                <a16:creationId xmlns:a16="http://schemas.microsoft.com/office/drawing/2014/main" id="{CB1C3ED5-FCC0-453E-B937-D8324D89C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607ED89-C620-48FC-9FC4-E27A24163AE2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8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4100" name="Rectangle 2" descr="Large confetti">
            <a:extLst>
              <a:ext uri="{FF2B5EF4-FFF2-40B4-BE49-F238E27FC236}">
                <a16:creationId xmlns:a16="http://schemas.microsoft.com/office/drawing/2014/main" id="{CB79C409-BABC-4F28-8146-F2F83A5EA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 eaLnBrk="1" hangingPunct="1"/>
            <a:r>
              <a:rPr lang="en-US" altLang="sk-SK" sz="4000" b="1"/>
              <a:t>ZNALOSTN</a:t>
            </a:r>
            <a:r>
              <a:rPr lang="sk-SK" altLang="sk-SK" sz="4000" b="1"/>
              <a:t>É SYSTÉMY  prednáška č. 1</a:t>
            </a:r>
            <a:endParaRPr lang="cs-CZ" altLang="sk-SK" sz="4000" b="1"/>
          </a:p>
        </p:txBody>
      </p:sp>
      <p:pic>
        <p:nvPicPr>
          <p:cNvPr id="4101" name="Picture 3" descr="C:\Pom\pom\KKUI-logo.gif">
            <a:extLst>
              <a:ext uri="{FF2B5EF4-FFF2-40B4-BE49-F238E27FC236}">
                <a16:creationId xmlns:a16="http://schemas.microsoft.com/office/drawing/2014/main" id="{04DC34FC-622B-425C-BFFD-C1E5A881E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" descr="C:\WINDOWS\Application Data\Microsoft\Media Catalog\Downloaded Clips\cl45\j0173958.gif">
            <a:extLst>
              <a:ext uri="{FF2B5EF4-FFF2-40B4-BE49-F238E27FC236}">
                <a16:creationId xmlns:a16="http://schemas.microsoft.com/office/drawing/2014/main" id="{664F08AF-E7D0-46DB-8289-7DCC679AD86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 Box 7">
            <a:extLst>
              <a:ext uri="{FF2B5EF4-FFF2-40B4-BE49-F238E27FC236}">
                <a16:creationId xmlns:a16="http://schemas.microsoft.com/office/drawing/2014/main" id="{1725F421-DB52-4823-8FA6-241BC31B7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5975" y="2560638"/>
            <a:ext cx="4657725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 sz="4000" b="1">
                <a:solidFill>
                  <a:srgbClr val="FF0000"/>
                </a:solidFill>
              </a:rPr>
              <a:t>Úvod</a:t>
            </a:r>
            <a:endParaRPr lang="en-US" altLang="sk-SK" sz="4000" b="1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 sz="4000">
                <a:solidFill>
                  <a:srgbClr val="FF0000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>
                <a:solidFill>
                  <a:srgbClr val="FF0000"/>
                </a:solidFill>
              </a:rPr>
              <a:t>Kristína Machová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>
                <a:solidFill>
                  <a:srgbClr val="FF0000"/>
                </a:solidFill>
              </a:rPr>
              <a:t>kristina.machova</a:t>
            </a:r>
            <a:r>
              <a:rPr lang="en-US" altLang="sk-SK">
                <a:solidFill>
                  <a:srgbClr val="FF0000"/>
                </a:solidFill>
              </a:rPr>
              <a:t>@</a:t>
            </a:r>
            <a:r>
              <a:rPr lang="sk-SK" altLang="sk-SK">
                <a:solidFill>
                  <a:srgbClr val="FF0000"/>
                </a:solidFill>
              </a:rPr>
              <a:t>tuke.sk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>
                <a:solidFill>
                  <a:srgbClr val="FF0000"/>
                </a:solidFill>
              </a:rPr>
              <a:t>Vysokoškolská 4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sk-SK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äty 4">
            <a:extLst>
              <a:ext uri="{FF2B5EF4-FFF2-40B4-BE49-F238E27FC236}">
                <a16:creationId xmlns:a16="http://schemas.microsoft.com/office/drawing/2014/main" id="{C6DE5095-79F0-41FA-BBC0-81DB0E95F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6147" name="Zástupný symbol čísla snímky 5">
            <a:extLst>
              <a:ext uri="{FF2B5EF4-FFF2-40B4-BE49-F238E27FC236}">
                <a16:creationId xmlns:a16="http://schemas.microsoft.com/office/drawing/2014/main" id="{5CD49601-3DA7-4272-AE6B-63BDFBA1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1EADAE3-FD7D-4C4F-92A1-03A1487D810C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8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6148" name="Rectangle 8" descr="Ricebk">
            <a:extLst>
              <a:ext uri="{FF2B5EF4-FFF2-40B4-BE49-F238E27FC236}">
                <a16:creationId xmlns:a16="http://schemas.microsoft.com/office/drawing/2014/main" id="{36F72F8D-9882-4063-A5BD-11C7F89BC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sk-SK" sz="2400"/>
          </a:p>
        </p:txBody>
      </p:sp>
      <p:sp>
        <p:nvSpPr>
          <p:cNvPr id="6149" name="Rectangle 6" descr="Large confetti">
            <a:extLst>
              <a:ext uri="{FF2B5EF4-FFF2-40B4-BE49-F238E27FC236}">
                <a16:creationId xmlns:a16="http://schemas.microsoft.com/office/drawing/2014/main" id="{C11FF369-1146-44EF-BE4B-523D4ECF0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 eaLnBrk="1" hangingPunct="1"/>
            <a:r>
              <a:rPr lang="sk-SK" altLang="sk-SK" sz="3600" dirty="0">
                <a:solidFill>
                  <a:srgbClr val="FF0000"/>
                </a:solidFill>
              </a:rPr>
              <a:t>Podmienky</a:t>
            </a:r>
            <a:endParaRPr lang="cs-CZ" altLang="sk-SK" sz="3600" dirty="0">
              <a:solidFill>
                <a:srgbClr val="FF0000"/>
              </a:solidFill>
            </a:endParaRP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772C88A4-594A-40C1-ACF7-6ED8142E3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2601" y="1274762"/>
            <a:ext cx="5653082" cy="4602509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sk-SK" sz="2400" b="1" dirty="0">
                <a:solidFill>
                  <a:srgbClr val="34758C"/>
                </a:solidFill>
              </a:rPr>
              <a:t>ZÁPOČET:</a:t>
            </a:r>
          </a:p>
          <a:p>
            <a:pPr lvl="1" eaLnBrk="1" hangingPunct="1">
              <a:buClrTx/>
              <a:buFont typeface="Wingdings" panose="05000000000000000000" pitchFamily="2" charset="2"/>
              <a:buChar char="q"/>
              <a:defRPr/>
            </a:pPr>
            <a:r>
              <a:rPr lang="sk-SK" sz="2400" dirty="0"/>
              <a:t>maximálne 3 ospravedlnené neúčasti </a:t>
            </a:r>
          </a:p>
          <a:p>
            <a:pPr lvl="1" eaLnBrk="1" hangingPunct="1">
              <a:buClrTx/>
              <a:buFont typeface="Wingdings" panose="05000000000000000000" pitchFamily="2" charset="2"/>
              <a:buChar char="q"/>
              <a:defRPr/>
            </a:pPr>
            <a:r>
              <a:rPr lang="sk-SK" sz="2400" dirty="0"/>
              <a:t>1.zadanie: 20 b</a:t>
            </a:r>
          </a:p>
          <a:p>
            <a:pPr lvl="1" eaLnBrk="1" hangingPunct="1">
              <a:buClrTx/>
              <a:buFont typeface="Wingdings" panose="05000000000000000000" pitchFamily="2" charset="2"/>
              <a:buChar char="q"/>
              <a:defRPr/>
            </a:pPr>
            <a:r>
              <a:rPr lang="sk-SK" sz="2400" dirty="0"/>
              <a:t>2.zadanie: 20 b pre každého riešiteľa</a:t>
            </a:r>
          </a:p>
          <a:p>
            <a:pPr lvl="1" eaLnBrk="1" hangingPunct="1">
              <a:buClrTx/>
              <a:buFont typeface="Wingdings" panose="05000000000000000000" pitchFamily="2" charset="2"/>
              <a:buChar char="q"/>
              <a:defRPr/>
            </a:pPr>
            <a:r>
              <a:rPr lang="sk-SK" sz="2400" dirty="0">
                <a:solidFill>
                  <a:srgbClr val="FF0000"/>
                </a:solidFill>
              </a:rPr>
              <a:t>spolu: 40 b</a:t>
            </a:r>
          </a:p>
          <a:p>
            <a:pPr marL="0" indent="0" eaLnBrk="1" hangingPunct="1">
              <a:buFontTx/>
              <a:buNone/>
              <a:defRPr/>
            </a:pPr>
            <a:r>
              <a:rPr lang="sk-SK" sz="2400" b="1" dirty="0">
                <a:solidFill>
                  <a:srgbClr val="32738A"/>
                </a:solidFill>
              </a:rPr>
              <a:t>SKÚŠKA</a:t>
            </a:r>
          </a:p>
          <a:p>
            <a:pPr lvl="1" eaLnBrk="1" hangingPunct="1">
              <a:buClrTx/>
              <a:buFont typeface="Wingdings" panose="05000000000000000000" pitchFamily="2" charset="2"/>
              <a:buChar char="q"/>
              <a:defRPr/>
            </a:pPr>
            <a:r>
              <a:rPr lang="sk-SK" sz="2400" dirty="0"/>
              <a:t>maximálne 3 ospravedlnené neúčasti</a:t>
            </a:r>
          </a:p>
          <a:p>
            <a:pPr lvl="1" eaLnBrk="1" hangingPunct="1">
              <a:buClrTx/>
              <a:buFont typeface="Wingdings" panose="05000000000000000000" pitchFamily="2" charset="2"/>
              <a:buChar char="q"/>
              <a:defRPr/>
            </a:pPr>
            <a:r>
              <a:rPr lang="sk-SK" sz="2400" dirty="0"/>
              <a:t>test: 30 b</a:t>
            </a:r>
          </a:p>
          <a:p>
            <a:pPr lvl="1" eaLnBrk="1" hangingPunct="1">
              <a:buClrTx/>
              <a:buFont typeface="Wingdings" panose="05000000000000000000" pitchFamily="2" charset="2"/>
              <a:buChar char="q"/>
              <a:defRPr/>
            </a:pPr>
            <a:r>
              <a:rPr lang="sk-SK" sz="2400" dirty="0"/>
              <a:t>praktická časť: 30 b</a:t>
            </a:r>
          </a:p>
          <a:p>
            <a:pPr lvl="1" eaLnBrk="1" hangingPunct="1">
              <a:buClrTx/>
              <a:buFont typeface="Wingdings" panose="05000000000000000000" pitchFamily="2" charset="2"/>
              <a:buChar char="q"/>
              <a:defRPr/>
            </a:pPr>
            <a:r>
              <a:rPr lang="sk-SK" sz="2400" dirty="0">
                <a:solidFill>
                  <a:srgbClr val="FF0000"/>
                </a:solidFill>
              </a:rPr>
              <a:t>spolu: 60 b</a:t>
            </a:r>
          </a:p>
          <a:p>
            <a:pPr marL="990600" lvl="1" indent="-533400" eaLnBrk="1" hangingPunct="1">
              <a:buFontTx/>
              <a:buNone/>
              <a:defRPr/>
            </a:pPr>
            <a:endParaRPr lang="sk-SK" altLang="sk-SK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äty 4">
            <a:extLst>
              <a:ext uri="{FF2B5EF4-FFF2-40B4-BE49-F238E27FC236}">
                <a16:creationId xmlns:a16="http://schemas.microsoft.com/office/drawing/2014/main" id="{A136149A-C6E5-4B70-B833-2649D0C7C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7171" name="Zástupný symbol čísla snímky 5">
            <a:extLst>
              <a:ext uri="{FF2B5EF4-FFF2-40B4-BE49-F238E27FC236}">
                <a16:creationId xmlns:a16="http://schemas.microsoft.com/office/drawing/2014/main" id="{A986E8CC-6C9F-4969-BA4B-C78EC720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98212C3B-917E-4F75-8D98-B1C7DFA5537C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8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7172" name="Rectangle 8" descr="Ricebk">
            <a:extLst>
              <a:ext uri="{FF2B5EF4-FFF2-40B4-BE49-F238E27FC236}">
                <a16:creationId xmlns:a16="http://schemas.microsoft.com/office/drawing/2014/main" id="{97F7100E-D355-4D0D-BFBB-3F7C53F86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sk-SK" sz="2400"/>
          </a:p>
        </p:txBody>
      </p:sp>
      <p:sp>
        <p:nvSpPr>
          <p:cNvPr id="7173" name="Rectangle 6" descr="Large confetti">
            <a:extLst>
              <a:ext uri="{FF2B5EF4-FFF2-40B4-BE49-F238E27FC236}">
                <a16:creationId xmlns:a16="http://schemas.microsoft.com/office/drawing/2014/main" id="{C017021D-C25B-4C1D-A1CC-F2EF777681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 eaLnBrk="1" hangingPunct="1"/>
            <a:r>
              <a:rPr lang="sk-SK" altLang="sk-SK" sz="3600">
                <a:solidFill>
                  <a:srgbClr val="FF0000"/>
                </a:solidFill>
              </a:rPr>
              <a:t>Osnova prednášky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174" name="Rectangle 7">
            <a:extLst>
              <a:ext uri="{FF2B5EF4-FFF2-40B4-BE49-F238E27FC236}">
                <a16:creationId xmlns:a16="http://schemas.microsoft.com/office/drawing/2014/main" id="{856CB3A9-516A-4B25-BB59-06AE20274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772400" cy="4724400"/>
          </a:xfrm>
        </p:spPr>
        <p:txBody>
          <a:bodyPr/>
          <a:lstStyle/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Definícia a historickí predchodcovia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Vlastnosti ZS v porovnaní s ľudským riešiteľom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Miesto človeka v tvorbe a používaní ZS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Štruktúra ZS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Aplikačné možnosti ZS</a:t>
            </a:r>
          </a:p>
          <a:p>
            <a:pPr marL="990600" lvl="1" indent="-533400" eaLnBrk="1" hangingPunct="1">
              <a:buFontTx/>
              <a:buNone/>
            </a:pPr>
            <a:endParaRPr lang="sk-SK" altLang="sk-SK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äty 2">
            <a:extLst>
              <a:ext uri="{FF2B5EF4-FFF2-40B4-BE49-F238E27FC236}">
                <a16:creationId xmlns:a16="http://schemas.microsoft.com/office/drawing/2014/main" id="{F0299567-9831-41B8-B512-5A8F49E9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8195" name="Zástupný symbol čísla snímky 3">
            <a:extLst>
              <a:ext uri="{FF2B5EF4-FFF2-40B4-BE49-F238E27FC236}">
                <a16:creationId xmlns:a16="http://schemas.microsoft.com/office/drawing/2014/main" id="{F53F2929-FE59-4EC1-8F90-BDEB1A1B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C468948-EB18-4963-96F8-4C28B2519447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8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8196" name="Rectangle 2" descr="Ricebk">
            <a:extLst>
              <a:ext uri="{FF2B5EF4-FFF2-40B4-BE49-F238E27FC236}">
                <a16:creationId xmlns:a16="http://schemas.microsoft.com/office/drawing/2014/main" id="{C68150A0-B9AA-41D2-AA1F-EBDE760B2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sk-SK" sz="2400"/>
          </a:p>
        </p:txBody>
      </p:sp>
      <p:sp>
        <p:nvSpPr>
          <p:cNvPr id="8197" name="Rectangle 3" descr="Large confetti">
            <a:extLst>
              <a:ext uri="{FF2B5EF4-FFF2-40B4-BE49-F238E27FC236}">
                <a16:creationId xmlns:a16="http://schemas.microsoft.com/office/drawing/2014/main" id="{4A5E33EB-80E5-411C-9B76-12CA186C3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sk-SK" sz="3600">
                <a:solidFill>
                  <a:srgbClr val="FF0000"/>
                </a:solidFill>
              </a:rPr>
              <a:t>1.</a:t>
            </a:r>
            <a:r>
              <a:rPr lang="sk-SK" altLang="sk-SK" sz="3600">
                <a:solidFill>
                  <a:srgbClr val="FF0000"/>
                </a:solidFill>
              </a:rPr>
              <a:t> Definícia a historickí predchodcovia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8198" name="Rectangle 5">
            <a:extLst>
              <a:ext uri="{FF2B5EF4-FFF2-40B4-BE49-F238E27FC236}">
                <a16:creationId xmlns:a16="http://schemas.microsoft.com/office/drawing/2014/main" id="{781B0A61-DA30-446F-933E-6996CEBF1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ES je súbor počítačových programov a štruktúrovaných údajov, ktoré sú schopné nahradiť činnosť špecialistu v jeho obore, prípadne ho prekonať.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HISTORICKÍ  PREDCHODCOVIA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sk-SK" sz="2400"/>
              <a:t>DENDRAL analyzuje údaje hmotového spektrografu a zostavuje molekulárne štruktúry. Prvá aplikácia väčšieho množstva špecifických znalostí.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sk-SK" sz="2400"/>
              <a:t>MACSYMA vykonáva symbolické manipulácie.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sk-SK" sz="2400"/>
              <a:t>MYCIN diagnostikuje a lieči infekčné ochorenia krvi (výsledky porovnateľné s expertom</a:t>
            </a:r>
            <a:r>
              <a:rPr lang="en-US" altLang="sk-SK" sz="2400"/>
              <a:t>)</a:t>
            </a:r>
            <a:r>
              <a:rPr lang="sk-SK" altLang="sk-SK" sz="2400"/>
              <a:t>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sk-SK" sz="2400"/>
              <a:t>HERSAY rieši úlohy na rôznych úrovniach abstrakcie, na úrovni 10 ročného dieťaťa. Chápe súvislú reč (1000 slov</a:t>
            </a:r>
            <a:r>
              <a:rPr lang="en-US" altLang="sk-SK" sz="2400"/>
              <a:t>)</a:t>
            </a:r>
            <a:r>
              <a:rPr lang="sk-SK" altLang="sk-SK" sz="2400"/>
              <a:t>. </a:t>
            </a:r>
            <a:endParaRPr lang="cs-CZ" altLang="sk-SK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äty 2">
            <a:extLst>
              <a:ext uri="{FF2B5EF4-FFF2-40B4-BE49-F238E27FC236}">
                <a16:creationId xmlns:a16="http://schemas.microsoft.com/office/drawing/2014/main" id="{67CB9862-BF07-4222-829B-10D14409F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9219" name="Zástupný symbol čísla snímky 3">
            <a:extLst>
              <a:ext uri="{FF2B5EF4-FFF2-40B4-BE49-F238E27FC236}">
                <a16:creationId xmlns:a16="http://schemas.microsoft.com/office/drawing/2014/main" id="{0F98DA63-0CFD-4A0E-9E5B-B1A484F36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DE6EB20-1967-4C61-97C8-1EF1BA7211A3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8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9220" name="Rectangle 2" descr="Ricebk">
            <a:extLst>
              <a:ext uri="{FF2B5EF4-FFF2-40B4-BE49-F238E27FC236}">
                <a16:creationId xmlns:a16="http://schemas.microsoft.com/office/drawing/2014/main" id="{DF903DD2-32FF-4564-8D95-EDEA25960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sk-SK" sz="2400"/>
          </a:p>
        </p:txBody>
      </p:sp>
      <p:sp>
        <p:nvSpPr>
          <p:cNvPr id="9221" name="Rectangle 3" descr="Large confetti">
            <a:extLst>
              <a:ext uri="{FF2B5EF4-FFF2-40B4-BE49-F238E27FC236}">
                <a16:creationId xmlns:a16="http://schemas.microsoft.com/office/drawing/2014/main" id="{08DD7842-C692-4204-B115-C3D7A75C6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2. Vlastnosti ZS a ľudského riešiteľa 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9222" name="Rectangle 4">
            <a:extLst>
              <a:ext uri="{FF2B5EF4-FFF2-40B4-BE49-F238E27FC236}">
                <a16:creationId xmlns:a16="http://schemas.microsoft.com/office/drawing/2014/main" id="{D6A4EE9F-3D19-4EFA-86A4-C96100EC4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19200"/>
            <a:ext cx="84582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SzTx/>
              <a:buFontTx/>
              <a:buNone/>
            </a:pPr>
            <a:endParaRPr lang="en-US" altLang="sk-SK" sz="2800"/>
          </a:p>
        </p:txBody>
      </p:sp>
      <p:graphicFrame>
        <p:nvGraphicFramePr>
          <p:cNvPr id="23584" name="Group 32">
            <a:extLst>
              <a:ext uri="{FF2B5EF4-FFF2-40B4-BE49-F238E27FC236}">
                <a16:creationId xmlns:a16="http://schemas.microsoft.com/office/drawing/2014/main" id="{F49385D3-F14A-4D96-83BF-10849900DCC0}"/>
              </a:ext>
            </a:extLst>
          </p:cNvPr>
          <p:cNvGraphicFramePr>
            <a:graphicFrameLocks noGrp="1"/>
          </p:cNvGraphicFramePr>
          <p:nvPr/>
        </p:nvGraphicFramePr>
        <p:xfrm>
          <a:off x="342900" y="1157288"/>
          <a:ext cx="8458200" cy="4849829"/>
        </p:xfrm>
        <a:graphic>
          <a:graphicData uri="http://schemas.openxmlformats.org/drawingml/2006/table">
            <a:tbl>
              <a:tblPr/>
              <a:tblGrid>
                <a:gridCol w="430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932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ĽUDSKÁ  KOMPETENTNOSŤ</a:t>
                      </a:r>
                      <a:endParaRPr kumimoji="0" lang="cs-CZ" altLang="sk-SK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KOMPETENTNOSŤ  ES</a:t>
                      </a:r>
                      <a:endParaRPr kumimoji="0" lang="cs-CZ" altLang="sk-SK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824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Nie je trvalá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Je trvalá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412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Ťažko odovzdávateľná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Ľahko odovzdávateľná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999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Ťažko dokumentovateľná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Ľahko dokumentovateľná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1412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Nepredpovedateľný výkon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Stabilný výkon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824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Problematická dostupnosť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Neustála dostupnosť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412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Vysoká cena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Nízka cena (drahý vývoj</a:t>
                      </a:r>
                      <a:r>
                        <a:rPr kumimoji="0" lang="en-US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äty 2">
            <a:extLst>
              <a:ext uri="{FF2B5EF4-FFF2-40B4-BE49-F238E27FC236}">
                <a16:creationId xmlns:a16="http://schemas.microsoft.com/office/drawing/2014/main" id="{1EE13D92-5B6D-4E01-82B5-AD306FE6D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0243" name="Zástupný symbol čísla snímky 3">
            <a:extLst>
              <a:ext uri="{FF2B5EF4-FFF2-40B4-BE49-F238E27FC236}">
                <a16:creationId xmlns:a16="http://schemas.microsoft.com/office/drawing/2014/main" id="{6AC147AE-E1D4-429F-983B-FD051F7F0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AB15564-92F5-4216-A06F-CB608E14CDA2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8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0244" name="Rectangle 2" descr="Ricebk">
            <a:extLst>
              <a:ext uri="{FF2B5EF4-FFF2-40B4-BE49-F238E27FC236}">
                <a16:creationId xmlns:a16="http://schemas.microsoft.com/office/drawing/2014/main" id="{9E8FB744-DC35-46D3-A4F7-2A7FF9F49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sk-SK" sz="2400"/>
          </a:p>
        </p:txBody>
      </p:sp>
      <p:sp>
        <p:nvSpPr>
          <p:cNvPr id="10245" name="Rectangle 3" descr="Large confetti">
            <a:extLst>
              <a:ext uri="{FF2B5EF4-FFF2-40B4-BE49-F238E27FC236}">
                <a16:creationId xmlns:a16="http://schemas.microsoft.com/office/drawing/2014/main" id="{E9370F2D-09EC-4F6F-9A70-D351F98CC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3. Miesto človeka v tvorbe a použití ZS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0246" name="Rectangle 4">
            <a:extLst>
              <a:ext uri="{FF2B5EF4-FFF2-40B4-BE49-F238E27FC236}">
                <a16:creationId xmlns:a16="http://schemas.microsoft.com/office/drawing/2014/main" id="{98C6059F-06BD-4659-A433-34BE63EEF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10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VLASTNOSTI ČLOVEKA, KTORÝMI ZS NEDISPONUJE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sú tvorivosť, schopnosť vyrovnať sa s neočakávaným zvratom situácie, učenie sa novým stratégiám, zdravý rozum (vš. znalosti – zjednodušenie</a:t>
            </a:r>
            <a:r>
              <a:rPr lang="en-US" altLang="sk-SK" sz="2400"/>
              <a:t>)</a:t>
            </a:r>
            <a:r>
              <a:rPr lang="sk-SK" altLang="sk-SK" sz="2400"/>
              <a:t>, sebareflexia.</a:t>
            </a:r>
            <a:endParaRPr lang="cs-CZ" altLang="sk-SK" sz="2400"/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B384A89D-8E64-4D6D-BBDE-96F8EE4F4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1219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sk-SK" sz="2400"/>
          </a:p>
        </p:txBody>
      </p:sp>
      <p:sp>
        <p:nvSpPr>
          <p:cNvPr id="10248" name="Rectangle 7">
            <a:extLst>
              <a:ext uri="{FF2B5EF4-FFF2-40B4-BE49-F238E27FC236}">
                <a16:creationId xmlns:a16="http://schemas.microsoft.com/office/drawing/2014/main" id="{B85A05B2-95F5-4FB9-844A-B2D3F42BC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267200"/>
            <a:ext cx="106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sk-SK" sz="2400"/>
          </a:p>
        </p:txBody>
      </p:sp>
      <p:grpSp>
        <p:nvGrpSpPr>
          <p:cNvPr id="10249" name="Group 20">
            <a:extLst>
              <a:ext uri="{FF2B5EF4-FFF2-40B4-BE49-F238E27FC236}">
                <a16:creationId xmlns:a16="http://schemas.microsoft.com/office/drawing/2014/main" id="{BC4FEB34-2800-4E3F-8D78-ED17EBA6A370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2438400"/>
            <a:ext cx="457200" cy="1143000"/>
            <a:chOff x="2496" y="2256"/>
            <a:chExt cx="288" cy="720"/>
          </a:xfrm>
        </p:grpSpPr>
        <p:grpSp>
          <p:nvGrpSpPr>
            <p:cNvPr id="10283" name="Group 16">
              <a:extLst>
                <a:ext uri="{FF2B5EF4-FFF2-40B4-BE49-F238E27FC236}">
                  <a16:creationId xmlns:a16="http://schemas.microsoft.com/office/drawing/2014/main" id="{44E34808-5BFB-4AC5-AE14-543836F7A8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4" y="2256"/>
              <a:ext cx="240" cy="480"/>
              <a:chOff x="2544" y="2256"/>
              <a:chExt cx="240" cy="480"/>
            </a:xfrm>
          </p:grpSpPr>
          <p:sp>
            <p:nvSpPr>
              <p:cNvPr id="10287" name="Oval 14">
                <a:extLst>
                  <a:ext uri="{FF2B5EF4-FFF2-40B4-BE49-F238E27FC236}">
                    <a16:creationId xmlns:a16="http://schemas.microsoft.com/office/drawing/2014/main" id="{464B34D9-6B77-46F8-9E77-623BFDFD42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256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85000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Clr>
                    <a:schemeClr val="tx1"/>
                  </a:buClr>
                  <a:buSzPct val="70000"/>
                  <a:buFont typeface="Wingdings" panose="05000000000000000000" pitchFamily="2" charset="2"/>
                  <a:buChar char="§"/>
                </a:pPr>
                <a:endParaRPr lang="sk-SK" altLang="sk-SK" sz="2400"/>
              </a:p>
            </p:txBody>
          </p:sp>
          <p:sp>
            <p:nvSpPr>
              <p:cNvPr id="10288" name="Line 15">
                <a:extLst>
                  <a:ext uri="{FF2B5EF4-FFF2-40B4-BE49-F238E27FC236}">
                    <a16:creationId xmlns:a16="http://schemas.microsoft.com/office/drawing/2014/main" id="{3F557E96-2428-4180-A036-265FCFCDB9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249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sp>
          <p:nvSpPr>
            <p:cNvPr id="10284" name="Line 17">
              <a:extLst>
                <a:ext uri="{FF2B5EF4-FFF2-40B4-BE49-F238E27FC236}">
                  <a16:creationId xmlns:a16="http://schemas.microsoft.com/office/drawing/2014/main" id="{0F517751-681D-4E54-9E5F-42ACAEF669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25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285" name="Line 18">
              <a:extLst>
                <a:ext uri="{FF2B5EF4-FFF2-40B4-BE49-F238E27FC236}">
                  <a16:creationId xmlns:a16="http://schemas.microsoft.com/office/drawing/2014/main" id="{F9F97591-0B18-4DDE-8989-80DD4246F4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2736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286" name="Line 19">
              <a:extLst>
                <a:ext uri="{FF2B5EF4-FFF2-40B4-BE49-F238E27FC236}">
                  <a16:creationId xmlns:a16="http://schemas.microsoft.com/office/drawing/2014/main" id="{B6518EDC-F398-41C5-89C5-726FBD763F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7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grpSp>
        <p:nvGrpSpPr>
          <p:cNvPr id="10250" name="Group 26">
            <a:extLst>
              <a:ext uri="{FF2B5EF4-FFF2-40B4-BE49-F238E27FC236}">
                <a16:creationId xmlns:a16="http://schemas.microsoft.com/office/drawing/2014/main" id="{DFC5E059-F8AC-47CE-9D35-5E85E8FB55C5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114800"/>
            <a:ext cx="990600" cy="1447800"/>
            <a:chOff x="2592" y="2784"/>
            <a:chExt cx="624" cy="912"/>
          </a:xfrm>
        </p:grpSpPr>
        <p:sp>
          <p:nvSpPr>
            <p:cNvPr id="10276" name="AutoShape 11">
              <a:extLst>
                <a:ext uri="{FF2B5EF4-FFF2-40B4-BE49-F238E27FC236}">
                  <a16:creationId xmlns:a16="http://schemas.microsoft.com/office/drawing/2014/main" id="{E64F9C4A-5C72-477A-B8D0-878F8D060A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120"/>
              <a:ext cx="576" cy="576"/>
            </a:xfrm>
            <a:prstGeom prst="smileyFace">
              <a:avLst>
                <a:gd name="adj" fmla="val 4653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85000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buClr>
                  <a:schemeClr val="tx1"/>
                </a:buClr>
                <a:buSzPct val="70000"/>
                <a:buFont typeface="Wingdings" panose="05000000000000000000" pitchFamily="2" charset="2"/>
                <a:buChar char="§"/>
              </a:pPr>
              <a:endParaRPr lang="en-US" altLang="sk-SK" sz="2400"/>
            </a:p>
          </p:txBody>
        </p:sp>
        <p:sp>
          <p:nvSpPr>
            <p:cNvPr id="10277" name="AutoShape 12">
              <a:extLst>
                <a:ext uri="{FF2B5EF4-FFF2-40B4-BE49-F238E27FC236}">
                  <a16:creationId xmlns:a16="http://schemas.microsoft.com/office/drawing/2014/main" id="{F8DFB2C6-D586-44A0-8F7F-339D359E9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120"/>
              <a:ext cx="576" cy="576"/>
            </a:xfrm>
            <a:prstGeom prst="smileyFace">
              <a:avLst>
                <a:gd name="adj" fmla="val 4653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85000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SzPct val="70000"/>
                <a:buFont typeface="Wingdings" panose="05000000000000000000" pitchFamily="2" charset="2"/>
                <a:buChar char="§"/>
              </a:pPr>
              <a:endParaRPr lang="sk-SK" altLang="sk-SK" sz="2400"/>
            </a:p>
          </p:txBody>
        </p:sp>
        <p:sp>
          <p:nvSpPr>
            <p:cNvPr id="10278" name="Oval 21">
              <a:extLst>
                <a:ext uri="{FF2B5EF4-FFF2-40B4-BE49-F238E27FC236}">
                  <a16:creationId xmlns:a16="http://schemas.microsoft.com/office/drawing/2014/main" id="{F66C7674-3358-4772-A914-0AB9FC3E6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784"/>
              <a:ext cx="240" cy="24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85000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SzPct val="70000"/>
                <a:buFont typeface="Wingdings" panose="05000000000000000000" pitchFamily="2" charset="2"/>
                <a:buChar char="§"/>
              </a:pPr>
              <a:endParaRPr lang="sk-SK" altLang="sk-SK" sz="2400"/>
            </a:p>
          </p:txBody>
        </p:sp>
        <p:sp>
          <p:nvSpPr>
            <p:cNvPr id="10279" name="Line 22">
              <a:extLst>
                <a:ext uri="{FF2B5EF4-FFF2-40B4-BE49-F238E27FC236}">
                  <a16:creationId xmlns:a16="http://schemas.microsoft.com/office/drawing/2014/main" id="{37CAF24C-FB71-4EB0-B987-7D09CCD47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3024"/>
              <a:ext cx="0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280" name="Line 23">
              <a:extLst>
                <a:ext uri="{FF2B5EF4-FFF2-40B4-BE49-F238E27FC236}">
                  <a16:creationId xmlns:a16="http://schemas.microsoft.com/office/drawing/2014/main" id="{E5CC89CF-A3E5-40A1-A998-8C873893F2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3168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281" name="Line 24">
              <a:extLst>
                <a:ext uri="{FF2B5EF4-FFF2-40B4-BE49-F238E27FC236}">
                  <a16:creationId xmlns:a16="http://schemas.microsoft.com/office/drawing/2014/main" id="{4582CEEF-8C29-4254-90AB-99D6A4E17C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168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282" name="Line 25">
              <a:extLst>
                <a:ext uri="{FF2B5EF4-FFF2-40B4-BE49-F238E27FC236}">
                  <a16:creationId xmlns:a16="http://schemas.microsoft.com/office/drawing/2014/main" id="{AAA9A15F-FF1B-4787-A0D4-B44FEDD692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3072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0251" name="Rectangle 10">
            <a:extLst>
              <a:ext uri="{FF2B5EF4-FFF2-40B4-BE49-F238E27FC236}">
                <a16:creationId xmlns:a16="http://schemas.microsoft.com/office/drawing/2014/main" id="{5CBC921D-996A-48E2-B951-33D2C5980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114800"/>
            <a:ext cx="914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sk-SK" sz="2400">
                <a:solidFill>
                  <a:srgbClr val="FF0000"/>
                </a:solidFill>
              </a:rPr>
              <a:t>ES</a:t>
            </a:r>
          </a:p>
        </p:txBody>
      </p:sp>
      <p:sp>
        <p:nvSpPr>
          <p:cNvPr id="10252" name="Rectangle 8">
            <a:extLst>
              <a:ext uri="{FF2B5EF4-FFF2-40B4-BE49-F238E27FC236}">
                <a16:creationId xmlns:a16="http://schemas.microsoft.com/office/drawing/2014/main" id="{ABEDEFD7-CA52-4ADE-A5D8-6433887AF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191000"/>
            <a:ext cx="1447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sk-SK" sz="2400"/>
              <a:t>PTZS</a:t>
            </a:r>
          </a:p>
        </p:txBody>
      </p:sp>
      <p:grpSp>
        <p:nvGrpSpPr>
          <p:cNvPr id="10253" name="Group 43">
            <a:extLst>
              <a:ext uri="{FF2B5EF4-FFF2-40B4-BE49-F238E27FC236}">
                <a16:creationId xmlns:a16="http://schemas.microsoft.com/office/drawing/2014/main" id="{7DE76684-B05A-4AA1-8004-585413C4BC84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733800"/>
            <a:ext cx="685800" cy="1295400"/>
            <a:chOff x="384" y="2784"/>
            <a:chExt cx="432" cy="816"/>
          </a:xfrm>
        </p:grpSpPr>
        <p:sp>
          <p:nvSpPr>
            <p:cNvPr id="10270" name="Oval 31">
              <a:extLst>
                <a:ext uri="{FF2B5EF4-FFF2-40B4-BE49-F238E27FC236}">
                  <a16:creationId xmlns:a16="http://schemas.microsoft.com/office/drawing/2014/main" id="{9277EA4F-0207-4E28-8BC7-0EBD6146A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784"/>
              <a:ext cx="240" cy="240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85000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SzPct val="70000"/>
                <a:buFont typeface="Wingdings" panose="05000000000000000000" pitchFamily="2" charset="2"/>
                <a:buChar char="§"/>
              </a:pPr>
              <a:endParaRPr lang="sk-SK" altLang="sk-SK" sz="2400"/>
            </a:p>
          </p:txBody>
        </p:sp>
        <p:sp>
          <p:nvSpPr>
            <p:cNvPr id="10271" name="Line 32">
              <a:extLst>
                <a:ext uri="{FF2B5EF4-FFF2-40B4-BE49-F238E27FC236}">
                  <a16:creationId xmlns:a16="http://schemas.microsoft.com/office/drawing/2014/main" id="{6D668B32-698A-479B-A0B0-4C6DBD530F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024"/>
              <a:ext cx="0" cy="2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272" name="Line 33">
              <a:extLst>
                <a:ext uri="{FF2B5EF4-FFF2-40B4-BE49-F238E27FC236}">
                  <a16:creationId xmlns:a16="http://schemas.microsoft.com/office/drawing/2014/main" id="{06B4AF44-7377-4757-8D1D-3171B7EEF7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3312"/>
              <a:ext cx="144" cy="2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273" name="Line 34">
              <a:extLst>
                <a:ext uri="{FF2B5EF4-FFF2-40B4-BE49-F238E27FC236}">
                  <a16:creationId xmlns:a16="http://schemas.microsoft.com/office/drawing/2014/main" id="{FC409D44-F20E-44C1-99D5-2F38D8B49F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312"/>
              <a:ext cx="144" cy="2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274" name="Line 35">
              <a:extLst>
                <a:ext uri="{FF2B5EF4-FFF2-40B4-BE49-F238E27FC236}">
                  <a16:creationId xmlns:a16="http://schemas.microsoft.com/office/drawing/2014/main" id="{27877055-E345-43D0-9CB4-0058259D1D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3024"/>
              <a:ext cx="240" cy="9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275" name="Line 36">
              <a:extLst>
                <a:ext uri="{FF2B5EF4-FFF2-40B4-BE49-F238E27FC236}">
                  <a16:creationId xmlns:a16="http://schemas.microsoft.com/office/drawing/2014/main" id="{DDCBD67B-B020-4074-A235-8524DFAA6F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2976"/>
              <a:ext cx="192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grpSp>
        <p:nvGrpSpPr>
          <p:cNvPr id="10254" name="Group 42">
            <a:extLst>
              <a:ext uri="{FF2B5EF4-FFF2-40B4-BE49-F238E27FC236}">
                <a16:creationId xmlns:a16="http://schemas.microsoft.com/office/drawing/2014/main" id="{B20A2FC9-B518-48E7-83E3-76C8D3347CE3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4038600"/>
            <a:ext cx="533400" cy="990600"/>
            <a:chOff x="4512" y="2880"/>
            <a:chExt cx="336" cy="624"/>
          </a:xfrm>
        </p:grpSpPr>
        <p:sp>
          <p:nvSpPr>
            <p:cNvPr id="10265" name="Oval 37">
              <a:extLst>
                <a:ext uri="{FF2B5EF4-FFF2-40B4-BE49-F238E27FC236}">
                  <a16:creationId xmlns:a16="http://schemas.microsoft.com/office/drawing/2014/main" id="{750C6286-75ED-4F57-B4B2-4101FDDB68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880"/>
              <a:ext cx="240" cy="240"/>
            </a:xfrm>
            <a:prstGeom prst="ellips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85000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chemeClr val="tx1"/>
                </a:buClr>
                <a:buSzPct val="70000"/>
                <a:buFont typeface="Wingdings" panose="05000000000000000000" pitchFamily="2" charset="2"/>
                <a:buChar char="§"/>
              </a:pPr>
              <a:endParaRPr lang="sk-SK" altLang="sk-SK" sz="2400"/>
            </a:p>
          </p:txBody>
        </p:sp>
        <p:sp>
          <p:nvSpPr>
            <p:cNvPr id="10266" name="Line 38">
              <a:extLst>
                <a:ext uri="{FF2B5EF4-FFF2-40B4-BE49-F238E27FC236}">
                  <a16:creationId xmlns:a16="http://schemas.microsoft.com/office/drawing/2014/main" id="{883F2E08-B111-41E3-8D8D-499564AF46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3120"/>
              <a:ext cx="0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267" name="Line 39">
              <a:extLst>
                <a:ext uri="{FF2B5EF4-FFF2-40B4-BE49-F238E27FC236}">
                  <a16:creationId xmlns:a16="http://schemas.microsoft.com/office/drawing/2014/main" id="{ADC599F7-4E91-43ED-9832-FC3821B3ED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08" y="3312"/>
              <a:ext cx="144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268" name="Line 40">
              <a:extLst>
                <a:ext uri="{FF2B5EF4-FFF2-40B4-BE49-F238E27FC236}">
                  <a16:creationId xmlns:a16="http://schemas.microsoft.com/office/drawing/2014/main" id="{E5C6DF17-AEB8-4C40-B067-92382B0C98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3312"/>
              <a:ext cx="0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269" name="Line 41">
              <a:extLst>
                <a:ext uri="{FF2B5EF4-FFF2-40B4-BE49-F238E27FC236}">
                  <a16:creationId xmlns:a16="http://schemas.microsoft.com/office/drawing/2014/main" id="{D24296FE-3505-49E6-86FA-FD1AD448F7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12" y="3216"/>
              <a:ext cx="24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0255" name="Line 46">
            <a:extLst>
              <a:ext uri="{FF2B5EF4-FFF2-40B4-BE49-F238E27FC236}">
                <a16:creationId xmlns:a16="http://schemas.microsoft.com/office/drawing/2014/main" id="{39BF09CD-6041-46D8-9134-383D664678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95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6" name="Line 49">
            <a:extLst>
              <a:ext uri="{FF2B5EF4-FFF2-40B4-BE49-F238E27FC236}">
                <a16:creationId xmlns:a16="http://schemas.microsoft.com/office/drawing/2014/main" id="{07FB9D03-DD27-4973-9D94-E7CA8A6DA8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4495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7" name="Line 50">
            <a:extLst>
              <a:ext uri="{FF2B5EF4-FFF2-40B4-BE49-F238E27FC236}">
                <a16:creationId xmlns:a16="http://schemas.microsoft.com/office/drawing/2014/main" id="{21445CD0-F77A-4EA3-8DB1-49BFCC4CCA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495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8" name="Line 51">
            <a:extLst>
              <a:ext uri="{FF2B5EF4-FFF2-40B4-BE49-F238E27FC236}">
                <a16:creationId xmlns:a16="http://schemas.microsoft.com/office/drawing/2014/main" id="{C8404CB1-EBA4-448D-8515-4730920702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4495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9" name="Line 52">
            <a:extLst>
              <a:ext uri="{FF2B5EF4-FFF2-40B4-BE49-F238E27FC236}">
                <a16:creationId xmlns:a16="http://schemas.microsoft.com/office/drawing/2014/main" id="{F0C0105B-5822-48BD-B7A5-0CF07BE195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3581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60" name="Line 53">
            <a:extLst>
              <a:ext uri="{FF2B5EF4-FFF2-40B4-BE49-F238E27FC236}">
                <a16:creationId xmlns:a16="http://schemas.microsoft.com/office/drawing/2014/main" id="{BC31CA70-1ED5-464D-BA55-7307DDB74E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200400"/>
            <a:ext cx="10668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61" name="Text Box 54">
            <a:extLst>
              <a:ext uri="{FF2B5EF4-FFF2-40B4-BE49-F238E27FC236}">
                <a16:creationId xmlns:a16="http://schemas.microsoft.com/office/drawing/2014/main" id="{7817AC15-BA2D-440B-B521-721766E72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105400"/>
            <a:ext cx="235585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sk-SK" sz="2400"/>
              <a:t>znalostný inžinier</a:t>
            </a:r>
            <a:endParaRPr lang="cs-CZ" altLang="sk-SK" sz="2400"/>
          </a:p>
        </p:txBody>
      </p:sp>
      <p:sp>
        <p:nvSpPr>
          <p:cNvPr id="10262" name="Text Box 55">
            <a:extLst>
              <a:ext uri="{FF2B5EF4-FFF2-40B4-BE49-F238E27FC236}">
                <a16:creationId xmlns:a16="http://schemas.microsoft.com/office/drawing/2014/main" id="{FCD5E509-C434-4165-ABCB-8F30867E2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099050"/>
            <a:ext cx="1490663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sk-SK" sz="2400"/>
              <a:t>používateľ</a:t>
            </a:r>
            <a:endParaRPr lang="cs-CZ" altLang="sk-SK" sz="2400"/>
          </a:p>
        </p:txBody>
      </p:sp>
      <p:sp>
        <p:nvSpPr>
          <p:cNvPr id="10263" name="Text Box 56">
            <a:extLst>
              <a:ext uri="{FF2B5EF4-FFF2-40B4-BE49-F238E27FC236}">
                <a16:creationId xmlns:a16="http://schemas.microsoft.com/office/drawing/2014/main" id="{EA8B7B6C-FAFA-4CC7-AF76-1138B5069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438400"/>
            <a:ext cx="944563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sk-SK" sz="2400"/>
              <a:t>expert</a:t>
            </a:r>
            <a:endParaRPr lang="cs-CZ" altLang="sk-SK" sz="2400"/>
          </a:p>
        </p:txBody>
      </p:sp>
      <p:sp>
        <p:nvSpPr>
          <p:cNvPr id="10264" name="Text Box 57">
            <a:extLst>
              <a:ext uri="{FF2B5EF4-FFF2-40B4-BE49-F238E27FC236}">
                <a16:creationId xmlns:a16="http://schemas.microsoft.com/office/drawing/2014/main" id="{11029008-4C99-4468-BD35-3DD4C478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3124200"/>
            <a:ext cx="1984375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sk-SK" sz="2400"/>
              <a:t>tvorca nástroja</a:t>
            </a:r>
            <a:endParaRPr lang="cs-CZ" altLang="sk-SK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äty 2">
            <a:extLst>
              <a:ext uri="{FF2B5EF4-FFF2-40B4-BE49-F238E27FC236}">
                <a16:creationId xmlns:a16="http://schemas.microsoft.com/office/drawing/2014/main" id="{8943150F-85F3-4886-A5D7-B3E0B86CB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1267" name="Zástupný symbol čísla snímky 3">
            <a:extLst>
              <a:ext uri="{FF2B5EF4-FFF2-40B4-BE49-F238E27FC236}">
                <a16:creationId xmlns:a16="http://schemas.microsoft.com/office/drawing/2014/main" id="{2AB3594F-DDB9-4615-B178-CE8E0A5B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A1A283A-DD8F-47B4-98DC-EC7809178925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8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1268" name="Rectangle 2" descr="Ricebk">
            <a:extLst>
              <a:ext uri="{FF2B5EF4-FFF2-40B4-BE49-F238E27FC236}">
                <a16:creationId xmlns:a16="http://schemas.microsoft.com/office/drawing/2014/main" id="{E6291072-6F66-4C0A-A9B3-98BBD0BB4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sk-SK" sz="2400"/>
          </a:p>
        </p:txBody>
      </p:sp>
      <p:sp>
        <p:nvSpPr>
          <p:cNvPr id="11269" name="Rectangle 3" descr="Large confetti">
            <a:extLst>
              <a:ext uri="{FF2B5EF4-FFF2-40B4-BE49-F238E27FC236}">
                <a16:creationId xmlns:a16="http://schemas.microsoft.com/office/drawing/2014/main" id="{EC5B15E2-6771-41FE-9CDE-2DCE5D6BF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4. Štruktúra ES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1270" name="Rectangle 4">
            <a:extLst>
              <a:ext uri="{FF2B5EF4-FFF2-40B4-BE49-F238E27FC236}">
                <a16:creationId xmlns:a16="http://schemas.microsoft.com/office/drawing/2014/main" id="{1F3EA8A7-A52E-4088-911C-46A7FEB53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219200"/>
            <a:ext cx="7772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 startAt="9"/>
            </a:pPr>
            <a:endParaRPr lang="en-US" altLang="sk-SK" sz="2400"/>
          </a:p>
        </p:txBody>
      </p:sp>
      <p:graphicFrame>
        <p:nvGraphicFramePr>
          <p:cNvPr id="25634" name="Group 34">
            <a:extLst>
              <a:ext uri="{FF2B5EF4-FFF2-40B4-BE49-F238E27FC236}">
                <a16:creationId xmlns:a16="http://schemas.microsoft.com/office/drawing/2014/main" id="{C14CD997-AF02-4789-B5DB-1F52EC0C403C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1066800"/>
          <a:ext cx="8610600" cy="2303463"/>
        </p:xfrm>
        <a:graphic>
          <a:graphicData uri="http://schemas.openxmlformats.org/drawingml/2006/table">
            <a:tbl>
              <a:tblPr/>
              <a:tblGrid>
                <a:gridCol w="287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375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ČLOVEK POUŽÍVA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ES POUŽÍVA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PODSYSTÉM ES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375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všeobecné znalosti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–––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––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63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predmetné znalosti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ako všeobecné 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BZ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375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problémové znalosti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problémové znalosti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BD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375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metaznalosti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metaznalosti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metaznalosti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297" name="Rectangle 38">
            <a:extLst>
              <a:ext uri="{FF2B5EF4-FFF2-40B4-BE49-F238E27FC236}">
                <a16:creationId xmlns:a16="http://schemas.microsoft.com/office/drawing/2014/main" id="{F080D74D-AE0F-446D-924A-87FD45742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572000"/>
            <a:ext cx="76200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endParaRPr lang="en-US" altLang="sk-SK" sz="2400"/>
          </a:p>
        </p:txBody>
      </p:sp>
      <p:sp>
        <p:nvSpPr>
          <p:cNvPr id="11298" name="Rectangle 35">
            <a:extLst>
              <a:ext uri="{FF2B5EF4-FFF2-40B4-BE49-F238E27FC236}">
                <a16:creationId xmlns:a16="http://schemas.microsoft.com/office/drawing/2014/main" id="{E625F655-7D72-4C2F-9EE9-2C89A864F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5275" y="3581400"/>
            <a:ext cx="2743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sk-SK" sz="2400"/>
              <a:t>METAZNALOSTI  </a:t>
            </a:r>
          </a:p>
        </p:txBody>
      </p:sp>
      <p:sp>
        <p:nvSpPr>
          <p:cNvPr id="11299" name="Rectangle 36">
            <a:extLst>
              <a:ext uri="{FF2B5EF4-FFF2-40B4-BE49-F238E27FC236}">
                <a16:creationId xmlns:a16="http://schemas.microsoft.com/office/drawing/2014/main" id="{073CC5E3-F5B5-4919-99C7-2D6580CA7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675" y="4648200"/>
            <a:ext cx="762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sk-SK" sz="2400"/>
              <a:t>BZ  </a:t>
            </a:r>
          </a:p>
        </p:txBody>
      </p:sp>
      <p:sp>
        <p:nvSpPr>
          <p:cNvPr id="11300" name="Rectangle 37">
            <a:extLst>
              <a:ext uri="{FF2B5EF4-FFF2-40B4-BE49-F238E27FC236}">
                <a16:creationId xmlns:a16="http://schemas.microsoft.com/office/drawing/2014/main" id="{2391526F-368D-47DB-A015-925A0644E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75" y="4648200"/>
            <a:ext cx="685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sk-SK" sz="2400"/>
              <a:t>IM  </a:t>
            </a:r>
          </a:p>
        </p:txBody>
      </p:sp>
      <p:sp>
        <p:nvSpPr>
          <p:cNvPr id="11301" name="Rectangle 39">
            <a:extLst>
              <a:ext uri="{FF2B5EF4-FFF2-40B4-BE49-F238E27FC236}">
                <a16:creationId xmlns:a16="http://schemas.microsoft.com/office/drawing/2014/main" id="{373CC5FD-12DC-472A-91B1-BC2CFE0E5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475" y="4648200"/>
            <a:ext cx="685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sk-SK" sz="2400"/>
              <a:t>BD   </a:t>
            </a:r>
          </a:p>
        </p:txBody>
      </p:sp>
      <p:sp>
        <p:nvSpPr>
          <p:cNvPr id="11302" name="Text Box 40">
            <a:extLst>
              <a:ext uri="{FF2B5EF4-FFF2-40B4-BE49-F238E27FC236}">
                <a16:creationId xmlns:a16="http://schemas.microsoft.com/office/drawing/2014/main" id="{81577766-087E-4171-AC6E-4B059D548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24400"/>
            <a:ext cx="871538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sk-SK" sz="2400">
                <a:solidFill>
                  <a:schemeClr val="accent2"/>
                </a:solidFill>
              </a:rPr>
              <a:t>PP,IS</a:t>
            </a:r>
            <a:endParaRPr lang="cs-CZ" altLang="sk-SK" sz="2400">
              <a:solidFill>
                <a:schemeClr val="accent2"/>
              </a:solidFill>
            </a:endParaRPr>
          </a:p>
        </p:txBody>
      </p:sp>
      <p:sp>
        <p:nvSpPr>
          <p:cNvPr id="11303" name="Text Box 43">
            <a:extLst>
              <a:ext uri="{FF2B5EF4-FFF2-40B4-BE49-F238E27FC236}">
                <a16:creationId xmlns:a16="http://schemas.microsoft.com/office/drawing/2014/main" id="{D30A6AE2-68EC-49E9-AA71-3AEE3356D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181600"/>
            <a:ext cx="2278063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sk-SK" sz="2400"/>
              <a:t>p</a:t>
            </a:r>
            <a:r>
              <a:rPr lang="en-US" altLang="sk-SK" sz="2400"/>
              <a:t>reh</a:t>
            </a:r>
            <a:r>
              <a:rPr lang="sk-SK" altLang="sk-SK" sz="2400"/>
              <a:t>ľadávanie IS</a:t>
            </a:r>
            <a:endParaRPr lang="cs-CZ" altLang="sk-SK" sz="2400"/>
          </a:p>
        </p:txBody>
      </p:sp>
      <p:sp>
        <p:nvSpPr>
          <p:cNvPr id="11304" name="Line 46">
            <a:extLst>
              <a:ext uri="{FF2B5EF4-FFF2-40B4-BE49-F238E27FC236}">
                <a16:creationId xmlns:a16="http://schemas.microsoft.com/office/drawing/2014/main" id="{42AEF20F-2C86-4B19-A0E5-1D4ACC5B8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6875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1305" name="Line 47">
            <a:extLst>
              <a:ext uri="{FF2B5EF4-FFF2-40B4-BE49-F238E27FC236}">
                <a16:creationId xmlns:a16="http://schemas.microsoft.com/office/drawing/2014/main" id="{0135D20C-B5ED-4A89-B8D9-08FFCA52E3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5" y="48768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1306" name="Line 48">
            <a:extLst>
              <a:ext uri="{FF2B5EF4-FFF2-40B4-BE49-F238E27FC236}">
                <a16:creationId xmlns:a16="http://schemas.microsoft.com/office/drawing/2014/main" id="{ADD26679-D8FC-42BE-9B1B-0418F3CD76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01875" y="487680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1307" name="Line 49">
            <a:extLst>
              <a:ext uri="{FF2B5EF4-FFF2-40B4-BE49-F238E27FC236}">
                <a16:creationId xmlns:a16="http://schemas.microsoft.com/office/drawing/2014/main" id="{9AE50752-AEBC-436D-9879-9F9E903F35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4675" y="3886200"/>
            <a:ext cx="914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1308" name="Line 50">
            <a:extLst>
              <a:ext uri="{FF2B5EF4-FFF2-40B4-BE49-F238E27FC236}">
                <a16:creationId xmlns:a16="http://schemas.microsoft.com/office/drawing/2014/main" id="{A29D4E9F-99F3-4C54-A4B8-6AB6982FD4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54675" y="3886200"/>
            <a:ext cx="609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1309" name="Text Box 53">
            <a:extLst>
              <a:ext uri="{FF2B5EF4-FFF2-40B4-BE49-F238E27FC236}">
                <a16:creationId xmlns:a16="http://schemas.microsoft.com/office/drawing/2014/main" id="{E8A946DF-6EB3-4EEB-A808-E8EFF13A9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3810000"/>
            <a:ext cx="2197100" cy="202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sk-SK" sz="2400"/>
              <a:t>prázdny</a:t>
            </a: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sk-SK" sz="2400"/>
              <a:t>dedikovaný</a:t>
            </a: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sk-SK" sz="2400"/>
              <a:t>–––</a:t>
            </a: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sk-SK" sz="2400"/>
              <a:t>diagnostický</a:t>
            </a: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sk-SK" sz="2400"/>
              <a:t>plánovací</a:t>
            </a:r>
            <a:endParaRPr lang="cs-CZ" altLang="sk-SK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äty 2">
            <a:extLst>
              <a:ext uri="{FF2B5EF4-FFF2-40B4-BE49-F238E27FC236}">
                <a16:creationId xmlns:a16="http://schemas.microsoft.com/office/drawing/2014/main" id="{8E829CD8-B113-4A2D-9C54-213703632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2291" name="Zástupný symbol čísla snímky 3">
            <a:extLst>
              <a:ext uri="{FF2B5EF4-FFF2-40B4-BE49-F238E27FC236}">
                <a16:creationId xmlns:a16="http://schemas.microsoft.com/office/drawing/2014/main" id="{E132FADB-EC3F-42C7-B350-6AEB4ECBD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8D575D0-918B-4F44-BB10-A2829D22A0C3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8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2292" name="Rectangle 2" descr="Ricebk">
            <a:extLst>
              <a:ext uri="{FF2B5EF4-FFF2-40B4-BE49-F238E27FC236}">
                <a16:creationId xmlns:a16="http://schemas.microsoft.com/office/drawing/2014/main" id="{52B556BA-9674-427B-BCC5-C1C7A7D2B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sk-SK" sz="2400"/>
          </a:p>
        </p:txBody>
      </p:sp>
      <p:sp>
        <p:nvSpPr>
          <p:cNvPr id="12293" name="Rectangle 3" descr="Large confetti">
            <a:extLst>
              <a:ext uri="{FF2B5EF4-FFF2-40B4-BE49-F238E27FC236}">
                <a16:creationId xmlns:a16="http://schemas.microsoft.com/office/drawing/2014/main" id="{D4338F24-BA86-40B5-999E-84F88A5E6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sk-SK" sz="3600">
                <a:solidFill>
                  <a:srgbClr val="FF0000"/>
                </a:solidFill>
              </a:rPr>
              <a:t>5</a:t>
            </a:r>
            <a:r>
              <a:rPr lang="sk-SK" altLang="sk-SK" sz="3600">
                <a:solidFill>
                  <a:srgbClr val="FF0000"/>
                </a:solidFill>
              </a:rPr>
              <a:t>. Aplikačné možnosti ES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2294" name="Rectangle 4">
            <a:extLst>
              <a:ext uri="{FF2B5EF4-FFF2-40B4-BE49-F238E27FC236}">
                <a16:creationId xmlns:a16="http://schemas.microsoft.com/office/drawing/2014/main" id="{BB345C57-7008-4042-8B4E-3586113C2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sk-SK" sz="2400"/>
              <a:t>ZAHRANIČNÉ ES: spomínané, EXSYS, CLIPS, PROSPECTOR </a:t>
            </a:r>
            <a:r>
              <a:rPr lang="en-US" altLang="sk-SK" sz="2400"/>
              <a:t>(</a:t>
            </a:r>
            <a:r>
              <a:rPr lang="sk-SK" altLang="sk-SK" sz="2400"/>
              <a:t>detekcia ložísk nerastných surovín – ekon. efekt</a:t>
            </a:r>
            <a:r>
              <a:rPr lang="en-US" altLang="sk-SK" sz="2400"/>
              <a:t>)</a:t>
            </a:r>
            <a:r>
              <a:rPr lang="sk-SK" altLang="sk-SK" sz="2400"/>
              <a:t>, R1 </a:t>
            </a:r>
            <a:r>
              <a:rPr lang="en-US" altLang="sk-SK" sz="2400"/>
              <a:t>(</a:t>
            </a:r>
            <a:r>
              <a:rPr lang="sk-SK" altLang="sk-SK" sz="2400"/>
              <a:t>konfigurácie počítačov VAX</a:t>
            </a:r>
            <a:r>
              <a:rPr lang="en-US" altLang="sk-SK" sz="2400"/>
              <a:t>)</a:t>
            </a:r>
            <a:r>
              <a:rPr lang="sk-SK" altLang="sk-SK" sz="2400"/>
              <a:t>, QTC </a:t>
            </a:r>
            <a:r>
              <a:rPr lang="en-US" altLang="sk-SK" sz="2400"/>
              <a:t>(</a:t>
            </a:r>
            <a:r>
              <a:rPr lang="sk-SK" altLang="sk-SK" sz="2400"/>
              <a:t>návrh súčiastok</a:t>
            </a:r>
            <a:r>
              <a:rPr lang="en-US" altLang="sk-SK" sz="2400"/>
              <a:t>)</a:t>
            </a:r>
            <a:endParaRPr lang="sk-SK" altLang="sk-SK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sk-SK" sz="2400"/>
              <a:t>DOMÁCE ES: PROLEX</a:t>
            </a:r>
            <a:r>
              <a:rPr lang="en-US" altLang="sk-SK" sz="2400"/>
              <a:t>(</a:t>
            </a:r>
            <a:r>
              <a:rPr lang="sk-SK" altLang="sk-SK" sz="2400"/>
              <a:t>ochorenia tráviaceho traktu</a:t>
            </a:r>
            <a:r>
              <a:rPr lang="en-US" altLang="sk-SK" sz="2400"/>
              <a:t>)</a:t>
            </a:r>
            <a:r>
              <a:rPr lang="sk-SK" altLang="sk-SK" sz="2400"/>
              <a:t>, KRAVEX</a:t>
            </a:r>
            <a:r>
              <a:rPr lang="en-US" altLang="sk-SK" sz="2400"/>
              <a:t>(</a:t>
            </a:r>
            <a:r>
              <a:rPr lang="sk-SK" altLang="sk-SK" sz="2400"/>
              <a:t>optimalizácia kŕmnej dávky</a:t>
            </a:r>
            <a:r>
              <a:rPr lang="en-US" altLang="sk-SK" sz="2400"/>
              <a:t>)</a:t>
            </a:r>
            <a:r>
              <a:rPr lang="sk-SK" altLang="sk-SK" sz="2400"/>
              <a:t>, EQUANT</a:t>
            </a:r>
            <a:r>
              <a:rPr lang="en-US" altLang="sk-SK" sz="2400"/>
              <a:t>(</a:t>
            </a:r>
            <a:r>
              <a:rPr lang="sk-SK" altLang="sk-SK" sz="2400"/>
              <a:t>Hájek, práca s neurčitosťou</a:t>
            </a:r>
            <a:r>
              <a:rPr lang="en-US" altLang="sk-SK" sz="2400"/>
              <a:t>)</a:t>
            </a:r>
            <a:r>
              <a:rPr lang="sk-SK" altLang="sk-SK" sz="2400"/>
              <a:t>, FEL-EXPERT</a:t>
            </a:r>
            <a:r>
              <a:rPr lang="en-US" altLang="sk-SK" sz="2400"/>
              <a:t>(</a:t>
            </a:r>
            <a:r>
              <a:rPr lang="sk-SK" altLang="sk-SK" sz="2400"/>
              <a:t>Mařík, genetické ochorenia, psychofyziologické záznamy z EEG, klasif. organických toxických látok, plánovanie kusovej výroby</a:t>
            </a:r>
            <a:r>
              <a:rPr lang="en-US" altLang="sk-SK" sz="2400"/>
              <a:t>)</a:t>
            </a:r>
            <a:r>
              <a:rPr lang="sk-SK" altLang="sk-SK" sz="2400"/>
              <a:t>,TEAM</a:t>
            </a:r>
            <a:r>
              <a:rPr lang="en-US" altLang="sk-SK" sz="2400"/>
              <a:t>(</a:t>
            </a:r>
            <a:r>
              <a:rPr lang="sk-SK" altLang="sk-SK" sz="2400"/>
              <a:t>zostavovanie riešiteľských tímov</a:t>
            </a:r>
            <a:r>
              <a:rPr lang="en-US" altLang="sk-SK" sz="2400"/>
              <a:t>)</a:t>
            </a:r>
            <a:r>
              <a:rPr lang="sk-SK" altLang="sk-SK" sz="2400"/>
              <a:t>, CODEX</a:t>
            </a:r>
            <a:r>
              <a:rPr lang="en-US" altLang="sk-SK" sz="2400"/>
              <a:t>(</a:t>
            </a:r>
            <a:r>
              <a:rPr lang="sk-SK" altLang="sk-SK" sz="2400"/>
              <a:t>Popper, diagnostika chorôb</a:t>
            </a:r>
            <a:r>
              <a:rPr lang="en-US" altLang="sk-SK" sz="2400"/>
              <a:t>)</a:t>
            </a:r>
            <a:r>
              <a:rPr lang="sk-SK" altLang="sk-SK" sz="2400"/>
              <a:t>, AREX</a:t>
            </a:r>
            <a:r>
              <a:rPr lang="en-US" altLang="sk-SK" sz="2400"/>
              <a:t>(</a:t>
            </a:r>
            <a:r>
              <a:rPr lang="sk-SK" altLang="sk-SK" sz="2400"/>
              <a:t>hodnotenie spoľahlivosti automobilov</a:t>
            </a:r>
            <a:r>
              <a:rPr lang="en-US" altLang="sk-SK" sz="2400"/>
              <a:t>)</a:t>
            </a:r>
            <a:endParaRPr lang="cs-CZ" altLang="sk-SK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äty 2">
            <a:extLst>
              <a:ext uri="{FF2B5EF4-FFF2-40B4-BE49-F238E27FC236}">
                <a16:creationId xmlns:a16="http://schemas.microsoft.com/office/drawing/2014/main" id="{FE9B4F45-420A-4CB4-B37E-ABA9F985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3315" name="Zástupný symbol čísla snímky 3">
            <a:extLst>
              <a:ext uri="{FF2B5EF4-FFF2-40B4-BE49-F238E27FC236}">
                <a16:creationId xmlns:a16="http://schemas.microsoft.com/office/drawing/2014/main" id="{20373CA0-013C-416B-964F-891533E2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57D06F9-F017-4951-A73F-4BA8CE299CB0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8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3316" name="Rectangle 2" descr="Ricebk">
            <a:extLst>
              <a:ext uri="{FF2B5EF4-FFF2-40B4-BE49-F238E27FC236}">
                <a16:creationId xmlns:a16="http://schemas.microsoft.com/office/drawing/2014/main" id="{F47D0405-7D5C-4D6F-A6B2-E824E87A4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sk-SK" sz="2400"/>
          </a:p>
        </p:txBody>
      </p:sp>
      <p:sp>
        <p:nvSpPr>
          <p:cNvPr id="13317" name="Rectangle 3" descr="Large confetti">
            <a:extLst>
              <a:ext uri="{FF2B5EF4-FFF2-40B4-BE49-F238E27FC236}">
                <a16:creationId xmlns:a16="http://schemas.microsoft.com/office/drawing/2014/main" id="{330ED8FB-3870-4D79-9115-F65588821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sk-SK" sz="3600">
                <a:solidFill>
                  <a:srgbClr val="FF0000"/>
                </a:solidFill>
              </a:rPr>
              <a:t>5</a:t>
            </a:r>
            <a:r>
              <a:rPr lang="sk-SK" altLang="sk-SK" sz="3600">
                <a:solidFill>
                  <a:srgbClr val="FF0000"/>
                </a:solidFill>
              </a:rPr>
              <a:t>. Aplikačné možnosti ES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3318" name="Rectangle 4">
            <a:extLst>
              <a:ext uri="{FF2B5EF4-FFF2-40B4-BE49-F238E27FC236}">
                <a16:creationId xmlns:a16="http://schemas.microsoft.com/office/drawing/2014/main" id="{200D379D-AB24-4F13-8A5C-07A2EEB03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EKONOMICKÉ APLIKÁCIE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FAST...hodnotenie bonity klienta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LendingAdvisor...hodnotenie žiadosti o pôžičky </a:t>
            </a:r>
            <a:r>
              <a:rPr lang="en-US" altLang="sk-SK" sz="2400"/>
              <a:t>(</a:t>
            </a:r>
            <a:r>
              <a:rPr lang="sk-SK" altLang="sk-SK" sz="2400"/>
              <a:t>riziká, štrukt.</a:t>
            </a:r>
            <a:r>
              <a:rPr lang="en-US" altLang="sk-SK" sz="2400"/>
              <a:t>)</a:t>
            </a:r>
            <a:endParaRPr lang="sk-SK" altLang="sk-SK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PLANET...podpora auditorov, štandardizácia auditu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EXPERTAG...pomocník auditorov a daňových poradcov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NyseFocusReviewSystem...finančné problémy, NewYork-burza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MarketMind...finančné operácie v reálnom čase, NewYork-burza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CARMA...analýza trhu, používa EXSYS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FINCEN...používa ministerstvo financií USA, preverovanie transakcií nad 10.000</a:t>
            </a:r>
            <a:r>
              <a:rPr lang="en-US" altLang="sk-SK" sz="2400"/>
              <a:t>$</a:t>
            </a:r>
            <a:r>
              <a:rPr lang="sk-SK" altLang="sk-SK" sz="2400"/>
              <a:t>, odhaľovanie nelegálnych aktivít, používa ES-NexpertObject</a:t>
            </a:r>
            <a:endParaRPr lang="cs-CZ" altLang="sk-SK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697</TotalTime>
  <Words>624</Words>
  <Application>Microsoft Office PowerPoint</Application>
  <PresentationFormat>Prezentácia na obrazovke (4:3)</PresentationFormat>
  <Paragraphs>113</Paragraphs>
  <Slides>9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Rýžový papír</vt:lpstr>
      <vt:lpstr>ZNALOSTNÉ SYSTÉMY  prednáška č. 1</vt:lpstr>
      <vt:lpstr>Podmienky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Kristina Machova</cp:lastModifiedBy>
  <cp:revision>49</cp:revision>
  <dcterms:created xsi:type="dcterms:W3CDTF">2003-10-06T09:07:28Z</dcterms:created>
  <dcterms:modified xsi:type="dcterms:W3CDTF">2022-09-23T11:47:01Z</dcterms:modified>
</cp:coreProperties>
</file>