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7" r:id="rId3"/>
    <p:sldId id="274" r:id="rId4"/>
    <p:sldId id="276" r:id="rId5"/>
    <p:sldId id="277" r:id="rId6"/>
    <p:sldId id="278" r:id="rId7"/>
    <p:sldId id="279" r:id="rId8"/>
    <p:sldId id="273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2" r:id="rId21"/>
    <p:sldId id="293" r:id="rId22"/>
    <p:sldId id="294" r:id="rId23"/>
    <p:sldId id="295" r:id="rId24"/>
    <p:sldId id="291" r:id="rId25"/>
    <p:sldId id="296" r:id="rId26"/>
    <p:sldId id="297" r:id="rId27"/>
    <p:sldId id="298" r:id="rId28"/>
    <p:sldId id="299" r:id="rId29"/>
    <p:sldId id="300" r:id="rId30"/>
    <p:sldId id="301" r:id="rId31"/>
  </p:sldIdLst>
  <p:sldSz cx="12188825" cy="6858000"/>
  <p:notesSz cx="6858000" cy="9144000"/>
  <p:defaultTextStyle>
    <a:defPPr rtl="0"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B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9" autoAdjust="0"/>
    <p:restoredTop sz="94660"/>
  </p:normalViewPr>
  <p:slideViewPr>
    <p:cSldViewPr showGuides="1">
      <p:cViewPr varScale="1">
        <p:scale>
          <a:sx n="63" d="100"/>
          <a:sy n="63" d="100"/>
        </p:scale>
        <p:origin x="90" y="1152"/>
      </p:cViewPr>
      <p:guideLst>
        <p:guide orient="horz" pos="2160"/>
        <p:guide pos="3839"/>
        <p:guide pos="10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2" d="100"/>
          <a:sy n="72" d="100"/>
        </p:scale>
        <p:origin x="414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3" name="Zástupný objekt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D77BB6B-D241-4279-821C-AAC4240E286D}" type="datetime1">
              <a:rPr lang="sk-SK" smtClean="0"/>
              <a:t>27.09.2022</a:t>
            </a:fld>
            <a:endParaRPr lang="sk-SK" dirty="0"/>
          </a:p>
        </p:txBody>
      </p:sp>
      <p:sp>
        <p:nvSpPr>
          <p:cNvPr id="4" name="Zástupný objekt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5" name="Zástupný objekt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4360E59-1627-4404-ACC5-51C744AB0F2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sk-SK" noProof="0" dirty="0"/>
          </a:p>
        </p:txBody>
      </p:sp>
      <p:sp>
        <p:nvSpPr>
          <p:cNvPr id="3" name="Zástupný objekt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94124281-F2D0-4FC4-95C0-AF0A4B69AF81}" type="datetime1">
              <a:rPr lang="sk-SK" noProof="0" smtClean="0"/>
              <a:t>27.09.2022</a:t>
            </a:fld>
            <a:endParaRPr lang="sk-SK" noProof="0" dirty="0"/>
          </a:p>
        </p:txBody>
      </p:sp>
      <p:sp>
        <p:nvSpPr>
          <p:cNvPr id="4" name="Zástupný objekt obrázka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k-SK" noProof="0" dirty="0"/>
          </a:p>
        </p:txBody>
      </p:sp>
      <p:sp>
        <p:nvSpPr>
          <p:cNvPr id="5" name="Zástupný objekt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k-SK" noProof="0" dirty="0"/>
              <a:t>Kliknutím upravíte štýly predlohy textu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</p:txBody>
      </p:sp>
      <p:sp>
        <p:nvSpPr>
          <p:cNvPr id="6" name="Zástupný objekt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sk-SK" noProof="0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841221E5-7225-48EB-A4EE-420E7BFCF705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sk-SK" smtClean="0"/>
              <a:pPr rtl="0"/>
              <a:t>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40956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sk-SK" smtClean="0"/>
              <a:pPr rtl="0"/>
              <a:t>10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07109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sk-SK" smtClean="0"/>
              <a:pPr rtl="0"/>
              <a:t>11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80232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sk-SK" smtClean="0"/>
              <a:pPr rtl="0"/>
              <a:t>12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80192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sk-SK" smtClean="0"/>
              <a:pPr rtl="0"/>
              <a:t>13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548776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sk-SK" smtClean="0"/>
              <a:pPr rtl="0"/>
              <a:t>14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83468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sk-SK" smtClean="0"/>
              <a:pPr rtl="0"/>
              <a:t>15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678765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sk-SK" smtClean="0"/>
              <a:pPr rtl="0"/>
              <a:t>16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045323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sk-SK" smtClean="0"/>
              <a:pPr rtl="0"/>
              <a:t>17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275026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sk-SK" smtClean="0"/>
              <a:pPr rtl="0"/>
              <a:t>18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778761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sk-SK" smtClean="0"/>
              <a:pPr rtl="0"/>
              <a:t>19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80394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sk-SK" smtClean="0"/>
              <a:pPr rtl="0"/>
              <a:t>2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441350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sk-SK" smtClean="0"/>
              <a:pPr rtl="0"/>
              <a:t>20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803197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sk-SK" smtClean="0"/>
              <a:pPr rtl="0"/>
              <a:t>21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059310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sk-SK" smtClean="0"/>
              <a:pPr rtl="0"/>
              <a:t>22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110759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sk-SK" smtClean="0"/>
              <a:pPr rtl="0"/>
              <a:t>23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298819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sk-SK" smtClean="0"/>
              <a:pPr rtl="0"/>
              <a:t>24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493153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sk-SK" smtClean="0"/>
              <a:pPr rtl="0"/>
              <a:t>25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658814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sk-SK" smtClean="0"/>
              <a:pPr rtl="0"/>
              <a:t>26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011137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sk-SK" smtClean="0"/>
              <a:pPr rtl="0"/>
              <a:t>27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601265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sk-SK" smtClean="0"/>
              <a:pPr rtl="0"/>
              <a:t>28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770996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sk-SK" smtClean="0"/>
              <a:pPr rtl="0"/>
              <a:t>29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21320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sk-SK" smtClean="0"/>
              <a:pPr rtl="0"/>
              <a:t>3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66444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sk-SK" smtClean="0"/>
              <a:pPr rtl="0"/>
              <a:t>30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30798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sk-SK" smtClean="0"/>
              <a:pPr rtl="0"/>
              <a:t>4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23670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sk-SK" smtClean="0"/>
              <a:pPr rtl="0"/>
              <a:t>5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27579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sk-SK" smtClean="0"/>
              <a:pPr rtl="0"/>
              <a:t>6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79699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sk-SK" smtClean="0"/>
              <a:pPr rtl="0"/>
              <a:t>7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48741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sk-SK" smtClean="0"/>
              <a:pPr rtl="0"/>
              <a:t>8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23810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sk-SK" smtClean="0"/>
              <a:pPr rtl="0"/>
              <a:t>9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43005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 bwMode="ltGray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sk-SK" noProof="0" dirty="0"/>
          </a:p>
        </p:txBody>
      </p:sp>
      <p:sp>
        <p:nvSpPr>
          <p:cNvPr id="9" name="Obdĺžnik 8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sk-SK" noProof="0" dirty="0"/>
          </a:p>
        </p:txBody>
      </p:sp>
      <p:sp>
        <p:nvSpPr>
          <p:cNvPr id="10" name="Obdĺžnik 9"/>
          <p:cNvSpPr/>
          <p:nvPr/>
        </p:nvSpPr>
        <p:spPr bwMode="ltGray">
          <a:xfrm>
            <a:off x="121888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sk-SK" noProof="0" dirty="0"/>
          </a:p>
        </p:txBody>
      </p:sp>
      <p:sp>
        <p:nvSpPr>
          <p:cNvPr id="11" name="Obdĺžnik 10"/>
          <p:cNvSpPr/>
          <p:nvPr/>
        </p:nvSpPr>
        <p:spPr bwMode="gray">
          <a:xfrm>
            <a:off x="0" y="0"/>
            <a:ext cx="121888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sk-SK" noProof="0" dirty="0"/>
          </a:p>
        </p:txBody>
      </p:sp>
      <p:sp>
        <p:nvSpPr>
          <p:cNvPr id="12" name="Obdĺžnik 11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sk-SK" noProof="0" dirty="0"/>
          </a:p>
        </p:txBody>
      </p:sp>
      <p:cxnSp>
        <p:nvCxnSpPr>
          <p:cNvPr id="13" name="Priama spojnica 12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ĺžnik 13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sk-SK" noProof="0" dirty="0"/>
          </a:p>
        </p:txBody>
      </p:sp>
      <p:cxnSp>
        <p:nvCxnSpPr>
          <p:cNvPr id="15" name="Priama spojnica 14"/>
          <p:cNvCxnSpPr/>
          <p:nvPr/>
        </p:nvCxnSpPr>
        <p:spPr bwMode="white">
          <a:xfrm>
            <a:off x="121888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riama spojnica 15"/>
          <p:cNvCxnSpPr/>
          <p:nvPr/>
        </p:nvCxnSpPr>
        <p:spPr bwMode="white">
          <a:xfrm>
            <a:off x="0" y="5631204"/>
            <a:ext cx="18283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í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899" tIns="60949" rIns="121899" bIns="60949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k-SK" noProof="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 rtlCol="0">
            <a:noAutofit/>
          </a:bodyPr>
          <a:lstStyle>
            <a:lvl1pPr>
              <a:defRPr sz="5400"/>
            </a:lvl1pPr>
          </a:lstStyle>
          <a:p>
            <a:pPr rtl="0"/>
            <a:r>
              <a:rPr lang="sk-SK" noProof="0"/>
              <a:t>Upravte štýly predlohy textu</a:t>
            </a:r>
            <a:endParaRPr lang="sk-SK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k-SK" noProof="0"/>
              <a:t>Kliknutím upravte štýl predlohy podnadpisov</a:t>
            </a:r>
            <a:endParaRPr lang="sk-SK" noProof="0" dirty="0"/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0C8D8062-6064-4C6C-9C97-8F4ABE5B5A5A}" type="datetime1">
              <a:rPr lang="sk-SK" noProof="0" smtClean="0"/>
              <a:t>27.09.2022</a:t>
            </a:fld>
            <a:endParaRPr lang="sk-SK" noProof="0" dirty="0"/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>
          <a:xfrm>
            <a:off x="10666412" y="6356351"/>
            <a:ext cx="609441" cy="365125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DC1BBB0-96F0-4077-A278-0F3FB5C104D3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81795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 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/>
              <a:t>Upravte štýly predlohy textu</a:t>
            </a:r>
            <a:endParaRPr lang="sk-SK" noProof="0" dirty="0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828D24-FA54-4EE2-9F08-0FC26C6E51B3}" type="datetime1">
              <a:rPr lang="sk-SK" noProof="0" smtClean="0"/>
              <a:t>27.09.2022</a:t>
            </a:fld>
            <a:endParaRPr lang="sk-SK" noProof="0" dirty="0"/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0408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 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sk-SK" noProof="0" dirty="0"/>
          </a:p>
        </p:txBody>
      </p:sp>
      <p:sp>
        <p:nvSpPr>
          <p:cNvPr id="8" name="Obdĺžnik 7"/>
          <p:cNvSpPr/>
          <p:nvPr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sk-SK" noProof="0" dirty="0"/>
          </a:p>
        </p:txBody>
      </p:sp>
      <p:sp>
        <p:nvSpPr>
          <p:cNvPr id="9" name="Obdĺžnik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sk-SK" noProof="0" dirty="0"/>
          </a:p>
        </p:txBody>
      </p:sp>
      <p:sp>
        <p:nvSpPr>
          <p:cNvPr id="10" name="Obdĺžnik 9"/>
          <p:cNvSpPr/>
          <p:nvPr/>
        </p:nvSpPr>
        <p:spPr bwMode="black"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cxnSp>
        <p:nvCxnSpPr>
          <p:cNvPr id="11" name="Priama spojnica 10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riama spojnica 11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í"/>
          <p:cNvSpPr>
            <a:spLocks/>
          </p:cNvSpPr>
          <p:nvPr/>
        </p:nvSpPr>
        <p:spPr bwMode="white">
          <a:xfrm rot="5400000"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k-SK" noProof="0" dirty="0"/>
          </a:p>
        </p:txBody>
      </p:sp>
      <p:cxnSp>
        <p:nvCxnSpPr>
          <p:cNvPr id="14" name="Priama spojnica 13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 rtlCol="0"/>
          <a:lstStyle/>
          <a:p>
            <a:pPr rtl="0"/>
            <a:r>
              <a:rPr lang="sk-SK" noProof="0"/>
              <a:t>Upravte štýly predlohy textu</a:t>
            </a:r>
            <a:endParaRPr lang="sk-SK" noProof="0" dirty="0"/>
          </a:p>
        </p:txBody>
      </p:sp>
      <p:sp>
        <p:nvSpPr>
          <p:cNvPr id="3" name="Zástupný objekt zvislého textu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 rtlCol="0"/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45D272-C3FD-4658-8E10-C59517B33BD2}" type="datetime1">
              <a:rPr lang="sk-SK" noProof="0" smtClean="0"/>
              <a:t>27.09.2022</a:t>
            </a:fld>
            <a:endParaRPr lang="sk-SK" noProof="0" dirty="0"/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6128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 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/>
              <a:t>Upravte štýly predlohy textu</a:t>
            </a:r>
            <a:endParaRPr lang="sk-SK" noProof="0" dirty="0"/>
          </a:p>
        </p:txBody>
      </p:sp>
      <p:sp>
        <p:nvSpPr>
          <p:cNvPr id="3" name="Zástupný objekt obsah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D6B2BD-4195-4BDD-AA0C-2A96D4B98BE2}" type="datetime1">
              <a:rPr lang="sk-SK" noProof="0" smtClean="0"/>
              <a:t>27.09.2022</a:t>
            </a:fld>
            <a:endParaRPr lang="sk-SK" noProof="0" dirty="0"/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18553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ĺžnik 18"/>
          <p:cNvSpPr/>
          <p:nvPr/>
        </p:nvSpPr>
        <p:spPr bwMode="black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sk-SK" noProof="0" dirty="0"/>
          </a:p>
        </p:txBody>
      </p:sp>
      <p:sp>
        <p:nvSpPr>
          <p:cNvPr id="20" name="Obdĺžnik 19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sk-SK" noProof="0" dirty="0"/>
          </a:p>
        </p:txBody>
      </p:sp>
      <p:sp>
        <p:nvSpPr>
          <p:cNvPr id="24" name="Obdĺžnik 23"/>
          <p:cNvSpPr/>
          <p:nvPr/>
        </p:nvSpPr>
        <p:spPr bwMode="gray">
          <a:xfrm>
            <a:off x="1216152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sk-SK" noProof="0" dirty="0"/>
          </a:p>
        </p:txBody>
      </p:sp>
      <p:sp>
        <p:nvSpPr>
          <p:cNvPr id="21" name="Obdĺžnik 20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sk-SK" noProof="0" dirty="0"/>
          </a:p>
        </p:txBody>
      </p:sp>
      <p:cxnSp>
        <p:nvCxnSpPr>
          <p:cNvPr id="22" name="Priama spojnica 21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ĺžnik 15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sk-SK" noProof="0" dirty="0"/>
          </a:p>
        </p:txBody>
      </p:sp>
      <p:sp>
        <p:nvSpPr>
          <p:cNvPr id="18" name="Pí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899" tIns="60949" rIns="121899" bIns="60949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k-SK" noProof="0" dirty="0"/>
          </a:p>
        </p:txBody>
      </p:sp>
      <p:cxnSp>
        <p:nvCxnSpPr>
          <p:cNvPr id="23" name="Priama spojnica 22"/>
          <p:cNvCxnSpPr/>
          <p:nvPr/>
        </p:nvCxnSpPr>
        <p:spPr bwMode="white">
          <a:xfrm>
            <a:off x="1216152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dĺžnik 25"/>
          <p:cNvSpPr/>
          <p:nvPr/>
        </p:nvSpPr>
        <p:spPr bwMode="black">
          <a:xfrm>
            <a:off x="11579384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sk-SK" noProof="0" dirty="0"/>
          </a:p>
        </p:txBody>
      </p:sp>
      <p:sp>
        <p:nvSpPr>
          <p:cNvPr id="27" name="Obdĺžnik 26"/>
          <p:cNvSpPr/>
          <p:nvPr/>
        </p:nvSpPr>
        <p:spPr bwMode="gray">
          <a:xfrm>
            <a:off x="11274663" y="0"/>
            <a:ext cx="304721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sk-SK" noProof="0" dirty="0"/>
          </a:p>
        </p:txBody>
      </p:sp>
      <p:sp>
        <p:nvSpPr>
          <p:cNvPr id="28" name="Obdĺžnik 27"/>
          <p:cNvSpPr/>
          <p:nvPr/>
        </p:nvSpPr>
        <p:spPr bwMode="gray">
          <a:xfrm>
            <a:off x="1218883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sk-SK" noProof="0" dirty="0"/>
          </a:p>
        </p:txBody>
      </p:sp>
      <p:sp>
        <p:nvSpPr>
          <p:cNvPr id="29" name="Obdĺžnik 28"/>
          <p:cNvSpPr/>
          <p:nvPr/>
        </p:nvSpPr>
        <p:spPr>
          <a:xfrm>
            <a:off x="-2" y="0"/>
            <a:ext cx="1218883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sk-SK" noProof="0" dirty="0"/>
          </a:p>
        </p:txBody>
      </p:sp>
      <p:sp>
        <p:nvSpPr>
          <p:cNvPr id="30" name="Obdĺžnik 29"/>
          <p:cNvSpPr/>
          <p:nvPr/>
        </p:nvSpPr>
        <p:spPr bwMode="ltGray">
          <a:xfrm>
            <a:off x="0" y="0"/>
            <a:ext cx="12188825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sk-SK" noProof="0" dirty="0"/>
          </a:p>
        </p:txBody>
      </p:sp>
      <p:cxnSp>
        <p:nvCxnSpPr>
          <p:cNvPr id="31" name="Priama spojnica 30"/>
          <p:cNvCxnSpPr/>
          <p:nvPr/>
        </p:nvCxnSpPr>
        <p:spPr bwMode="white">
          <a:xfrm>
            <a:off x="11573293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dĺžnik 31"/>
          <p:cNvSpPr/>
          <p:nvPr/>
        </p:nvSpPr>
        <p:spPr bwMode="black">
          <a:xfrm>
            <a:off x="0" y="0"/>
            <a:ext cx="1216152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sk-SK" noProof="0" dirty="0"/>
          </a:p>
        </p:txBody>
      </p:sp>
      <p:cxnSp>
        <p:nvCxnSpPr>
          <p:cNvPr id="33" name="Priama spojnica 32"/>
          <p:cNvCxnSpPr/>
          <p:nvPr/>
        </p:nvCxnSpPr>
        <p:spPr bwMode="white">
          <a:xfrm>
            <a:off x="1218884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rtlCol="0" anchor="b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sk-SK" noProof="0"/>
              <a:t>Upravte štýly predlohy textu</a:t>
            </a:r>
            <a:endParaRPr lang="sk-SK" noProof="0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1A4C8482-E2B7-4447-83A8-F9C786C65897}" type="datetime1">
              <a:rPr lang="sk-SK" noProof="0" smtClean="0"/>
              <a:t>27.09.2022</a:t>
            </a:fld>
            <a:endParaRPr lang="sk-SK" noProof="0" dirty="0"/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>
          <a:xfrm>
            <a:off x="10666571" y="6356351"/>
            <a:ext cx="609441" cy="365125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DC1BBB0-96F0-4077-A278-0F3FB5C104D3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2344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/>
              <a:t>Upravte štýly predlohy textu</a:t>
            </a:r>
            <a:endParaRPr lang="sk-SK" noProof="0" dirty="0"/>
          </a:p>
        </p:txBody>
      </p:sp>
      <p:sp>
        <p:nvSpPr>
          <p:cNvPr id="3" name="Zástupný objekt obsahu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4" name="Zástupný objekt obsahu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5" name="Zástupný objekt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AB4A8D-ACBC-4F71-B856-F65DA4B3726F}" type="datetime1">
              <a:rPr lang="sk-SK" noProof="0" smtClean="0"/>
              <a:t>27.09.2022</a:t>
            </a:fld>
            <a:endParaRPr lang="sk-SK" noProof="0" dirty="0"/>
          </a:p>
        </p:txBody>
      </p:sp>
      <p:sp>
        <p:nvSpPr>
          <p:cNvPr id="6" name="Zástupný objekt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23911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sk-SK" noProof="0"/>
              <a:t>Upravte štýly predlohy textu</a:t>
            </a:r>
            <a:endParaRPr lang="sk-SK" noProof="0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4" name="Zástupný objekt obsahu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5" name="Zástupný objekt textu 4"/>
          <p:cNvSpPr>
            <a:spLocks noGrp="1"/>
          </p:cNvSpPr>
          <p:nvPr>
            <p:ph type="body" sz="quarter" idx="3"/>
          </p:nvPr>
        </p:nvSpPr>
        <p:spPr>
          <a:xfrm>
            <a:off x="6557349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6" name="Zástupný objekt obsahu 5"/>
          <p:cNvSpPr>
            <a:spLocks noGrp="1"/>
          </p:cNvSpPr>
          <p:nvPr>
            <p:ph sz="quarter" idx="4"/>
          </p:nvPr>
        </p:nvSpPr>
        <p:spPr>
          <a:xfrm>
            <a:off x="6557349" y="2514600"/>
            <a:ext cx="4818888" cy="365556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7" name="Zástupný objekt dátum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26BE61-EBD9-4F40-8275-E837340DBD97}" type="datetime1">
              <a:rPr lang="sk-SK" noProof="0" smtClean="0"/>
              <a:t>27.09.2022</a:t>
            </a:fld>
            <a:endParaRPr lang="sk-SK" noProof="0" dirty="0"/>
          </a:p>
        </p:txBody>
      </p:sp>
      <p:sp>
        <p:nvSpPr>
          <p:cNvPr id="8" name="Zástupný objekt pät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9" name="Zástupný objekt čísla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13835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/>
              <a:t>Upravte štýly predlohy textu</a:t>
            </a:r>
            <a:endParaRPr lang="sk-SK" noProof="0" dirty="0"/>
          </a:p>
        </p:txBody>
      </p:sp>
      <p:sp>
        <p:nvSpPr>
          <p:cNvPr id="3" name="Zástupný objekt dátum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2E15DD-F33E-48B7-A53A-518C0519D996}" type="datetime1">
              <a:rPr lang="sk-SK" noProof="0" smtClean="0"/>
              <a:t>27.09.2022</a:t>
            </a:fld>
            <a:endParaRPr lang="sk-SK" noProof="0" dirty="0"/>
          </a:p>
        </p:txBody>
      </p:sp>
      <p:sp>
        <p:nvSpPr>
          <p:cNvPr id="4" name="Zástupný objekt pät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5" name="Zástupný objekt čísla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1635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 bwMode="ltGray">
          <a:xfrm>
            <a:off x="626239" y="0"/>
            <a:ext cx="30472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sk-SK" noProof="0" dirty="0"/>
          </a:p>
        </p:txBody>
      </p:sp>
      <p:sp>
        <p:nvSpPr>
          <p:cNvPr id="6" name="Obdĺžnik 5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sk-SK" noProof="0" dirty="0"/>
          </a:p>
        </p:txBody>
      </p:sp>
      <p:cxnSp>
        <p:nvCxnSpPr>
          <p:cNvPr id="7" name="Priama spojnica 6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ĺžnik 7"/>
          <p:cNvSpPr/>
          <p:nvPr/>
        </p:nvSpPr>
        <p:spPr bwMode="gray">
          <a:xfrm>
            <a:off x="10969942" y="0"/>
            <a:ext cx="922621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sk-SK" noProof="0" dirty="0"/>
          </a:p>
        </p:txBody>
      </p:sp>
      <p:sp>
        <p:nvSpPr>
          <p:cNvPr id="9" name="Obdĺžnik 8"/>
          <p:cNvSpPr/>
          <p:nvPr/>
        </p:nvSpPr>
        <p:spPr bwMode="black">
          <a:xfrm>
            <a:off x="11892563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sk-SK" noProof="0" dirty="0"/>
          </a:p>
        </p:txBody>
      </p:sp>
      <p:sp>
        <p:nvSpPr>
          <p:cNvPr id="2" name="Zástupný objekt dátum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BB8403-7BFF-4B8A-824C-9FC8F4C88003}" type="datetime1">
              <a:rPr lang="sk-SK" noProof="0" smtClean="0"/>
              <a:t>27.09.2022</a:t>
            </a:fld>
            <a:endParaRPr lang="sk-SK" noProof="0" dirty="0"/>
          </a:p>
        </p:txBody>
      </p:sp>
      <p:sp>
        <p:nvSpPr>
          <p:cNvPr id="3" name="Zástupný objekt pät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4" name="Zástupný objekt čísla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DC1BBB0-96F0-4077-A278-0F3FB5C104D3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783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 bwMode="gray">
          <a:xfrm>
            <a:off x="621792" y="0"/>
            <a:ext cx="414771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sk-SK" noProof="0" dirty="0"/>
          </a:p>
        </p:txBody>
      </p:sp>
      <p:sp>
        <p:nvSpPr>
          <p:cNvPr id="9" name="Obdĺžnik 8"/>
          <p:cNvSpPr/>
          <p:nvPr/>
        </p:nvSpPr>
        <p:spPr bwMode="lt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sk-SK" noProof="0" dirty="0"/>
          </a:p>
        </p:txBody>
      </p:sp>
      <p:cxnSp>
        <p:nvCxnSpPr>
          <p:cNvPr id="10" name="Priama spojnica 9"/>
          <p:cNvCxnSpPr/>
          <p:nvPr/>
        </p:nvCxnSpPr>
        <p:spPr bwMode="white">
          <a:xfrm>
            <a:off x="62179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ĺžnik 10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sk-SK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sk-SK" noProof="0"/>
              <a:t>Upravte štýly predlohy textu</a:t>
            </a:r>
            <a:endParaRPr lang="sk-SK" noProof="0" dirty="0"/>
          </a:p>
        </p:txBody>
      </p:sp>
      <p:sp>
        <p:nvSpPr>
          <p:cNvPr id="3" name="Zástupný objekt obsahu 2"/>
          <p:cNvSpPr>
            <a:spLocks noGrp="1"/>
          </p:cNvSpPr>
          <p:nvPr>
            <p:ph idx="1"/>
          </p:nvPr>
        </p:nvSpPr>
        <p:spPr>
          <a:xfrm>
            <a:off x="5180251" y="482600"/>
            <a:ext cx="6195986" cy="56896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4" name="Zástupný objekt textu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5" name="Zástupný objekt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BF3296-C3B6-4491-B584-012758652443}" type="datetime1">
              <a:rPr lang="sk-SK" noProof="0" smtClean="0"/>
              <a:t>27.09.2022</a:t>
            </a:fld>
            <a:endParaRPr lang="sk-SK" noProof="0" dirty="0"/>
          </a:p>
        </p:txBody>
      </p:sp>
      <p:sp>
        <p:nvSpPr>
          <p:cNvPr id="6" name="Zástupný objekt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5180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sk-SK" noProof="0" dirty="0"/>
          </a:p>
        </p:txBody>
      </p:sp>
      <p:sp>
        <p:nvSpPr>
          <p:cNvPr id="8" name="Obdĺžnik 7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sk-SK" noProof="0" dirty="0"/>
          </a:p>
        </p:txBody>
      </p:sp>
      <p:sp>
        <p:nvSpPr>
          <p:cNvPr id="9" name="Obdĺžnik 8"/>
          <p:cNvSpPr/>
          <p:nvPr/>
        </p:nvSpPr>
        <p:spPr bwMode="ltGray">
          <a:xfrm>
            <a:off x="4875530" y="0"/>
            <a:ext cx="701703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sk-SK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sk-SK" noProof="0"/>
              <a:t>Upravte štýly predlohy textu</a:t>
            </a:r>
            <a:endParaRPr lang="sk-SK" noProof="0" dirty="0"/>
          </a:p>
        </p:txBody>
      </p:sp>
      <p:sp>
        <p:nvSpPr>
          <p:cNvPr id="3" name="Zástupný objekt obrázka 2" descr="Prázdny zástupný objekt na pridanie obrázka. Kliknite na zástupný objekt a vyberte obrázok, ktorý chcete pridať.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k-SK" noProof="0"/>
              <a:t>Ak chcete pridať obrázok, kliknite na ikonu</a:t>
            </a:r>
            <a:endParaRPr lang="sk-SK" noProof="0" dirty="0"/>
          </a:p>
        </p:txBody>
      </p:sp>
      <p:sp>
        <p:nvSpPr>
          <p:cNvPr id="4" name="Zástupný objekt textu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5" name="Zástupný objekt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3898898-4DA7-42D2-8068-1814EC35455A}" type="datetime1">
              <a:rPr lang="sk-SK" noProof="0" smtClean="0"/>
              <a:t>27.09.2022</a:t>
            </a:fld>
            <a:endParaRPr lang="sk-SK" noProof="0" dirty="0"/>
          </a:p>
        </p:txBody>
      </p:sp>
      <p:sp>
        <p:nvSpPr>
          <p:cNvPr id="6" name="Zástupný objekt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DC1BBB0-96F0-4077-A278-0F3FB5C104D3}" type="slidenum">
              <a:rPr lang="sk-SK" noProof="0" smtClean="0"/>
              <a:pPr/>
              <a:t>‹#›</a:t>
            </a:fld>
            <a:endParaRPr lang="sk-SK" noProof="0" dirty="0"/>
          </a:p>
        </p:txBody>
      </p:sp>
      <p:cxnSp>
        <p:nvCxnSpPr>
          <p:cNvPr id="10" name="Priama spojnica 9"/>
          <p:cNvCxnSpPr/>
          <p:nvPr/>
        </p:nvCxnSpPr>
        <p:spPr bwMode="white">
          <a:xfrm>
            <a:off x="11879867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9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sk-SK" noProof="0" dirty="0"/>
          </a:p>
        </p:txBody>
      </p:sp>
      <p:sp>
        <p:nvSpPr>
          <p:cNvPr id="8" name="Obdĺžnik 7"/>
          <p:cNvSpPr/>
          <p:nvPr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sk-SK" noProof="0" dirty="0"/>
          </a:p>
        </p:txBody>
      </p:sp>
      <p:sp>
        <p:nvSpPr>
          <p:cNvPr id="9" name="Obdĺžnik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sk-SK" noProof="0" dirty="0"/>
          </a:p>
        </p:txBody>
      </p:sp>
      <p:sp>
        <p:nvSpPr>
          <p:cNvPr id="13" name="Obdĺžnik 12"/>
          <p:cNvSpPr/>
          <p:nvPr/>
        </p:nvSpPr>
        <p:spPr bwMode="black"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cxnSp>
        <p:nvCxnSpPr>
          <p:cNvPr id="14" name="Priama spojnica 13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riama spojnica 14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í"/>
          <p:cNvSpPr>
            <a:spLocks/>
          </p:cNvSpPr>
          <p:nvPr/>
        </p:nvSpPr>
        <p:spPr bwMode="white">
          <a:xfrm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k-SK" noProof="0" dirty="0"/>
          </a:p>
        </p:txBody>
      </p:sp>
      <p:cxnSp>
        <p:nvCxnSpPr>
          <p:cNvPr id="16" name="Priama spojnica 15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ástupný objekt nadpisu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k-SK" noProof="0" dirty="0"/>
              <a:t>Kliknite sem a upravte štýl predlohy nadpisov</a:t>
            </a:r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k-SK" noProof="0" dirty="0"/>
              <a:t>Kliknutím upravíte štýly predlohy textu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/>
                </a:solidFill>
              </a:defRPr>
            </a:lvl1pPr>
          </a:lstStyle>
          <a:p>
            <a:pPr rtl="0"/>
            <a:fld id="{5589E7A6-5E4A-43D8-BD66-1DC5A04F1487}" type="datetime1">
              <a:rPr lang="sk-SK" noProof="0" smtClean="0"/>
              <a:t>27.09.2022</a:t>
            </a:fld>
            <a:endParaRPr lang="sk-SK" noProof="0" dirty="0"/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05432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349996" y="764704"/>
            <a:ext cx="8329031" cy="2680127"/>
          </a:xfrm>
        </p:spPr>
        <p:txBody>
          <a:bodyPr rtlCol="0"/>
          <a:lstStyle/>
          <a:p>
            <a:pPr algn="ctr" rtl="0"/>
            <a:r>
              <a:rPr lang="en-GB" dirty="0">
                <a:solidFill>
                  <a:schemeClr val="tx2"/>
                </a:solidFill>
              </a:rPr>
              <a:t>Data M</a:t>
            </a:r>
            <a:r>
              <a:rPr lang="sk-SK" dirty="0">
                <a:solidFill>
                  <a:schemeClr val="tx2"/>
                </a:solidFill>
              </a:rPr>
              <a:t>i</a:t>
            </a:r>
            <a:r>
              <a:rPr lang="en-GB" dirty="0" err="1">
                <a:solidFill>
                  <a:schemeClr val="tx2"/>
                </a:solidFill>
              </a:rPr>
              <a:t>ning</a:t>
            </a:r>
            <a:r>
              <a:rPr lang="en-GB" dirty="0">
                <a:solidFill>
                  <a:schemeClr val="tx2"/>
                </a:solidFill>
              </a:rPr>
              <a:t> Methods </a:t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>
                <a:solidFill>
                  <a:schemeClr val="tx2"/>
                </a:solidFill>
              </a:rPr>
              <a:t>in Web Analysis</a:t>
            </a:r>
            <a:br>
              <a:rPr lang="en-GB" dirty="0">
                <a:solidFill>
                  <a:schemeClr val="tx2"/>
                </a:solidFill>
              </a:rPr>
            </a:b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sk-SK" dirty="0"/>
              <a:t>prof. Ing. Kristína Machová, PhD.</a:t>
            </a:r>
          </a:p>
        </p:txBody>
      </p:sp>
    </p:spTree>
    <p:extLst>
      <p:ext uri="{BB962C8B-B14F-4D97-AF65-F5344CB8AC3E}">
        <p14:creationId xmlns:p14="http://schemas.microsoft.com/office/powerpoint/2010/main" val="50676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2"/>
          <p:cNvSpPr txBox="1">
            <a:spLocks/>
          </p:cNvSpPr>
          <p:nvPr/>
        </p:nvSpPr>
        <p:spPr>
          <a:xfrm>
            <a:off x="986987" y="-93553"/>
            <a:ext cx="9782801" cy="1239837"/>
          </a:xfrm>
          <a:prstGeom prst="rect">
            <a:avLst/>
          </a:prstGeom>
        </p:spPr>
        <p:txBody>
          <a:bodyPr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tx2"/>
                </a:solidFill>
              </a:rPr>
              <a:t>Decision Trees</a:t>
            </a:r>
            <a:r>
              <a:rPr lang="sk-SK" dirty="0">
                <a:solidFill>
                  <a:schemeClr val="tx2"/>
                </a:solidFill>
              </a:rPr>
              <a:t> – ID3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Nadpis 12"/>
          <p:cNvSpPr txBox="1">
            <a:spLocks/>
          </p:cNvSpPr>
          <p:nvPr/>
        </p:nvSpPr>
        <p:spPr>
          <a:xfrm>
            <a:off x="1125860" y="988320"/>
            <a:ext cx="9782801" cy="4096863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altLang="sk-SK" sz="2800" dirty="0"/>
              <a:t>Algorithm ID3 (Iterative </a:t>
            </a:r>
            <a:r>
              <a:rPr lang="en-US" altLang="sk-SK" sz="2800" dirty="0" err="1"/>
              <a:t>Dichotomizer</a:t>
            </a:r>
            <a:r>
              <a:rPr lang="en-US" altLang="sk-SK" sz="2800" dirty="0"/>
              <a:t>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altLang="sk-SK" sz="2800" dirty="0"/>
              <a:t>Ross Quinlan, 1979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altLang="sk-SK" sz="2800" dirty="0"/>
              <a:t>Performs the perfect classifying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altLang="sk-SK" sz="2800" dirty="0"/>
              <a:t>Non-incremental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altLang="sk-SK" sz="2800" dirty="0">
                <a:solidFill>
                  <a:srgbClr val="C00000"/>
                </a:solidFill>
              </a:rPr>
              <a:t>Selection of TA – Shannon theory of information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altLang="sk-SK" sz="2800" dirty="0"/>
              <a:t>Decreases entropy </a:t>
            </a:r>
            <a:r>
              <a:rPr lang="en-US" altLang="sk-SK" sz="2800" i="1" dirty="0"/>
              <a:t>H</a:t>
            </a:r>
            <a:r>
              <a:rPr lang="en-US" altLang="sk-SK" sz="2800" dirty="0"/>
              <a:t>, increases information gain </a:t>
            </a:r>
            <a:r>
              <a:rPr lang="en-US" altLang="sk-SK" sz="2800" i="1" dirty="0"/>
              <a:t>IG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altLang="sk-SK" sz="2800" dirty="0"/>
              <a:t>Generate the minimal tree – conditions: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sk-SK" altLang="sk-SK" sz="2400" dirty="0"/>
              <a:t>u</a:t>
            </a:r>
            <a:r>
              <a:rPr lang="en-US" altLang="sk-SK" sz="2400" dirty="0"/>
              <a:t>n</a:t>
            </a:r>
            <a:r>
              <a:rPr lang="sk-SK" altLang="sk-SK" sz="2400" dirty="0"/>
              <a:t>-</a:t>
            </a:r>
            <a:r>
              <a:rPr lang="en-US" altLang="sk-SK" sz="2400" dirty="0"/>
              <a:t>contradict examples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sk-SK" altLang="sk-SK" sz="2400" dirty="0"/>
              <a:t>u</a:t>
            </a:r>
            <a:r>
              <a:rPr lang="en-US" altLang="sk-SK" sz="2400" dirty="0"/>
              <a:t>n</a:t>
            </a:r>
            <a:r>
              <a:rPr lang="sk-SK" altLang="sk-SK" sz="2400" dirty="0"/>
              <a:t>-</a:t>
            </a:r>
            <a:r>
              <a:rPr lang="en-US" altLang="sk-SK" sz="2400" dirty="0"/>
              <a:t>redundant examples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sk-SK" sz="2400" dirty="0"/>
              <a:t>un-depending attributes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altLang="sk-SK" sz="2800" dirty="0"/>
          </a:p>
          <a:p>
            <a:endParaRPr lang="en-GB" altLang="sk-SK" sz="2800" dirty="0"/>
          </a:p>
          <a:p>
            <a:endParaRPr lang="en-GB" altLang="sk-SK" sz="2400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067514"/>
              </p:ext>
            </p:extLst>
          </p:nvPr>
        </p:nvGraphicFramePr>
        <p:xfrm>
          <a:off x="1295400" y="5085184"/>
          <a:ext cx="4582988" cy="1017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a" r:id="rId3" imgW="2057400" imgH="457200" progId="Equation.3">
                  <p:embed/>
                </p:oleObj>
              </mc:Choice>
              <mc:Fallback>
                <p:oleObj name="Rovnica" r:id="rId3" imgW="2057400" imgH="457200" progId="Equation.3">
                  <p:embed/>
                  <p:pic>
                    <p:nvPicPr>
                      <p:cNvPr id="1229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085184"/>
                        <a:ext cx="4582988" cy="10172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754487"/>
              </p:ext>
            </p:extLst>
          </p:nvPr>
        </p:nvGraphicFramePr>
        <p:xfrm>
          <a:off x="6454452" y="5157192"/>
          <a:ext cx="3667125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a" r:id="rId5" imgW="1625400" imgH="444240" progId="Equation.3">
                  <p:embed/>
                </p:oleObj>
              </mc:Choice>
              <mc:Fallback>
                <p:oleObj name="Rovnica" r:id="rId5" imgW="1625400" imgH="444240" progId="Equation.3">
                  <p:embed/>
                  <p:pic>
                    <p:nvPicPr>
                      <p:cNvPr id="1229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4452" y="5157192"/>
                        <a:ext cx="3667125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480214"/>
              </p:ext>
            </p:extLst>
          </p:nvPr>
        </p:nvGraphicFramePr>
        <p:xfrm>
          <a:off x="3586894" y="6365875"/>
          <a:ext cx="37877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a" r:id="rId7" imgW="1536480" imgH="203040" progId="Equation.3">
                  <p:embed/>
                </p:oleObj>
              </mc:Choice>
              <mc:Fallback>
                <p:oleObj name="Rovnica" r:id="rId7" imgW="1536480" imgH="203040" progId="Equation.3">
                  <p:embed/>
                  <p:pic>
                    <p:nvPicPr>
                      <p:cNvPr id="1229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6894" y="6365875"/>
                        <a:ext cx="37877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618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2"/>
          <p:cNvSpPr txBox="1">
            <a:spLocks/>
          </p:cNvSpPr>
          <p:nvPr/>
        </p:nvSpPr>
        <p:spPr>
          <a:xfrm>
            <a:off x="981844" y="-35763"/>
            <a:ext cx="9782801" cy="1239837"/>
          </a:xfrm>
          <a:prstGeom prst="rect">
            <a:avLst/>
          </a:prstGeom>
        </p:spPr>
        <p:txBody>
          <a:bodyPr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tx2"/>
                </a:solidFill>
              </a:rPr>
              <a:t>Decision Trees</a:t>
            </a:r>
            <a:r>
              <a:rPr lang="sk-SK" dirty="0">
                <a:solidFill>
                  <a:schemeClr val="tx2"/>
                </a:solidFill>
              </a:rPr>
              <a:t> - C4.5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Nadpis 12"/>
          <p:cNvSpPr txBox="1">
            <a:spLocks/>
          </p:cNvSpPr>
          <p:nvPr/>
        </p:nvSpPr>
        <p:spPr>
          <a:xfrm>
            <a:off x="1413892" y="1236866"/>
            <a:ext cx="7813305" cy="4824536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altLang="sk-SK" sz="2800" dirty="0">
                <a:latin typeface="+mn-lt"/>
              </a:rPr>
              <a:t>Ross Quinlan, 1993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altLang="sk-SK" sz="2800" dirty="0">
                <a:latin typeface="+mn-lt"/>
              </a:rPr>
              <a:t>Modification of algorithm ID3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altLang="sk-SK" sz="2800" dirty="0">
                <a:latin typeface="+mn-lt"/>
              </a:rPr>
              <a:t>Non-incremental induction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altLang="sk-SK" sz="2800" dirty="0">
                <a:latin typeface="+mn-lt"/>
              </a:rPr>
              <a:t>A</a:t>
            </a:r>
            <a:r>
              <a:rPr lang="sk-SK" altLang="sk-SK" sz="2800" dirty="0">
                <a:latin typeface="+mn-lt"/>
              </a:rPr>
              <a:t>t</a:t>
            </a:r>
            <a:r>
              <a:rPr lang="en-US" altLang="sk-SK" sz="2800" dirty="0">
                <a:latin typeface="+mn-lt"/>
              </a:rPr>
              <a:t>tributes: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altLang="sk-SK" sz="2800" dirty="0"/>
              <a:t>discrete (nominal, binary)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altLang="sk-SK" sz="2800" dirty="0"/>
              <a:t>continuous (real, integer numbers)</a:t>
            </a:r>
            <a:endParaRPr lang="en-US" altLang="sk-SK" sz="2800" b="1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altLang="sk-SK" sz="2800" dirty="0">
                <a:solidFill>
                  <a:srgbClr val="C00000"/>
                </a:solidFill>
                <a:latin typeface="+mn-lt"/>
              </a:rPr>
              <a:t>Ratio Information Gain (</a:t>
            </a:r>
            <a:r>
              <a:rPr lang="en-US" altLang="sk-SK" sz="2800" i="1" dirty="0">
                <a:solidFill>
                  <a:srgbClr val="C00000"/>
                </a:solidFill>
                <a:latin typeface="+mn-lt"/>
              </a:rPr>
              <a:t>IG</a:t>
            </a:r>
            <a:r>
              <a:rPr lang="sk-SK" altLang="sk-SK" sz="2800" i="1" baseline="-25000" dirty="0">
                <a:solidFill>
                  <a:srgbClr val="C00000"/>
                </a:solidFill>
                <a:latin typeface="+mn-lt"/>
              </a:rPr>
              <a:t>r</a:t>
            </a:r>
            <a:r>
              <a:rPr lang="en-US" altLang="sk-SK" sz="2800" dirty="0">
                <a:solidFill>
                  <a:srgbClr val="C00000"/>
                </a:solidFill>
                <a:latin typeface="+mn-lt"/>
              </a:rPr>
              <a:t>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altLang="sk-SK" sz="2800" dirty="0">
                <a:solidFill>
                  <a:schemeClr val="tx2"/>
                </a:solidFill>
                <a:latin typeface="+mn-lt"/>
              </a:rPr>
              <a:t>New possibilities – to process: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altLang="sk-SK" sz="2800" dirty="0">
                <a:solidFill>
                  <a:srgbClr val="C00000"/>
                </a:solidFill>
              </a:rPr>
              <a:t>continuous attributes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altLang="sk-SK" sz="2800" dirty="0"/>
              <a:t>un-known values of attributes</a:t>
            </a:r>
          </a:p>
          <a:p>
            <a:endParaRPr lang="en-US" altLang="sk-SK" sz="2800" dirty="0">
              <a:latin typeface="+mn-lt"/>
            </a:endParaRPr>
          </a:p>
          <a:p>
            <a:endParaRPr lang="en-US" altLang="sk-SK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68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2"/>
          <p:cNvSpPr txBox="1">
            <a:spLocks/>
          </p:cNvSpPr>
          <p:nvPr/>
        </p:nvSpPr>
        <p:spPr>
          <a:xfrm>
            <a:off x="981844" y="-35763"/>
            <a:ext cx="9782801" cy="1239837"/>
          </a:xfrm>
          <a:prstGeom prst="rect">
            <a:avLst/>
          </a:prstGeom>
        </p:spPr>
        <p:txBody>
          <a:bodyPr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tx2"/>
                </a:solidFill>
              </a:rPr>
              <a:t>Decision Trees</a:t>
            </a:r>
            <a:r>
              <a:rPr lang="sk-SK" dirty="0">
                <a:solidFill>
                  <a:schemeClr val="tx2"/>
                </a:solidFill>
              </a:rPr>
              <a:t> – RIG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Nadpis 12"/>
          <p:cNvSpPr txBox="1">
            <a:spLocks/>
          </p:cNvSpPr>
          <p:nvPr/>
        </p:nvSpPr>
        <p:spPr>
          <a:xfrm>
            <a:off x="1017411" y="1556792"/>
            <a:ext cx="9613505" cy="3456384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altLang="sk-SK" sz="2800" dirty="0"/>
              <a:t>ID3 prefers the selection of testing attributes with more values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altLang="sk-SK" sz="2800" dirty="0"/>
              <a:t>C4.5 solution – normalization using the ratio entropy </a:t>
            </a:r>
            <a:r>
              <a:rPr lang="en-US" altLang="sk-SK" sz="2800" i="1" dirty="0" err="1"/>
              <a:t>H</a:t>
            </a:r>
            <a:r>
              <a:rPr lang="en-US" altLang="sk-SK" sz="2800" i="1" baseline="-25000" dirty="0" err="1"/>
              <a:t>r</a:t>
            </a:r>
            <a:r>
              <a:rPr lang="en-US" altLang="sk-SK" sz="2800" dirty="0"/>
              <a:t> and the ratio information gain </a:t>
            </a:r>
            <a:r>
              <a:rPr lang="en-US" altLang="sk-SK" sz="2800" i="1" dirty="0" err="1"/>
              <a:t>IG</a:t>
            </a:r>
            <a:r>
              <a:rPr lang="en-US" altLang="sk-SK" sz="2800" i="1" baseline="-25000" dirty="0" err="1"/>
              <a:t>r</a:t>
            </a:r>
            <a:r>
              <a:rPr lang="en-US" altLang="sk-SK" sz="2800" dirty="0"/>
              <a:t>	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altLang="sk-SK" sz="28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altLang="sk-SK" sz="2800" dirty="0"/>
              <a:t>Ration Entropy: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altLang="sk-SK" sz="2800" dirty="0"/>
              <a:t>Increases with the number of </a:t>
            </a:r>
            <a:r>
              <a:rPr lang="en-US" altLang="sk-SK" sz="2800" dirty="0" err="1"/>
              <a:t>branchs</a:t>
            </a:r>
            <a:r>
              <a:rPr lang="en-US" altLang="sk-SK" sz="2800" dirty="0"/>
              <a:t> of a tree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altLang="sk-SK" sz="2800" dirty="0"/>
              <a:t>Leads to the decision tree smaller in width</a:t>
            </a:r>
          </a:p>
          <a:p>
            <a:endParaRPr lang="en-GB" altLang="sk-SK" sz="2400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600767"/>
              </p:ext>
            </p:extLst>
          </p:nvPr>
        </p:nvGraphicFramePr>
        <p:xfrm>
          <a:off x="1197868" y="5301208"/>
          <a:ext cx="5062626" cy="1080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a" r:id="rId3" imgW="2095200" imgH="444240" progId="Equation.3">
                  <p:embed/>
                </p:oleObj>
              </mc:Choice>
              <mc:Fallback>
                <p:oleObj name="Rovnica" r:id="rId3" imgW="2095200" imgH="444240" progId="Equation.3">
                  <p:embed/>
                  <p:pic>
                    <p:nvPicPr>
                      <p:cNvPr id="1843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7868" y="5301208"/>
                        <a:ext cx="5062626" cy="10806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5337084"/>
              </p:ext>
            </p:extLst>
          </p:nvPr>
        </p:nvGraphicFramePr>
        <p:xfrm>
          <a:off x="6842125" y="5365750"/>
          <a:ext cx="3302046" cy="1087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a" r:id="rId5" imgW="1358640" imgH="444240" progId="Equation.3">
                  <p:embed/>
                </p:oleObj>
              </mc:Choice>
              <mc:Fallback>
                <p:oleObj name="Rovnica" r:id="rId5" imgW="1358640" imgH="444240" progId="Equation.3">
                  <p:embed/>
                  <p:pic>
                    <p:nvPicPr>
                      <p:cNvPr id="1843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25" y="5365750"/>
                        <a:ext cx="3302046" cy="10875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482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2"/>
          <p:cNvSpPr txBox="1">
            <a:spLocks/>
          </p:cNvSpPr>
          <p:nvPr/>
        </p:nvSpPr>
        <p:spPr>
          <a:xfrm>
            <a:off x="981844" y="-35763"/>
            <a:ext cx="9782801" cy="1239837"/>
          </a:xfrm>
          <a:prstGeom prst="rect">
            <a:avLst/>
          </a:prstGeom>
        </p:spPr>
        <p:txBody>
          <a:bodyPr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Decision Trees – Continuous Attributes</a:t>
            </a:r>
          </a:p>
        </p:txBody>
      </p:sp>
      <p:sp>
        <p:nvSpPr>
          <p:cNvPr id="3" name="Nadpis 12"/>
          <p:cNvSpPr txBox="1">
            <a:spLocks/>
          </p:cNvSpPr>
          <p:nvPr/>
        </p:nvSpPr>
        <p:spPr>
          <a:xfrm>
            <a:off x="981843" y="1268760"/>
            <a:ext cx="9782801" cy="5184576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indent="-457200">
              <a:lnSpc>
                <a:spcPct val="9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altLang="sk-SK" sz="2800" dirty="0">
                <a:solidFill>
                  <a:schemeClr val="tx2"/>
                </a:solidFill>
              </a:rPr>
              <a:t>Values of a continuous attribute are ordered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altLang="sk-SK" sz="2800" dirty="0"/>
              <a:t>Threshold value is computed for each pair of neighbor values as the arithmetic mean (average)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altLang="sk-SK" sz="2800" dirty="0"/>
              <a:t>There are </a:t>
            </a:r>
            <a:r>
              <a:rPr lang="en-US" altLang="sk-SK" sz="2800" i="1" dirty="0"/>
              <a:t>m-1 </a:t>
            </a:r>
            <a:r>
              <a:rPr lang="en-US" altLang="sk-SK" sz="2800" dirty="0"/>
              <a:t>thresholds for </a:t>
            </a:r>
            <a:r>
              <a:rPr lang="en-US" altLang="sk-SK" sz="2800" i="1" dirty="0"/>
              <a:t>m </a:t>
            </a:r>
            <a:r>
              <a:rPr lang="en-US" altLang="sk-SK" sz="2800" dirty="0"/>
              <a:t>values of the attribute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altLang="sk-SK" sz="2800" dirty="0"/>
              <a:t>We need to select one threshold for dividing space of examples into two sub-spaces 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altLang="sk-SK" sz="2800" dirty="0"/>
              <a:t>The threshold with maximal ratio information gain</a:t>
            </a:r>
            <a:r>
              <a:rPr lang="sk-SK" altLang="sk-SK" sz="2800" dirty="0"/>
              <a:t> </a:t>
            </a:r>
            <a:r>
              <a:rPr lang="sk-SK" altLang="sk-SK" sz="2800" i="1" dirty="0" err="1"/>
              <a:t>IG</a:t>
            </a:r>
            <a:r>
              <a:rPr lang="sk-SK" altLang="sk-SK" sz="2800" i="1" baseline="-25000" dirty="0" err="1"/>
              <a:t>r</a:t>
            </a:r>
            <a:r>
              <a:rPr lang="en-US" altLang="sk-SK" sz="2800" dirty="0"/>
              <a:t> is selected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altLang="sk-SK" sz="2800" dirty="0"/>
              <a:t>The space is divided into two subspaces according selected threshold: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altLang="sk-SK" sz="2400" dirty="0"/>
              <a:t>First subspace - examples with attribute values less then the selected threshold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altLang="sk-SK" sz="2400" dirty="0"/>
              <a:t>Second subspace – greater then the threshold</a:t>
            </a:r>
          </a:p>
          <a:p>
            <a:endParaRPr lang="sk-SK" altLang="sk-SK" sz="2800" dirty="0"/>
          </a:p>
          <a:p>
            <a:endParaRPr lang="en-GB" altLang="sk-SK" sz="2800" dirty="0"/>
          </a:p>
          <a:p>
            <a:endParaRPr lang="en-GB" altLang="sk-SK" sz="2400" dirty="0"/>
          </a:p>
        </p:txBody>
      </p:sp>
    </p:spTree>
    <p:extLst>
      <p:ext uri="{BB962C8B-B14F-4D97-AF65-F5344CB8AC3E}">
        <p14:creationId xmlns:p14="http://schemas.microsoft.com/office/powerpoint/2010/main" val="136384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204" y="490405"/>
            <a:ext cx="6768207" cy="643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ĺžnik 5"/>
          <p:cNvSpPr/>
          <p:nvPr/>
        </p:nvSpPr>
        <p:spPr>
          <a:xfrm>
            <a:off x="2998068" y="7217"/>
            <a:ext cx="6120680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" name="Nadpis 12"/>
          <p:cNvSpPr txBox="1">
            <a:spLocks/>
          </p:cNvSpPr>
          <p:nvPr/>
        </p:nvSpPr>
        <p:spPr>
          <a:xfrm>
            <a:off x="981844" y="7217"/>
            <a:ext cx="9782801" cy="1239837"/>
          </a:xfrm>
          <a:prstGeom prst="rect">
            <a:avLst/>
          </a:prstGeom>
        </p:spPr>
        <p:txBody>
          <a:bodyPr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Decision Trees – Continuous Attributes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1140617" y="2219676"/>
            <a:ext cx="3331361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Prediction of salary </a:t>
            </a:r>
          </a:p>
          <a:p>
            <a:r>
              <a:rPr lang="en-US" sz="2000" dirty="0"/>
              <a:t>to three classes:</a:t>
            </a:r>
          </a:p>
          <a:p>
            <a:r>
              <a:rPr lang="en-US" sz="2000" dirty="0"/>
              <a:t>Low</a:t>
            </a:r>
          </a:p>
          <a:p>
            <a:r>
              <a:rPr lang="en-US" sz="2000" dirty="0"/>
              <a:t>Goo</a:t>
            </a:r>
            <a:r>
              <a:rPr lang="sk-SK" sz="2000" dirty="0"/>
              <a:t>d</a:t>
            </a:r>
            <a:endParaRPr lang="en-US" sz="2000" dirty="0"/>
          </a:p>
          <a:p>
            <a:r>
              <a:rPr lang="en-US" sz="2000" dirty="0"/>
              <a:t>Very good</a:t>
            </a:r>
          </a:p>
          <a:p>
            <a:endParaRPr lang="en-US" sz="2000" dirty="0"/>
          </a:p>
          <a:p>
            <a:r>
              <a:rPr lang="en-US" sz="2000" dirty="0"/>
              <a:t>YEARS – number of years</a:t>
            </a:r>
          </a:p>
          <a:p>
            <a:r>
              <a:rPr lang="en-US" sz="2000" dirty="0"/>
              <a:t> of playing basketball</a:t>
            </a:r>
          </a:p>
          <a:p>
            <a:r>
              <a:rPr lang="en-US" sz="2000" dirty="0"/>
              <a:t>HITS – number of hits</a:t>
            </a: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C00000"/>
                </a:solidFill>
              </a:rPr>
              <a:t>Left </a:t>
            </a:r>
            <a:r>
              <a:rPr lang="en-US" sz="2000" dirty="0" err="1">
                <a:solidFill>
                  <a:srgbClr val="C00000"/>
                </a:solidFill>
              </a:rPr>
              <a:t>branche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>
                <a:solidFill>
                  <a:srgbClr val="C00000"/>
                </a:solidFill>
              </a:rPr>
              <a:t>&lt;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rgbClr val="C00000"/>
                </a:solidFill>
              </a:rPr>
              <a:t>Right </a:t>
            </a:r>
            <a:r>
              <a:rPr lang="en-US" altLang="en-US" sz="2000" dirty="0" err="1">
                <a:solidFill>
                  <a:srgbClr val="C00000"/>
                </a:solidFill>
              </a:rPr>
              <a:t>branche</a:t>
            </a:r>
            <a:r>
              <a:rPr lang="en-US" altLang="en-US" sz="2000" dirty="0">
                <a:solidFill>
                  <a:srgbClr val="C00000"/>
                </a:solidFill>
              </a:rPr>
              <a:t> ≥</a:t>
            </a:r>
          </a:p>
          <a:p>
            <a:pPr>
              <a:spcBef>
                <a:spcPct val="0"/>
              </a:spcBef>
            </a:pPr>
            <a:endParaRPr lang="en-US" altLang="sk-SK" sz="2000" b="1" dirty="0"/>
          </a:p>
          <a:p>
            <a:pPr>
              <a:spcBef>
                <a:spcPct val="0"/>
              </a:spcBef>
            </a:pPr>
            <a:r>
              <a:rPr lang="en-US" altLang="sk-SK" sz="2000" dirty="0"/>
              <a:t>Discrete and continuous </a:t>
            </a:r>
          </a:p>
          <a:p>
            <a:pPr>
              <a:spcBef>
                <a:spcPct val="0"/>
              </a:spcBef>
            </a:pPr>
            <a:r>
              <a:rPr lang="en-US" altLang="en-US" sz="2000" dirty="0"/>
              <a:t>attributes can be combined.</a:t>
            </a:r>
          </a:p>
          <a:p>
            <a:endParaRPr lang="en-US" sz="2000" dirty="0"/>
          </a:p>
        </p:txBody>
      </p:sp>
      <p:sp>
        <p:nvSpPr>
          <p:cNvPr id="10" name="Obdĺžnik 9"/>
          <p:cNvSpPr/>
          <p:nvPr/>
        </p:nvSpPr>
        <p:spPr>
          <a:xfrm>
            <a:off x="4859677" y="5301208"/>
            <a:ext cx="122413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ĺžnik 10"/>
          <p:cNvSpPr/>
          <p:nvPr/>
        </p:nvSpPr>
        <p:spPr>
          <a:xfrm>
            <a:off x="7315456" y="6309320"/>
            <a:ext cx="101120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bdĺžnik 11"/>
          <p:cNvSpPr/>
          <p:nvPr/>
        </p:nvSpPr>
        <p:spPr>
          <a:xfrm>
            <a:off x="9694812" y="6381328"/>
            <a:ext cx="1069833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kTextu 8"/>
          <p:cNvSpPr txBox="1"/>
          <p:nvPr/>
        </p:nvSpPr>
        <p:spPr>
          <a:xfrm>
            <a:off x="5028396" y="5445224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/>
              <a:t>LOW</a:t>
            </a:r>
          </a:p>
        </p:txBody>
      </p:sp>
      <p:sp>
        <p:nvSpPr>
          <p:cNvPr id="13" name="BlokTextu 12"/>
          <p:cNvSpPr txBox="1"/>
          <p:nvPr/>
        </p:nvSpPr>
        <p:spPr>
          <a:xfrm>
            <a:off x="7302988" y="638132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/>
              <a:t>GOOD</a:t>
            </a:r>
          </a:p>
        </p:txBody>
      </p:sp>
      <p:sp>
        <p:nvSpPr>
          <p:cNvPr id="14" name="BlokTextu 13"/>
          <p:cNvSpPr txBox="1"/>
          <p:nvPr/>
        </p:nvSpPr>
        <p:spPr>
          <a:xfrm>
            <a:off x="9046740" y="6393118"/>
            <a:ext cx="1569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/>
              <a:t>VERY GOOD</a:t>
            </a:r>
          </a:p>
        </p:txBody>
      </p:sp>
    </p:spTree>
    <p:extLst>
      <p:ext uri="{BB962C8B-B14F-4D97-AF65-F5344CB8AC3E}">
        <p14:creationId xmlns:p14="http://schemas.microsoft.com/office/powerpoint/2010/main" val="252389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2"/>
          <p:cNvSpPr txBox="1">
            <a:spLocks/>
          </p:cNvSpPr>
          <p:nvPr/>
        </p:nvSpPr>
        <p:spPr>
          <a:xfrm>
            <a:off x="981844" y="-35763"/>
            <a:ext cx="9782801" cy="1239837"/>
          </a:xfrm>
          <a:prstGeom prst="rect">
            <a:avLst/>
          </a:prstGeom>
        </p:spPr>
        <p:txBody>
          <a:bodyPr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Ensemble </a:t>
            </a:r>
            <a:r>
              <a:rPr lang="sk-SK" dirty="0">
                <a:solidFill>
                  <a:schemeClr val="tx2"/>
                </a:solidFill>
              </a:rPr>
              <a:t>L</a:t>
            </a:r>
            <a:r>
              <a:rPr lang="en-US" dirty="0">
                <a:solidFill>
                  <a:schemeClr val="tx2"/>
                </a:solidFill>
              </a:rPr>
              <a:t>earning</a:t>
            </a:r>
          </a:p>
        </p:txBody>
      </p:sp>
      <p:sp>
        <p:nvSpPr>
          <p:cNvPr id="3" name="Nadpis 12"/>
          <p:cNvSpPr txBox="1">
            <a:spLocks/>
          </p:cNvSpPr>
          <p:nvPr/>
        </p:nvSpPr>
        <p:spPr>
          <a:xfrm>
            <a:off x="1341884" y="1239140"/>
            <a:ext cx="8784977" cy="4824536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chemeClr val="tx2"/>
                </a:solidFill>
              </a:rPr>
              <a:t>Too small or less quality training set (irrelevant attributes, non – typical examples of class)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chemeClr val="tx2"/>
                </a:solidFill>
              </a:rPr>
              <a:t>Weak classifier – low effectivity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rgbClr val="C00000"/>
                </a:solidFill>
              </a:rPr>
              <a:t>Various samples of </a:t>
            </a:r>
            <a:r>
              <a:rPr lang="sk-SK" sz="2800" dirty="0">
                <a:solidFill>
                  <a:srgbClr val="C00000"/>
                </a:solidFill>
              </a:rPr>
              <a:t>a </a:t>
            </a:r>
            <a:r>
              <a:rPr lang="en-US" sz="2800" dirty="0">
                <a:solidFill>
                  <a:srgbClr val="C00000"/>
                </a:solidFill>
              </a:rPr>
              <a:t>training set are formed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rgbClr val="C00000"/>
                </a:solidFill>
              </a:rPr>
              <a:t>On each sample, one particular weak classifier is learned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chemeClr val="tx2"/>
                </a:solidFill>
              </a:rPr>
              <a:t>The result classification is created by </a:t>
            </a:r>
            <a:r>
              <a:rPr lang="sk-SK" sz="2800" dirty="0" err="1">
                <a:solidFill>
                  <a:schemeClr val="tx2"/>
                </a:solidFill>
              </a:rPr>
              <a:t>the</a:t>
            </a:r>
            <a:r>
              <a:rPr lang="sk-SK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voting among all particular classifiers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rgbClr val="009999"/>
                </a:solidFill>
              </a:rPr>
              <a:t>Stacking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rgbClr val="009999"/>
                </a:solidFill>
              </a:rPr>
              <a:t>Bagging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rgbClr val="009999"/>
                </a:solidFill>
              </a:rPr>
              <a:t>Boosting 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rgbClr val="009999"/>
                </a:solidFill>
              </a:rPr>
              <a:t>Random forests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</a:p>
          <a:p>
            <a:endParaRPr lang="sk-SK" altLang="sk-SK" sz="2800" dirty="0"/>
          </a:p>
          <a:p>
            <a:endParaRPr lang="en-GB" altLang="sk-SK" sz="2800" dirty="0"/>
          </a:p>
          <a:p>
            <a:endParaRPr lang="en-GB" altLang="sk-SK" sz="2400" dirty="0"/>
          </a:p>
        </p:txBody>
      </p:sp>
    </p:spTree>
    <p:extLst>
      <p:ext uri="{BB962C8B-B14F-4D97-AF65-F5344CB8AC3E}">
        <p14:creationId xmlns:p14="http://schemas.microsoft.com/office/powerpoint/2010/main" val="53278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2"/>
          <p:cNvSpPr txBox="1">
            <a:spLocks/>
          </p:cNvSpPr>
          <p:nvPr/>
        </p:nvSpPr>
        <p:spPr>
          <a:xfrm>
            <a:off x="981844" y="-35763"/>
            <a:ext cx="9782801" cy="1239837"/>
          </a:xfrm>
          <a:prstGeom prst="rect">
            <a:avLst/>
          </a:prstGeom>
        </p:spPr>
        <p:txBody>
          <a:bodyPr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Ensemble </a:t>
            </a:r>
            <a:r>
              <a:rPr lang="sk-SK" dirty="0">
                <a:solidFill>
                  <a:schemeClr val="tx2"/>
                </a:solidFill>
              </a:rPr>
              <a:t>L</a:t>
            </a:r>
            <a:r>
              <a:rPr lang="en-US" dirty="0">
                <a:solidFill>
                  <a:schemeClr val="tx2"/>
                </a:solidFill>
              </a:rPr>
              <a:t>earning – Bagging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adpis 12"/>
              <p:cNvSpPr txBox="1">
                <a:spLocks/>
              </p:cNvSpPr>
              <p:nvPr/>
            </p:nvSpPr>
            <p:spPr>
              <a:xfrm>
                <a:off x="1197868" y="1340768"/>
                <a:ext cx="8424936" cy="4032448"/>
              </a:xfrm>
              <a:prstGeom prst="rect">
                <a:avLst/>
              </a:prstGeom>
            </p:spPr>
            <p:txBody>
              <a:bodyPr rtlCol="0"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>
                    <a:solidFill>
                      <a:schemeClr val="tx1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indent="-457200">
                  <a:buFont typeface="Courier New" panose="02070309020205020404" pitchFamily="49" charset="0"/>
                  <a:buChar char="o"/>
                </a:pPr>
                <a:r>
                  <a:rPr lang="en-US" altLang="sk-SK" sz="2800" dirty="0">
                    <a:solidFill>
                      <a:srgbClr val="C00000"/>
                    </a:solidFill>
                  </a:rPr>
                  <a:t>B</a:t>
                </a:r>
                <a:r>
                  <a:rPr lang="en-US" altLang="sk-SK" sz="2800" dirty="0"/>
                  <a:t>ootstrap</a:t>
                </a:r>
                <a:r>
                  <a:rPr lang="en-US" altLang="sk-SK" sz="2800" dirty="0">
                    <a:solidFill>
                      <a:srgbClr val="FF6666"/>
                    </a:solidFill>
                  </a:rPr>
                  <a:t> </a:t>
                </a:r>
                <a:r>
                  <a:rPr lang="en-US" altLang="sk-SK" sz="2800" dirty="0" err="1">
                    <a:solidFill>
                      <a:srgbClr val="C00000"/>
                    </a:solidFill>
                  </a:rPr>
                  <a:t>AGG</a:t>
                </a:r>
                <a:r>
                  <a:rPr lang="en-US" altLang="sk-SK" sz="2800" dirty="0" err="1"/>
                  <a:t>reat</a:t>
                </a:r>
                <a:r>
                  <a:rPr lang="en-US" altLang="sk-SK" sz="2800" dirty="0" err="1">
                    <a:solidFill>
                      <a:srgbClr val="C00000"/>
                    </a:solidFill>
                  </a:rPr>
                  <a:t>ING</a:t>
                </a:r>
                <a:r>
                  <a:rPr lang="en-US" altLang="sk-SK" sz="2800" dirty="0">
                    <a:solidFill>
                      <a:srgbClr val="C00000"/>
                    </a:solidFill>
                  </a:rPr>
                  <a:t> [</a:t>
                </a:r>
                <a:r>
                  <a:rPr lang="en-US" altLang="sk-SK" sz="2800" dirty="0" err="1">
                    <a:solidFill>
                      <a:srgbClr val="C00000"/>
                    </a:solidFill>
                  </a:rPr>
                  <a:t>Breiman</a:t>
                </a:r>
                <a:r>
                  <a:rPr lang="en-US" altLang="sk-SK" sz="2800" dirty="0">
                    <a:solidFill>
                      <a:srgbClr val="C00000"/>
                    </a:solidFill>
                  </a:rPr>
                  <a:t>, 1994]</a:t>
                </a:r>
              </a:p>
              <a:p>
                <a:pPr marL="457200" indent="-457200">
                  <a:buFont typeface="Courier New" panose="02070309020205020404" pitchFamily="49" charset="0"/>
                  <a:buChar char="o"/>
                </a:pPr>
                <a:endParaRPr lang="en-US" altLang="sk-SK" sz="2800" dirty="0">
                  <a:solidFill>
                    <a:srgbClr val="C00000"/>
                  </a:solidFill>
                </a:endParaRPr>
              </a:p>
              <a:p>
                <a:pPr marL="457200" indent="-457200">
                  <a:buFont typeface="Courier New" panose="02070309020205020404" pitchFamily="49" charset="0"/>
                  <a:buChar char="o"/>
                </a:pPr>
                <a:r>
                  <a:rPr lang="en-US" altLang="sk-SK" sz="2800" dirty="0"/>
                  <a:t>Forms m=1...M different samples of TS</a:t>
                </a:r>
              </a:p>
              <a:p>
                <a:pPr marL="457200" indent="-457200">
                  <a:buFont typeface="Courier New" panose="02070309020205020404" pitchFamily="49" charset="0"/>
                  <a:buChar char="o"/>
                </a:pPr>
                <a:r>
                  <a:rPr lang="en-US" altLang="sk-SK" sz="2800" dirty="0"/>
                  <a:t>Particular classifier is learned </a:t>
                </a:r>
                <a:r>
                  <a:rPr lang="sk-SK" altLang="sk-SK" sz="2800" dirty="0" err="1"/>
                  <a:t>using</a:t>
                </a:r>
                <a:r>
                  <a:rPr lang="sk-SK" altLang="sk-SK" sz="2800" dirty="0"/>
                  <a:t> a ML </a:t>
                </a:r>
                <a:r>
                  <a:rPr lang="sk-SK" altLang="sk-SK" sz="2800" dirty="0" err="1"/>
                  <a:t>method</a:t>
                </a:r>
                <a:r>
                  <a:rPr lang="sk-SK" altLang="sk-SK" sz="2800" dirty="0"/>
                  <a:t> </a:t>
                </a:r>
                <a:r>
                  <a:rPr lang="en-US" altLang="sk-SK" sz="2800" dirty="0" err="1"/>
                  <a:t>H</a:t>
                </a:r>
                <a:r>
                  <a:rPr lang="en-US" altLang="sk-SK" sz="2800" baseline="-25000" dirty="0" err="1"/>
                  <a:t>m</a:t>
                </a:r>
                <a:r>
                  <a:rPr lang="en-US" altLang="sk-SK" sz="2800" dirty="0"/>
                  <a:t>:–&gt; {-1,1} </a:t>
                </a:r>
                <a:r>
                  <a:rPr lang="sk-SK" altLang="sk-SK" sz="2800" dirty="0"/>
                  <a:t>a </a:t>
                </a:r>
                <a:r>
                  <a:rPr lang="en-US" altLang="sk-SK" sz="2800" dirty="0"/>
                  <a:t>document </a:t>
                </a:r>
                <a14:m>
                  <m:oMath xmlns:m="http://schemas.openxmlformats.org/officeDocument/2006/math">
                    <m:r>
                      <a:rPr lang="en-US" altLang="sk-SK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sk-SK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sk-SK" sz="2800" dirty="0"/>
                  <a:t>D is(1)/is not(-1) classified to </a:t>
                </a:r>
                <a:r>
                  <a:rPr lang="sk-SK" altLang="sk-SK" sz="2800" dirty="0"/>
                  <a:t>a </a:t>
                </a:r>
                <a:r>
                  <a:rPr lang="en-US" altLang="sk-SK" sz="2800" dirty="0"/>
                  <a:t>class </a:t>
                </a:r>
                <a14:m>
                  <m:oMath xmlns:m="http://schemas.openxmlformats.org/officeDocument/2006/math">
                    <m:r>
                      <a:rPr lang="en-US" altLang="sk-SK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sk-SK" sz="2800" dirty="0"/>
                  <a:t> C</a:t>
                </a:r>
              </a:p>
              <a:p>
                <a:pPr marL="457200" indent="-457200">
                  <a:buFont typeface="Courier New" panose="02070309020205020404" pitchFamily="49" charset="0"/>
                  <a:buChar char="o"/>
                </a:pPr>
                <a:endParaRPr lang="en-US" altLang="sk-SK" sz="2800" dirty="0"/>
              </a:p>
              <a:p>
                <a:pPr marL="457200" indent="-457200">
                  <a:buFont typeface="Courier New" panose="02070309020205020404" pitchFamily="49" charset="0"/>
                  <a:buChar char="o"/>
                </a:pPr>
                <a:r>
                  <a:rPr lang="en-US" altLang="sk-SK" sz="2800" dirty="0"/>
                  <a:t>Voting of particular classifiers is modeled by the formula below (</a:t>
                </a:r>
                <a:r>
                  <a:rPr lang="en-US" altLang="sk-SK" sz="2800" dirty="0">
                    <a:cs typeface="Arial" charset="0"/>
                  </a:rPr>
                  <a:t>α</a:t>
                </a:r>
                <a:r>
                  <a:rPr lang="en-US" altLang="sk-SK" sz="2800" baseline="-25000" dirty="0">
                    <a:cs typeface="Arial" charset="0"/>
                  </a:rPr>
                  <a:t>m</a:t>
                </a:r>
                <a:r>
                  <a:rPr lang="en-US" altLang="sk-SK" sz="2800" dirty="0">
                    <a:cs typeface="Arial" charset="0"/>
                  </a:rPr>
                  <a:t> enforced influence of more precise classifiers on the result prediction)</a:t>
                </a:r>
                <a:r>
                  <a:rPr lang="en-US" altLang="sk-SK" sz="2800" dirty="0"/>
                  <a:t>:</a:t>
                </a:r>
                <a:r>
                  <a:rPr lang="en-US" altLang="sk-SK" sz="2800" dirty="0">
                    <a:solidFill>
                      <a:srgbClr val="7030A0"/>
                    </a:solidFill>
                  </a:rPr>
                  <a:t> </a:t>
                </a:r>
              </a:p>
              <a:p>
                <a:pPr marL="457200" indent="-457200">
                  <a:buFont typeface="Courier New" panose="02070309020205020404" pitchFamily="49" charset="0"/>
                  <a:buChar char="o"/>
                </a:pPr>
                <a:endParaRPr lang="sk-SK" altLang="sk-SK" sz="2800" dirty="0"/>
              </a:p>
              <a:p>
                <a:endParaRPr lang="en-GB" altLang="sk-SK" sz="2800" dirty="0"/>
              </a:p>
              <a:p>
                <a:endParaRPr lang="en-GB" altLang="sk-SK" sz="2400" dirty="0"/>
              </a:p>
            </p:txBody>
          </p:sp>
        </mc:Choice>
        <mc:Fallback xmlns="">
          <p:sp>
            <p:nvSpPr>
              <p:cNvPr id="3" name="Nadpis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868" y="1340768"/>
                <a:ext cx="8424936" cy="4032448"/>
              </a:xfrm>
              <a:prstGeom prst="rect">
                <a:avLst/>
              </a:prstGeom>
              <a:blipFill>
                <a:blip r:embed="rId4"/>
                <a:stretch>
                  <a:fillRect l="-1302" t="-2723" r="-868" b="-1815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129993"/>
              </p:ext>
            </p:extLst>
          </p:nvPr>
        </p:nvGraphicFramePr>
        <p:xfrm>
          <a:off x="3286100" y="5517232"/>
          <a:ext cx="6756301" cy="1159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Equation 3.0" r:id="rId5" imgW="2197100" imgH="457200" progId="Equation.3">
                  <p:embed/>
                </p:oleObj>
              </mc:Choice>
              <mc:Fallback>
                <p:oleObj name="Microsoft Equation 3.0" r:id="rId5" imgW="2197100" imgH="457200" progId="Equation.3">
                  <p:embed/>
                  <p:pic>
                    <p:nvPicPr>
                      <p:cNvPr id="1229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00" y="5517232"/>
                        <a:ext cx="6756301" cy="11594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789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2"/>
          <p:cNvSpPr txBox="1">
            <a:spLocks/>
          </p:cNvSpPr>
          <p:nvPr/>
        </p:nvSpPr>
        <p:spPr>
          <a:xfrm>
            <a:off x="981844" y="-35763"/>
            <a:ext cx="9782801" cy="1239837"/>
          </a:xfrm>
          <a:prstGeom prst="rect">
            <a:avLst/>
          </a:prstGeom>
        </p:spPr>
        <p:txBody>
          <a:bodyPr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Ensemble </a:t>
            </a:r>
            <a:r>
              <a:rPr lang="sk-SK" dirty="0">
                <a:solidFill>
                  <a:schemeClr val="tx2"/>
                </a:solidFill>
              </a:rPr>
              <a:t>L</a:t>
            </a:r>
            <a:r>
              <a:rPr lang="en-US" dirty="0">
                <a:solidFill>
                  <a:schemeClr val="tx2"/>
                </a:solidFill>
              </a:rPr>
              <a:t>earning – Bagging</a:t>
            </a:r>
          </a:p>
        </p:txBody>
      </p:sp>
      <p:pic>
        <p:nvPicPr>
          <p:cNvPr id="5" name="Obrázok 39" descr="Obr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964" y="1189296"/>
            <a:ext cx="7787852" cy="544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48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2"/>
          <p:cNvSpPr txBox="1">
            <a:spLocks/>
          </p:cNvSpPr>
          <p:nvPr/>
        </p:nvSpPr>
        <p:spPr>
          <a:xfrm>
            <a:off x="981844" y="-35763"/>
            <a:ext cx="9782801" cy="1239837"/>
          </a:xfrm>
          <a:prstGeom prst="rect">
            <a:avLst/>
          </a:prstGeom>
        </p:spPr>
        <p:txBody>
          <a:bodyPr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Ensemble </a:t>
            </a:r>
            <a:r>
              <a:rPr lang="sk-SK" dirty="0">
                <a:solidFill>
                  <a:schemeClr val="tx2"/>
                </a:solidFill>
              </a:rPr>
              <a:t>L</a:t>
            </a:r>
            <a:r>
              <a:rPr lang="en-US" dirty="0">
                <a:solidFill>
                  <a:schemeClr val="tx2"/>
                </a:solidFill>
              </a:rPr>
              <a:t>earning – Bagging</a:t>
            </a:r>
          </a:p>
        </p:txBody>
      </p:sp>
      <p:sp>
        <p:nvSpPr>
          <p:cNvPr id="3" name="Nadpis 12"/>
          <p:cNvSpPr txBox="1">
            <a:spLocks/>
          </p:cNvSpPr>
          <p:nvPr/>
        </p:nvSpPr>
        <p:spPr>
          <a:xfrm>
            <a:off x="981844" y="1204074"/>
            <a:ext cx="9782801" cy="3096344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sk-SK" sz="2800" dirty="0">
                <a:solidFill>
                  <a:schemeClr val="tx1"/>
                </a:solidFill>
              </a:rPr>
              <a:t>Bagging like strategies</a:t>
            </a:r>
            <a:r>
              <a:rPr lang="en-US" altLang="sk-SK" sz="2800" dirty="0"/>
              <a:t>: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altLang="sk-SK" sz="2800" dirty="0">
                <a:solidFill>
                  <a:srgbClr val="009999"/>
                </a:solidFill>
              </a:rPr>
              <a:t>Disjoint partitions</a:t>
            </a:r>
            <a:r>
              <a:rPr lang="en-US" altLang="sk-SK" sz="2800" dirty="0"/>
              <a:t> – each example only once, each subset creates 1/M part of an original TS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altLang="sk-SK" sz="2800" dirty="0">
                <a:solidFill>
                  <a:srgbClr val="009999"/>
                </a:solidFill>
              </a:rPr>
              <a:t>Small bags</a:t>
            </a:r>
            <a:r>
              <a:rPr lang="en-US" altLang="sk-SK" sz="2800" dirty="0"/>
              <a:t> – random selection with replication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altLang="sk-SK" sz="2800" dirty="0">
                <a:solidFill>
                  <a:srgbClr val="009999"/>
                </a:solidFill>
              </a:rPr>
              <a:t>No replication small bags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altLang="sk-SK" sz="2800" dirty="0">
                <a:solidFill>
                  <a:srgbClr val="009999"/>
                </a:solidFill>
              </a:rPr>
              <a:t>Disjoint bags</a:t>
            </a:r>
            <a:r>
              <a:rPr lang="en-US" altLang="sk-SK" sz="2800" dirty="0"/>
              <a:t> – in each subset 1/M, at least one randomly selected element is repeated, number of replications in each subset is the same</a:t>
            </a:r>
            <a:r>
              <a:rPr lang="en-US" altLang="sk-SK" sz="2800" dirty="0">
                <a:solidFill>
                  <a:srgbClr val="7030A0"/>
                </a:solidFill>
              </a:rPr>
              <a:t> </a:t>
            </a:r>
          </a:p>
          <a:p>
            <a:endParaRPr lang="sk-SK" altLang="sk-SK" sz="2800" dirty="0"/>
          </a:p>
          <a:p>
            <a:endParaRPr lang="en-GB" altLang="sk-SK" sz="2800" dirty="0"/>
          </a:p>
          <a:p>
            <a:endParaRPr lang="en-GB" altLang="sk-SK" sz="2400" dirty="0"/>
          </a:p>
        </p:txBody>
      </p:sp>
      <p:graphicFrame>
        <p:nvGraphicFramePr>
          <p:cNvPr id="5" name="Group 3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160809"/>
              </p:ext>
            </p:extLst>
          </p:nvPr>
        </p:nvGraphicFramePr>
        <p:xfrm>
          <a:off x="1557908" y="4437112"/>
          <a:ext cx="8856985" cy="2304282"/>
        </p:xfrm>
        <a:graphic>
          <a:graphicData uri="http://schemas.openxmlformats.org/drawingml/2006/table">
            <a:tbl>
              <a:tblPr/>
              <a:tblGrid>
                <a:gridCol w="2743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9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1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9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27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89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en-U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Original TS</a:t>
                      </a:r>
                      <a:endParaRPr kumimoji="0" lang="en-US" sz="2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sk-SK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sk-SK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 B C D E F G H I J K L M N O P</a:t>
                      </a:r>
                      <a:endParaRPr kumimoji="0" lang="sk-SK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32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en-U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Disjoint partitions</a:t>
                      </a:r>
                    </a:p>
                  </a:txBody>
                  <a:tcPr marL="3600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sk-S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sk-S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 B C D</a:t>
                      </a:r>
                      <a:endParaRPr kumimoji="0" lang="sk-SK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sk-S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sk-S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 F G H</a:t>
                      </a:r>
                      <a:endParaRPr kumimoji="0" lang="sk-SK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sk-S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sk-S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 J K L</a:t>
                      </a:r>
                      <a:endParaRPr kumimoji="0" lang="sk-SK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sk-S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sk-S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 N O P</a:t>
                      </a:r>
                      <a:endParaRPr kumimoji="0" lang="sk-SK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9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en-U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Small bags</a:t>
                      </a:r>
                      <a:r>
                        <a:rPr kumimoji="0" lang="en-U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(SB)</a:t>
                      </a:r>
                      <a:endParaRPr kumimoji="0" lang="en-US" sz="2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sk-S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sk-S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 C H L</a:t>
                      </a:r>
                      <a:endParaRPr kumimoji="0" lang="sk-SK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sk-S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sk-S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 P L P</a:t>
                      </a:r>
                      <a:endParaRPr kumimoji="0" lang="sk-SK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sk-S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sk-S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 I O H</a:t>
                      </a:r>
                      <a:endParaRPr kumimoji="0" lang="sk-SK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sk-S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sk-S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 C F K</a:t>
                      </a:r>
                      <a:endParaRPr kumimoji="0" lang="sk-SK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3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en-U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No replication SB</a:t>
                      </a:r>
                      <a:endParaRPr kumimoji="0" lang="en-US" sz="2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sk-S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sk-S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 C H L</a:t>
                      </a:r>
                      <a:endParaRPr kumimoji="0" lang="sk-SK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sk-S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sk-S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 P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</a:t>
                      </a:r>
                      <a:r>
                        <a:rPr kumimoji="0" lang="sk-S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N</a:t>
                      </a:r>
                      <a:endParaRPr kumimoji="0" lang="sk-SK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sk-S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sk-S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 I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J</a:t>
                      </a:r>
                      <a:r>
                        <a:rPr kumimoji="0" lang="sk-S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</a:t>
                      </a:r>
                      <a:endParaRPr kumimoji="0" lang="sk-SK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sk-S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sk-S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</a:t>
                      </a:r>
                      <a:r>
                        <a:rPr kumimoji="0" lang="sk-S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F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</a:t>
                      </a:r>
                      <a:endParaRPr kumimoji="0" lang="sk-SK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7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en-U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Disjoint bags</a:t>
                      </a:r>
                      <a:endParaRPr kumimoji="0" lang="en-US" sz="2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sk-S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sk-S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 B C D C</a:t>
                      </a:r>
                      <a:endParaRPr kumimoji="0" lang="sk-SK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sk-S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sk-S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 F G H E</a:t>
                      </a:r>
                      <a:endParaRPr kumimoji="0" lang="sk-SK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sk-S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sk-S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 J K L J</a:t>
                      </a:r>
                      <a:endParaRPr kumimoji="0" lang="sk-SK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sk-S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sk-S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 N O P O</a:t>
                      </a:r>
                      <a:endParaRPr kumimoji="0" lang="sk-SK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488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2"/>
          <p:cNvSpPr txBox="1">
            <a:spLocks/>
          </p:cNvSpPr>
          <p:nvPr/>
        </p:nvSpPr>
        <p:spPr>
          <a:xfrm>
            <a:off x="981844" y="-35763"/>
            <a:ext cx="9782801" cy="1239837"/>
          </a:xfrm>
          <a:prstGeom prst="rect">
            <a:avLst/>
          </a:prstGeom>
        </p:spPr>
        <p:txBody>
          <a:bodyPr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Ensemble </a:t>
            </a:r>
            <a:r>
              <a:rPr lang="sk-SK" dirty="0">
                <a:solidFill>
                  <a:schemeClr val="tx2"/>
                </a:solidFill>
              </a:rPr>
              <a:t>L</a:t>
            </a:r>
            <a:r>
              <a:rPr lang="en-US" dirty="0">
                <a:solidFill>
                  <a:schemeClr val="tx2"/>
                </a:solidFill>
              </a:rPr>
              <a:t>earning – Boosting</a:t>
            </a:r>
          </a:p>
        </p:txBody>
      </p:sp>
      <p:sp>
        <p:nvSpPr>
          <p:cNvPr id="3" name="Nadpis 12"/>
          <p:cNvSpPr txBox="1">
            <a:spLocks/>
          </p:cNvSpPr>
          <p:nvPr/>
        </p:nvSpPr>
        <p:spPr>
          <a:xfrm>
            <a:off x="1264731" y="1412776"/>
            <a:ext cx="9217025" cy="5177254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sk-SK" sz="2400" dirty="0">
                <a:solidFill>
                  <a:srgbClr val="C00000"/>
                </a:solidFill>
                <a:latin typeface="+mn-lt"/>
              </a:rPr>
              <a:t>Boosting</a:t>
            </a:r>
            <a:r>
              <a:rPr lang="en-US" altLang="sk-SK" sz="2400" dirty="0">
                <a:latin typeface="+mn-lt"/>
              </a:rPr>
              <a:t> is an improved bagging</a:t>
            </a:r>
            <a:r>
              <a:rPr lang="en-US" altLang="sk-SK" sz="2400" dirty="0">
                <a:solidFill>
                  <a:srgbClr val="FF6666"/>
                </a:solidFill>
                <a:latin typeface="+mn-lt"/>
              </a:rPr>
              <a:t> [</a:t>
            </a:r>
            <a:r>
              <a:rPr lang="en-US" altLang="sk-SK" sz="2400" dirty="0" err="1">
                <a:solidFill>
                  <a:srgbClr val="FF6666"/>
                </a:solidFill>
                <a:latin typeface="+mn-lt"/>
              </a:rPr>
              <a:t>Schapire</a:t>
            </a:r>
            <a:r>
              <a:rPr lang="en-US" altLang="sk-SK" sz="2400" dirty="0">
                <a:solidFill>
                  <a:srgbClr val="FF6666"/>
                </a:solidFill>
                <a:latin typeface="+mn-lt"/>
              </a:rPr>
              <a:t>-Singer, 1999] </a:t>
            </a:r>
            <a:r>
              <a:rPr lang="en-US" altLang="sk-SK" sz="2400" dirty="0">
                <a:solidFill>
                  <a:schemeClr val="tx1"/>
                </a:solidFill>
                <a:latin typeface="+mn-lt"/>
              </a:rPr>
              <a:t>based on the weighting of training examples </a:t>
            </a:r>
            <a:endParaRPr lang="en-US" altLang="sk-SK" sz="2400" dirty="0">
              <a:solidFill>
                <a:srgbClr val="FF6666"/>
              </a:solidFill>
              <a:latin typeface="+mn-lt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altLang="sk-SK" sz="2400" dirty="0">
                <a:latin typeface="+mn-lt"/>
              </a:rPr>
              <a:t>Forms m=1...M samples from the original TS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altLang="sk-SK" sz="2400" dirty="0">
                <a:latin typeface="+mn-lt"/>
              </a:rPr>
              <a:t>Samples differ only in weights of training examples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altLang="sk-SK" sz="2400" dirty="0">
                <a:latin typeface="+mn-lt"/>
              </a:rPr>
              <a:t>On every sample, weak classifier is trained </a:t>
            </a:r>
            <a:r>
              <a:rPr lang="en-US" altLang="sk-SK" sz="2400" dirty="0" err="1">
                <a:latin typeface="+mn-lt"/>
              </a:rPr>
              <a:t>H</a:t>
            </a:r>
            <a:r>
              <a:rPr lang="en-US" altLang="sk-SK" sz="2400" baseline="-25000" dirty="0" err="1">
                <a:latin typeface="+mn-lt"/>
              </a:rPr>
              <a:t>m</a:t>
            </a:r>
            <a:r>
              <a:rPr lang="en-US" altLang="sk-SK" sz="2400" dirty="0">
                <a:latin typeface="+mn-lt"/>
              </a:rPr>
              <a:t>:–&gt; {-1,1} using the same selected algorithm </a:t>
            </a:r>
            <a:r>
              <a:rPr lang="sk-SK" altLang="sk-SK" sz="2400" dirty="0">
                <a:latin typeface="+mn-lt"/>
              </a:rPr>
              <a:t>of </a:t>
            </a:r>
            <a:r>
              <a:rPr lang="en-US" altLang="sk-SK" sz="2400" dirty="0">
                <a:latin typeface="+mn-lt"/>
              </a:rPr>
              <a:t>ML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altLang="sk-SK" sz="2400" dirty="0">
              <a:latin typeface="+mn-lt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altLang="sk-SK" sz="2400" dirty="0">
                <a:latin typeface="+mn-lt"/>
              </a:rPr>
              <a:t>In every iteration: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altLang="sk-SK" sz="2400" dirty="0">
                <a:solidFill>
                  <a:srgbClr val="C00000"/>
                </a:solidFill>
              </a:rPr>
              <a:t>weights of wrong/right classified examples are increased/decreased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altLang="sk-SK" sz="2400" dirty="0"/>
              <a:t>modified sample is used for learning of the new classifier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altLang="sk-SK" sz="2400" dirty="0">
                <a:solidFill>
                  <a:srgbClr val="C00000"/>
                </a:solidFill>
                <a:latin typeface="+mn-lt"/>
              </a:rPr>
              <a:t>Error driven</a:t>
            </a:r>
            <a:r>
              <a:rPr lang="sk-SK" altLang="sk-SK" sz="2400" dirty="0">
                <a:solidFill>
                  <a:srgbClr val="C00000"/>
                </a:solidFill>
                <a:latin typeface="+mn-lt"/>
              </a:rPr>
              <a:t> ensemble </a:t>
            </a:r>
            <a:r>
              <a:rPr lang="en-US" altLang="sk-SK" sz="2400" dirty="0">
                <a:solidFill>
                  <a:srgbClr val="C00000"/>
                </a:solidFill>
                <a:latin typeface="+mn-lt"/>
              </a:rPr>
              <a:t>learning</a:t>
            </a:r>
            <a:r>
              <a:rPr lang="sk-SK" altLang="sk-SK" sz="2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altLang="sk-SK" sz="2400" dirty="0">
                <a:solidFill>
                  <a:schemeClr val="tx1"/>
                </a:solidFill>
                <a:latin typeface="+mn-lt"/>
              </a:rPr>
              <a:t>– better results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altLang="sk-SK" sz="2400" dirty="0">
                <a:latin typeface="+mn-lt"/>
              </a:rPr>
              <a:t>Result of classification is the result of voting of particular classifier</a:t>
            </a:r>
            <a:r>
              <a:rPr lang="sk-SK" altLang="sk-SK" sz="2400" dirty="0">
                <a:latin typeface="+mn-lt"/>
              </a:rPr>
              <a:t>s</a:t>
            </a:r>
            <a:r>
              <a:rPr lang="en-US" altLang="sk-SK" sz="2400" dirty="0">
                <a:latin typeface="+mn-lt"/>
              </a:rPr>
              <a:t> (similar as in the bagging)</a:t>
            </a:r>
          </a:p>
        </p:txBody>
      </p:sp>
    </p:spTree>
    <p:extLst>
      <p:ext uri="{BB962C8B-B14F-4D97-AF65-F5344CB8AC3E}">
        <p14:creationId xmlns:p14="http://schemas.microsoft.com/office/powerpoint/2010/main" val="252841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269876" y="0"/>
            <a:ext cx="9782801" cy="1239837"/>
          </a:xfrm>
        </p:spPr>
        <p:txBody>
          <a:bodyPr rtlCol="0" anchor="ctr"/>
          <a:lstStyle/>
          <a:p>
            <a:pPr rtl="0"/>
            <a:r>
              <a:rPr lang="en-GB" dirty="0">
                <a:solidFill>
                  <a:schemeClr val="tx2"/>
                </a:solidFill>
              </a:rPr>
              <a:t>Content</a:t>
            </a:r>
          </a:p>
        </p:txBody>
      </p:sp>
      <p:sp>
        <p:nvSpPr>
          <p:cNvPr id="14" name="Zástupný objekt obsahu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>
              <a:buFont typeface="Courier New" panose="02070309020205020404" pitchFamily="49" charset="0"/>
              <a:buChar char="o"/>
            </a:pPr>
            <a:r>
              <a:rPr lang="en-GB" dirty="0"/>
              <a:t>Machine learning</a:t>
            </a:r>
          </a:p>
          <a:p>
            <a:pPr rtl="0">
              <a:buFont typeface="Courier New" panose="02070309020205020404" pitchFamily="49" charset="0"/>
              <a:buChar char="o"/>
            </a:pPr>
            <a:r>
              <a:rPr lang="en-GB" dirty="0"/>
              <a:t>Decision trees</a:t>
            </a:r>
          </a:p>
          <a:p>
            <a:pPr rtl="0">
              <a:buFont typeface="Courier New" panose="02070309020205020404" pitchFamily="49" charset="0"/>
              <a:buChar char="o"/>
            </a:pPr>
            <a:r>
              <a:rPr lang="en-GB" dirty="0"/>
              <a:t>Ensemble learning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Bagging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Boosting</a:t>
            </a:r>
            <a:endParaRPr lang="sk-SK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Random forests</a:t>
            </a:r>
          </a:p>
          <a:p>
            <a:pPr rtl="0">
              <a:buFont typeface="Courier New" panose="02070309020205020404" pitchFamily="49" charset="0"/>
              <a:buChar char="o"/>
            </a:pPr>
            <a:r>
              <a:rPr lang="en-GB" dirty="0"/>
              <a:t>Applications of machine learning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Sentiment analysis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Authorities and trolls identification</a:t>
            </a:r>
          </a:p>
        </p:txBody>
      </p:sp>
    </p:spTree>
    <p:extLst>
      <p:ext uri="{BB962C8B-B14F-4D97-AF65-F5344CB8AC3E}">
        <p14:creationId xmlns:p14="http://schemas.microsoft.com/office/powerpoint/2010/main" val="172042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2"/>
          <p:cNvSpPr txBox="1">
            <a:spLocks/>
          </p:cNvSpPr>
          <p:nvPr/>
        </p:nvSpPr>
        <p:spPr>
          <a:xfrm>
            <a:off x="981844" y="-35763"/>
            <a:ext cx="9782801" cy="1239837"/>
          </a:xfrm>
          <a:prstGeom prst="rect">
            <a:avLst/>
          </a:prstGeom>
        </p:spPr>
        <p:txBody>
          <a:bodyPr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Ensemble </a:t>
            </a:r>
            <a:r>
              <a:rPr lang="sk-SK" dirty="0">
                <a:solidFill>
                  <a:schemeClr val="tx2"/>
                </a:solidFill>
              </a:rPr>
              <a:t>L</a:t>
            </a:r>
            <a:r>
              <a:rPr lang="en-US" dirty="0">
                <a:solidFill>
                  <a:schemeClr val="tx2"/>
                </a:solidFill>
              </a:rPr>
              <a:t>earning</a:t>
            </a:r>
            <a:r>
              <a:rPr lang="sk-SK" dirty="0">
                <a:solidFill>
                  <a:schemeClr val="tx2"/>
                </a:solidFill>
              </a:rPr>
              <a:t> – </a:t>
            </a:r>
            <a:r>
              <a:rPr lang="sk-SK" dirty="0" err="1">
                <a:solidFill>
                  <a:schemeClr val="tx2"/>
                </a:solidFill>
              </a:rPr>
              <a:t>Random</a:t>
            </a:r>
            <a:r>
              <a:rPr lang="sk-SK" dirty="0">
                <a:solidFill>
                  <a:schemeClr val="tx2"/>
                </a:solidFill>
              </a:rPr>
              <a:t> </a:t>
            </a:r>
            <a:r>
              <a:rPr lang="sk-SK" dirty="0" err="1">
                <a:solidFill>
                  <a:schemeClr val="tx2"/>
                </a:solidFill>
              </a:rPr>
              <a:t>Forests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Nadpis 12"/>
          <p:cNvSpPr txBox="1">
            <a:spLocks/>
          </p:cNvSpPr>
          <p:nvPr/>
        </p:nvSpPr>
        <p:spPr>
          <a:xfrm>
            <a:off x="981843" y="1268760"/>
            <a:ext cx="9505057" cy="5184576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altLang="sk-SK" sz="2400" dirty="0">
                <a:solidFill>
                  <a:srgbClr val="C00000"/>
                </a:solidFill>
                <a:latin typeface="+mn-lt"/>
              </a:rPr>
              <a:t>Random Forests [</a:t>
            </a:r>
            <a:r>
              <a:rPr lang="en-US" altLang="sk-SK" sz="2400" dirty="0" err="1">
                <a:solidFill>
                  <a:srgbClr val="C00000"/>
                </a:solidFill>
                <a:latin typeface="+mn-lt"/>
              </a:rPr>
              <a:t>Breiman</a:t>
            </a:r>
            <a:r>
              <a:rPr lang="en-US" altLang="sk-SK" sz="2400" dirty="0">
                <a:solidFill>
                  <a:srgbClr val="C00000"/>
                </a:solidFill>
                <a:latin typeface="+mn-lt"/>
              </a:rPr>
              <a:t>, 2001] </a:t>
            </a:r>
            <a:r>
              <a:rPr lang="en-US" altLang="sk-SK" sz="2400" dirty="0">
                <a:latin typeface="+mn-lt"/>
              </a:rPr>
              <a:t>is a modification of the bagging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altLang="sk-SK" sz="2400" dirty="0">
                <a:latin typeface="+mn-lt"/>
              </a:rPr>
              <a:t>EL is based </a:t>
            </a:r>
            <a:r>
              <a:rPr lang="en-US" altLang="sk-SK" sz="2400" dirty="0">
                <a:solidFill>
                  <a:srgbClr val="00B050"/>
                </a:solidFill>
                <a:latin typeface="+mn-lt"/>
              </a:rPr>
              <a:t>exceptionally on the decision tree </a:t>
            </a:r>
            <a:r>
              <a:rPr lang="en-US" altLang="sk-SK" sz="2400" dirty="0">
                <a:latin typeface="+mn-lt"/>
              </a:rPr>
              <a:t>ML method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latin typeface="+mn-lt"/>
              </a:rPr>
              <a:t>Generates a set of de-correlated trees – forest of trees</a:t>
            </a:r>
            <a:endParaRPr lang="en-US" altLang="sk-SK" sz="2400" dirty="0">
              <a:solidFill>
                <a:srgbClr val="FF6666"/>
              </a:solidFill>
              <a:latin typeface="+mn-lt"/>
            </a:endParaRP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altLang="sk-SK" sz="2400" dirty="0">
                <a:latin typeface="+mn-lt"/>
              </a:rPr>
              <a:t>Ensemble classifier 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altLang="sk-SK" sz="2400" dirty="0"/>
              <a:t>averages results of classifying of particular decision trees (regression DT)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altLang="sk-SK" sz="2400" dirty="0"/>
              <a:t>creates the result of voting by particular classifiers DTs (classification DT)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endParaRPr lang="en-US" altLang="sk-SK" sz="2400" dirty="0"/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latin typeface="+mn-lt"/>
              </a:rPr>
              <a:t>Particular classifiers have to be independent (de-correlated) – </a:t>
            </a:r>
            <a:r>
              <a:rPr lang="en-US" sz="2400" dirty="0">
                <a:solidFill>
                  <a:srgbClr val="C00000"/>
                </a:solidFill>
                <a:latin typeface="+mn-lt"/>
              </a:rPr>
              <a:t>random selection of a subset of attributes for every tree</a:t>
            </a:r>
            <a:endParaRPr lang="en-US" altLang="sk-SK" sz="2400" dirty="0">
              <a:solidFill>
                <a:srgbClr val="C00000"/>
              </a:solidFill>
              <a:latin typeface="+mn-lt"/>
            </a:endParaRP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latin typeface="+mn-lt"/>
              </a:rPr>
              <a:t>Independent trees can be generated in parallel process</a:t>
            </a:r>
            <a:endParaRPr lang="en-US" altLang="sk-SK" sz="2400" dirty="0">
              <a:latin typeface="+mn-lt"/>
            </a:endParaRP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0B050"/>
                </a:solidFill>
                <a:latin typeface="+mn-lt"/>
              </a:rPr>
              <a:t>Random selection of training subset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of training set for generation of every decision tree</a:t>
            </a:r>
            <a:endParaRPr lang="en-US" sz="2400" dirty="0">
              <a:solidFill>
                <a:srgbClr val="7030A0"/>
              </a:solidFill>
              <a:latin typeface="+mn-lt"/>
            </a:endParaRPr>
          </a:p>
          <a:p>
            <a:endParaRPr lang="sk-SK" altLang="sk-SK" sz="2800" dirty="0"/>
          </a:p>
          <a:p>
            <a:endParaRPr lang="en-GB" altLang="sk-SK" sz="2800" dirty="0"/>
          </a:p>
          <a:p>
            <a:endParaRPr lang="en-GB" altLang="sk-SK" sz="2400" dirty="0"/>
          </a:p>
        </p:txBody>
      </p:sp>
    </p:spTree>
    <p:extLst>
      <p:ext uri="{BB962C8B-B14F-4D97-AF65-F5344CB8AC3E}">
        <p14:creationId xmlns:p14="http://schemas.microsoft.com/office/powerpoint/2010/main" val="52447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2"/>
          <p:cNvSpPr txBox="1">
            <a:spLocks/>
          </p:cNvSpPr>
          <p:nvPr/>
        </p:nvSpPr>
        <p:spPr>
          <a:xfrm>
            <a:off x="981844" y="-35763"/>
            <a:ext cx="9782801" cy="1239837"/>
          </a:xfrm>
          <a:prstGeom prst="rect">
            <a:avLst/>
          </a:prstGeom>
        </p:spPr>
        <p:txBody>
          <a:bodyPr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Ensemble Learning – Random Forests</a:t>
            </a:r>
          </a:p>
        </p:txBody>
      </p:sp>
      <p:sp>
        <p:nvSpPr>
          <p:cNvPr id="3" name="Nadpis 12"/>
          <p:cNvSpPr txBox="1">
            <a:spLocks/>
          </p:cNvSpPr>
          <p:nvPr/>
        </p:nvSpPr>
        <p:spPr>
          <a:xfrm>
            <a:off x="981843" y="1268760"/>
            <a:ext cx="9782801" cy="5184576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>
                <a:latin typeface="+mn-lt"/>
              </a:rPr>
              <a:t>The random forests is a fast and </a:t>
            </a:r>
            <a:r>
              <a:rPr lang="en-US" sz="2400" dirty="0">
                <a:solidFill>
                  <a:srgbClr val="C00000"/>
                </a:solidFill>
                <a:latin typeface="+mn-lt"/>
              </a:rPr>
              <a:t>highly precise </a:t>
            </a:r>
            <a:r>
              <a:rPr lang="en-US" sz="2400" dirty="0">
                <a:latin typeface="+mn-lt"/>
              </a:rPr>
              <a:t>approach – </a:t>
            </a:r>
            <a:r>
              <a:rPr lang="en-US" sz="2400" dirty="0">
                <a:solidFill>
                  <a:srgbClr val="C00000"/>
                </a:solidFill>
                <a:latin typeface="+mn-lt"/>
              </a:rPr>
              <a:t>often used</a:t>
            </a:r>
            <a:endParaRPr lang="en-US" altLang="sk-SK" sz="2400" dirty="0">
              <a:solidFill>
                <a:srgbClr val="C00000"/>
              </a:solidFill>
              <a:latin typeface="+mn-lt"/>
            </a:endParaRP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latin typeface="+mn-lt"/>
              </a:rPr>
              <a:t>Initialization faze – setting parameters: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C00000"/>
                </a:solidFill>
              </a:rPr>
              <a:t>number of decision trees</a:t>
            </a:r>
            <a:r>
              <a:rPr lang="en-US" sz="2400" dirty="0"/>
              <a:t> in the model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C00000"/>
                </a:solidFill>
              </a:rPr>
              <a:t>number of randomly selected attributes </a:t>
            </a:r>
            <a:r>
              <a:rPr lang="en-US" sz="2400" dirty="0"/>
              <a:t>in every tree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endParaRPr lang="en-US" altLang="sk-SK" sz="2400" dirty="0"/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latin typeface="+mn-lt"/>
              </a:rPr>
              <a:t>Within </a:t>
            </a:r>
            <a:r>
              <a:rPr lang="en-US" sz="2400" dirty="0">
                <a:solidFill>
                  <a:srgbClr val="00B050"/>
                </a:solidFill>
                <a:latin typeface="+mn-lt"/>
              </a:rPr>
              <a:t>selection of the testing attribute </a:t>
            </a:r>
            <a:r>
              <a:rPr lang="en-US" sz="2400" dirty="0">
                <a:latin typeface="+mn-lt"/>
              </a:rPr>
              <a:t>in a node of generated tree - </a:t>
            </a:r>
            <a:r>
              <a:rPr lang="en-US" sz="2400" i="1" dirty="0">
                <a:latin typeface="+mn-lt"/>
              </a:rPr>
              <a:t>m</a:t>
            </a:r>
            <a:r>
              <a:rPr lang="en-US" sz="2400" dirty="0">
                <a:latin typeface="+mn-lt"/>
              </a:rPr>
              <a:t> attributes from whole number of </a:t>
            </a:r>
            <a:r>
              <a:rPr lang="en-US" sz="2400" i="1" dirty="0">
                <a:latin typeface="+mn-lt"/>
              </a:rPr>
              <a:t>p</a:t>
            </a:r>
            <a:r>
              <a:rPr lang="en-US" sz="2400" dirty="0">
                <a:latin typeface="+mn-lt"/>
              </a:rPr>
              <a:t> attributes are taken into account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latin typeface="+mn-lt"/>
              </a:rPr>
              <a:t>One attribute from </a:t>
            </a:r>
            <a:r>
              <a:rPr lang="en-US" sz="2400" i="1" dirty="0">
                <a:latin typeface="+mn-lt"/>
              </a:rPr>
              <a:t>m</a:t>
            </a:r>
            <a:r>
              <a:rPr lang="en-US" sz="2400" dirty="0">
                <a:latin typeface="+mn-lt"/>
              </a:rPr>
              <a:t> attributes is selected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endParaRPr lang="en-US" sz="2400" dirty="0">
              <a:latin typeface="+mn-lt"/>
            </a:endParaRP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latin typeface="+mn-lt"/>
              </a:rPr>
              <a:t>Within another sub-node </a:t>
            </a:r>
            <a:r>
              <a:rPr lang="en-US" sz="2400" dirty="0">
                <a:solidFill>
                  <a:srgbClr val="00B050"/>
                </a:solidFill>
                <a:latin typeface="+mn-lt"/>
              </a:rPr>
              <a:t>different subset of </a:t>
            </a:r>
            <a:r>
              <a:rPr lang="en-US" sz="2400" i="1" dirty="0">
                <a:solidFill>
                  <a:srgbClr val="00B050"/>
                </a:solidFill>
                <a:latin typeface="+mn-lt"/>
              </a:rPr>
              <a:t>m</a:t>
            </a:r>
            <a:r>
              <a:rPr lang="en-US" sz="2400" dirty="0">
                <a:solidFill>
                  <a:srgbClr val="00B050"/>
                </a:solidFill>
                <a:latin typeface="+mn-lt"/>
              </a:rPr>
              <a:t> attributes </a:t>
            </a:r>
            <a:r>
              <a:rPr lang="en-US" sz="2400" dirty="0">
                <a:latin typeface="+mn-lt"/>
              </a:rPr>
              <a:t>is considered 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latin typeface="+mn-lt"/>
              </a:rPr>
              <a:t>One attribute is selected again</a:t>
            </a:r>
            <a:endParaRPr lang="en-US" sz="2400" dirty="0">
              <a:solidFill>
                <a:srgbClr val="7030A0"/>
              </a:solidFill>
              <a:latin typeface="+mn-lt"/>
            </a:endParaRPr>
          </a:p>
          <a:p>
            <a:endParaRPr lang="sk-SK" altLang="sk-SK" sz="2800" dirty="0"/>
          </a:p>
          <a:p>
            <a:endParaRPr lang="en-GB" altLang="sk-SK" sz="2800" dirty="0"/>
          </a:p>
          <a:p>
            <a:endParaRPr lang="en-GB" altLang="sk-SK" sz="2400" dirty="0"/>
          </a:p>
        </p:txBody>
      </p:sp>
    </p:spTree>
    <p:extLst>
      <p:ext uri="{BB962C8B-B14F-4D97-AF65-F5344CB8AC3E}">
        <p14:creationId xmlns:p14="http://schemas.microsoft.com/office/powerpoint/2010/main" val="28565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2"/>
          <p:cNvSpPr txBox="1">
            <a:spLocks/>
          </p:cNvSpPr>
          <p:nvPr/>
        </p:nvSpPr>
        <p:spPr>
          <a:xfrm>
            <a:off x="981844" y="-35763"/>
            <a:ext cx="9782801" cy="1239837"/>
          </a:xfrm>
          <a:prstGeom prst="rect">
            <a:avLst/>
          </a:prstGeom>
        </p:spPr>
        <p:txBody>
          <a:bodyPr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Ensemble Learning – Random Forests</a:t>
            </a:r>
          </a:p>
        </p:txBody>
      </p:sp>
      <p:sp>
        <p:nvSpPr>
          <p:cNvPr id="3" name="Nadpis 12"/>
          <p:cNvSpPr txBox="1">
            <a:spLocks/>
          </p:cNvSpPr>
          <p:nvPr/>
        </p:nvSpPr>
        <p:spPr>
          <a:xfrm>
            <a:off x="981843" y="1268760"/>
            <a:ext cx="9782801" cy="5184576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altLang="sk-SK" sz="2400" dirty="0"/>
              <a:t>Within every splitting of the space of training examples </a:t>
            </a:r>
            <a:r>
              <a:rPr lang="sk-SK" altLang="sk-SK" sz="2400" dirty="0" err="1"/>
              <a:t>it</a:t>
            </a:r>
            <a:r>
              <a:rPr lang="sk-SK" altLang="sk-SK" sz="2400" dirty="0"/>
              <a:t> </a:t>
            </a:r>
            <a:r>
              <a:rPr lang="en-US" altLang="sk-SK" sz="2400" dirty="0"/>
              <a:t>is forbidden to use some attributes (unselected for subset of m attributes) – Why? Irrational?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altLang="sk-SK" sz="24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altLang="sk-SK" sz="2400" b="1" dirty="0"/>
              <a:t>IF</a:t>
            </a:r>
            <a:r>
              <a:rPr lang="en-US" altLang="sk-SK" sz="2400" dirty="0"/>
              <a:t> there is one </a:t>
            </a:r>
            <a:r>
              <a:rPr lang="en-US" altLang="sk-SK" sz="2400" dirty="0">
                <a:solidFill>
                  <a:srgbClr val="00B050"/>
                </a:solidFill>
              </a:rPr>
              <a:t>strong predictor</a:t>
            </a:r>
            <a:r>
              <a:rPr lang="en-US" altLang="sk-SK" sz="2400" dirty="0">
                <a:solidFill>
                  <a:srgbClr val="009999"/>
                </a:solidFill>
              </a:rPr>
              <a:t> </a:t>
            </a:r>
            <a:r>
              <a:rPr lang="en-US" altLang="sk-SK" sz="2400" dirty="0"/>
              <a:t>in a group of slightly strong predictors </a:t>
            </a:r>
            <a:r>
              <a:rPr lang="en-US" altLang="sk-SK" sz="2400" b="1" dirty="0"/>
              <a:t>THEN</a:t>
            </a:r>
            <a:r>
              <a:rPr lang="en-US" altLang="sk-SK" sz="2400" dirty="0"/>
              <a:t> the strong predictor will be used for generation of all trees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altLang="sk-SK" sz="2400" dirty="0"/>
              <a:t>Leads to similar trees - </a:t>
            </a:r>
            <a:r>
              <a:rPr lang="en-US" altLang="sk-SK" sz="2400" dirty="0">
                <a:solidFill>
                  <a:srgbClr val="C00000"/>
                </a:solidFill>
              </a:rPr>
              <a:t>strong correlation </a:t>
            </a:r>
            <a:r>
              <a:rPr lang="en-US" altLang="sk-SK" sz="2400" dirty="0"/>
              <a:t>of the trees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altLang="sk-SK" sz="24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altLang="sk-SK" sz="2400" dirty="0"/>
              <a:t> </a:t>
            </a:r>
            <a:r>
              <a:rPr lang="en-US" sz="2400" dirty="0">
                <a:solidFill>
                  <a:srgbClr val="009999"/>
                </a:solidFill>
              </a:rPr>
              <a:t>Averaging of the forest of highly correlated trees will not bring any benefit compared to using only one tree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4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C00000"/>
                </a:solidFill>
              </a:rPr>
              <a:t>Principle of de-correlation of trees</a:t>
            </a:r>
            <a:r>
              <a:rPr lang="en-US" altLang="sk-SK" sz="2400" dirty="0">
                <a:solidFill>
                  <a:srgbClr val="C00000"/>
                </a:solidFill>
              </a:rPr>
              <a:t> </a:t>
            </a:r>
            <a:r>
              <a:rPr lang="en-US" altLang="sk-SK" sz="2400" dirty="0"/>
              <a:t>– the probability of the selection of a strong</a:t>
            </a:r>
            <a:r>
              <a:rPr lang="en-US" sz="2400" dirty="0"/>
              <a:t> predictor will be only </a:t>
            </a:r>
            <a:r>
              <a:rPr lang="en-US" sz="2400" i="1" dirty="0"/>
              <a:t>(p-m)/p</a:t>
            </a:r>
            <a:r>
              <a:rPr lang="en-US" sz="2400" dirty="0"/>
              <a:t> – other predictors will have more chance</a:t>
            </a:r>
            <a:endParaRPr lang="en-US" altLang="sk-SK" sz="2800" dirty="0"/>
          </a:p>
          <a:p>
            <a:endParaRPr lang="en-GB" altLang="sk-SK" sz="2800" dirty="0"/>
          </a:p>
          <a:p>
            <a:endParaRPr lang="en-GB" altLang="sk-SK" sz="2400" dirty="0"/>
          </a:p>
        </p:txBody>
      </p:sp>
    </p:spTree>
    <p:extLst>
      <p:ext uri="{BB962C8B-B14F-4D97-AF65-F5344CB8AC3E}">
        <p14:creationId xmlns:p14="http://schemas.microsoft.com/office/powerpoint/2010/main" val="271733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2"/>
          <p:cNvSpPr txBox="1">
            <a:spLocks/>
          </p:cNvSpPr>
          <p:nvPr/>
        </p:nvSpPr>
        <p:spPr>
          <a:xfrm>
            <a:off x="981844" y="-35763"/>
            <a:ext cx="9782801" cy="1239837"/>
          </a:xfrm>
          <a:prstGeom prst="rect">
            <a:avLst/>
          </a:prstGeom>
        </p:spPr>
        <p:txBody>
          <a:bodyPr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Ensemble Learning – Random Forests</a:t>
            </a:r>
          </a:p>
        </p:txBody>
      </p:sp>
      <p:sp>
        <p:nvSpPr>
          <p:cNvPr id="3" name="Nadpis 12"/>
          <p:cNvSpPr txBox="1">
            <a:spLocks/>
          </p:cNvSpPr>
          <p:nvPr/>
        </p:nvSpPr>
        <p:spPr>
          <a:xfrm>
            <a:off x="981843" y="1268760"/>
            <a:ext cx="9073009" cy="5184576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800" dirty="0"/>
              <a:t>Main difference between the random forest and the bagging is the selection of a subset of </a:t>
            </a:r>
            <a:r>
              <a:rPr lang="en-US" sz="2800" i="1" dirty="0"/>
              <a:t>m</a:t>
            </a:r>
            <a:r>
              <a:rPr lang="en-US" sz="2800" dirty="0"/>
              <a:t> predictors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8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800" dirty="0"/>
              <a:t>IF </a:t>
            </a:r>
            <a:r>
              <a:rPr lang="en-US" sz="2800" i="1" dirty="0"/>
              <a:t>m=p</a:t>
            </a:r>
            <a:r>
              <a:rPr lang="en-US" sz="2800" dirty="0"/>
              <a:t> THEN the random forest is equal to the bagging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8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C00000"/>
                </a:solidFill>
              </a:rPr>
              <a:t>Less value </a:t>
            </a:r>
            <a:r>
              <a:rPr lang="en-US" sz="2800" i="1" dirty="0">
                <a:solidFill>
                  <a:srgbClr val="C00000"/>
                </a:solidFill>
              </a:rPr>
              <a:t>m</a:t>
            </a:r>
            <a:r>
              <a:rPr lang="en-US" sz="2800" dirty="0">
                <a:solidFill>
                  <a:srgbClr val="C00000"/>
                </a:solidFill>
              </a:rPr>
              <a:t> leads to a more reliable random forest (mainly in the case of many correlated predictors</a:t>
            </a:r>
          </a:p>
          <a:p>
            <a:r>
              <a:rPr lang="en-US" sz="2800" dirty="0"/>
              <a:t>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800" dirty="0"/>
              <a:t>It is easier to train the random forest then tune the boosting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8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800" dirty="0"/>
              <a:t>Popular, in more soft</a:t>
            </a:r>
            <a:r>
              <a:rPr lang="sk-SK" sz="2800" dirty="0"/>
              <a:t>w</a:t>
            </a:r>
            <a:r>
              <a:rPr lang="en-US" sz="2800" dirty="0" err="1"/>
              <a:t>er</a:t>
            </a:r>
            <a:r>
              <a:rPr lang="en-US" sz="2800" dirty="0"/>
              <a:t> packages of ML</a:t>
            </a:r>
          </a:p>
          <a:p>
            <a:endParaRPr lang="en-GB" altLang="sk-SK" sz="2800" dirty="0"/>
          </a:p>
          <a:p>
            <a:endParaRPr lang="en-GB" altLang="sk-SK" sz="2400" dirty="0"/>
          </a:p>
        </p:txBody>
      </p:sp>
    </p:spTree>
    <p:extLst>
      <p:ext uri="{BB962C8B-B14F-4D97-AF65-F5344CB8AC3E}">
        <p14:creationId xmlns:p14="http://schemas.microsoft.com/office/powerpoint/2010/main" val="198296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2"/>
          <p:cNvSpPr txBox="1">
            <a:spLocks/>
          </p:cNvSpPr>
          <p:nvPr/>
        </p:nvSpPr>
        <p:spPr>
          <a:xfrm>
            <a:off x="981844" y="-35763"/>
            <a:ext cx="9782801" cy="1239837"/>
          </a:xfrm>
          <a:prstGeom prst="rect">
            <a:avLst/>
          </a:prstGeom>
        </p:spPr>
        <p:txBody>
          <a:bodyPr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Ensemble Learning - Comparison</a:t>
            </a:r>
          </a:p>
        </p:txBody>
      </p:sp>
      <p:sp>
        <p:nvSpPr>
          <p:cNvPr id="3" name="Nadpis 12"/>
          <p:cNvSpPr txBox="1">
            <a:spLocks/>
          </p:cNvSpPr>
          <p:nvPr/>
        </p:nvSpPr>
        <p:spPr>
          <a:xfrm>
            <a:off x="981843" y="1268760"/>
            <a:ext cx="9782801" cy="5184576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altLang="sk-SK" sz="2400" dirty="0">
                <a:solidFill>
                  <a:srgbClr val="C00000"/>
                </a:solidFill>
              </a:rPr>
              <a:t>Ensemble Learning </a:t>
            </a:r>
            <a:r>
              <a:rPr lang="en-US" altLang="sk-SK" sz="2400" dirty="0">
                <a:solidFill>
                  <a:schemeClr val="tx1"/>
                </a:solidFill>
              </a:rPr>
              <a:t>increases the precision of a classification providing a voting of </a:t>
            </a:r>
            <a:r>
              <a:rPr lang="sk-SK" altLang="sk-SK" sz="2400" dirty="0" err="1">
                <a:solidFill>
                  <a:schemeClr val="tx1"/>
                </a:solidFill>
              </a:rPr>
              <a:t>the</a:t>
            </a:r>
            <a:r>
              <a:rPr lang="en-US" altLang="sk-SK" sz="2400" dirty="0"/>
              <a:t> set of weak classifiers (strong classifier do not need to rejoice)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altLang="sk-SK" sz="2400" dirty="0">
                <a:solidFill>
                  <a:srgbClr val="00B050"/>
                </a:solidFill>
              </a:rPr>
              <a:t>Cons: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sk-SK" sz="2400" dirty="0"/>
              <a:t>l</a:t>
            </a:r>
            <a:r>
              <a:rPr lang="en-US" altLang="sk-SK" sz="2400" dirty="0">
                <a:solidFill>
                  <a:schemeClr val="tx1"/>
                </a:solidFill>
              </a:rPr>
              <a:t>oss of </a:t>
            </a:r>
            <a:r>
              <a:rPr lang="en-US" altLang="sk-SK" sz="2400" dirty="0"/>
              <a:t>a </a:t>
            </a:r>
            <a:r>
              <a:rPr lang="en-US" altLang="sk-SK" sz="2400" dirty="0">
                <a:solidFill>
                  <a:schemeClr val="tx1"/>
                </a:solidFill>
              </a:rPr>
              <a:t>clarity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sk-SK" sz="2400" dirty="0"/>
              <a:t>result of </a:t>
            </a:r>
            <a:r>
              <a:rPr lang="sk-SK" altLang="sk-SK" sz="2400" dirty="0" err="1"/>
              <a:t>the</a:t>
            </a:r>
            <a:r>
              <a:rPr lang="sk-SK" altLang="sk-SK" sz="2400" dirty="0"/>
              <a:t> </a:t>
            </a:r>
            <a:r>
              <a:rPr lang="en-US" altLang="sk-SK" sz="2400" dirty="0"/>
              <a:t>learning is less</a:t>
            </a:r>
            <a:r>
              <a:rPr lang="en-US" altLang="sk-SK" sz="2400" dirty="0">
                <a:solidFill>
                  <a:schemeClr val="tx1"/>
                </a:solidFill>
              </a:rPr>
              <a:t> illustrative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sk-SK" sz="2400" dirty="0"/>
              <a:t>increasing of a computational complexity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altLang="sk-SK" sz="24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altLang="sk-SK" sz="2400" dirty="0"/>
              <a:t>Achieve results prefer</a:t>
            </a:r>
            <a:r>
              <a:rPr lang="sk-SK" altLang="sk-SK" sz="2400" dirty="0"/>
              <a:t> </a:t>
            </a:r>
            <a:r>
              <a:rPr lang="en-US" altLang="sk-SK" sz="2400" dirty="0">
                <a:solidFill>
                  <a:srgbClr val="C00000"/>
                </a:solidFill>
              </a:rPr>
              <a:t>boosting</a:t>
            </a:r>
            <a:r>
              <a:rPr lang="en-US" altLang="sk-SK" sz="2400" dirty="0"/>
              <a:t> before</a:t>
            </a:r>
            <a:r>
              <a:rPr lang="sk-SK" altLang="sk-SK" sz="2400" dirty="0"/>
              <a:t> </a:t>
            </a:r>
            <a:r>
              <a:rPr lang="en-US" altLang="sk-SK" sz="2400" dirty="0">
                <a:solidFill>
                  <a:srgbClr val="C00000"/>
                </a:solidFill>
              </a:rPr>
              <a:t>bagging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altLang="sk-SK" sz="2400" dirty="0">
                <a:solidFill>
                  <a:srgbClr val="00B050"/>
                </a:solidFill>
              </a:rPr>
              <a:t>Error driven ensemble learning </a:t>
            </a:r>
            <a:r>
              <a:rPr lang="en-US" altLang="sk-SK" sz="2400" dirty="0"/>
              <a:t>in the boosting not only refines results but also accelerates the learning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endParaRPr lang="en-US" sz="2400" dirty="0">
              <a:solidFill>
                <a:srgbClr val="7030A0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C00000"/>
                </a:solidFill>
              </a:rPr>
              <a:t>Random forests </a:t>
            </a:r>
            <a:r>
              <a:rPr lang="en-US" sz="2400" dirty="0">
                <a:solidFill>
                  <a:schemeClr val="tx1"/>
                </a:solidFill>
              </a:rPr>
              <a:t>do not require much tuning</a:t>
            </a:r>
          </a:p>
          <a:p>
            <a:pPr marL="457200" indent="-457200"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chemeClr val="tx1"/>
                </a:solidFill>
              </a:rPr>
              <a:t>They achieve only 4,88% of the classification error (bagging 5,4%).</a:t>
            </a:r>
          </a:p>
          <a:p>
            <a:pPr marL="457200" indent="-457200"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chemeClr val="tx1"/>
                </a:solidFill>
              </a:rPr>
              <a:t>They can not be over-learned </a:t>
            </a:r>
            <a:endParaRPr lang="en-US" altLang="sk-SK" sz="2400" dirty="0">
              <a:solidFill>
                <a:schemeClr val="tx1"/>
              </a:solidFill>
            </a:endParaRPr>
          </a:p>
          <a:p>
            <a:endParaRPr lang="sk-SK" altLang="sk-SK" sz="2800" dirty="0"/>
          </a:p>
          <a:p>
            <a:endParaRPr lang="en-GB" altLang="sk-SK" sz="2800" dirty="0"/>
          </a:p>
          <a:p>
            <a:endParaRPr lang="en-GB" altLang="sk-SK" sz="2400" dirty="0"/>
          </a:p>
        </p:txBody>
      </p:sp>
    </p:spTree>
    <p:extLst>
      <p:ext uri="{BB962C8B-B14F-4D97-AF65-F5344CB8AC3E}">
        <p14:creationId xmlns:p14="http://schemas.microsoft.com/office/powerpoint/2010/main" val="316037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2"/>
          <p:cNvSpPr txBox="1">
            <a:spLocks/>
          </p:cNvSpPr>
          <p:nvPr/>
        </p:nvSpPr>
        <p:spPr>
          <a:xfrm>
            <a:off x="981844" y="-35763"/>
            <a:ext cx="9782801" cy="1239837"/>
          </a:xfrm>
          <a:prstGeom prst="rect">
            <a:avLst/>
          </a:prstGeom>
        </p:spPr>
        <p:txBody>
          <a:bodyPr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Applications of Machine Learning </a:t>
            </a:r>
          </a:p>
        </p:txBody>
      </p:sp>
      <p:sp>
        <p:nvSpPr>
          <p:cNvPr id="3" name="Nadpis 12"/>
          <p:cNvSpPr txBox="1">
            <a:spLocks/>
          </p:cNvSpPr>
          <p:nvPr/>
        </p:nvSpPr>
        <p:spPr>
          <a:xfrm>
            <a:off x="909836" y="1052736"/>
            <a:ext cx="9782801" cy="504056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altLang="sk-SK" sz="2400" dirty="0">
                <a:solidFill>
                  <a:srgbClr val="C00000"/>
                </a:solidFill>
              </a:rPr>
              <a:t>Labeled </a:t>
            </a:r>
            <a:r>
              <a:rPr lang="en-US" altLang="sk-SK" sz="2400" dirty="0" err="1">
                <a:solidFill>
                  <a:srgbClr val="C00000"/>
                </a:solidFill>
              </a:rPr>
              <a:t>trainig</a:t>
            </a:r>
            <a:r>
              <a:rPr lang="en-US" altLang="sk-SK" sz="2400" dirty="0">
                <a:solidFill>
                  <a:srgbClr val="C00000"/>
                </a:solidFill>
              </a:rPr>
              <a:t> set </a:t>
            </a:r>
            <a:r>
              <a:rPr lang="en-US" altLang="sk-SK" sz="2400" dirty="0">
                <a:solidFill>
                  <a:schemeClr val="tx1"/>
                </a:solidFill>
              </a:rPr>
              <a:t>– any machine learning method can be used</a:t>
            </a:r>
            <a:endParaRPr lang="en-US" altLang="sk-SK" sz="2800" dirty="0"/>
          </a:p>
          <a:p>
            <a:endParaRPr lang="en-GB" altLang="sk-SK" sz="2400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519364"/>
              </p:ext>
            </p:extLst>
          </p:nvPr>
        </p:nvGraphicFramePr>
        <p:xfrm>
          <a:off x="621804" y="1556792"/>
          <a:ext cx="11271660" cy="2577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3354271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79059745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79797542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901063551"/>
                    </a:ext>
                  </a:extLst>
                </a:gridCol>
                <a:gridCol w="707076">
                  <a:extLst>
                    <a:ext uri="{9D8B030D-6E8A-4147-A177-3AD203B41FA5}">
                      <a16:colId xmlns:a16="http://schemas.microsoft.com/office/drawing/2014/main" val="466679822"/>
                    </a:ext>
                  </a:extLst>
                </a:gridCol>
                <a:gridCol w="1237140">
                  <a:extLst>
                    <a:ext uri="{9D8B030D-6E8A-4147-A177-3AD203B41FA5}">
                      <a16:colId xmlns:a16="http://schemas.microsoft.com/office/drawing/2014/main" val="61077821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52370821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68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6063">
                <a:tc>
                  <a:txBody>
                    <a:bodyPr/>
                    <a:lstStyle/>
                    <a:p>
                      <a:r>
                        <a:rPr lang="sk-SK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 err="1"/>
                        <a:t>marvelous</a:t>
                      </a:r>
                      <a:endParaRPr lang="sk-S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 err="1"/>
                        <a:t>reliable</a:t>
                      </a:r>
                      <a:endParaRPr lang="sk-S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/>
                        <a:t>never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 err="1"/>
                        <a:t>totally</a:t>
                      </a:r>
                      <a:endParaRPr lang="sk-S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 err="1"/>
                        <a:t>conforming</a:t>
                      </a:r>
                      <a:endParaRPr lang="sk-S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 err="1"/>
                        <a:t>very</a:t>
                      </a:r>
                      <a:endParaRPr lang="sk-S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 err="1"/>
                        <a:t>satisfied</a:t>
                      </a:r>
                      <a:endParaRPr lang="sk-S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 err="1"/>
                        <a:t>really</a:t>
                      </a:r>
                      <a:endParaRPr lang="sk-S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 err="1"/>
                        <a:t>mad</a:t>
                      </a:r>
                      <a:endParaRPr lang="sk-S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Class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424">
                <a:tc>
                  <a:txBody>
                    <a:bodyPr/>
                    <a:lstStyle/>
                    <a:p>
                      <a:r>
                        <a:rPr lang="sk-SK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/>
                        <a:t>W</a:t>
                      </a:r>
                      <a:r>
                        <a:rPr lang="sk-SK" sz="2000" baseline="-250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/>
                        <a:t>W</a:t>
                      </a:r>
                      <a:r>
                        <a:rPr lang="sk-SK" sz="2000" baseline="-250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Positive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424">
                <a:tc>
                  <a:txBody>
                    <a:bodyPr/>
                    <a:lstStyle/>
                    <a:p>
                      <a:r>
                        <a:rPr lang="sk-SK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/>
                        <a:t>W</a:t>
                      </a:r>
                      <a:r>
                        <a:rPr lang="sk-SK" sz="2000" baseline="-250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Negative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424">
                <a:tc>
                  <a:txBody>
                    <a:bodyPr/>
                    <a:lstStyle/>
                    <a:p>
                      <a:r>
                        <a:rPr lang="sk-SK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/>
                        <a:t>W</a:t>
                      </a:r>
                      <a:r>
                        <a:rPr lang="sk-SK" sz="2000" baseline="-25000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/>
                        <a:t>W</a:t>
                      </a:r>
                      <a:r>
                        <a:rPr lang="sk-SK" sz="2000" baseline="-25000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Positive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424">
                <a:tc>
                  <a:txBody>
                    <a:bodyPr/>
                    <a:lstStyle/>
                    <a:p>
                      <a:r>
                        <a:rPr lang="sk-SK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/>
                        <a:t>W</a:t>
                      </a:r>
                      <a:r>
                        <a:rPr lang="sk-SK" sz="2000" baseline="-25000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/>
                        <a:t>W</a:t>
                      </a:r>
                      <a:r>
                        <a:rPr lang="sk-SK" sz="2000" baseline="-250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Positive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689">
                <a:tc>
                  <a:txBody>
                    <a:bodyPr/>
                    <a:lstStyle/>
                    <a:p>
                      <a:r>
                        <a:rPr lang="sk-SK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/>
                        <a:t>W</a:t>
                      </a:r>
                      <a:r>
                        <a:rPr lang="sk-SK" sz="2000" baseline="-25000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/>
                        <a:t>W</a:t>
                      </a:r>
                      <a:r>
                        <a:rPr lang="sk-SK" sz="2000" baseline="-25000" dirty="0"/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Negative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Nadpis 12"/>
          <p:cNvSpPr txBox="1">
            <a:spLocks/>
          </p:cNvSpPr>
          <p:nvPr/>
        </p:nvSpPr>
        <p:spPr>
          <a:xfrm>
            <a:off x="7678588" y="4365104"/>
            <a:ext cx="3240360" cy="2492896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sk-SK" sz="2400" dirty="0"/>
              <a:t>preprocessing using </a:t>
            </a:r>
          </a:p>
          <a:p>
            <a:pPr algn="ctr"/>
            <a:r>
              <a:rPr lang="en-US" altLang="sk-SK" sz="2400" dirty="0">
                <a:solidFill>
                  <a:srgbClr val="00B050"/>
                </a:solidFill>
              </a:rPr>
              <a:t>TF-IDF</a:t>
            </a:r>
            <a:r>
              <a:rPr lang="en-US" altLang="sk-SK" sz="2400" dirty="0"/>
              <a:t> </a:t>
            </a:r>
          </a:p>
          <a:p>
            <a:pPr algn="ctr"/>
            <a:r>
              <a:rPr lang="en-US" altLang="sk-SK" sz="2400" dirty="0">
                <a:solidFill>
                  <a:srgbClr val="00B050"/>
                </a:solidFill>
              </a:rPr>
              <a:t>weighting scheme</a:t>
            </a:r>
          </a:p>
          <a:p>
            <a:endParaRPr lang="en-US" altLang="sk-SK" sz="2400" dirty="0"/>
          </a:p>
          <a:p>
            <a:pPr algn="ctr"/>
            <a:r>
              <a:rPr lang="en-US" altLang="sk-SK" sz="2400" dirty="0"/>
              <a:t>Lexical profile </a:t>
            </a:r>
          </a:p>
          <a:p>
            <a:pPr algn="ctr"/>
            <a:r>
              <a:rPr lang="en-US" altLang="sk-SK" sz="2400" dirty="0"/>
              <a:t>is really big</a:t>
            </a:r>
          </a:p>
        </p:txBody>
      </p:sp>
      <p:sp>
        <p:nvSpPr>
          <p:cNvPr id="6" name="Nadpis 12"/>
          <p:cNvSpPr txBox="1">
            <a:spLocks/>
          </p:cNvSpPr>
          <p:nvPr/>
        </p:nvSpPr>
        <p:spPr>
          <a:xfrm>
            <a:off x="981844" y="4293096"/>
            <a:ext cx="6007844" cy="2564904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sk-SK" sz="2000" dirty="0"/>
              <a:t>This mobile is </a:t>
            </a:r>
            <a:r>
              <a:rPr lang="en-US" altLang="sk-SK" sz="2000" dirty="0">
                <a:solidFill>
                  <a:srgbClr val="00B050"/>
                </a:solidFill>
              </a:rPr>
              <a:t>marvelous</a:t>
            </a:r>
            <a:r>
              <a:rPr lang="en-US" altLang="sk-SK" sz="2000" dirty="0"/>
              <a:t>, its </a:t>
            </a:r>
            <a:r>
              <a:rPr lang="en-US" altLang="sk-SK" sz="2000" dirty="0">
                <a:solidFill>
                  <a:schemeClr val="tx1"/>
                </a:solidFill>
              </a:rPr>
              <a:t>functioning</a:t>
            </a:r>
            <a:r>
              <a:rPr lang="en-US" altLang="sk-SK" sz="2000" dirty="0"/>
              <a:t> is </a:t>
            </a:r>
            <a:r>
              <a:rPr lang="en-US" altLang="sk-SK" sz="2000" dirty="0">
                <a:solidFill>
                  <a:srgbClr val="00B050"/>
                </a:solidFill>
              </a:rPr>
              <a:t>reliable</a:t>
            </a:r>
            <a:r>
              <a:rPr lang="en-US" altLang="sk-SK" sz="2000" dirty="0"/>
              <a:t>.</a:t>
            </a:r>
          </a:p>
          <a:p>
            <a:r>
              <a:rPr lang="en-US" altLang="sk-SK" sz="2000" dirty="0">
                <a:solidFill>
                  <a:srgbClr val="00B050"/>
                </a:solidFill>
              </a:rPr>
              <a:t>Never</a:t>
            </a:r>
            <a:r>
              <a:rPr lang="en-US" altLang="sk-SK" sz="2000" dirty="0"/>
              <a:t> buy this mobile.</a:t>
            </a:r>
          </a:p>
          <a:p>
            <a:r>
              <a:rPr lang="en-US" altLang="sk-SK" sz="2000" dirty="0"/>
              <a:t>This mobile is </a:t>
            </a:r>
            <a:r>
              <a:rPr lang="en-US" altLang="sk-SK" sz="2000" dirty="0">
                <a:solidFill>
                  <a:srgbClr val="00B050"/>
                </a:solidFill>
              </a:rPr>
              <a:t>totally</a:t>
            </a:r>
            <a:r>
              <a:rPr lang="en-US" altLang="sk-SK" sz="2000" dirty="0"/>
              <a:t> </a:t>
            </a:r>
            <a:r>
              <a:rPr lang="en-US" altLang="sk-SK" sz="2000" dirty="0">
                <a:solidFill>
                  <a:srgbClr val="00B050"/>
                </a:solidFill>
              </a:rPr>
              <a:t>conforming</a:t>
            </a:r>
            <a:r>
              <a:rPr lang="en-US" altLang="sk-SK" sz="2000" dirty="0"/>
              <a:t>.</a:t>
            </a:r>
          </a:p>
          <a:p>
            <a:r>
              <a:rPr lang="en-US" altLang="sk-SK" sz="2000" dirty="0"/>
              <a:t>I am </a:t>
            </a:r>
            <a:r>
              <a:rPr lang="en-US" altLang="sk-SK" sz="2000" dirty="0">
                <a:solidFill>
                  <a:srgbClr val="00B050"/>
                </a:solidFill>
              </a:rPr>
              <a:t>very satisfied </a:t>
            </a:r>
            <a:r>
              <a:rPr lang="en-US" altLang="sk-SK" sz="2000" dirty="0"/>
              <a:t>with my mobile.</a:t>
            </a:r>
          </a:p>
          <a:p>
            <a:r>
              <a:rPr lang="en-US" altLang="sk-SK" sz="2000" dirty="0"/>
              <a:t>It </a:t>
            </a:r>
            <a:r>
              <a:rPr lang="en-US" altLang="sk-SK" sz="2000" dirty="0">
                <a:solidFill>
                  <a:srgbClr val="00B050"/>
                </a:solidFill>
              </a:rPr>
              <a:t>really</a:t>
            </a:r>
            <a:r>
              <a:rPr lang="en-US" altLang="sk-SK" sz="2000" dirty="0"/>
              <a:t> </a:t>
            </a:r>
            <a:r>
              <a:rPr lang="en-US" altLang="sk-SK" sz="2000" dirty="0">
                <a:solidFill>
                  <a:schemeClr val="tx1"/>
                </a:solidFill>
              </a:rPr>
              <a:t>drives</a:t>
            </a:r>
            <a:r>
              <a:rPr lang="en-US" altLang="sk-SK" sz="2000" dirty="0"/>
              <a:t> me </a:t>
            </a:r>
            <a:r>
              <a:rPr lang="en-US" altLang="sk-SK" sz="2000" dirty="0">
                <a:solidFill>
                  <a:srgbClr val="00B050"/>
                </a:solidFill>
              </a:rPr>
              <a:t>mad</a:t>
            </a:r>
            <a:r>
              <a:rPr lang="en-US" altLang="sk-SK" sz="2000" dirty="0"/>
              <a:t>.</a:t>
            </a:r>
            <a:endParaRPr lang="sk-SK" altLang="sk-SK" sz="2000" dirty="0"/>
          </a:p>
          <a:p>
            <a:endParaRPr lang="sk-SK" altLang="sk-SK" sz="2000" dirty="0"/>
          </a:p>
          <a:p>
            <a:r>
              <a:rPr lang="en-US" altLang="sk-SK" sz="2400" dirty="0"/>
              <a:t>Binary representation </a:t>
            </a:r>
            <a:r>
              <a:rPr lang="en-US" altLang="sk-SK" sz="2400" b="1" dirty="0"/>
              <a:t>1 </a:t>
            </a:r>
            <a:r>
              <a:rPr lang="en-US" altLang="sk-SK" sz="2400" dirty="0"/>
              <a:t>or</a:t>
            </a:r>
            <a:r>
              <a:rPr lang="en-US" altLang="sk-SK" sz="2400" b="1" dirty="0"/>
              <a:t> 0</a:t>
            </a:r>
          </a:p>
          <a:p>
            <a:r>
              <a:rPr lang="en-US" altLang="sk-SK" sz="2400" dirty="0"/>
              <a:t>Vector representation </a:t>
            </a:r>
            <a:r>
              <a:rPr lang="en-US" altLang="sk-SK" sz="2400" b="1" dirty="0" err="1"/>
              <a:t>W</a:t>
            </a:r>
            <a:r>
              <a:rPr lang="en-US" altLang="sk-SK" sz="2400" b="1" baseline="-25000" dirty="0" err="1"/>
              <a:t>ij</a:t>
            </a:r>
            <a:endParaRPr lang="en-US" altLang="sk-SK" sz="2400" b="1" baseline="-25000" dirty="0"/>
          </a:p>
          <a:p>
            <a:endParaRPr lang="sk-SK" altLang="sk-SK" sz="2000" dirty="0"/>
          </a:p>
          <a:p>
            <a:endParaRPr lang="en-US" altLang="sk-SK" sz="2000" dirty="0"/>
          </a:p>
        </p:txBody>
      </p:sp>
    </p:spTree>
    <p:extLst>
      <p:ext uri="{BB962C8B-B14F-4D97-AF65-F5344CB8AC3E}">
        <p14:creationId xmlns:p14="http://schemas.microsoft.com/office/powerpoint/2010/main" val="250735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2"/>
          <p:cNvSpPr txBox="1">
            <a:spLocks/>
          </p:cNvSpPr>
          <p:nvPr/>
        </p:nvSpPr>
        <p:spPr>
          <a:xfrm>
            <a:off x="981844" y="-35763"/>
            <a:ext cx="9782801" cy="1239837"/>
          </a:xfrm>
          <a:prstGeom prst="rect">
            <a:avLst/>
          </a:prstGeom>
        </p:spPr>
        <p:txBody>
          <a:bodyPr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Applications of Machine Learning </a:t>
            </a:r>
          </a:p>
        </p:txBody>
      </p:sp>
      <p:sp>
        <p:nvSpPr>
          <p:cNvPr id="3" name="Nadpis 12"/>
          <p:cNvSpPr txBox="1">
            <a:spLocks/>
          </p:cNvSpPr>
          <p:nvPr/>
        </p:nvSpPr>
        <p:spPr>
          <a:xfrm>
            <a:off x="1125860" y="1412775"/>
            <a:ext cx="9782801" cy="1008112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sk-SK" sz="2400" dirty="0">
                <a:solidFill>
                  <a:srgbClr val="C00000"/>
                </a:solidFill>
              </a:rPr>
              <a:t>Vector representation </a:t>
            </a:r>
            <a:r>
              <a:rPr lang="en-US" altLang="sk-SK" sz="2400" dirty="0">
                <a:solidFill>
                  <a:schemeClr val="tx1"/>
                </a:solidFill>
              </a:rPr>
              <a:t>– of texts </a:t>
            </a:r>
          </a:p>
          <a:p>
            <a:r>
              <a:rPr lang="en-US" altLang="sk-SK" sz="2400" dirty="0">
                <a:solidFill>
                  <a:schemeClr val="tx1"/>
                </a:solidFill>
              </a:rPr>
              <a:t>reviews – short documents d</a:t>
            </a:r>
            <a:r>
              <a:rPr lang="en-US" altLang="sk-SK" sz="2400" baseline="-25000" dirty="0">
                <a:solidFill>
                  <a:schemeClr val="tx1"/>
                </a:solidFill>
              </a:rPr>
              <a:t>i</a:t>
            </a:r>
            <a:r>
              <a:rPr lang="en-US" altLang="sk-SK" sz="2400" dirty="0">
                <a:solidFill>
                  <a:schemeClr val="tx1"/>
                </a:solidFill>
              </a:rPr>
              <a:t> contain terms (words) </a:t>
            </a:r>
            <a:r>
              <a:rPr lang="en-US" altLang="sk-SK" sz="2400" dirty="0" err="1">
                <a:solidFill>
                  <a:schemeClr val="tx1"/>
                </a:solidFill>
              </a:rPr>
              <a:t>t</a:t>
            </a:r>
            <a:r>
              <a:rPr lang="en-US" altLang="sk-SK" sz="2400" baseline="-25000" dirty="0" err="1">
                <a:solidFill>
                  <a:schemeClr val="tx1"/>
                </a:solidFill>
              </a:rPr>
              <a:t>j</a:t>
            </a:r>
            <a:r>
              <a:rPr lang="en-US" altLang="sk-SK" sz="2400" dirty="0">
                <a:solidFill>
                  <a:schemeClr val="tx1"/>
                </a:solidFill>
              </a:rPr>
              <a:t> with weight </a:t>
            </a:r>
            <a:r>
              <a:rPr lang="en-US" altLang="sk-SK" sz="2400" dirty="0" err="1">
                <a:solidFill>
                  <a:schemeClr val="tx1"/>
                </a:solidFill>
              </a:rPr>
              <a:t>w</a:t>
            </a:r>
            <a:r>
              <a:rPr lang="en-US" altLang="sk-SK" sz="2400" baseline="-25000" dirty="0" err="1">
                <a:solidFill>
                  <a:schemeClr val="tx1"/>
                </a:solidFill>
              </a:rPr>
              <a:t>ij</a:t>
            </a:r>
            <a:endParaRPr lang="en-US" altLang="sk-SK" sz="2800" baseline="-25000" dirty="0"/>
          </a:p>
          <a:p>
            <a:endParaRPr lang="en-US" altLang="sk-SK" sz="24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629916" y="1916831"/>
            <a:ext cx="23199803" cy="5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185706"/>
              </p:ext>
            </p:extLst>
          </p:nvPr>
        </p:nvGraphicFramePr>
        <p:xfrm>
          <a:off x="2205980" y="2394422"/>
          <a:ext cx="7503101" cy="3549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a" r:id="rId3" imgW="2974320" imgH="1412280" progId="Equation.3">
                  <p:embed/>
                </p:oleObj>
              </mc:Choice>
              <mc:Fallback>
                <p:oleObj name="Rovnica" r:id="rId3" imgW="2974320" imgH="14122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5980" y="2394422"/>
                        <a:ext cx="7503101" cy="3549749"/>
                      </a:xfrm>
                      <a:prstGeom prst="rect">
                        <a:avLst/>
                      </a:prstGeom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888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2"/>
          <p:cNvSpPr txBox="1">
            <a:spLocks/>
          </p:cNvSpPr>
          <p:nvPr/>
        </p:nvSpPr>
        <p:spPr>
          <a:xfrm>
            <a:off x="981844" y="-35763"/>
            <a:ext cx="9782801" cy="1239837"/>
          </a:xfrm>
          <a:prstGeom prst="rect">
            <a:avLst/>
          </a:prstGeom>
        </p:spPr>
        <p:txBody>
          <a:bodyPr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Applications of Machine Learning </a:t>
            </a:r>
          </a:p>
        </p:txBody>
      </p:sp>
      <p:sp>
        <p:nvSpPr>
          <p:cNvPr id="3" name="Nadpis 12"/>
          <p:cNvSpPr txBox="1">
            <a:spLocks/>
          </p:cNvSpPr>
          <p:nvPr/>
        </p:nvSpPr>
        <p:spPr>
          <a:xfrm>
            <a:off x="909836" y="1052736"/>
            <a:ext cx="9782801" cy="504056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altLang="sk-SK" sz="2400" dirty="0">
                <a:solidFill>
                  <a:srgbClr val="C00000"/>
                </a:solidFill>
              </a:rPr>
              <a:t>Labeled </a:t>
            </a:r>
            <a:r>
              <a:rPr lang="en-US" altLang="sk-SK" sz="2400" dirty="0" err="1">
                <a:solidFill>
                  <a:srgbClr val="C00000"/>
                </a:solidFill>
              </a:rPr>
              <a:t>trainig</a:t>
            </a:r>
            <a:r>
              <a:rPr lang="en-US" altLang="sk-SK" sz="2400" dirty="0">
                <a:solidFill>
                  <a:srgbClr val="C00000"/>
                </a:solidFill>
              </a:rPr>
              <a:t> set </a:t>
            </a:r>
            <a:r>
              <a:rPr lang="en-US" altLang="sk-SK" sz="2400" dirty="0">
                <a:solidFill>
                  <a:schemeClr val="tx1"/>
                </a:solidFill>
              </a:rPr>
              <a:t>– has to contain CLASSES definition</a:t>
            </a:r>
            <a:endParaRPr lang="en-US" altLang="sk-SK" sz="2800" dirty="0"/>
          </a:p>
          <a:p>
            <a:endParaRPr lang="en-US" altLang="sk-SK" sz="2400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770517"/>
              </p:ext>
            </p:extLst>
          </p:nvPr>
        </p:nvGraphicFramePr>
        <p:xfrm>
          <a:off x="1125860" y="1571402"/>
          <a:ext cx="9723849" cy="2994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33542714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790597456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797975422"/>
                    </a:ext>
                  </a:extLst>
                </a:gridCol>
                <a:gridCol w="1742309">
                  <a:extLst>
                    <a:ext uri="{9D8B030D-6E8A-4147-A177-3AD203B41FA5}">
                      <a16:colId xmlns:a16="http://schemas.microsoft.com/office/drawing/2014/main" val="3901063551"/>
                    </a:ext>
                  </a:extLst>
                </a:gridCol>
                <a:gridCol w="16448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6063"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Class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424"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Positive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 err="1"/>
                        <a:t>Hapines</a:t>
                      </a:r>
                      <a:r>
                        <a:rPr lang="sk-SK" sz="2000" noProof="0" dirty="0"/>
                        <a:t>s</a:t>
                      </a:r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Toxically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Authority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Troll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424"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Negative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Sadness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Non-toxically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Non-authority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Non-troll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424"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Positive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Surprise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424"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Positive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Fear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689"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Negative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Disgust</a:t>
                      </a:r>
                      <a:r>
                        <a:rPr lang="sk-SK" sz="2000" noProof="0" dirty="0"/>
                        <a:t>t</a:t>
                      </a:r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660448"/>
                  </a:ext>
                </a:extLst>
              </a:tr>
              <a:tr h="416689"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Negative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Anger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Nadpis 12"/>
          <p:cNvSpPr txBox="1">
            <a:spLocks/>
          </p:cNvSpPr>
          <p:nvPr/>
        </p:nvSpPr>
        <p:spPr>
          <a:xfrm>
            <a:off x="1281563" y="5087074"/>
            <a:ext cx="1296144" cy="936819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sk-SK" sz="2400" dirty="0">
                <a:solidFill>
                  <a:srgbClr val="00B050"/>
                </a:solidFill>
              </a:rPr>
              <a:t>opinion polarity</a:t>
            </a:r>
          </a:p>
        </p:txBody>
      </p:sp>
      <p:sp>
        <p:nvSpPr>
          <p:cNvPr id="7" name="Nadpis 12"/>
          <p:cNvSpPr txBox="1">
            <a:spLocks/>
          </p:cNvSpPr>
          <p:nvPr/>
        </p:nvSpPr>
        <p:spPr>
          <a:xfrm>
            <a:off x="2734991" y="4624857"/>
            <a:ext cx="1296144" cy="936819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sk-SK" sz="2400" dirty="0">
                <a:solidFill>
                  <a:srgbClr val="0070C0"/>
                </a:solidFill>
              </a:rPr>
              <a:t>opinion degree</a:t>
            </a:r>
          </a:p>
        </p:txBody>
      </p:sp>
      <p:sp>
        <p:nvSpPr>
          <p:cNvPr id="8" name="Nadpis 12"/>
          <p:cNvSpPr txBox="1">
            <a:spLocks/>
          </p:cNvSpPr>
          <p:nvPr/>
        </p:nvSpPr>
        <p:spPr>
          <a:xfrm>
            <a:off x="3847729" y="5152320"/>
            <a:ext cx="1728192" cy="936819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sk-SK" sz="2400" dirty="0">
                <a:solidFill>
                  <a:schemeClr val="accent4">
                    <a:lumMod val="75000"/>
                  </a:schemeClr>
                </a:solidFill>
              </a:rPr>
              <a:t>emotion</a:t>
            </a:r>
            <a:r>
              <a:rPr lang="sk-SK" altLang="sk-SK" sz="2400" dirty="0">
                <a:solidFill>
                  <a:schemeClr val="accent4">
                    <a:lumMod val="75000"/>
                  </a:schemeClr>
                </a:solidFill>
              </a:rPr>
              <a:t>s</a:t>
            </a:r>
            <a:r>
              <a:rPr lang="en-US" altLang="sk-SK" sz="2400" dirty="0">
                <a:solidFill>
                  <a:schemeClr val="accent4">
                    <a:lumMod val="75000"/>
                  </a:schemeClr>
                </a:solidFill>
              </a:rPr>
              <a:t> classifying</a:t>
            </a:r>
          </a:p>
        </p:txBody>
      </p:sp>
      <p:sp>
        <p:nvSpPr>
          <p:cNvPr id="9" name="Nadpis 12"/>
          <p:cNvSpPr txBox="1">
            <a:spLocks/>
          </p:cNvSpPr>
          <p:nvPr/>
        </p:nvSpPr>
        <p:spPr>
          <a:xfrm>
            <a:off x="5644286" y="4670124"/>
            <a:ext cx="1886643" cy="936819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altLang="sk-SK" sz="2400" dirty="0">
                <a:solidFill>
                  <a:srgbClr val="C00000"/>
                </a:solidFill>
              </a:rPr>
              <a:t>t</a:t>
            </a:r>
            <a:r>
              <a:rPr lang="en-US" altLang="sk-SK" sz="2400" dirty="0">
                <a:solidFill>
                  <a:srgbClr val="C00000"/>
                </a:solidFill>
              </a:rPr>
              <a:t>roll reviews recognition</a:t>
            </a:r>
          </a:p>
        </p:txBody>
      </p:sp>
      <p:sp>
        <p:nvSpPr>
          <p:cNvPr id="10" name="Nadpis 12"/>
          <p:cNvSpPr txBox="1">
            <a:spLocks/>
          </p:cNvSpPr>
          <p:nvPr/>
        </p:nvSpPr>
        <p:spPr>
          <a:xfrm>
            <a:off x="7530929" y="5229200"/>
            <a:ext cx="1974396" cy="936819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sk-SK" sz="2400" dirty="0">
                <a:solidFill>
                  <a:srgbClr val="00B050"/>
                </a:solidFill>
              </a:rPr>
              <a:t>authority identification</a:t>
            </a:r>
          </a:p>
        </p:txBody>
      </p:sp>
      <p:sp>
        <p:nvSpPr>
          <p:cNvPr id="11" name="Nadpis 12"/>
          <p:cNvSpPr txBox="1">
            <a:spLocks/>
          </p:cNvSpPr>
          <p:nvPr/>
        </p:nvSpPr>
        <p:spPr>
          <a:xfrm>
            <a:off x="9297980" y="4559606"/>
            <a:ext cx="2005704" cy="936819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sk-SK" sz="2400" dirty="0">
                <a:solidFill>
                  <a:srgbClr val="7030A0"/>
                </a:solidFill>
              </a:rPr>
              <a:t>troll identifying</a:t>
            </a:r>
          </a:p>
        </p:txBody>
      </p:sp>
      <p:sp>
        <p:nvSpPr>
          <p:cNvPr id="13" name="Nadpis 12"/>
          <p:cNvSpPr txBox="1">
            <a:spLocks/>
          </p:cNvSpPr>
          <p:nvPr/>
        </p:nvSpPr>
        <p:spPr>
          <a:xfrm>
            <a:off x="1358615" y="6053654"/>
            <a:ext cx="4223518" cy="576064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sk-SK" sz="2800" dirty="0"/>
              <a:t>SA – Sentiment Analysis</a:t>
            </a:r>
          </a:p>
        </p:txBody>
      </p:sp>
    </p:spTree>
    <p:extLst>
      <p:ext uri="{BB962C8B-B14F-4D97-AF65-F5344CB8AC3E}">
        <p14:creationId xmlns:p14="http://schemas.microsoft.com/office/powerpoint/2010/main" val="134419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2"/>
          <p:cNvSpPr txBox="1">
            <a:spLocks/>
          </p:cNvSpPr>
          <p:nvPr/>
        </p:nvSpPr>
        <p:spPr>
          <a:xfrm>
            <a:off x="981844" y="-33882"/>
            <a:ext cx="9782801" cy="1239837"/>
          </a:xfrm>
          <a:prstGeom prst="rect">
            <a:avLst/>
          </a:prstGeom>
        </p:spPr>
        <p:txBody>
          <a:bodyPr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Applications of Machine Learning </a:t>
            </a:r>
          </a:p>
        </p:txBody>
      </p:sp>
      <p:sp>
        <p:nvSpPr>
          <p:cNvPr id="5" name="Nadpis 12"/>
          <p:cNvSpPr txBox="1">
            <a:spLocks/>
          </p:cNvSpPr>
          <p:nvPr/>
        </p:nvSpPr>
        <p:spPr>
          <a:xfrm>
            <a:off x="2174230" y="2092701"/>
            <a:ext cx="1296144" cy="936819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sk-SK" sz="2400" dirty="0">
                <a:solidFill>
                  <a:srgbClr val="00B050"/>
                </a:solidFill>
              </a:rPr>
              <a:t>opinion polarity</a:t>
            </a:r>
          </a:p>
        </p:txBody>
      </p:sp>
      <p:sp>
        <p:nvSpPr>
          <p:cNvPr id="7" name="Nadpis 12"/>
          <p:cNvSpPr txBox="1">
            <a:spLocks/>
          </p:cNvSpPr>
          <p:nvPr/>
        </p:nvSpPr>
        <p:spPr>
          <a:xfrm>
            <a:off x="2174230" y="3379341"/>
            <a:ext cx="1296144" cy="936819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sk-SK" sz="2400" dirty="0">
                <a:solidFill>
                  <a:srgbClr val="0070C0"/>
                </a:solidFill>
              </a:rPr>
              <a:t>opinion degree</a:t>
            </a:r>
          </a:p>
        </p:txBody>
      </p:sp>
      <p:sp>
        <p:nvSpPr>
          <p:cNvPr id="8" name="Nadpis 12"/>
          <p:cNvSpPr txBox="1">
            <a:spLocks/>
          </p:cNvSpPr>
          <p:nvPr/>
        </p:nvSpPr>
        <p:spPr>
          <a:xfrm>
            <a:off x="3762517" y="2084109"/>
            <a:ext cx="1728192" cy="936819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sk-SK" sz="2400" dirty="0">
                <a:solidFill>
                  <a:schemeClr val="accent4">
                    <a:lumMod val="75000"/>
                  </a:schemeClr>
                </a:solidFill>
              </a:rPr>
              <a:t>emotion</a:t>
            </a:r>
            <a:r>
              <a:rPr lang="sk-SK" altLang="sk-SK" sz="2400" dirty="0">
                <a:solidFill>
                  <a:schemeClr val="accent4">
                    <a:lumMod val="75000"/>
                  </a:schemeClr>
                </a:solidFill>
              </a:rPr>
              <a:t>s</a:t>
            </a:r>
            <a:r>
              <a:rPr lang="en-US" altLang="sk-SK" sz="2400" dirty="0">
                <a:solidFill>
                  <a:schemeClr val="accent4">
                    <a:lumMod val="75000"/>
                  </a:schemeClr>
                </a:solidFill>
              </a:rPr>
              <a:t> classifying</a:t>
            </a:r>
          </a:p>
        </p:txBody>
      </p:sp>
      <p:sp>
        <p:nvSpPr>
          <p:cNvPr id="9" name="Nadpis 12"/>
          <p:cNvSpPr txBox="1">
            <a:spLocks/>
          </p:cNvSpPr>
          <p:nvPr/>
        </p:nvSpPr>
        <p:spPr>
          <a:xfrm>
            <a:off x="3744306" y="3356992"/>
            <a:ext cx="1886643" cy="936819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altLang="sk-SK" sz="2400" dirty="0">
                <a:solidFill>
                  <a:srgbClr val="C00000"/>
                </a:solidFill>
              </a:rPr>
              <a:t>t</a:t>
            </a:r>
            <a:r>
              <a:rPr lang="en-US" altLang="sk-SK" sz="2400" dirty="0">
                <a:solidFill>
                  <a:srgbClr val="C00000"/>
                </a:solidFill>
              </a:rPr>
              <a:t>roll reviews recognition</a:t>
            </a:r>
          </a:p>
        </p:txBody>
      </p:sp>
      <p:sp>
        <p:nvSpPr>
          <p:cNvPr id="10" name="Nadpis 12"/>
          <p:cNvSpPr txBox="1">
            <a:spLocks/>
          </p:cNvSpPr>
          <p:nvPr/>
        </p:nvSpPr>
        <p:spPr>
          <a:xfrm>
            <a:off x="7966620" y="1841916"/>
            <a:ext cx="1974396" cy="936819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sk-SK" sz="2400" dirty="0">
                <a:solidFill>
                  <a:srgbClr val="00B050"/>
                </a:solidFill>
              </a:rPr>
              <a:t>authority identification</a:t>
            </a:r>
          </a:p>
        </p:txBody>
      </p:sp>
      <p:sp>
        <p:nvSpPr>
          <p:cNvPr id="11" name="Nadpis 12"/>
          <p:cNvSpPr txBox="1">
            <a:spLocks/>
          </p:cNvSpPr>
          <p:nvPr/>
        </p:nvSpPr>
        <p:spPr>
          <a:xfrm>
            <a:off x="8034851" y="2778735"/>
            <a:ext cx="2005704" cy="936819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sk-SK" sz="2400" dirty="0">
                <a:solidFill>
                  <a:srgbClr val="7030A0"/>
                </a:solidFill>
              </a:rPr>
              <a:t>troll identifying</a:t>
            </a:r>
          </a:p>
        </p:txBody>
      </p:sp>
      <p:sp>
        <p:nvSpPr>
          <p:cNvPr id="13" name="Nadpis 12"/>
          <p:cNvSpPr txBox="1">
            <a:spLocks/>
          </p:cNvSpPr>
          <p:nvPr/>
        </p:nvSpPr>
        <p:spPr>
          <a:xfrm>
            <a:off x="1632547" y="5000443"/>
            <a:ext cx="4223518" cy="576064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sk-SK" sz="2800" dirty="0">
                <a:solidFill>
                  <a:srgbClr val="0070C0"/>
                </a:solidFill>
              </a:rPr>
              <a:t>learning from short texts</a:t>
            </a:r>
          </a:p>
        </p:txBody>
      </p:sp>
      <p:sp>
        <p:nvSpPr>
          <p:cNvPr id="6" name="Ovál 5"/>
          <p:cNvSpPr/>
          <p:nvPr/>
        </p:nvSpPr>
        <p:spPr>
          <a:xfrm>
            <a:off x="1358615" y="1410223"/>
            <a:ext cx="4807805" cy="3296867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vál 11"/>
          <p:cNvSpPr/>
          <p:nvPr/>
        </p:nvSpPr>
        <p:spPr>
          <a:xfrm>
            <a:off x="7174532" y="1397145"/>
            <a:ext cx="3312368" cy="2919015"/>
          </a:xfrm>
          <a:prstGeom prst="ellips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Nadpis 12"/>
          <p:cNvSpPr txBox="1">
            <a:spLocks/>
          </p:cNvSpPr>
          <p:nvPr/>
        </p:nvSpPr>
        <p:spPr>
          <a:xfrm>
            <a:off x="6742484" y="4721318"/>
            <a:ext cx="4248472" cy="174092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altLang="sk-SK" sz="2800" dirty="0">
                <a:solidFill>
                  <a:schemeClr val="tx2"/>
                </a:solidFill>
              </a:rPr>
              <a:t>learning from features of a reviewer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altLang="sk-SK" sz="2800" dirty="0">
                <a:solidFill>
                  <a:schemeClr val="tx2"/>
                </a:solidFill>
              </a:rPr>
              <a:t>attributes (predictors) has to be defined</a:t>
            </a:r>
          </a:p>
        </p:txBody>
      </p:sp>
    </p:spTree>
    <p:extLst>
      <p:ext uri="{BB962C8B-B14F-4D97-AF65-F5344CB8AC3E}">
        <p14:creationId xmlns:p14="http://schemas.microsoft.com/office/powerpoint/2010/main" val="302865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2"/>
          <p:cNvSpPr txBox="1">
            <a:spLocks/>
          </p:cNvSpPr>
          <p:nvPr/>
        </p:nvSpPr>
        <p:spPr>
          <a:xfrm>
            <a:off x="981844" y="-35763"/>
            <a:ext cx="9782801" cy="1239837"/>
          </a:xfrm>
          <a:prstGeom prst="rect">
            <a:avLst/>
          </a:prstGeom>
        </p:spPr>
        <p:txBody>
          <a:bodyPr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Applications of Machine Learning </a:t>
            </a:r>
          </a:p>
        </p:txBody>
      </p:sp>
      <p:sp>
        <p:nvSpPr>
          <p:cNvPr id="3" name="Nadpis 12"/>
          <p:cNvSpPr txBox="1">
            <a:spLocks/>
          </p:cNvSpPr>
          <p:nvPr/>
        </p:nvSpPr>
        <p:spPr>
          <a:xfrm>
            <a:off x="1053852" y="1052736"/>
            <a:ext cx="9782801" cy="2448272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altLang="sk-SK" sz="2400" dirty="0">
                <a:solidFill>
                  <a:srgbClr val="00B050"/>
                </a:solidFill>
              </a:rPr>
              <a:t>Authority Identification </a:t>
            </a:r>
            <a:r>
              <a:rPr lang="en-US" altLang="sk-SK" sz="2400" dirty="0">
                <a:solidFill>
                  <a:schemeClr val="tx1"/>
                </a:solidFill>
              </a:rPr>
              <a:t>– attributes definition</a:t>
            </a:r>
            <a:endParaRPr lang="sk-SK" altLang="sk-SK" sz="2400" dirty="0">
              <a:solidFill>
                <a:schemeClr val="tx1"/>
              </a:solidFill>
            </a:endParaRPr>
          </a:p>
          <a:p>
            <a:endParaRPr lang="sk-SK" altLang="sk-SK" sz="2400" dirty="0">
              <a:solidFill>
                <a:schemeClr val="tx1"/>
              </a:solidFill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00B050"/>
                </a:solidFill>
              </a:rPr>
              <a:t>NC</a:t>
            </a:r>
            <a:r>
              <a:rPr lang="en-GB" sz="2000" dirty="0"/>
              <a:t> is the number of </a:t>
            </a:r>
            <a:r>
              <a:rPr lang="sk-SK" sz="2000" dirty="0" err="1"/>
              <a:t>reviews</a:t>
            </a:r>
            <a:r>
              <a:rPr lang="en-GB" sz="2000" dirty="0"/>
              <a:t> </a:t>
            </a:r>
            <a:endParaRPr lang="sk-SK" sz="2000" dirty="0"/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00B050"/>
                </a:solidFill>
              </a:rPr>
              <a:t>ANR</a:t>
            </a:r>
            <a:r>
              <a:rPr lang="en-GB" sz="2000" dirty="0"/>
              <a:t> is the average number of reactions on </a:t>
            </a:r>
            <a:r>
              <a:rPr lang="sk-SK" sz="2000" dirty="0" err="1"/>
              <a:t>one</a:t>
            </a:r>
            <a:r>
              <a:rPr lang="sk-SK" sz="2000" dirty="0"/>
              <a:t> </a:t>
            </a:r>
            <a:r>
              <a:rPr lang="sk-SK" sz="2000" dirty="0" err="1"/>
              <a:t>review</a:t>
            </a:r>
            <a:endParaRPr lang="sk-SK" sz="2000" dirty="0"/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00B050"/>
                </a:solidFill>
              </a:rPr>
              <a:t>AL</a:t>
            </a:r>
            <a:r>
              <a:rPr lang="en-GB" sz="2000" i="1" dirty="0"/>
              <a:t> </a:t>
            </a:r>
            <a:r>
              <a:rPr lang="en-GB" sz="2000" dirty="0"/>
              <a:t>is the average number of all layers, on which the comments </a:t>
            </a:r>
            <a:r>
              <a:rPr lang="sk-SK" sz="2000" dirty="0"/>
              <a:t>are </a:t>
            </a:r>
            <a:r>
              <a:rPr lang="sk-SK" sz="2000" dirty="0" err="1"/>
              <a:t>situated</a:t>
            </a:r>
            <a:endParaRPr lang="sk-SK" sz="2000" dirty="0"/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00B050"/>
                </a:solidFill>
              </a:rPr>
              <a:t>NCH</a:t>
            </a:r>
            <a:r>
              <a:rPr lang="en-GB" sz="2000" i="1" dirty="0"/>
              <a:t> </a:t>
            </a:r>
            <a:r>
              <a:rPr lang="en-GB" sz="2000" dirty="0"/>
              <a:t>is the number of characters, which represents the length of </a:t>
            </a:r>
            <a:endParaRPr lang="sk-SK" sz="2000" dirty="0"/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00B050"/>
                </a:solidFill>
              </a:rPr>
              <a:t>K</a:t>
            </a:r>
            <a:r>
              <a:rPr lang="en-GB" sz="2000" i="1" dirty="0"/>
              <a:t> </a:t>
            </a:r>
            <a:r>
              <a:rPr lang="en-GB" sz="2000" dirty="0"/>
              <a:t>is karma of a contributor in the form of a number from 0 to 200</a:t>
            </a:r>
            <a:endParaRPr lang="sk-SK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00B050"/>
                </a:solidFill>
              </a:rPr>
              <a:t>AE</a:t>
            </a:r>
            <a:r>
              <a:rPr lang="en-GB" sz="2000" i="1" dirty="0">
                <a:solidFill>
                  <a:srgbClr val="00B050"/>
                </a:solidFill>
              </a:rPr>
              <a:t> </a:t>
            </a:r>
            <a:r>
              <a:rPr lang="en-GB" sz="2000" dirty="0"/>
              <a:t>is the average evaluation of the comment</a:t>
            </a:r>
            <a:r>
              <a:rPr lang="sk-SK" sz="2000" dirty="0"/>
              <a:t> - </a:t>
            </a:r>
            <a:r>
              <a:rPr lang="en-GB" sz="2000" dirty="0"/>
              <a:t>number from 0 to 80.</a:t>
            </a:r>
            <a:endParaRPr lang="sk-SK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altLang="sk-SK" sz="2400" dirty="0"/>
          </a:p>
          <a:p>
            <a:endParaRPr lang="en-US" altLang="sk-SK" sz="2400" dirty="0"/>
          </a:p>
        </p:txBody>
      </p:sp>
      <p:pic>
        <p:nvPicPr>
          <p:cNvPr id="12" name="Obrázok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68" y="3501008"/>
            <a:ext cx="8496944" cy="3225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988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9876" y="18519"/>
            <a:ext cx="9782801" cy="1239837"/>
          </a:xfrm>
        </p:spPr>
        <p:txBody>
          <a:bodyPr rtlCol="0" anchor="ctr"/>
          <a:lstStyle/>
          <a:p>
            <a:pPr rtl="0"/>
            <a:r>
              <a:rPr lang="en-US" dirty="0">
                <a:solidFill>
                  <a:schemeClr val="tx2"/>
                </a:solidFill>
              </a:rPr>
              <a:t>Machine Learning</a:t>
            </a:r>
            <a:endParaRPr lang="sk-SK" dirty="0">
              <a:solidFill>
                <a:schemeClr val="tx2"/>
              </a:solidFill>
            </a:endParaRPr>
          </a:p>
        </p:txBody>
      </p:sp>
      <p:sp>
        <p:nvSpPr>
          <p:cNvPr id="4" name="Zástupný objekt textu 3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task for learning</a:t>
            </a:r>
            <a:endParaRPr lang="sk-SK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Zástupný objekt obsahu 4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4010638"/>
          </a:xfrm>
        </p:spPr>
        <p:txBody>
          <a:bodyPr rtlCol="0">
            <a:normAutofit fontScale="92500" lnSpcReduction="10000"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Classification task </a:t>
            </a:r>
            <a:r>
              <a:rPr lang="en-GB" dirty="0"/>
              <a:t>(assigning of an object to a class)</a:t>
            </a:r>
          </a:p>
          <a:p>
            <a:pPr marL="0" indent="0">
              <a:buNone/>
              <a:defRPr/>
            </a:pPr>
            <a:r>
              <a:rPr lang="en-GB" dirty="0">
                <a:solidFill>
                  <a:srgbClr val="C00000"/>
                </a:solidFill>
              </a:rPr>
              <a:t>Version space </a:t>
            </a:r>
            <a:r>
              <a:rPr lang="en-GB" dirty="0"/>
              <a:t>(concepts definitions and relations between them)</a:t>
            </a:r>
          </a:p>
          <a:p>
            <a:pPr marL="0" indent="0">
              <a:buNone/>
              <a:defRPr/>
            </a:pPr>
            <a:r>
              <a:rPr lang="en-GB" dirty="0">
                <a:solidFill>
                  <a:srgbClr val="C00000"/>
                </a:solidFill>
              </a:rPr>
              <a:t>Feature space</a:t>
            </a:r>
          </a:p>
          <a:p>
            <a:pPr marL="0" indent="0">
              <a:buNone/>
              <a:defRPr/>
            </a:pP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Sequence task </a:t>
            </a:r>
            <a:r>
              <a:rPr lang="en-GB" dirty="0"/>
              <a:t>(searching for a sequence of steps to aim)</a:t>
            </a:r>
          </a:p>
          <a:p>
            <a:pPr marL="0" indent="0">
              <a:buNone/>
              <a:defRPr/>
            </a:pPr>
            <a:r>
              <a:rPr lang="en-GB" dirty="0">
                <a:solidFill>
                  <a:srgbClr val="C00000"/>
                </a:solidFill>
              </a:rPr>
              <a:t>State space</a:t>
            </a:r>
          </a:p>
          <a:p>
            <a:pPr marL="0" indent="0">
              <a:buNone/>
              <a:defRPr/>
            </a:pPr>
            <a:r>
              <a:rPr lang="en-GB" dirty="0"/>
              <a:t>Representation of Output/Input</a:t>
            </a:r>
            <a:r>
              <a:rPr lang="sk-SK" dirty="0"/>
              <a:t> –</a:t>
            </a:r>
          </a:p>
          <a:p>
            <a:pPr marL="0" indent="0">
              <a:buNone/>
              <a:defRPr/>
            </a:pPr>
            <a:r>
              <a:rPr lang="en-GB" dirty="0">
                <a:solidFill>
                  <a:srgbClr val="0070C0"/>
                </a:solidFill>
              </a:rPr>
              <a:t>Training set</a:t>
            </a:r>
            <a:r>
              <a:rPr lang="en-GB" dirty="0"/>
              <a:t>, Testing set</a:t>
            </a:r>
          </a:p>
          <a:p>
            <a:pPr marL="0" indent="0">
              <a:buNone/>
              <a:defRPr/>
            </a:pPr>
            <a:endParaRPr lang="en-GB" dirty="0"/>
          </a:p>
          <a:p>
            <a:pPr rtl="0"/>
            <a:endParaRPr lang="en-GB" dirty="0"/>
          </a:p>
        </p:txBody>
      </p:sp>
      <p:sp>
        <p:nvSpPr>
          <p:cNvPr id="6" name="Zástupný objekt textu 5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r>
              <a:rPr lang="en-US" dirty="0"/>
              <a:t>Learning algorithm</a:t>
            </a:r>
            <a:endParaRPr lang="sk-SK" dirty="0"/>
          </a:p>
        </p:txBody>
      </p:sp>
      <p:sp>
        <p:nvSpPr>
          <p:cNvPr id="11" name="Zástupný objekt obsahu 10"/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pPr marL="0" indent="0">
              <a:spcBef>
                <a:spcPts val="600"/>
              </a:spcBef>
              <a:buNone/>
              <a:defRPr/>
            </a:pPr>
            <a:r>
              <a:rPr lang="en-GB" dirty="0"/>
              <a:t>Version Space Search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GB" dirty="0">
                <a:solidFill>
                  <a:srgbClr val="C00000"/>
                </a:solidFill>
              </a:rPr>
              <a:t>Decision Trees 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GB" dirty="0"/>
              <a:t>Naive Bayes Classifier  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GB" dirty="0"/>
              <a:t>SVM Support Vector Machines</a:t>
            </a:r>
          </a:p>
          <a:p>
            <a:pPr marL="0" indent="0">
              <a:buNone/>
              <a:defRPr/>
            </a:pPr>
            <a:endParaRPr lang="en-GB" dirty="0"/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GB" dirty="0"/>
              <a:t>Controlled learning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GB" dirty="0"/>
              <a:t>Uncontrolled learning</a:t>
            </a:r>
          </a:p>
          <a:p>
            <a:pPr rtl="0">
              <a:spcBef>
                <a:spcPts val="60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582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2"/>
          <p:cNvSpPr txBox="1">
            <a:spLocks/>
          </p:cNvSpPr>
          <p:nvPr/>
        </p:nvSpPr>
        <p:spPr>
          <a:xfrm>
            <a:off x="981844" y="-35763"/>
            <a:ext cx="9782801" cy="1239837"/>
          </a:xfrm>
          <a:prstGeom prst="rect">
            <a:avLst/>
          </a:prstGeom>
        </p:spPr>
        <p:txBody>
          <a:bodyPr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Applications of Machine Learning </a:t>
            </a:r>
          </a:p>
        </p:txBody>
      </p:sp>
      <p:sp>
        <p:nvSpPr>
          <p:cNvPr id="3" name="Nadpis 12"/>
          <p:cNvSpPr txBox="1">
            <a:spLocks/>
          </p:cNvSpPr>
          <p:nvPr/>
        </p:nvSpPr>
        <p:spPr>
          <a:xfrm>
            <a:off x="1053852" y="1052736"/>
            <a:ext cx="9782801" cy="3960440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altLang="sk-SK" sz="2800" dirty="0">
                <a:solidFill>
                  <a:srgbClr val="7030A0"/>
                </a:solidFill>
              </a:rPr>
              <a:t>T</a:t>
            </a:r>
            <a:r>
              <a:rPr lang="en-US" altLang="sk-SK" sz="2800" dirty="0">
                <a:solidFill>
                  <a:srgbClr val="7030A0"/>
                </a:solidFill>
              </a:rPr>
              <a:t>roll identifying</a:t>
            </a:r>
            <a:r>
              <a:rPr lang="en-US" altLang="sk-SK" sz="2800" dirty="0">
                <a:solidFill>
                  <a:srgbClr val="C00000"/>
                </a:solidFill>
              </a:rPr>
              <a:t> </a:t>
            </a:r>
            <a:r>
              <a:rPr lang="en-US" altLang="sk-SK" sz="2800" dirty="0">
                <a:solidFill>
                  <a:schemeClr val="tx1"/>
                </a:solidFill>
              </a:rPr>
              <a:t>– attributes definition</a:t>
            </a:r>
            <a:r>
              <a:rPr lang="sk-SK" altLang="sk-SK" sz="2800" dirty="0">
                <a:solidFill>
                  <a:schemeClr val="tx1"/>
                </a:solidFill>
              </a:rPr>
              <a:t> ?</a:t>
            </a:r>
          </a:p>
          <a:p>
            <a:endParaRPr lang="sk-SK" altLang="sk-SK" sz="2400" dirty="0">
              <a:solidFill>
                <a:schemeClr val="tx1"/>
              </a:solidFill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tx1"/>
                </a:solidFill>
              </a:rPr>
              <a:t>Abusive troll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tx1"/>
                </a:solidFill>
              </a:rPr>
              <a:t>Insistent troll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tx1"/>
                </a:solidFill>
              </a:rPr>
              <a:t>Troll, who controls the grammar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tx1"/>
                </a:solidFill>
              </a:rPr>
              <a:t>Always injured troll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tx1"/>
                </a:solidFill>
              </a:rPr>
              <a:t>Troll, who knows everything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tx1"/>
                </a:solidFill>
              </a:rPr>
              <a:t>Troll, who is beyond the theme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tx1"/>
                </a:solidFill>
              </a:rPr>
              <a:t>Troll, who is a continuous </a:t>
            </a:r>
            <a:r>
              <a:rPr lang="en-US" sz="2800" dirty="0" err="1">
                <a:solidFill>
                  <a:schemeClr val="tx1"/>
                </a:solidFill>
              </a:rPr>
              <a:t>spamer</a:t>
            </a:r>
            <a:endParaRPr lang="en-US" altLang="sk-SK" sz="2800" dirty="0"/>
          </a:p>
          <a:p>
            <a:endParaRPr lang="en-US" altLang="sk-SK" sz="2400" dirty="0"/>
          </a:p>
        </p:txBody>
      </p:sp>
    </p:spTree>
    <p:extLst>
      <p:ext uri="{BB962C8B-B14F-4D97-AF65-F5344CB8AC3E}">
        <p14:creationId xmlns:p14="http://schemas.microsoft.com/office/powerpoint/2010/main" val="244907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58308" y="0"/>
            <a:ext cx="6696744" cy="815752"/>
          </a:xfrm>
        </p:spPr>
        <p:txBody>
          <a:bodyPr rtlCol="0">
            <a:normAutofit/>
          </a:bodyPr>
          <a:lstStyle/>
          <a:p>
            <a:pPr rtl="0"/>
            <a:r>
              <a:rPr lang="en-GB" sz="3600" cap="none" dirty="0">
                <a:solidFill>
                  <a:schemeClr val="tx2"/>
                </a:solidFill>
              </a:rPr>
              <a:t>Machine learning </a:t>
            </a:r>
          </a:p>
        </p:txBody>
      </p:sp>
      <p:sp>
        <p:nvSpPr>
          <p:cNvPr id="10" name="Zástupný objekt textu 9"/>
          <p:cNvSpPr>
            <a:spLocks noGrp="1"/>
          </p:cNvSpPr>
          <p:nvPr>
            <p:ph type="body" sz="half" idx="2"/>
          </p:nvPr>
        </p:nvSpPr>
        <p:spPr>
          <a:xfrm>
            <a:off x="693812" y="3212976"/>
            <a:ext cx="2520280" cy="592088"/>
          </a:xfrm>
        </p:spPr>
        <p:txBody>
          <a:bodyPr rtlCol="0">
            <a:normAutofit/>
          </a:bodyPr>
          <a:lstStyle/>
          <a:p>
            <a:pPr rtl="0"/>
            <a:r>
              <a:rPr lang="en-GB" sz="2400" dirty="0">
                <a:solidFill>
                  <a:srgbClr val="C00000"/>
                </a:solidFill>
              </a:rPr>
              <a:t>Versions </a:t>
            </a:r>
            <a:r>
              <a:rPr lang="sk-SK" sz="2400" dirty="0">
                <a:solidFill>
                  <a:srgbClr val="C00000"/>
                </a:solidFill>
              </a:rPr>
              <a:t>s</a:t>
            </a:r>
            <a:r>
              <a:rPr lang="en-GB" sz="2400" dirty="0">
                <a:solidFill>
                  <a:srgbClr val="C00000"/>
                </a:solidFill>
              </a:rPr>
              <a:t>pace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076" y="1175203"/>
            <a:ext cx="8784976" cy="568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8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86300" y="1341"/>
            <a:ext cx="6336704" cy="815752"/>
          </a:xfrm>
        </p:spPr>
        <p:txBody>
          <a:bodyPr rtlCol="0">
            <a:normAutofit/>
          </a:bodyPr>
          <a:lstStyle/>
          <a:p>
            <a:pPr rtl="0"/>
            <a:r>
              <a:rPr lang="en-GB" sz="3600" cap="none" dirty="0">
                <a:solidFill>
                  <a:schemeClr val="tx2"/>
                </a:solidFill>
              </a:rPr>
              <a:t>Machine learning 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876" y="1124744"/>
            <a:ext cx="10592295" cy="5771356"/>
          </a:xfrm>
          <a:prstGeom prst="rect">
            <a:avLst/>
          </a:prstGeom>
        </p:spPr>
      </p:pic>
      <p:sp>
        <p:nvSpPr>
          <p:cNvPr id="10" name="Zástupný objekt textu 9"/>
          <p:cNvSpPr>
            <a:spLocks noGrp="1"/>
          </p:cNvSpPr>
          <p:nvPr>
            <p:ph type="body" sz="half" idx="2"/>
          </p:nvPr>
        </p:nvSpPr>
        <p:spPr>
          <a:xfrm>
            <a:off x="712758" y="3212976"/>
            <a:ext cx="3293422" cy="864096"/>
          </a:xfrm>
        </p:spPr>
        <p:txBody>
          <a:bodyPr rtlCol="0">
            <a:normAutofit/>
          </a:bodyPr>
          <a:lstStyle/>
          <a:p>
            <a:pPr rtl="0"/>
            <a:r>
              <a:rPr lang="en-GB" sz="2400" dirty="0">
                <a:solidFill>
                  <a:srgbClr val="C00000"/>
                </a:solidFill>
              </a:rPr>
              <a:t>Feature </a:t>
            </a:r>
            <a:r>
              <a:rPr lang="sk-SK" sz="2400" dirty="0">
                <a:solidFill>
                  <a:srgbClr val="C00000"/>
                </a:solidFill>
              </a:rPr>
              <a:t>s</a:t>
            </a:r>
            <a:r>
              <a:rPr lang="en-GB" sz="2400" dirty="0">
                <a:solidFill>
                  <a:srgbClr val="C00000"/>
                </a:solidFill>
              </a:rPr>
              <a:t>pace</a:t>
            </a:r>
          </a:p>
        </p:txBody>
      </p:sp>
    </p:spTree>
    <p:extLst>
      <p:ext uri="{BB962C8B-B14F-4D97-AF65-F5344CB8AC3E}">
        <p14:creationId xmlns:p14="http://schemas.microsoft.com/office/powerpoint/2010/main" val="2374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86300" y="1341"/>
            <a:ext cx="6336704" cy="815752"/>
          </a:xfrm>
        </p:spPr>
        <p:txBody>
          <a:bodyPr rtlCol="0">
            <a:normAutofit/>
          </a:bodyPr>
          <a:lstStyle/>
          <a:p>
            <a:pPr rtl="0"/>
            <a:r>
              <a:rPr lang="en-GB" dirty="0"/>
              <a:t>Machine learning 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16" y="-9353"/>
            <a:ext cx="10353074" cy="7560840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2926060" y="404664"/>
            <a:ext cx="835292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2349996" y="332656"/>
            <a:ext cx="9289032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693812" y="-9353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all" baseline="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cap="none" dirty="0">
                <a:solidFill>
                  <a:schemeClr val="tx2"/>
                </a:solidFill>
              </a:rPr>
              <a:t>Machine Learning</a:t>
            </a:r>
            <a:endParaRPr lang="sk-SK" sz="3600" cap="none" dirty="0">
              <a:solidFill>
                <a:schemeClr val="tx2"/>
              </a:solidFill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8614692" y="4365104"/>
            <a:ext cx="1861921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961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58308" y="0"/>
            <a:ext cx="6696744" cy="815752"/>
          </a:xfrm>
        </p:spPr>
        <p:txBody>
          <a:bodyPr rtlCol="0">
            <a:normAutofit/>
          </a:bodyPr>
          <a:lstStyle/>
          <a:p>
            <a:pPr rtl="0"/>
            <a:r>
              <a:rPr lang="en-GB" sz="3600" cap="none" dirty="0">
                <a:solidFill>
                  <a:schemeClr val="tx2"/>
                </a:solidFill>
              </a:rPr>
              <a:t>Decision Trees 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7" y="0"/>
            <a:ext cx="3385525" cy="2391947"/>
          </a:xfrm>
          <a:prstGeom prst="rect">
            <a:avLst/>
          </a:prstGeom>
        </p:spPr>
      </p:pic>
      <p:sp>
        <p:nvSpPr>
          <p:cNvPr id="8" name="Obdĺžnik 7"/>
          <p:cNvSpPr/>
          <p:nvPr/>
        </p:nvSpPr>
        <p:spPr>
          <a:xfrm>
            <a:off x="9478788" y="1340768"/>
            <a:ext cx="216024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BlokTextu 2"/>
          <p:cNvSpPr txBox="1"/>
          <p:nvPr/>
        </p:nvSpPr>
        <p:spPr>
          <a:xfrm>
            <a:off x="837828" y="3756606"/>
            <a:ext cx="1908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>
                <a:solidFill>
                  <a:srgbClr val="C00000"/>
                </a:solidFill>
              </a:rPr>
              <a:t>ML- DT</a:t>
            </a:r>
          </a:p>
        </p:txBody>
      </p:sp>
      <p:sp>
        <p:nvSpPr>
          <p:cNvPr id="6" name="Šípka nadol 5"/>
          <p:cNvSpPr/>
          <p:nvPr/>
        </p:nvSpPr>
        <p:spPr>
          <a:xfrm>
            <a:off x="2061389" y="2564904"/>
            <a:ext cx="360040" cy="648072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C00000"/>
              </a:solidFill>
            </a:endParaRPr>
          </a:p>
        </p:txBody>
      </p:sp>
      <p:sp>
        <p:nvSpPr>
          <p:cNvPr id="10" name="Šípka doprava 9"/>
          <p:cNvSpPr/>
          <p:nvPr/>
        </p:nvSpPr>
        <p:spPr>
          <a:xfrm>
            <a:off x="3142084" y="4077072"/>
            <a:ext cx="792088" cy="288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172" y="1195973"/>
            <a:ext cx="7992888" cy="547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8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2"/>
          <p:cNvSpPr txBox="1">
            <a:spLocks/>
          </p:cNvSpPr>
          <p:nvPr/>
        </p:nvSpPr>
        <p:spPr>
          <a:xfrm>
            <a:off x="1005588" y="44624"/>
            <a:ext cx="9782801" cy="1239837"/>
          </a:xfrm>
          <a:prstGeom prst="rect">
            <a:avLst/>
          </a:prstGeom>
        </p:spPr>
        <p:txBody>
          <a:bodyPr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tx2"/>
                </a:solidFill>
              </a:rPr>
              <a:t>Decision Trees</a:t>
            </a:r>
          </a:p>
        </p:txBody>
      </p:sp>
      <p:sp>
        <p:nvSpPr>
          <p:cNvPr id="3" name="Nadpis 12"/>
          <p:cNvSpPr txBox="1">
            <a:spLocks/>
          </p:cNvSpPr>
          <p:nvPr/>
        </p:nvSpPr>
        <p:spPr>
          <a:xfrm>
            <a:off x="1917948" y="1052736"/>
            <a:ext cx="8965433" cy="5760640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sk-SK" sz="2800" dirty="0">
                <a:solidFill>
                  <a:srgbClr val="C00000"/>
                </a:solidFill>
              </a:rPr>
              <a:t>Representation: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altLang="sk-SK" sz="2800" dirty="0"/>
              <a:t>High illustrative and interpretive – user </a:t>
            </a:r>
            <a:r>
              <a:rPr lang="en-GB" altLang="sk-SK" sz="2800" dirty="0"/>
              <a:t>acceptance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altLang="sk-SK" sz="2800" dirty="0"/>
              <a:t>Acyclic graph – tree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altLang="sk-SK" sz="2800" dirty="0"/>
              <a:t>Nodes: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altLang="sk-SK" sz="2800" dirty="0"/>
              <a:t>Leaf nodes represent class</a:t>
            </a:r>
            <a:r>
              <a:rPr lang="sk-SK" altLang="sk-SK" sz="2800" dirty="0"/>
              <a:t>es</a:t>
            </a:r>
            <a:r>
              <a:rPr lang="en-GB" altLang="sk-SK" sz="2800" dirty="0"/>
              <a:t> (result</a:t>
            </a:r>
            <a:r>
              <a:rPr lang="sk-SK" altLang="sk-SK" sz="2800" dirty="0"/>
              <a:t>s</a:t>
            </a:r>
            <a:r>
              <a:rPr lang="en-GB" altLang="sk-SK" sz="2800" dirty="0"/>
              <a:t> of </a:t>
            </a:r>
            <a:r>
              <a:rPr lang="sk-SK" altLang="sk-SK" sz="2800" dirty="0"/>
              <a:t>a</a:t>
            </a:r>
            <a:r>
              <a:rPr lang="en-GB" altLang="sk-SK" sz="2800" dirty="0"/>
              <a:t> classifying)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altLang="sk-SK" sz="2800" dirty="0"/>
              <a:t>Root and intermediate nodes - testing attribute</a:t>
            </a:r>
            <a:r>
              <a:rPr lang="sk-SK" altLang="sk-SK" sz="2800" dirty="0"/>
              <a:t>s</a:t>
            </a:r>
            <a:r>
              <a:rPr lang="en-GB" altLang="sk-SK" sz="2800" dirty="0"/>
              <a:t>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altLang="sk-SK" sz="2800" dirty="0"/>
              <a:t>Edges represent values of testing attribute</a:t>
            </a:r>
            <a:r>
              <a:rPr lang="sk-SK" altLang="sk-SK" sz="2800" dirty="0"/>
              <a:t>s</a:t>
            </a:r>
            <a:endParaRPr lang="en-GB" altLang="sk-SK" sz="2800" dirty="0"/>
          </a:p>
          <a:p>
            <a:pPr>
              <a:buFont typeface="Wingdings" panose="05000000000000000000" pitchFamily="2" charset="2"/>
              <a:buChar char="§"/>
            </a:pPr>
            <a:endParaRPr lang="en-GB" altLang="sk-SK" sz="2800" dirty="0"/>
          </a:p>
          <a:p>
            <a:r>
              <a:rPr lang="en-GB" altLang="sk-SK" sz="2800" dirty="0">
                <a:solidFill>
                  <a:srgbClr val="C00000"/>
                </a:solidFill>
              </a:rPr>
              <a:t>Using: </a:t>
            </a:r>
          </a:p>
          <a:p>
            <a:r>
              <a:rPr lang="en-GB" altLang="sk-SK" sz="2800" b="1" dirty="0"/>
              <a:t>I</a:t>
            </a:r>
            <a:r>
              <a:rPr lang="sk-SK" altLang="sk-SK" sz="2800" b="1" dirty="0"/>
              <a:t>F</a:t>
            </a:r>
            <a:r>
              <a:rPr lang="en-GB" altLang="sk-SK" sz="2800" dirty="0"/>
              <a:t> a new example fulfil all conditions on the journey from the root node to a leaf node, </a:t>
            </a:r>
            <a:endParaRPr lang="sk-SK" altLang="sk-SK" sz="2800" dirty="0"/>
          </a:p>
          <a:p>
            <a:r>
              <a:rPr lang="sk-SK" altLang="sk-SK" sz="2800" b="1" dirty="0"/>
              <a:t>THAN</a:t>
            </a:r>
            <a:r>
              <a:rPr lang="en-GB" altLang="sk-SK" sz="2800" dirty="0"/>
              <a:t> the example is </a:t>
            </a:r>
            <a:r>
              <a:rPr lang="en-US" altLang="sk-SK" sz="2800" dirty="0"/>
              <a:t>classified</a:t>
            </a:r>
            <a:r>
              <a:rPr lang="en-GB" altLang="sk-SK" sz="2800" dirty="0"/>
              <a:t> to the class of the given leaf node</a:t>
            </a:r>
          </a:p>
          <a:p>
            <a:endParaRPr lang="en-GB" altLang="sk-SK" sz="2400" dirty="0"/>
          </a:p>
        </p:txBody>
      </p:sp>
    </p:spTree>
    <p:extLst>
      <p:ext uri="{BB962C8B-B14F-4D97-AF65-F5344CB8AC3E}">
        <p14:creationId xmlns:p14="http://schemas.microsoft.com/office/powerpoint/2010/main" val="201829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2"/>
          <p:cNvSpPr txBox="1">
            <a:spLocks/>
          </p:cNvSpPr>
          <p:nvPr/>
        </p:nvSpPr>
        <p:spPr>
          <a:xfrm>
            <a:off x="981844" y="-35763"/>
            <a:ext cx="9782801" cy="1239837"/>
          </a:xfrm>
          <a:prstGeom prst="rect">
            <a:avLst/>
          </a:prstGeom>
        </p:spPr>
        <p:txBody>
          <a:bodyPr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tx2"/>
                </a:solidFill>
              </a:rPr>
              <a:t>Decision Trees Induction</a:t>
            </a:r>
          </a:p>
        </p:txBody>
      </p:sp>
      <p:sp>
        <p:nvSpPr>
          <p:cNvPr id="3" name="Nadpis 12"/>
          <p:cNvSpPr txBox="1">
            <a:spLocks/>
          </p:cNvSpPr>
          <p:nvPr/>
        </p:nvSpPr>
        <p:spPr>
          <a:xfrm>
            <a:off x="981843" y="1229050"/>
            <a:ext cx="9937105" cy="5628950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altLang="sk-SK" sz="2800" dirty="0">
                <a:solidFill>
                  <a:schemeClr val="tx2"/>
                </a:solidFill>
              </a:rPr>
              <a:t>Application of an  approach „</a:t>
            </a:r>
            <a:r>
              <a:rPr lang="en-GB" altLang="sk-SK" sz="2800" dirty="0">
                <a:solidFill>
                  <a:srgbClr val="C00000"/>
                </a:solidFill>
              </a:rPr>
              <a:t>Separate and Conquer</a:t>
            </a:r>
            <a:r>
              <a:rPr lang="en-GB" altLang="sk-SK" sz="2800" dirty="0">
                <a:solidFill>
                  <a:schemeClr val="tx2"/>
                </a:solidFill>
              </a:rPr>
              <a:t>“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altLang="sk-SK" sz="2800" dirty="0">
                <a:solidFill>
                  <a:schemeClr val="tx2"/>
                </a:solidFill>
              </a:rPr>
              <a:t>Ending Condition (EC)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altLang="sk-SK" sz="2400" dirty="0">
                <a:solidFill>
                  <a:schemeClr val="tx2"/>
                </a:solidFill>
              </a:rPr>
              <a:t>perfect classification – each subspace contains only examples of one – the same class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altLang="sk-SK" sz="2400" dirty="0">
                <a:solidFill>
                  <a:schemeClr val="tx2"/>
                </a:solidFill>
              </a:rPr>
              <a:t>non-perfect classification </a:t>
            </a:r>
            <a:r>
              <a:rPr lang="en-GB" altLang="sk-SK" sz="2400" dirty="0">
                <a:solidFill>
                  <a:schemeClr val="tx2"/>
                </a:solidFill>
              </a:rPr>
              <a:t>- each subspace contains </a:t>
            </a:r>
            <a:r>
              <a:rPr lang="en-GB" altLang="sk-SK" sz="2400" dirty="0" err="1">
                <a:solidFill>
                  <a:schemeClr val="tx2"/>
                </a:solidFill>
              </a:rPr>
              <a:t>eg</a:t>
            </a:r>
            <a:r>
              <a:rPr lang="en-GB" altLang="sk-SK" sz="2400" dirty="0">
                <a:solidFill>
                  <a:schemeClr val="tx2"/>
                </a:solidFill>
              </a:rPr>
              <a:t>. 90% examples of one class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en-GB" altLang="sk-SK" sz="2400" dirty="0">
              <a:solidFill>
                <a:schemeClr val="tx2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altLang="sk-SK" sz="2800" dirty="0">
                <a:solidFill>
                  <a:srgbClr val="C00000"/>
                </a:solidFill>
              </a:rPr>
              <a:t>General algorithm</a:t>
            </a:r>
            <a:r>
              <a:rPr lang="en-GB" altLang="sk-SK" sz="2800" dirty="0"/>
              <a:t>:</a:t>
            </a:r>
          </a:p>
          <a:p>
            <a:r>
              <a:rPr lang="sk-SK" altLang="sk-SK" sz="2800" b="1" dirty="0"/>
              <a:t>	</a:t>
            </a:r>
            <a:r>
              <a:rPr lang="en-GB" altLang="sk-SK" sz="2800" b="1" dirty="0"/>
              <a:t>IF</a:t>
            </a:r>
            <a:r>
              <a:rPr lang="en-GB" altLang="sk-SK" sz="2800" dirty="0"/>
              <a:t> EC is fulfil for each subspace </a:t>
            </a:r>
            <a:r>
              <a:rPr lang="en-GB" altLang="sk-SK" sz="2800" b="1" dirty="0"/>
              <a:t>THEN</a:t>
            </a:r>
            <a:r>
              <a:rPr lang="en-GB" altLang="sk-SK" sz="2800" dirty="0"/>
              <a:t> End</a:t>
            </a:r>
            <a:endParaRPr lang="en-GB" altLang="sk-SK" sz="2800" dirty="0">
              <a:sym typeface="Wingdings" panose="05000000000000000000" pitchFamily="2" charset="2"/>
            </a:endParaRPr>
          </a:p>
          <a:p>
            <a:r>
              <a:rPr lang="sk-SK" altLang="sk-SK" sz="2800" b="1" dirty="0"/>
              <a:t>	</a:t>
            </a:r>
            <a:r>
              <a:rPr lang="en-GB" altLang="sk-SK" sz="2800" b="1" dirty="0"/>
              <a:t>ELSE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GB" altLang="sk-SK" sz="2400" dirty="0"/>
              <a:t>Choose a subspace with examples of different classes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GB" altLang="sk-SK" sz="2400" dirty="0"/>
              <a:t>Select still unused testing attribute TA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GB" altLang="sk-SK" sz="2400" dirty="0"/>
              <a:t>Split the subspace to other subspaces according values of TA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altLang="sk-SK" sz="2400" dirty="0"/>
          </a:p>
        </p:txBody>
      </p:sp>
    </p:spTree>
    <p:extLst>
      <p:ext uri="{BB962C8B-B14F-4D97-AF65-F5344CB8AC3E}">
        <p14:creationId xmlns:p14="http://schemas.microsoft.com/office/powerpoint/2010/main" val="189673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atematika 16 x 9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084_TF02787947" id="{CEC2443D-6CF7-48DD-B9C7-FF1CA95DB676}" vid="{BF418BCE-846D-489F-8D29-7F536266FF03}"/>
    </a:ext>
  </a:extLst>
</a:theme>
</file>

<file path=ppt/theme/theme2.xml><?xml version="1.0" encoding="utf-8"?>
<a:theme xmlns:a="http://schemas.openxmlformats.org/drawingml/2006/main" name="Motív balíka Offic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balíka Offic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Matematická vzdelávacia prezentácia s písmenom Pí (širokouhlý formát)</Template>
  <TotalTime>1944</TotalTime>
  <Words>1931</Words>
  <Application>Microsoft Office PowerPoint</Application>
  <PresentationFormat>Vlastná</PresentationFormat>
  <Paragraphs>419</Paragraphs>
  <Slides>30</Slides>
  <Notes>30</Notes>
  <HiddenSlides>0</HiddenSlides>
  <MMClips>0</MMClips>
  <ScaleCrop>false</ScaleCrop>
  <HeadingPairs>
    <vt:vector size="8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snímok</vt:lpstr>
      </vt:variant>
      <vt:variant>
        <vt:i4>30</vt:i4>
      </vt:variant>
    </vt:vector>
  </HeadingPairs>
  <TitlesOfParts>
    <vt:vector size="38" baseType="lpstr">
      <vt:lpstr>Arial</vt:lpstr>
      <vt:lpstr>Cambria Math</vt:lpstr>
      <vt:lpstr>Courier New</vt:lpstr>
      <vt:lpstr>Euphemia</vt:lpstr>
      <vt:lpstr>Wingdings</vt:lpstr>
      <vt:lpstr>Matematika 16 x 9</vt:lpstr>
      <vt:lpstr>Rovnica</vt:lpstr>
      <vt:lpstr>Microsoft Equation 3.0</vt:lpstr>
      <vt:lpstr>Data Mining Methods  in Web Analysis </vt:lpstr>
      <vt:lpstr>Content</vt:lpstr>
      <vt:lpstr>Machine Learning</vt:lpstr>
      <vt:lpstr>Machine learning </vt:lpstr>
      <vt:lpstr>Machine learning </vt:lpstr>
      <vt:lpstr>Machine learning </vt:lpstr>
      <vt:lpstr>Decision Trees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in an Analysis of the Discours Content</dc:title>
  <dc:creator>Kristina Machova</dc:creator>
  <cp:lastModifiedBy>Kristina Machova</cp:lastModifiedBy>
  <cp:revision>106</cp:revision>
  <dcterms:created xsi:type="dcterms:W3CDTF">2018-10-08T19:19:28Z</dcterms:created>
  <dcterms:modified xsi:type="dcterms:W3CDTF">2022-09-27T14:08:17Z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