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sldIdLst>
    <p:sldId id="256" r:id="rId2"/>
    <p:sldId id="257" r:id="rId3"/>
    <p:sldId id="258" r:id="rId4"/>
    <p:sldId id="283" r:id="rId5"/>
    <p:sldId id="340" r:id="rId6"/>
    <p:sldId id="259" r:id="rId7"/>
    <p:sldId id="287" r:id="rId8"/>
    <p:sldId id="334" r:id="rId9"/>
    <p:sldId id="335" r:id="rId10"/>
    <p:sldId id="333" r:id="rId11"/>
    <p:sldId id="339" r:id="rId12"/>
    <p:sldId id="336" r:id="rId13"/>
    <p:sldId id="341" r:id="rId14"/>
    <p:sldId id="342" r:id="rId15"/>
    <p:sldId id="337" r:id="rId16"/>
    <p:sldId id="343" r:id="rId17"/>
    <p:sldId id="344" r:id="rId18"/>
    <p:sldId id="345" r:id="rId19"/>
    <p:sldId id="346" r:id="rId20"/>
    <p:sldId id="347" r:id="rId21"/>
    <p:sldId id="348" r:id="rId22"/>
    <p:sldId id="349" r:id="rId23"/>
    <p:sldId id="350" r:id="rId24"/>
    <p:sldId id="351" r:id="rId25"/>
    <p:sldId id="352" r:id="rId26"/>
    <p:sldId id="353" r:id="rId27"/>
    <p:sldId id="354" r:id="rId28"/>
    <p:sldId id="355" r:id="rId29"/>
    <p:sldId id="356" r:id="rId30"/>
    <p:sldId id="357" r:id="rId31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  <a:srgbClr val="0099FF"/>
    <a:srgbClr val="0033CC"/>
    <a:srgbClr val="00CC00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2" y="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4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sk-SK" sz="240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sk-SK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sk-SK" sz="240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k-SK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sk-SK" sz="240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k-SK"/>
              </a:p>
            </p:txBody>
          </p:sp>
        </p:grpSp>
      </p:grpSp>
      <p:sp>
        <p:nvSpPr>
          <p:cNvPr id="3789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Kliknite sem a upravte štýl predlohy nadpisov.</a:t>
            </a:r>
          </a:p>
        </p:txBody>
      </p:sp>
      <p:sp>
        <p:nvSpPr>
          <p:cNvPr id="3790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Kliknite sem a upravte štýl predlohy podnadpisov.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F6871-C5B7-4089-B568-4F799E03F7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731DD-BC3A-43B2-8CC5-617FF415A9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00403-03E9-453A-A44E-C47030B9EE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72A88-2AEE-40CC-9139-FA21A8E1D4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5D5E6-23DA-42CE-BB55-C22C9D111E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99341-4033-4166-8873-BB9675C3D5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AF2BA-FD94-4E23-8248-5C7AB0BAFE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2330F-D455-4F0F-AF23-1F30A414EC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C5E11-28A7-4F86-B26D-E13AD17997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13C8A-39B0-466E-BD62-CF54E247F3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D6900-04F7-40C6-A0FD-6FEB2740BD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3686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sk-SK" sz="240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36869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sk-SK" sz="2400">
                  <a:latin typeface="Times New Roman" pitchFamily="18" charset="0"/>
                </a:endParaRPr>
              </a:p>
            </p:txBody>
          </p:sp>
          <p:sp>
            <p:nvSpPr>
              <p:cNvPr id="36870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k-SK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Kliknite sem a upravte štýl predlohy nadpisov.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Kliknite sem a upravte štýly predlohy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Tretia úroveň</a:t>
            </a:r>
          </a:p>
          <a:p>
            <a:pPr lvl="3"/>
            <a:r>
              <a:rPr lang="cs-CZ"/>
              <a:t>Štvrtá úroveň</a:t>
            </a:r>
          </a:p>
          <a:p>
            <a:pPr lvl="4"/>
            <a:r>
              <a:rPr lang="cs-CZ"/>
              <a:t>Piata úroveň</a:t>
            </a:r>
          </a:p>
        </p:txBody>
      </p:sp>
      <p:sp>
        <p:nvSpPr>
          <p:cNvPr id="3687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7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7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D18C42D8-0859-408F-9FAD-15C838EB17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kristina.machova.website.tuke.sk/" TargetMode="External"/><Relationship Id="rId2" Type="http://schemas.openxmlformats.org/officeDocument/2006/relationships/hyperlink" Target="mailto:kristina.machova@tuke.s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1125538"/>
            <a:ext cx="7086600" cy="2209800"/>
          </a:xfrm>
        </p:spPr>
        <p:txBody>
          <a:bodyPr/>
          <a:lstStyle/>
          <a:p>
            <a:pPr algn="ctr" eaLnBrk="1" hangingPunct="1"/>
            <a:r>
              <a:rPr lang="sk-SK" b="1" dirty="0">
                <a:solidFill>
                  <a:schemeClr val="tx1"/>
                </a:solidFill>
              </a:rPr>
              <a:t>Automatická detekcia asociálneho prispievania do webových diskusií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k-SK" altLang="sk-SK" sz="2000" b="1" dirty="0"/>
              <a:t>prof. Ing. Kristína Machová, PhD.</a:t>
            </a:r>
          </a:p>
          <a:p>
            <a:pPr eaLnBrk="1" hangingPunct="1">
              <a:lnSpc>
                <a:spcPct val="80000"/>
              </a:lnSpc>
            </a:pPr>
            <a:r>
              <a:rPr lang="sk-SK" altLang="sk-SK" sz="20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sk-SK" sz="2000" dirty="0">
                <a:hlinkClick r:id="rId2"/>
              </a:rPr>
              <a:t>k</a:t>
            </a:r>
            <a:r>
              <a:rPr lang="sk-SK" altLang="sk-SK" sz="2000" dirty="0" err="1">
                <a:hlinkClick r:id="rId2"/>
              </a:rPr>
              <a:t>ristina</a:t>
            </a:r>
            <a:r>
              <a:rPr lang="sk-SK" altLang="sk-SK" sz="2000" dirty="0">
                <a:hlinkClick r:id="rId2"/>
              </a:rPr>
              <a:t>.</a:t>
            </a:r>
            <a:r>
              <a:rPr lang="en-US" altLang="sk-SK" sz="2000" dirty="0">
                <a:hlinkClick r:id="rId2"/>
              </a:rPr>
              <a:t>m</a:t>
            </a:r>
            <a:r>
              <a:rPr lang="sk-SK" altLang="sk-SK" sz="2000" dirty="0" err="1">
                <a:hlinkClick r:id="rId2"/>
              </a:rPr>
              <a:t>achova</a:t>
            </a:r>
            <a:r>
              <a:rPr lang="en-US" altLang="sk-SK" sz="2000" dirty="0">
                <a:hlinkClick r:id="rId2"/>
              </a:rPr>
              <a:t>@tuke.sk</a:t>
            </a:r>
            <a:endParaRPr lang="en-US" altLang="sk-SK" sz="2000" dirty="0"/>
          </a:p>
          <a:p>
            <a:pPr eaLnBrk="1" hangingPunct="1">
              <a:lnSpc>
                <a:spcPct val="80000"/>
              </a:lnSpc>
            </a:pPr>
            <a:r>
              <a:rPr lang="cs-CZ" sz="2000">
                <a:hlinkClick r:id="rId3"/>
              </a:rPr>
              <a:t>https://kristina.machova.website.tuke.sk</a:t>
            </a:r>
            <a:r>
              <a:rPr lang="cs-CZ" sz="2000"/>
              <a:t> </a:t>
            </a:r>
            <a:endParaRPr lang="cs-CZ" sz="2000" dirty="0"/>
          </a:p>
          <a:p>
            <a:pPr eaLnBrk="1" hangingPunct="1">
              <a:lnSpc>
                <a:spcPct val="80000"/>
              </a:lnSpc>
            </a:pPr>
            <a:endParaRPr lang="cs-CZ" sz="2000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378180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cs-CZ" sz="3200" b="1" dirty="0"/>
              <a:t>Používané </a:t>
            </a:r>
            <a:r>
              <a:rPr lang="cs-CZ" sz="3200" b="1" dirty="0" err="1"/>
              <a:t>metódy</a:t>
            </a:r>
            <a:endParaRPr lang="cs-CZ" sz="3200" b="1" dirty="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899592" y="1700808"/>
            <a:ext cx="7858769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altLang="sk-SK" sz="2000" dirty="0">
                <a:solidFill>
                  <a:schemeClr val="accent1">
                    <a:lumMod val="50000"/>
                  </a:schemeClr>
                </a:solidFill>
              </a:rPr>
              <a:t>Doterajšie skúsenosti</a:t>
            </a:r>
          </a:p>
          <a:p>
            <a:r>
              <a:rPr lang="sk-SK" altLang="sk-SK" sz="2000" b="1" dirty="0"/>
              <a:t>Analýza </a:t>
            </a:r>
            <a:r>
              <a:rPr lang="sk-SK" altLang="sk-SK" sz="2000" b="1" dirty="0" err="1"/>
              <a:t>sentimentu</a:t>
            </a:r>
            <a:r>
              <a:rPr lang="sk-SK" altLang="sk-SK" sz="2000" b="1" dirty="0"/>
              <a:t> a emócií</a:t>
            </a:r>
          </a:p>
          <a:p>
            <a:pPr marL="457200" indent="-457200">
              <a:buFont typeface="+mj-lt"/>
              <a:buAutoNum type="arabicPeriod"/>
            </a:pPr>
            <a:r>
              <a:rPr lang="sk-SK" altLang="sk-SK" sz="2000" dirty="0"/>
              <a:t>Slovníkový prístup</a:t>
            </a:r>
          </a:p>
          <a:p>
            <a:pPr marL="457200" indent="-457200">
              <a:buFont typeface="+mj-lt"/>
              <a:buAutoNum type="arabicPeriod"/>
            </a:pPr>
            <a:r>
              <a:rPr lang="sk-SK" altLang="sk-SK" sz="2000" dirty="0"/>
              <a:t>Strojové učenie (Naivný </a:t>
            </a:r>
            <a:r>
              <a:rPr lang="sk-SK" altLang="sk-SK" sz="2000" dirty="0" err="1"/>
              <a:t>Bayes</a:t>
            </a:r>
            <a:r>
              <a:rPr lang="sk-SK" altLang="sk-SK" sz="2000" dirty="0"/>
              <a:t>, SVM, Rozhodovacie stromy, Náhodné lesy)</a:t>
            </a:r>
          </a:p>
          <a:p>
            <a:pPr marL="457200" indent="-457200">
              <a:buFont typeface="+mj-lt"/>
              <a:buAutoNum type="arabicPeriod"/>
            </a:pPr>
            <a:r>
              <a:rPr lang="sk-SK" altLang="sk-SK" sz="2000" dirty="0"/>
              <a:t>Hybridný prístup (zvýšenie presnosti, </a:t>
            </a:r>
            <a:r>
              <a:rPr lang="en-GB" altLang="sk-SK" sz="2000" dirty="0">
                <a:solidFill>
                  <a:schemeClr val="accent6">
                    <a:lumMod val="50000"/>
                  </a:schemeClr>
                </a:solidFill>
              </a:rPr>
              <a:t>labelling)</a:t>
            </a:r>
          </a:p>
          <a:p>
            <a:r>
              <a:rPr lang="sk-SK" altLang="sk-SK" sz="2000" b="1" dirty="0"/>
              <a:t>Identifikácia autorít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sk-SK" sz="2000" dirty="0"/>
              <a:t>Regresná analýza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sk-SK" sz="2000" dirty="0"/>
              <a:t>lineárna a nelineárna regresia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sk-SK" sz="2000" dirty="0" err="1"/>
              <a:t>polynomiálna</a:t>
            </a:r>
            <a:r>
              <a:rPr lang="sk-SK" sz="2000" dirty="0"/>
              <a:t> regresia</a:t>
            </a:r>
            <a:r>
              <a:rPr lang="en-GB" sz="2000" dirty="0"/>
              <a:t> </a:t>
            </a:r>
            <a:endParaRPr lang="sk-SK" sz="2000" dirty="0"/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sk-SK" sz="2000" dirty="0"/>
              <a:t>logistická regresia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sk-SK" sz="2000" dirty="0"/>
              <a:t>Genetické programovanie</a:t>
            </a:r>
            <a:endParaRPr lang="en-US" altLang="sk-SK" sz="2000" dirty="0"/>
          </a:p>
        </p:txBody>
      </p:sp>
    </p:spTree>
    <p:extLst>
      <p:ext uri="{BB962C8B-B14F-4D97-AF65-F5344CB8AC3E}">
        <p14:creationId xmlns:p14="http://schemas.microsoft.com/office/powerpoint/2010/main" val="364496548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378180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cs-CZ" sz="3200" b="1" dirty="0"/>
              <a:t>Používané </a:t>
            </a:r>
            <a:r>
              <a:rPr lang="cs-CZ" sz="3200" b="1" dirty="0" err="1"/>
              <a:t>metódy</a:t>
            </a:r>
            <a:endParaRPr lang="cs-CZ" sz="3200" b="1" dirty="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899592" y="1700808"/>
            <a:ext cx="7858769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altLang="sk-SK" sz="2000" dirty="0">
                <a:solidFill>
                  <a:schemeClr val="accent1">
                    <a:lumMod val="50000"/>
                  </a:schemeClr>
                </a:solidFill>
              </a:rPr>
              <a:t>Budúce smerovanie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sk-SK" dirty="0"/>
              <a:t>Návrh relevantných čŕt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sk-SK" dirty="0" err="1"/>
              <a:t>Labelling</a:t>
            </a:r>
            <a:endParaRPr lang="sk-SK" dirty="0"/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sk-SK" dirty="0"/>
              <a:t>Slovníkový prístup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sk-SK" dirty="0"/>
              <a:t>Aktívne učenie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sk-SK" dirty="0"/>
              <a:t>Metódy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sk-SK" dirty="0" err="1"/>
              <a:t>Random</a:t>
            </a:r>
            <a:r>
              <a:rPr lang="sk-SK" dirty="0"/>
              <a:t> </a:t>
            </a:r>
            <a:r>
              <a:rPr lang="sk-SK" dirty="0" err="1"/>
              <a:t>Forests</a:t>
            </a:r>
            <a:r>
              <a:rPr lang="sk-SK" dirty="0"/>
              <a:t>, SVM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sk-SK" dirty="0"/>
              <a:t>Neurónové siete – </a:t>
            </a:r>
            <a:r>
              <a:rPr lang="sk-SK" dirty="0" err="1"/>
              <a:t>Deep</a:t>
            </a:r>
            <a:r>
              <a:rPr lang="sk-SK" dirty="0"/>
              <a:t> </a:t>
            </a:r>
            <a:r>
              <a:rPr lang="sk-SK" dirty="0" err="1"/>
              <a:t>Learning</a:t>
            </a:r>
            <a:endParaRPr lang="sk-SK" dirty="0"/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sk-SK" dirty="0"/>
              <a:t>Regresná analýza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sk-SK" dirty="0"/>
              <a:t>Generovanie umelých </a:t>
            </a:r>
            <a:r>
              <a:rPr lang="sk-SK" dirty="0" err="1"/>
              <a:t>trolích</a:t>
            </a:r>
            <a:r>
              <a:rPr lang="sk-SK" dirty="0"/>
              <a:t> príspevkov a sledovanie odozvy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sk-SK" dirty="0" err="1"/>
              <a:t>trolovanie</a:t>
            </a:r>
            <a:r>
              <a:rPr lang="sk-SK" dirty="0"/>
              <a:t>, </a:t>
            </a:r>
            <a:r>
              <a:rPr lang="sk-SK" dirty="0" err="1"/>
              <a:t>heitovanie</a:t>
            </a:r>
            <a:endParaRPr lang="sk-SK" dirty="0"/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sk-SK" dirty="0"/>
              <a:t>vandalizmus, zneužívanie komunít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sk-SK" dirty="0"/>
              <a:t>Použitie aplikácie AS na získanie informácií o nevhodnosti príspevkov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endParaRPr lang="sk-SK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sk-SK" altLang="sk-SK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485383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378180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cs-CZ" sz="3200" b="1" dirty="0"/>
              <a:t>Používané </a:t>
            </a:r>
            <a:r>
              <a:rPr lang="cs-CZ" sz="3200" b="1" dirty="0" err="1"/>
              <a:t>metódy</a:t>
            </a:r>
            <a:endParaRPr lang="cs-CZ" sz="3200" b="1" dirty="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899592" y="1700808"/>
            <a:ext cx="7858769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altLang="sk-SK" sz="2000" dirty="0">
                <a:solidFill>
                  <a:schemeClr val="accent6">
                    <a:lumMod val="50000"/>
                  </a:schemeClr>
                </a:solidFill>
              </a:rPr>
              <a:t>Návrh relevantných čŕt (atribútov, </a:t>
            </a:r>
            <a:r>
              <a:rPr lang="sk-SK" altLang="sk-SK" sz="2000" dirty="0" err="1">
                <a:solidFill>
                  <a:schemeClr val="accent6">
                    <a:lumMod val="50000"/>
                  </a:schemeClr>
                </a:solidFill>
              </a:rPr>
              <a:t>prediktorov</a:t>
            </a:r>
            <a:r>
              <a:rPr lang="sk-SK" altLang="sk-SK" sz="2000" dirty="0">
                <a:solidFill>
                  <a:schemeClr val="accent6">
                    <a:lumMod val="50000"/>
                  </a:schemeClr>
                </a:solidFill>
              </a:rPr>
              <a:t>) </a:t>
            </a:r>
          </a:p>
          <a:p>
            <a:r>
              <a:rPr lang="sk-SK" altLang="sk-SK" sz="2000" dirty="0">
                <a:solidFill>
                  <a:schemeClr val="accent1">
                    <a:lumMod val="50000"/>
                  </a:schemeClr>
                </a:solidFill>
              </a:rPr>
              <a:t>Identifikácia autorít a </a:t>
            </a:r>
            <a:r>
              <a:rPr lang="sk-SK" altLang="sk-SK" sz="2000" dirty="0" err="1">
                <a:solidFill>
                  <a:schemeClr val="accent1">
                    <a:lumMod val="50000"/>
                  </a:schemeClr>
                </a:solidFill>
              </a:rPr>
              <a:t>trollov</a:t>
            </a:r>
            <a:endParaRPr lang="sk-SK" altLang="sk-SK" sz="20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sk-SK" altLang="sk-SK" sz="2000" dirty="0"/>
              <a:t>Štruktúra webovej diskusie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sk-SK" sz="2000" dirty="0"/>
              <a:t>počet postov 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sk-SK" sz="2000" dirty="0"/>
              <a:t>priemerný počet reakcií na jeden post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sk-SK" sz="2000" dirty="0"/>
              <a:t>mapovanie úrovní konverzačného stromu, kde sa posty autora nachádzajú</a:t>
            </a:r>
          </a:p>
          <a:p>
            <a:pPr lvl="0"/>
            <a:r>
              <a:rPr lang="sk-SK" sz="2000" dirty="0"/>
              <a:t>Texty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sk-SK" sz="2000" dirty="0"/>
              <a:t>dĺžka príspevkov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sk-SK" sz="2000" dirty="0"/>
              <a:t>používaný slovník (TF-IDF)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sk-SK" sz="2000" dirty="0"/>
              <a:t>polarita textu</a:t>
            </a:r>
          </a:p>
          <a:p>
            <a:pPr lvl="0"/>
            <a:r>
              <a:rPr lang="en-GB" sz="2000" dirty="0"/>
              <a:t>Crowdsourcing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sk-SK" sz="2000" dirty="0"/>
              <a:t>priemerné hodnotenie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sk-SK" sz="2000" dirty="0"/>
              <a:t>počet </a:t>
            </a:r>
            <a:r>
              <a:rPr lang="sk-SK" sz="2000" dirty="0" err="1"/>
              <a:t>likes</a:t>
            </a:r>
            <a:endParaRPr lang="sk-SK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sk-SK" sz="2000" dirty="0"/>
              <a:t>počet </a:t>
            </a:r>
            <a:r>
              <a:rPr lang="sk-SK" sz="2000" dirty="0" err="1"/>
              <a:t>followers</a:t>
            </a:r>
            <a:r>
              <a:rPr lang="sk-SK" sz="2000" dirty="0"/>
              <a:t> (</a:t>
            </a:r>
            <a:r>
              <a:rPr lang="sk-SK" sz="2000" dirty="0" err="1"/>
              <a:t>followings</a:t>
            </a:r>
            <a:r>
              <a:rPr lang="sk-SK" sz="2000" dirty="0"/>
              <a:t>?)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sk-SK" sz="2000" dirty="0"/>
              <a:t>karma?</a:t>
            </a:r>
          </a:p>
        </p:txBody>
      </p:sp>
    </p:spTree>
    <p:extLst>
      <p:ext uri="{BB962C8B-B14F-4D97-AF65-F5344CB8AC3E}">
        <p14:creationId xmlns:p14="http://schemas.microsoft.com/office/powerpoint/2010/main" val="51034902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364394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 dirty="0"/>
              <a:t>Definícia </a:t>
            </a:r>
            <a:r>
              <a:rPr lang="sk-SK" sz="3200" b="1" dirty="0" err="1"/>
              <a:t>trollingu</a:t>
            </a:r>
            <a:endParaRPr lang="sk-SK" sz="3200" b="1" dirty="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881374" y="1700808"/>
            <a:ext cx="7858769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altLang="sk-SK" sz="2000" dirty="0" err="1">
                <a:solidFill>
                  <a:schemeClr val="accent6">
                    <a:lumMod val="50000"/>
                  </a:schemeClr>
                </a:solidFill>
              </a:rPr>
              <a:t>Troll</a:t>
            </a:r>
            <a:r>
              <a:rPr lang="sk-SK" altLang="sk-SK" sz="2000" dirty="0"/>
              <a:t> je slangové slovo na označenie osoby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sk-SK" altLang="sk-SK" sz="2000" dirty="0"/>
              <a:t>podnecuje konflikt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sk-SK" altLang="sk-SK" sz="2000" dirty="0"/>
              <a:t>komentáre – urážlivé, zápalové, provokatívne, </a:t>
            </a:r>
            <a:r>
              <a:rPr lang="sk-SK" altLang="sk-SK" sz="2000" dirty="0" err="1"/>
              <a:t>ireleventné</a:t>
            </a:r>
            <a:endParaRPr lang="sk-SK" altLang="sk-SK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sk-SK" altLang="sk-SK" sz="2000" dirty="0"/>
              <a:t>vyvoláva silnú (negatívnu) emocionálnu odpoveď – návnada zapojenia nových diskutérov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sk-SK" altLang="sk-SK" sz="2000" dirty="0"/>
              <a:t>rozdiel od temperamentného nadšenca (verí tomu čo vyjadruje hnevlivo až agresívne), je že nemusí veriť tomu čo zdieľa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sk-SK" altLang="sk-SK" sz="2000" dirty="0"/>
              <a:t>anonymné sociálne siete – nemusia znášať následky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sk-SK" altLang="sk-SK" sz="2000" dirty="0"/>
          </a:p>
          <a:p>
            <a:r>
              <a:rPr lang="sk-SK" sz="2000" i="1" dirty="0" err="1"/>
              <a:t>Trolling</a:t>
            </a:r>
            <a:r>
              <a:rPr lang="sk-SK" sz="2000" i="1" dirty="0"/>
              <a:t> je aktivita so zámerom zlomyseľného jednania využívajúca citlivosť spoločnosti na šírenie fanatizmu, rasizmu, nenávisti alebo vyvolávajúca konflikty hašterením medzi inými, častokrát na veľmi provokatívne témy. </a:t>
            </a:r>
            <a:endParaRPr lang="sk-SK" altLang="sk-SK" sz="2000" i="1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sk-SK" altLang="sk-SK" sz="2000" dirty="0"/>
          </a:p>
          <a:p>
            <a:endParaRPr lang="sk-SK" altLang="sk-SK" sz="2000" dirty="0"/>
          </a:p>
        </p:txBody>
      </p:sp>
    </p:spTree>
    <p:extLst>
      <p:ext uri="{BB962C8B-B14F-4D97-AF65-F5344CB8AC3E}">
        <p14:creationId xmlns:p14="http://schemas.microsoft.com/office/powerpoint/2010/main" val="3915058873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364394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 dirty="0"/>
              <a:t>Definícia </a:t>
            </a:r>
            <a:r>
              <a:rPr lang="sk-SK" sz="3200" b="1" dirty="0" err="1"/>
              <a:t>trollingu</a:t>
            </a:r>
            <a:endParaRPr lang="sk-SK" sz="3200" b="1" dirty="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881374" y="1700808"/>
            <a:ext cx="7858769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altLang="sk-SK" sz="2000" dirty="0">
                <a:solidFill>
                  <a:schemeClr val="accent6">
                    <a:lumMod val="50000"/>
                  </a:schemeClr>
                </a:solidFill>
              </a:rPr>
              <a:t>Príčiny</a:t>
            </a:r>
            <a:endParaRPr lang="sk-SK" altLang="sk-SK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sk-SK" altLang="sk-SK" sz="2000" dirty="0"/>
              <a:t>osobnostné črty (narcizmus, nadradenosť, psychopatia, </a:t>
            </a:r>
            <a:r>
              <a:rPr lang="sk-SK" altLang="sk-SK" sz="2000" dirty="0" err="1"/>
              <a:t>Machiavellizmus</a:t>
            </a:r>
            <a:r>
              <a:rPr lang="sk-SK" altLang="sk-SK" sz="2000" dirty="0"/>
              <a:t>, sadizmus)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sk-SK" altLang="sk-SK" sz="2000" dirty="0"/>
              <a:t>finančná odmena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sk-SK" altLang="sk-SK" sz="2000" dirty="0"/>
              <a:t>sociálna odmena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sk-SK" altLang="sk-SK" sz="2000" dirty="0"/>
              <a:t>typická (spoločenské akceptovanie, interakcie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sk-SK" altLang="sk-SK" sz="2000" dirty="0"/>
              <a:t>netypická (radosť z nahnevania niekoho, z trápenia niekoho, z vytvorenia spoločenského nesúladu, ...)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sk-SK" altLang="sk-SK" sz="2000" dirty="0"/>
              <a:t>vplyv negatívnej spoločenskej sily (potešenie z toho, že sa iní hnevajú) je vyšší ako účinky sadizmu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sk-SK" altLang="sk-SK" sz="2000" dirty="0" err="1"/>
              <a:t>Desenzibilizácia</a:t>
            </a:r>
            <a:r>
              <a:rPr lang="sk-SK" altLang="sk-SK" sz="2000" dirty="0"/>
              <a:t> (necitlivosť, unavený súcit)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sk-SK" altLang="sk-SK" sz="2000" dirty="0"/>
              <a:t>angažovanosť – viac muži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sk-SK" altLang="sk-SK" sz="2000" dirty="0"/>
          </a:p>
          <a:p>
            <a:r>
              <a:rPr lang="sk-SK" sz="2000" i="1" dirty="0"/>
              <a:t>Z tohto výskumu vyplýva, že ak </a:t>
            </a:r>
            <a:r>
              <a:rPr lang="sk-SK" sz="2000" i="1" dirty="0" err="1"/>
              <a:t>trolovia</a:t>
            </a:r>
            <a:r>
              <a:rPr lang="sk-SK" sz="2000" i="1" dirty="0"/>
              <a:t> nedostanú negatívnu sociálnu odmenu, potom sa ich motivácia zapojiť sa ďalej do diskusie zmenšuje.</a:t>
            </a:r>
            <a:endParaRPr lang="sk-SK" altLang="sk-SK" sz="2000" i="1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sk-SK" altLang="sk-SK" sz="2000" dirty="0"/>
          </a:p>
          <a:p>
            <a:endParaRPr lang="sk-SK" altLang="sk-SK" sz="2000" dirty="0"/>
          </a:p>
        </p:txBody>
      </p:sp>
    </p:spTree>
    <p:extLst>
      <p:ext uri="{BB962C8B-B14F-4D97-AF65-F5344CB8AC3E}">
        <p14:creationId xmlns:p14="http://schemas.microsoft.com/office/powerpoint/2010/main" val="1163526235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36215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 dirty="0"/>
              <a:t>Detekcia </a:t>
            </a:r>
            <a:r>
              <a:rPr lang="sk-SK" sz="3200" b="1" dirty="0" err="1"/>
              <a:t>trollingu</a:t>
            </a:r>
            <a:endParaRPr lang="sk-SK" sz="3200" b="1" dirty="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83568" y="1484784"/>
            <a:ext cx="8460432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altLang="sk-SK" sz="2000" dirty="0">
                <a:solidFill>
                  <a:schemeClr val="accent6">
                    <a:lumMod val="50000"/>
                  </a:schemeClr>
                </a:solidFill>
              </a:rPr>
              <a:t>Typy </a:t>
            </a:r>
            <a:r>
              <a:rPr lang="sk-SK" altLang="sk-SK" sz="2000" dirty="0" err="1">
                <a:solidFill>
                  <a:schemeClr val="accent6">
                    <a:lumMod val="50000"/>
                  </a:schemeClr>
                </a:solidFill>
              </a:rPr>
              <a:t>trolls</a:t>
            </a:r>
            <a:r>
              <a:rPr lang="sk-SK" altLang="sk-SK" sz="20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k-SK" altLang="sk-SK" sz="2000" dirty="0"/>
              <a:t>– rozličné prístupy k detekcii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sk-SK" dirty="0"/>
              <a:t>ktorý uráža (usiluje o negatívnu emocionálnu odpoveď, </a:t>
            </a:r>
            <a:r>
              <a:rPr lang="sk-SK" dirty="0" err="1"/>
              <a:t>kyberšikana</a:t>
            </a:r>
            <a:r>
              <a:rPr lang="sk-SK" dirty="0"/>
              <a:t>)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sk-SK" dirty="0"/>
              <a:t>ktorý je stále urazený (sarkazmus aby sa stali obeťou)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sk-SK" dirty="0"/>
              <a:t>ktorý vytrvá v diskusii (vytrvalé spochybňovanie posolstva, posledné slovo)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sk-SK" dirty="0"/>
              <a:t>ktorý kontroluje pravopis a gramatiku (zámienka pre urážku?)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sk-SK" dirty="0"/>
              <a:t>ktorý všetko vie (extrémne detaily o sebe, tajomstvá, stredobod)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sk-SK" dirty="0"/>
              <a:t>ktorý používa </a:t>
            </a:r>
            <a:r>
              <a:rPr lang="sk-SK" dirty="0" err="1"/>
              <a:t>Caps</a:t>
            </a:r>
            <a:r>
              <a:rPr lang="sk-SK" dirty="0"/>
              <a:t> </a:t>
            </a:r>
            <a:r>
              <a:rPr lang="sk-SK" dirty="0" err="1"/>
              <a:t>Lock</a:t>
            </a:r>
            <a:r>
              <a:rPr lang="sk-SK" dirty="0"/>
              <a:t> (nemá čo povedať, detinské, neškodné)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sk-SK" dirty="0"/>
              <a:t>ktorý používa jedno slovo („áno“, „čo“, „nie“, neškodné, zdržujúce)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sk-SK" dirty="0"/>
              <a:t>ktorý preháňa (vyvolávajú problémy nesúvisiace s témou)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sk-SK" dirty="0"/>
              <a:t>ktorý je mimo témy (môže stiahnuť debatu – dôležitú)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sk-SK" dirty="0"/>
              <a:t>nenásytný spamer (rozbíjajú diskusiu príspevkami „sleduj ma“)</a:t>
            </a:r>
          </a:p>
          <a:p>
            <a:pPr lvl="0"/>
            <a:r>
              <a:rPr lang="sk-SK" altLang="sk-SK" dirty="0"/>
              <a:t>Rady a typy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sk-SK" altLang="sk-SK" dirty="0"/>
              <a:t>nepoužívať automatické odpovede na opodstatnené sťažnosti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sk-SK" altLang="sk-SK" dirty="0"/>
              <a:t>ignorovať </a:t>
            </a:r>
            <a:r>
              <a:rPr lang="sk-SK" altLang="sk-SK" dirty="0" err="1"/>
              <a:t>trolov</a:t>
            </a:r>
            <a:endParaRPr lang="sk-SK" altLang="sk-SK" dirty="0"/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sk-SK" altLang="sk-SK" dirty="0"/>
              <a:t>vytvoriť pravidlá komentovania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sk-SK" altLang="sk-SK" dirty="0"/>
              <a:t>počúvať, reagovať faktami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sk-SK" altLang="sk-SK" dirty="0"/>
              <a:t>rozpustiť humorom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sk-SK" altLang="sk-SK" dirty="0"/>
              <a:t>blokovať alebo zakázať</a:t>
            </a:r>
          </a:p>
        </p:txBody>
      </p:sp>
    </p:spTree>
    <p:extLst>
      <p:ext uri="{BB962C8B-B14F-4D97-AF65-F5344CB8AC3E}">
        <p14:creationId xmlns:p14="http://schemas.microsoft.com/office/powerpoint/2010/main" val="3642818262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49872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 dirty="0"/>
              <a:t>Definícia falošnej správy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83568" y="1484784"/>
            <a:ext cx="8460432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altLang="sk-SK" sz="2000" i="1" dirty="0">
                <a:solidFill>
                  <a:schemeClr val="accent6">
                    <a:lumMod val="50000"/>
                  </a:schemeClr>
                </a:solidFill>
              </a:rPr>
              <a:t>Falošná správa je </a:t>
            </a:r>
            <a:r>
              <a:rPr lang="sk-SK" sz="2000" i="1" dirty="0"/>
              <a:t>neologizmus, ktorý sa veľmi často používa na označenie vymyslenej správy</a:t>
            </a:r>
            <a:r>
              <a:rPr lang="sk-SK" sz="2000" i="1" dirty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sk-SK" altLang="sk-SK" sz="2000" i="1" dirty="0">
              <a:solidFill>
                <a:schemeClr val="accent6">
                  <a:lumMod val="50000"/>
                </a:schemeClr>
              </a:solidFill>
            </a:endParaRPr>
          </a:p>
          <a:p>
            <a:pPr marL="342000" lvl="0" indent="-342900">
              <a:buFont typeface="Wingdings" panose="05000000000000000000" pitchFamily="2" charset="2"/>
              <a:buChar char="q"/>
            </a:pPr>
            <a:r>
              <a:rPr lang="sk-SK" dirty="0"/>
              <a:t>dezinformácia alebo podvod</a:t>
            </a:r>
          </a:p>
          <a:p>
            <a:pPr marL="342000" lvl="0" indent="-342900">
              <a:buFont typeface="Wingdings" panose="05000000000000000000" pitchFamily="2" charset="2"/>
              <a:buChar char="q"/>
            </a:pPr>
            <a:r>
              <a:rPr lang="sk-SK" dirty="0"/>
              <a:t>distribuované hlavne sociálnymi médiami (aj bežnými)</a:t>
            </a:r>
          </a:p>
          <a:p>
            <a:pPr marL="342000" lvl="0" indent="-342900">
              <a:buFont typeface="Wingdings" panose="05000000000000000000" pitchFamily="2" charset="2"/>
              <a:buChar char="q"/>
            </a:pPr>
            <a:r>
              <a:rPr lang="sk-SK" dirty="0"/>
              <a:t>s úmyslom zavádzať či poškodiť a profitovať z toho</a:t>
            </a:r>
          </a:p>
          <a:p>
            <a:pPr marL="342000" lvl="0" indent="-342900">
              <a:buFont typeface="Wingdings" panose="05000000000000000000" pitchFamily="2" charset="2"/>
              <a:buChar char="q"/>
            </a:pPr>
            <a:r>
              <a:rPr lang="sk-SK" dirty="0"/>
              <a:t>snaha zvýšiť čitateľnosť – skresľujúce alebo vymyslené titulky</a:t>
            </a:r>
          </a:p>
          <a:p>
            <a:pPr marL="342000" lvl="0" indent="-342900">
              <a:buFont typeface="Wingdings" panose="05000000000000000000" pitchFamily="2" charset="2"/>
              <a:buChar char="q"/>
            </a:pPr>
            <a:r>
              <a:rPr lang="sk-SK" dirty="0"/>
              <a:t>rozšírené v politike (top dvadsať falošných správ o prezidentských voľbách z roku 2016 v USA získalo viac angažovanosti na Facebooku ako prvých dvadsať volebných príbehov z 19 ďalších soc. médií)</a:t>
            </a:r>
          </a:p>
          <a:p>
            <a:pPr marL="342000" lvl="0" indent="-342900">
              <a:buFont typeface="Wingdings" panose="05000000000000000000" pitchFamily="2" charset="2"/>
              <a:buChar char="q"/>
            </a:pPr>
            <a:r>
              <a:rPr lang="sk-SK" dirty="0"/>
              <a:t>príbehy, ktoré priťahujú čitateľov – prospech z inzercie</a:t>
            </a:r>
          </a:p>
          <a:p>
            <a:pPr marL="342000" lvl="0" indent="-342900">
              <a:buFont typeface="Wingdings" panose="05000000000000000000" pitchFamily="2" charset="2"/>
              <a:buChar char="q"/>
            </a:pPr>
            <a:r>
              <a:rPr lang="sk-SK" dirty="0"/>
              <a:t>podkopávajú seriózne mediálne spoločnosti</a:t>
            </a:r>
          </a:p>
          <a:p>
            <a:pPr marL="342000" lvl="0" indent="-342900">
              <a:buFont typeface="Wingdings" panose="05000000000000000000" pitchFamily="2" charset="2"/>
              <a:buChar char="q"/>
            </a:pPr>
            <a:r>
              <a:rPr lang="sk-SK" dirty="0"/>
              <a:t>je ťažké ich </a:t>
            </a:r>
            <a:r>
              <a:rPr lang="sk-SK" dirty="0" err="1"/>
              <a:t>detekovať</a:t>
            </a:r>
            <a:endParaRPr lang="sk-SK" dirty="0"/>
          </a:p>
          <a:p>
            <a:pPr marL="342000" lvl="0" indent="-342900">
              <a:buFont typeface="Wingdings" panose="05000000000000000000" pitchFamily="2" charset="2"/>
              <a:buChar char="q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98741003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49872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 dirty="0"/>
              <a:t>Falošné správy v histórii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83568" y="1484784"/>
            <a:ext cx="8460432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altLang="sk-SK" sz="2000" b="1" dirty="0"/>
              <a:t>Starovek </a:t>
            </a:r>
          </a:p>
          <a:p>
            <a:pPr lvl="0"/>
            <a:r>
              <a:rPr lang="sk-SK" sz="1600" dirty="0"/>
              <a:t>Počas prvého storočia pred naším letopočtom panovník </a:t>
            </a:r>
            <a:r>
              <a:rPr lang="sk-SK" sz="1600" dirty="0" err="1"/>
              <a:t>Octavian</a:t>
            </a:r>
            <a:r>
              <a:rPr lang="sk-SK" sz="1600" dirty="0"/>
              <a:t> uskutočnil kampaň dezinformácie o svojom súperovi </a:t>
            </a:r>
            <a:r>
              <a:rPr lang="sk-SK" sz="1600" dirty="0" err="1"/>
              <a:t>Marcovi</a:t>
            </a:r>
            <a:r>
              <a:rPr lang="sk-SK" sz="1600" dirty="0"/>
              <a:t> </a:t>
            </a:r>
            <a:r>
              <a:rPr lang="sk-SK" sz="1600" dirty="0" err="1"/>
              <a:t>Antoniovi</a:t>
            </a:r>
            <a:r>
              <a:rPr lang="sk-SK" sz="1600" dirty="0"/>
              <a:t>, ktorý o ňom rozširoval klamlivé údaje a zobrazoval ho ako opilca a sukničkára. </a:t>
            </a:r>
            <a:r>
              <a:rPr lang="sk-SK" sz="1600" dirty="0" err="1"/>
              <a:t>Marc</a:t>
            </a:r>
            <a:r>
              <a:rPr lang="sk-SK" sz="1600" dirty="0"/>
              <a:t> </a:t>
            </a:r>
            <a:r>
              <a:rPr lang="sk-SK" sz="1600" dirty="0" err="1"/>
              <a:t>Antony</a:t>
            </a:r>
            <a:r>
              <a:rPr lang="sk-SK" sz="1600" dirty="0"/>
              <a:t> sa nakoniec zabil po prehratej bitke potom, ako sa dopočul, že jeho milovaná spáchala samovraždu, čo bolo len falošnou správou. </a:t>
            </a:r>
          </a:p>
          <a:p>
            <a:r>
              <a:rPr lang="sk-SK" sz="1600" dirty="0"/>
              <a:t>Počas druhého a tretieho storočia nášho letopočtu sa šírili klamlivé povesti o tom, že sa kresťania podieľajú na rituálnom kanibalizme a </a:t>
            </a:r>
            <a:r>
              <a:rPr lang="sk-SK" sz="1600" dirty="0" err="1"/>
              <a:t>incesteMylný</a:t>
            </a:r>
            <a:r>
              <a:rPr lang="sk-SK" sz="1600" dirty="0"/>
              <a:t> obsah - zavádzajúce používanie informácií na konfrontáciu problému alebo jednotlivca</a:t>
            </a:r>
          </a:p>
          <a:p>
            <a:r>
              <a:rPr lang="sk-SK" sz="2000" b="1" dirty="0"/>
              <a:t>Stredovek</a:t>
            </a:r>
          </a:p>
          <a:p>
            <a:r>
              <a:rPr lang="sk-SK" sz="1600" dirty="0"/>
              <a:t>V roku 1475 falošný spravodajský príbeh tvrdil, že židovská komunita zavraždila kresťanské dieťa. Samotný pápež, ktorý bol v tom čase pri moci sa pokúšal vyvrátiť príbeh ale to už bolo bezúspešné, nakoľko sa táto informácia až príliš rozšírila.</a:t>
            </a:r>
          </a:p>
          <a:p>
            <a:r>
              <a:rPr lang="sk-SK" sz="2000" b="1" dirty="0" err="1"/>
              <a:t>Súčastnosť</a:t>
            </a:r>
            <a:endParaRPr lang="sk-SK" sz="2000" b="1" dirty="0"/>
          </a:p>
          <a:p>
            <a:r>
              <a:rPr lang="sk-SK" sz="1600" dirty="0"/>
              <a:t>Americkej prezidentská kampaň v roku 2016 - podporovatelia </a:t>
            </a:r>
            <a:r>
              <a:rPr lang="sk-SK" sz="1600" dirty="0" err="1"/>
              <a:t>Trumpa</a:t>
            </a:r>
            <a:r>
              <a:rPr lang="sk-SK" sz="1600" dirty="0"/>
              <a:t> a Američania, ktorí majú viac ako šesťdesiat rokov boli s určitou pravdepodobnosťou vystavení väčšiemu počtu falošných správ ako fanúšikovia </a:t>
            </a:r>
            <a:r>
              <a:rPr lang="sk-SK" sz="1600" dirty="0" err="1"/>
              <a:t>Clintonovej</a:t>
            </a:r>
            <a:r>
              <a:rPr lang="sk-SK" sz="1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09012703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51010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 dirty="0"/>
              <a:t>Detekcia falošných správ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83568" y="1484784"/>
            <a:ext cx="8460432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altLang="sk-SK" sz="2400" dirty="0">
                <a:solidFill>
                  <a:schemeClr val="accent6">
                    <a:lumMod val="50000"/>
                  </a:schemeClr>
                </a:solidFill>
              </a:rPr>
              <a:t>Typy falošných správ 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sk-SK" dirty="0"/>
              <a:t>Mylný obsah - zavádzajúce používanie informácií na konfrontáciu problému alebo jednotlivca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sk-SK" dirty="0"/>
              <a:t>Falošný kontext - skutočný obsah zdieľaný vo falošnom kontexte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sk-SK" dirty="0"/>
              <a:t>Podvodný obsah - pôvodné zdroje zásobené falošnými zdrojmi 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sk-SK" dirty="0"/>
              <a:t>Manipulovaný obsah - keď sú zmanipulované originálne informácie alebo snímky určené na podvod, napríklad pri „upravenej“ fotografii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sk-SK" dirty="0"/>
              <a:t>Vymyslený obsah - nový obsah je 100% falošný (oklamanie a poškodenie)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sk-SK" dirty="0"/>
              <a:t>Satira alebo paródia - žiadny úmysel pre spôsobenie škody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sk-SK" dirty="0"/>
              <a:t>Nepravdivá spojitosť - titulky a nadpisy nepodporujú obsah</a:t>
            </a:r>
          </a:p>
          <a:p>
            <a:pPr lvl="0"/>
            <a:r>
              <a:rPr lang="sk-SK" altLang="sk-SK" sz="2000" dirty="0"/>
              <a:t>Rady a typy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sk-SK" dirty="0"/>
              <a:t>Zvážiť zdroj - pochopenie účelu a cieľa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sk-SK" dirty="0"/>
              <a:t>Čítanie aj mimo nadpisu - pochopenie celého príbehu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sk-SK" dirty="0"/>
              <a:t>Skontrolovať autorov - zistenie ich dôveryhodnosti 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sk-SK" dirty="0"/>
              <a:t>Získať potvrdenie od nezávislých odborníkov so znalosťami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sk-SK" dirty="0"/>
              <a:t>Skontrolovať dátum uverejnenia - či je obsah relevantný a aktuálny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sk-SK" dirty="0" err="1"/>
              <a:t>Crowdsourcing</a:t>
            </a:r>
            <a:r>
              <a:rPr lang="sk-SK" dirty="0"/>
              <a:t> – členovia komunity označujú nevhodné príspevky</a:t>
            </a:r>
          </a:p>
        </p:txBody>
      </p:sp>
    </p:spTree>
    <p:extLst>
      <p:ext uri="{BB962C8B-B14F-4D97-AF65-F5344CB8AC3E}">
        <p14:creationId xmlns:p14="http://schemas.microsoft.com/office/powerpoint/2010/main" val="2552835009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51010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 dirty="0"/>
              <a:t>Detekcia falošných správ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83568" y="1484784"/>
            <a:ext cx="846043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altLang="sk-SK" sz="2000" dirty="0"/>
              <a:t>Zámerne zostavené aby zavádzali, čo sťažuje ich odhalenie. 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sk-SK" sz="2000" dirty="0"/>
              <a:t>potreba pomocných informácií – sociálne záväzky – netriviálne získavanie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sk-SK" sz="2000" dirty="0"/>
              <a:t>dáta: veľké, neúplné, neštruktúrované, nápadné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Charakterizácia a detekcia</a:t>
            </a:r>
          </a:p>
        </p:txBody>
      </p:sp>
      <p:pic>
        <p:nvPicPr>
          <p:cNvPr id="5" name="Obrázok 4" descr="FaloÅ¡nÃ© sprÃ¡vy, od charakterizÃ¡cie aÅ¾ po detekciu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990" y="3193414"/>
            <a:ext cx="7407417" cy="26118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15417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1166813" y="466725"/>
            <a:ext cx="1806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Osnova:</a:t>
            </a:r>
            <a:endParaRPr lang="cs-CZ" sz="3200" b="1"/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1527175" y="2151063"/>
            <a:ext cx="510588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eaLnBrk="1" hangingPunct="1">
              <a:buFontTx/>
              <a:buAutoNum type="arabicPeriod"/>
            </a:pPr>
            <a:r>
              <a:rPr lang="sk-SK" sz="2400" dirty="0"/>
              <a:t>Úvod</a:t>
            </a:r>
          </a:p>
          <a:p>
            <a:pPr marL="342900" indent="-342900" eaLnBrk="1" hangingPunct="1">
              <a:buFontTx/>
              <a:buAutoNum type="arabicPeriod"/>
            </a:pPr>
            <a:r>
              <a:rPr lang="sk-SK" sz="2400" dirty="0"/>
              <a:t>Motivácia</a:t>
            </a:r>
          </a:p>
          <a:p>
            <a:pPr marL="342900" indent="-342900" eaLnBrk="1" hangingPunct="1">
              <a:buFontTx/>
              <a:buAutoNum type="arabicPeriod"/>
            </a:pPr>
            <a:r>
              <a:rPr lang="sk-SK" sz="2400" dirty="0"/>
              <a:t>Detekcia </a:t>
            </a:r>
            <a:r>
              <a:rPr lang="sk-SK" sz="2400" dirty="0" err="1"/>
              <a:t>antisociálneho</a:t>
            </a:r>
            <a:r>
              <a:rPr lang="sk-SK" sz="2400" dirty="0"/>
              <a:t> chovania</a:t>
            </a:r>
          </a:p>
          <a:p>
            <a:pPr marL="342900" indent="-342900" eaLnBrk="1" hangingPunct="1">
              <a:buFontTx/>
              <a:buAutoNum type="arabicPeriod"/>
            </a:pPr>
            <a:r>
              <a:rPr lang="sk-SK" sz="2400" dirty="0"/>
              <a:t>Používané metódy</a:t>
            </a:r>
          </a:p>
          <a:p>
            <a:pPr marL="342900" indent="-342900" eaLnBrk="1" hangingPunct="1">
              <a:buFontTx/>
              <a:buAutoNum type="arabicPeriod"/>
            </a:pPr>
            <a:r>
              <a:rPr lang="sk-SK" sz="2400" dirty="0"/>
              <a:t>Definícia </a:t>
            </a:r>
            <a:r>
              <a:rPr lang="sk-SK" sz="2400" dirty="0" err="1"/>
              <a:t>trollingu</a:t>
            </a:r>
            <a:endParaRPr lang="sk-SK" sz="2400" dirty="0"/>
          </a:p>
          <a:p>
            <a:pPr marL="342900" indent="-342900" eaLnBrk="1" hangingPunct="1">
              <a:buFontTx/>
              <a:buAutoNum type="arabicPeriod"/>
            </a:pPr>
            <a:r>
              <a:rPr lang="sk-SK" sz="2400" dirty="0"/>
              <a:t>Detekcia </a:t>
            </a:r>
            <a:r>
              <a:rPr lang="sk-SK" sz="2400" dirty="0" err="1"/>
              <a:t>trolingu</a:t>
            </a:r>
            <a:endParaRPr lang="sk-SK" sz="2400" dirty="0"/>
          </a:p>
          <a:p>
            <a:pPr marL="342900" indent="-342900" eaLnBrk="1" hangingPunct="1">
              <a:buFontTx/>
              <a:buAutoNum type="arabicPeriod"/>
            </a:pPr>
            <a:r>
              <a:rPr lang="sk-SK" sz="2400" dirty="0"/>
              <a:t>Definícia falošnej správy</a:t>
            </a:r>
          </a:p>
          <a:p>
            <a:pPr marL="342900" indent="-342900" eaLnBrk="1" hangingPunct="1">
              <a:buFontTx/>
              <a:buAutoNum type="arabicPeriod"/>
            </a:pPr>
            <a:r>
              <a:rPr lang="sk-SK" sz="2400" dirty="0"/>
              <a:t>Detekcia falošných správ</a:t>
            </a:r>
            <a:endParaRPr lang="en-US" sz="2400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51010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 dirty="0"/>
              <a:t>Detekcia falošných správ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539552" y="1664721"/>
            <a:ext cx="8460432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Charakterizácia 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sk-SK" dirty="0"/>
              <a:t>Naivný realizmus - používatelia veria, že ich vnímanie reality je jediným správnym názorom</a:t>
            </a:r>
            <a:endParaRPr lang="en-GB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sk-SK" dirty="0"/>
              <a:t>Potvrdzujúce predsudky - používatelia uprednostňujú informácie, ktoré potvrdzujú ich existujúce názory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sk-SK" dirty="0"/>
              <a:t>Škodlivé účty, ktoré sú veľmi rýchlo a ľahko vytvorené (sociálne roboty, </a:t>
            </a:r>
            <a:r>
              <a:rPr lang="sk-SK" dirty="0" err="1"/>
              <a:t>trolls</a:t>
            </a:r>
            <a:r>
              <a:rPr lang="sk-SK" dirty="0"/>
              <a:t>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sk-SK" dirty="0"/>
              <a:t>Spôsob zobrazenia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sk-SK" dirty="0"/>
              <a:t>Komorový efekt - tendencia vytvárať skupiny, v ktorých sa združujú rovnako zmýšľajúci užívatelia, kde polarizujú svoje názory</a:t>
            </a:r>
          </a:p>
          <a:p>
            <a:pPr lvl="0"/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Detekcia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sk-SK" dirty="0"/>
              <a:t>Obsah správ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sk-SK" dirty="0"/>
              <a:t>externé zdroje na skontrolovanie pravdivosti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sk-SK" dirty="0"/>
              <a:t>štýl písania – nápomocný pri odvolávaní sa na, presviedčaní používateľov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sk-SK" dirty="0"/>
              <a:t>Sociálny kontext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sk-SK" dirty="0"/>
              <a:t>využitie používateľských sociálnych záväzkov – pomocné informácie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sk-SK" dirty="0"/>
              <a:t>prístupy založené na postoji – odvodenie pravdivosti originálnych článkov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sk-SK" dirty="0"/>
              <a:t>verejné súbory dát o falošných správach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65148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51010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 dirty="0"/>
              <a:t>Detekcia falošných správ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539552" y="1664721"/>
            <a:ext cx="846043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sk-SK" sz="2000" dirty="0"/>
              <a:t>Budúce smerovanie a otvorené problémy pri detekcii falošných správ na sociálnych médiách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</p:txBody>
      </p:sp>
      <p:pic>
        <p:nvPicPr>
          <p:cNvPr id="5" name="Obrázok 4" descr="BudÃºce smerovanie a otvorenÃ© problÃ©my pre detekciu faloÅ¡nÃ½ch sprÃ¡v na sociÃ¡lnych mÃ©diÃ¡ch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206" y="2372607"/>
            <a:ext cx="7581282" cy="44853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66458176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51010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 dirty="0"/>
              <a:t>Detekcia falošných správ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755576" y="1772816"/>
            <a:ext cx="7776864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sz="2400" dirty="0">
                <a:solidFill>
                  <a:schemeClr val="accent6">
                    <a:lumMod val="50000"/>
                  </a:schemeClr>
                </a:solidFill>
              </a:rPr>
              <a:t>Spôsoby boja s falošnými správami</a:t>
            </a:r>
            <a:endParaRPr lang="sk-SK" sz="2400" dirty="0"/>
          </a:p>
          <a:p>
            <a:endParaRPr lang="sk-SK" sz="2000" b="1" i="1" dirty="0"/>
          </a:p>
          <a:p>
            <a:r>
              <a:rPr lang="sk-SK" sz="2000" b="1" i="1" dirty="0"/>
              <a:t>Dátové zameranie - </a:t>
            </a:r>
            <a:r>
              <a:rPr lang="sk-SK" sz="2000" dirty="0"/>
              <a:t>zameriava sa na rozličné aspekty dát falošných správ, ako je zhromažďovanie porovnávacích údajov, psychologické overenie falošných správ a skoré odhalenie falošných správ. </a:t>
            </a:r>
            <a:endParaRPr lang="en-GB" sz="2000" dirty="0"/>
          </a:p>
          <a:p>
            <a:r>
              <a:rPr lang="sk-SK" sz="2000" b="1" i="1" dirty="0"/>
              <a:t>Zamerané na funkcie- </a:t>
            </a:r>
            <a:r>
              <a:rPr lang="sk-SK" sz="2000" dirty="0"/>
              <a:t>cieľom je preskúmať efektívne funkcie na detekciu falošných správ z viacerých zdrojov, ako je napríklad obsah správ alebo sociálny kontext.</a:t>
            </a:r>
            <a:endParaRPr lang="en-GB" sz="2000" dirty="0"/>
          </a:p>
          <a:p>
            <a:r>
              <a:rPr lang="sk-SK" sz="2000" b="1" i="1" dirty="0"/>
              <a:t>Zamerané na modely -</a:t>
            </a:r>
            <a:r>
              <a:rPr lang="sk-SK" sz="2000" dirty="0"/>
              <a:t> otvára dvere na vytváranie praktických a efektívnych model na detekciu falošných správ, vrátane kontrolovaných, čiastočne kontrolovaných a nekontrolovaných modelov. </a:t>
            </a:r>
            <a:endParaRPr lang="en-GB" sz="2000" dirty="0"/>
          </a:p>
          <a:p>
            <a:r>
              <a:rPr lang="sk-SK" sz="2000" b="1" i="1" dirty="0"/>
              <a:t>Zamerané na aplikácie -</a:t>
            </a:r>
            <a:r>
              <a:rPr lang="sk-SK" sz="2000" dirty="0"/>
              <a:t> zahŕňa výskum, ktorý presahuje detekciu falošných správ, ako falošné správy difúzie a intervencie.</a:t>
            </a:r>
            <a:endParaRPr lang="sk-SK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936959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51010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 dirty="0"/>
              <a:t>Detekcia falošných správ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83568" y="1844824"/>
            <a:ext cx="820891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sz="2400" dirty="0">
                <a:solidFill>
                  <a:schemeClr val="accent6">
                    <a:lumMod val="50000"/>
                  </a:schemeClr>
                </a:solidFill>
              </a:rPr>
              <a:t>Spôsoby boja s falošnými správami</a:t>
            </a:r>
          </a:p>
          <a:p>
            <a:endParaRPr lang="sk-SK" sz="2400" dirty="0"/>
          </a:p>
          <a:p>
            <a:pPr lvl="0"/>
            <a:r>
              <a:rPr lang="sk-SK" sz="2000" b="1" i="1" dirty="0"/>
              <a:t>Skórovanie webových stránok</a:t>
            </a:r>
            <a:r>
              <a:rPr lang="sk-SK" sz="2000" dirty="0"/>
              <a:t> - metóda propagovaná Google -  presnosť prezentovaných faktov môžu vyhodnocovať webové stránky.</a:t>
            </a:r>
            <a:endParaRPr lang="en-GB" sz="2000" dirty="0"/>
          </a:p>
          <a:p>
            <a:pPr lvl="0"/>
            <a:r>
              <a:rPr lang="sk-SK" sz="2000" b="1" i="1" dirty="0"/>
              <a:t>Zváženie faktov</a:t>
            </a:r>
            <a:r>
              <a:rPr lang="sk-SK" sz="2000" dirty="0"/>
              <a:t> - Umelá inteligencia je v súčasnosti jadrom sémantického významu webového článku (predmet, nadpis, text, či geografické umiestnenie) - či iné stránky obsahujú to isté.</a:t>
            </a:r>
            <a:endParaRPr lang="en-GB" sz="2000" dirty="0"/>
          </a:p>
          <a:p>
            <a:pPr lvl="0"/>
            <a:r>
              <a:rPr lang="sk-SK" sz="2000" b="1" i="1" dirty="0"/>
              <a:t>Predvídanie renomé - </a:t>
            </a:r>
            <a:r>
              <a:rPr lang="sk-SK" sz="2000" dirty="0"/>
              <a:t>povesť zdroja zdieľaných správ slúži na to, aby sa zablokovali novinky falošných správ. Je možné určiť pravosť webových stránok – model SU na predpovedanie reputácie stránok.</a:t>
            </a:r>
            <a:endParaRPr lang="en-GB" sz="2000" dirty="0"/>
          </a:p>
          <a:p>
            <a:pPr lvl="0"/>
            <a:r>
              <a:rPr lang="sk-SK" sz="2000" b="1" i="1" dirty="0"/>
              <a:t>Objavenie senzačných slov -</a:t>
            </a:r>
            <a:r>
              <a:rPr lang="sk-SK" sz="2000" dirty="0"/>
              <a:t> pokiaľ ide o spravodajské články, nadpis slúži pre zachytenie pozornosti publika - senzačné titulky. UI nástroje na objavenie a označenie falošných spravodajských titulov pomocou analýzy kľúčových slov – TF-IDF.</a:t>
            </a:r>
          </a:p>
        </p:txBody>
      </p:sp>
    </p:spTree>
    <p:extLst>
      <p:ext uri="{BB962C8B-B14F-4D97-AF65-F5344CB8AC3E}">
        <p14:creationId xmlns:p14="http://schemas.microsoft.com/office/powerpoint/2010/main" val="3180089420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51010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 dirty="0"/>
              <a:t>Detekcia falošných správ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83568" y="1844824"/>
            <a:ext cx="7848872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sz="2400" dirty="0">
                <a:solidFill>
                  <a:schemeClr val="accent6">
                    <a:lumMod val="50000"/>
                  </a:schemeClr>
                </a:solidFill>
              </a:rPr>
              <a:t>Spôsoby boja s falošnými správami </a:t>
            </a:r>
            <a:r>
              <a:rPr lang="sk-SK" dirty="0"/>
              <a:t>(Facebook a Twitter, sú nepochybne hlavnými kanálmi na šírenie klamlivých informácií.)</a:t>
            </a:r>
          </a:p>
          <a:p>
            <a:endParaRPr lang="sk-SK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sk-SK" dirty="0"/>
              <a:t>Používatelia majú možnosť označiť položku, ktorú považujú za falošnú na identifikovanie zdroja sú vytvorené odznaky, ktoré označujú klamstvo (veľa odznakov – znižuje sa frekvencia zdieľania, odstraňujú sa).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sk-SK" dirty="0"/>
              <a:t>Opakovane šíriaci klamlivé správy majú reklamné práva odstránené, tým sa znižuje ich možnosť zárobku.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sk-SK" dirty="0"/>
              <a:t>UI - ktoré slová, slovné spojenia a vety majú najväčší ohlas. A tie následne kombinuje tak, aby sa dosiahla maximálna emocionálna reakcia.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sk-SK" dirty="0"/>
              <a:t>ML metódy predikcie (koľkokrát bude nejaký príspevok zdieľaný, koľko bude mať </a:t>
            </a:r>
            <a:r>
              <a:rPr lang="sk-SK" dirty="0" err="1"/>
              <a:t>lajkov</a:t>
            </a:r>
            <a:r>
              <a:rPr lang="sk-SK" dirty="0"/>
              <a:t> a komentárov, či príspevok bude nahlásený alebo nie)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sk-SK" dirty="0"/>
              <a:t>Novinári, aktivisti a organizácie majú označovať falošné správy.</a:t>
            </a:r>
          </a:p>
        </p:txBody>
      </p:sp>
    </p:spTree>
    <p:extLst>
      <p:ext uri="{BB962C8B-B14F-4D97-AF65-F5344CB8AC3E}">
        <p14:creationId xmlns:p14="http://schemas.microsoft.com/office/powerpoint/2010/main" val="3868835709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51010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 dirty="0"/>
              <a:t>Detekcia falošných správ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83568" y="1844824"/>
            <a:ext cx="7848872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sz="2400" dirty="0">
                <a:solidFill>
                  <a:schemeClr val="accent6">
                    <a:lumMod val="50000"/>
                  </a:schemeClr>
                </a:solidFill>
              </a:rPr>
              <a:t>Spôsoby boja s falošnými správami</a:t>
            </a:r>
          </a:p>
          <a:p>
            <a:endParaRPr lang="sk-SK" dirty="0"/>
          </a:p>
          <a:p>
            <a:r>
              <a:rPr lang="sk-SK" dirty="0"/>
              <a:t>Americký historik vedy radí: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sk-SK" dirty="0"/>
              <a:t>nezapájať do diskusie emócie</a:t>
            </a:r>
            <a:endParaRPr lang="en-GB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sk-SK" dirty="0"/>
              <a:t>je potrebné diskutovať, a nie útočiť</a:t>
            </a:r>
            <a:endParaRPr lang="en-GB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sk-SK" dirty="0"/>
              <a:t>pozorne počúvať a pochopiť argumenty druhej strany</a:t>
            </a:r>
            <a:endParaRPr lang="en-GB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sk-SK" dirty="0"/>
              <a:t>rešpektovať svojho oponenta</a:t>
            </a:r>
            <a:endParaRPr lang="en-GB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sk-SK" dirty="0"/>
              <a:t>porozumieť, prečo má oponent daný názor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sk-SK" dirty="0"/>
              <a:t>prijatie iného, nového názoru neznamená zmenu svojho presvedčenia</a:t>
            </a:r>
            <a:endParaRPr lang="en-GB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48833444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51010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 dirty="0"/>
              <a:t>Detekcia falošných správ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83568" y="1844824"/>
            <a:ext cx="7848872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dirty="0">
                <a:solidFill>
                  <a:schemeClr val="accent6">
                    <a:lumMod val="50000"/>
                  </a:schemeClr>
                </a:solidFill>
              </a:rPr>
              <a:t>Forbes.com</a:t>
            </a:r>
            <a:r>
              <a:rPr lang="sk-SK" dirty="0"/>
              <a:t> uviedol súhrn niektorých najpoužívanejších nástrojov na boj proti falošným správam:</a:t>
            </a:r>
          </a:p>
          <a:p>
            <a:r>
              <a:rPr lang="sk-SK" b="1" i="1" dirty="0" err="1"/>
              <a:t>Spike</a:t>
            </a:r>
            <a:r>
              <a:rPr lang="sk-SK" dirty="0"/>
              <a:t> - umožňuje identifikovať a predpovedať rozprávkové príbehy, ako aj vírusové príbehy. Analyzuje hory údajov zo sveta správ. </a:t>
            </a:r>
            <a:endParaRPr lang="en-GB" dirty="0"/>
          </a:p>
          <a:p>
            <a:r>
              <a:rPr lang="sk-SK" b="1" i="1" dirty="0" err="1"/>
              <a:t>Hoaxy</a:t>
            </a:r>
            <a:r>
              <a:rPr lang="sk-SK" dirty="0"/>
              <a:t> - pomáha užívateľom identifikovať falošné spravodajské stránky.</a:t>
            </a:r>
            <a:endParaRPr lang="en-GB" dirty="0"/>
          </a:p>
          <a:p>
            <a:r>
              <a:rPr lang="sk-SK" b="1" i="1" dirty="0" err="1"/>
              <a:t>Snopes</a:t>
            </a:r>
            <a:r>
              <a:rPr lang="sk-SK" dirty="0"/>
              <a:t> - webová stránka pomáhajúca rozpoznať falošné príbehy.</a:t>
            </a:r>
            <a:endParaRPr lang="en-GB" dirty="0"/>
          </a:p>
          <a:p>
            <a:r>
              <a:rPr lang="sk-SK" b="1" i="1" dirty="0" err="1"/>
              <a:t>CrowdTangle</a:t>
            </a:r>
            <a:r>
              <a:rPr lang="sk-SK" dirty="0"/>
              <a:t> - nástroj umožňujúci sledovanie obsahu a včas odhaliť sociálny obsah.</a:t>
            </a:r>
            <a:endParaRPr lang="en-GB" dirty="0"/>
          </a:p>
          <a:p>
            <a:r>
              <a:rPr lang="sk-SK" b="1" i="1" dirty="0" err="1"/>
              <a:t>Check</a:t>
            </a:r>
            <a:r>
              <a:rPr lang="sk-SK" dirty="0"/>
              <a:t> - pomáha overiť online porušenie správ.</a:t>
            </a:r>
            <a:endParaRPr lang="en-GB" dirty="0"/>
          </a:p>
          <a:p>
            <a:r>
              <a:rPr lang="sk-SK" b="1" i="1" dirty="0"/>
              <a:t>Google </a:t>
            </a:r>
            <a:r>
              <a:rPr lang="sk-SK" b="1" i="1" dirty="0" err="1"/>
              <a:t>Trends</a:t>
            </a:r>
            <a:r>
              <a:rPr lang="sk-SK" dirty="0"/>
              <a:t> - hodnotu dokazuje strážením vyhľadávania.</a:t>
            </a:r>
            <a:endParaRPr lang="en-GB" dirty="0"/>
          </a:p>
          <a:p>
            <a:r>
              <a:rPr lang="sk-SK" b="1" i="1" dirty="0" err="1"/>
              <a:t>Le</a:t>
            </a:r>
            <a:r>
              <a:rPr lang="sk-SK" b="1" i="1" dirty="0"/>
              <a:t> </a:t>
            </a:r>
            <a:r>
              <a:rPr lang="sk-SK" b="1" i="1" dirty="0" err="1"/>
              <a:t>Decodex</a:t>
            </a:r>
            <a:r>
              <a:rPr lang="sk-SK" dirty="0"/>
              <a:t> - databáza obsahujúca webové stránky označené </a:t>
            </a:r>
            <a:r>
              <a:rPr lang="sk-SK" dirty="0" err="1"/>
              <a:t>fake</a:t>
            </a:r>
            <a:r>
              <a:rPr lang="sk-SK" dirty="0"/>
              <a:t> alebo </a:t>
            </a:r>
            <a:r>
              <a:rPr lang="sk-SK" dirty="0" err="1"/>
              <a:t>real</a:t>
            </a:r>
            <a:r>
              <a:rPr lang="sk-SK" dirty="0"/>
              <a:t>, podľa pravdivosti daných stránok.</a:t>
            </a:r>
            <a:endParaRPr lang="en-GB" dirty="0"/>
          </a:p>
          <a:p>
            <a:r>
              <a:rPr lang="sk-SK" b="1" i="1" dirty="0" err="1"/>
              <a:t>Pheme</a:t>
            </a:r>
            <a:r>
              <a:rPr lang="sk-SK" b="1" i="1" dirty="0"/>
              <a:t> </a:t>
            </a:r>
            <a:r>
              <a:rPr lang="sk-SK" dirty="0"/>
              <a:t>- spoločnosť, ktorá urobila technologický skok. Dokáže prečítať pravdivosť obsahu vytvoreného užívateľom a online obsahu.</a:t>
            </a:r>
          </a:p>
          <a:p>
            <a:r>
              <a:rPr lang="sk-SK" b="1" i="1" dirty="0"/>
              <a:t>Areyoufakenews.com (</a:t>
            </a:r>
            <a:r>
              <a:rPr lang="sk-SK" b="1" i="1" dirty="0" err="1"/>
              <a:t>Estela</a:t>
            </a:r>
            <a:r>
              <a:rPr lang="sk-SK" b="1" i="1" dirty="0"/>
              <a:t>)</a:t>
            </a:r>
            <a:r>
              <a:rPr lang="sk-SK" dirty="0"/>
              <a:t> - zhromažďuje desiatky tisíc overených článkov zo spravodajských zdrojov a vyškoľuje si vlastnú neurónovú sieť článkov s cieľom ich modelovať a charakterizovať.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6557412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51010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 dirty="0"/>
              <a:t>Detekcia falošných správ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83568" y="1557000"/>
            <a:ext cx="7848872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Spamové rozpoznávanie online recenzií</a:t>
            </a:r>
            <a:endParaRPr lang="sk-SK" sz="2000" dirty="0"/>
          </a:p>
          <a:p>
            <a:r>
              <a:rPr lang="sk-SK" b="1" i="1" dirty="0"/>
              <a:t>Textová analýza</a:t>
            </a:r>
            <a:r>
              <a:rPr lang="sk-SK" dirty="0"/>
              <a:t> - identifikácia falošných recenzií - ako úloha zistenia duplicitného textu recenzie (bežná prax spamerov). Podobnosť medzi obsahmi recenzie - účinná detekčná funkcia</a:t>
            </a:r>
          </a:p>
          <a:p>
            <a:r>
              <a:rPr lang="sk-SK" b="1" i="1" dirty="0"/>
              <a:t>Grafické prístupy</a:t>
            </a:r>
            <a:r>
              <a:rPr lang="sk-SK" dirty="0"/>
              <a:t> - grafické zobrazenie prepojení medzi recenzentmi a online predajcami. Pomocou týchto prepojení je možné určiť dôveryhodnosť recenzentov, čestnosť recenzií a spoľahlivosť predajcov.</a:t>
            </a:r>
            <a:endParaRPr lang="en-GB" dirty="0"/>
          </a:p>
          <a:p>
            <a:r>
              <a:rPr lang="sk-SK" b="1" i="1" dirty="0"/>
              <a:t>Zisťovanie vzoru zhluku</a:t>
            </a:r>
            <a:r>
              <a:rPr lang="sk-SK" dirty="0"/>
              <a:t> - aspekt času. Väčšina recenzentov vytvorí len jednu recenziu na daný produkt - časový rad pre každý produkt na základe priemerného hodnotenia, celkový počet recenzií a pomer jednotlivých recenzií.</a:t>
            </a:r>
            <a:endParaRPr lang="en-GB" dirty="0"/>
          </a:p>
          <a:p>
            <a:r>
              <a:rPr lang="sk-SK" b="1" i="1" dirty="0"/>
              <a:t>Hodnotenie manipulačnej analýzy</a:t>
            </a:r>
            <a:r>
              <a:rPr lang="sk-SK" dirty="0"/>
              <a:t> - spameri sa pokúšajú propagovať alebo znižovať produkt tým, že manipuluje jeho celkové poradie. Značný počet skorých hodnotení ako aj extrémnych hodnotení súvisia s podozrivým správaním. Spameri narúšajú distribúciu recenzií, čo zanecháva stopy, ktoré môžu byť použité na pomoc pri objavovaní spamových recenzentov.</a:t>
            </a:r>
            <a:endParaRPr lang="en-GB" dirty="0"/>
          </a:p>
          <a:p>
            <a:r>
              <a:rPr lang="sk-SK" b="1" i="1" dirty="0"/>
              <a:t>Zisťovanie skupinových spamerov</a:t>
            </a:r>
            <a:r>
              <a:rPr lang="sk-SK" dirty="0"/>
              <a:t> - klamlivý recenzenti častokrát spolupracujú navzájom, aby podporovali alebo znižovali určitý produkt alebo službu.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2474193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51010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 dirty="0"/>
              <a:t>Detekcia falošných správ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83568" y="1557000"/>
            <a:ext cx="7848872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Základné indikátory spamu</a:t>
            </a:r>
          </a:p>
          <a:p>
            <a:r>
              <a:rPr lang="sk-SK" b="1" i="1" dirty="0"/>
              <a:t>Hodnotiaca odchýlka</a:t>
            </a:r>
            <a:r>
              <a:rPr lang="sk-SK" b="1" dirty="0"/>
              <a:t> </a:t>
            </a:r>
            <a:r>
              <a:rPr lang="sk-SK" dirty="0"/>
              <a:t>- kontrola spamu sa zvyčajne zameriava na zvýšenie alebo zníženie celkovej pozície výrobku tým, že manipuluje s jeho priemerným skóre tak, že sa jeho skóre posunie smerom k určitému smeru a následne sa odchýli od priemeru. </a:t>
            </a:r>
            <a:endParaRPr lang="en-GB" dirty="0"/>
          </a:p>
          <a:p>
            <a:r>
              <a:rPr lang="sk-SK" b="1" i="1" dirty="0"/>
              <a:t>Počet recenzií</a:t>
            </a:r>
            <a:r>
              <a:rPr lang="sk-SK" b="1" dirty="0"/>
              <a:t> </a:t>
            </a:r>
            <a:r>
              <a:rPr lang="sk-SK" dirty="0"/>
              <a:t>- spameri bežne vytvárajú viacnásobné recenzie -manipulácia s priemerným hodnotením.</a:t>
            </a:r>
            <a:endParaRPr lang="en-GB" dirty="0"/>
          </a:p>
          <a:p>
            <a:r>
              <a:rPr lang="sk-SK" b="1" i="1" dirty="0"/>
              <a:t>Podobnosť obsahu</a:t>
            </a:r>
            <a:r>
              <a:rPr lang="sk-SK" b="1" dirty="0"/>
              <a:t> </a:t>
            </a:r>
            <a:r>
              <a:rPr lang="sk-SK" dirty="0"/>
              <a:t>- spameri častokrát opakujú rovnaký text recenzie, nový autorský obsah by bo časovo náročný - kosínusová podobnosť.</a:t>
            </a:r>
          </a:p>
          <a:p>
            <a:r>
              <a:rPr lang="sk-SK" b="1" i="1" dirty="0"/>
              <a:t>Podobnosť obsahu zhluku</a:t>
            </a:r>
            <a:r>
              <a:rPr lang="sk-SK" b="1" dirty="0"/>
              <a:t> </a:t>
            </a:r>
            <a:r>
              <a:rPr lang="sk-SK" dirty="0"/>
              <a:t>- vysoké skóre podobnosti medzi recenziami a inými recenziami toho istého zhluku by mohlo naznačovať, že recenzia podozrivo pripomína iné recenzie. </a:t>
            </a:r>
          </a:p>
          <a:p>
            <a:r>
              <a:rPr lang="sk-SK" b="1" i="1" dirty="0"/>
              <a:t>Aktivita zhluku</a:t>
            </a:r>
            <a:r>
              <a:rPr lang="sk-SK" b="1" dirty="0"/>
              <a:t> </a:t>
            </a:r>
            <a:r>
              <a:rPr lang="sk-SK" dirty="0"/>
              <a:t>- spamer vytvorí veľké množstvo recenzií v malých zhlukoch svojej činnosti, aby rýchlo zmanipuloval všeobecný názor. Predpokladom je, že čestný recenzent vytvorí maximálne dve recenzie.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446302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51010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 dirty="0"/>
              <a:t>Detekcia falošných správ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83568" y="1557000"/>
            <a:ext cx="7848872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Povesť recenzie</a:t>
            </a:r>
          </a:p>
          <a:p>
            <a:r>
              <a:rPr lang="sk-SK" b="1" i="1" dirty="0"/>
              <a:t>Extrémne hodnotenie</a:t>
            </a:r>
            <a:r>
              <a:rPr lang="sk-SK" b="1" dirty="0"/>
              <a:t> </a:t>
            </a:r>
            <a:r>
              <a:rPr lang="sk-SK" dirty="0"/>
              <a:t>- väčšina spamerov využíva extrémne hodnotenie, buď 1 alebo 5 na 5-stupňovej hodnotiacej tabuľky, s cieľom rýchlo zvýšiť alebo znížiť priemerné skóre produktu. </a:t>
            </a:r>
            <a:endParaRPr lang="en-GB" dirty="0"/>
          </a:p>
          <a:p>
            <a:r>
              <a:rPr lang="sk-SK" b="1" i="1" dirty="0"/>
              <a:t>Počet recenzií produktu</a:t>
            </a:r>
            <a:r>
              <a:rPr lang="sk-SK" b="1" dirty="0"/>
              <a:t> </a:t>
            </a:r>
            <a:r>
              <a:rPr lang="sk-SK" dirty="0"/>
              <a:t>– zvažuje sa relevantné správanie recenzenta na minulé recenzované produkty - priemerný počet recenzií = veľkosť historickej recenzie na počet posudzovaných produktov</a:t>
            </a:r>
            <a:endParaRPr lang="en-GB" dirty="0"/>
          </a:p>
          <a:p>
            <a:r>
              <a:rPr lang="sk-SK" b="1" i="1" dirty="0"/>
              <a:t>Recenzia zhlukovania</a:t>
            </a:r>
            <a:r>
              <a:rPr lang="sk-SK" b="1" dirty="0"/>
              <a:t> </a:t>
            </a:r>
            <a:r>
              <a:rPr lang="sk-SK" dirty="0"/>
              <a:t>- spameri majú tendenciu vytvárať všetky svoje recenzie vo veľkom množstve a v krátkom čase, zhluku, aby mohli rýchlo dominovať čestným recenziám. </a:t>
            </a:r>
          </a:p>
          <a:p>
            <a:endParaRPr lang="en-GB" dirty="0"/>
          </a:p>
          <a:p>
            <a:r>
              <a:rPr lang="sk-SK" dirty="0"/>
              <a:t>Ak sa vezmú do úvahy vyššie uvedené indikátory spamu založených na histórií: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sk-SK" dirty="0"/>
              <a:t>vytvoríme </a:t>
            </a:r>
            <a:r>
              <a:rPr lang="sk-SK" dirty="0">
                <a:solidFill>
                  <a:schemeClr val="accent6">
                    <a:lumMod val="50000"/>
                  </a:schemeClr>
                </a:solidFill>
              </a:rPr>
              <a:t>kombinovanú metódu</a:t>
            </a:r>
            <a:r>
              <a:rPr lang="sk-SK" dirty="0"/>
              <a:t>, ktorá modeluje dôveryhodnosť alebo povesť recenzenta.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sk-SK" dirty="0">
                <a:solidFill>
                  <a:schemeClr val="accent3">
                    <a:lumMod val="25000"/>
                  </a:schemeClr>
                </a:solidFill>
              </a:rPr>
              <a:t>nízke skóre naznačuje dobrú povesť</a:t>
            </a:r>
            <a:r>
              <a:rPr lang="sk-SK" dirty="0"/>
              <a:t>, zatiaľ čo vysoké skóre znamená podozrivé správanie.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642968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11985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Úvod</a:t>
            </a:r>
            <a:endParaRPr lang="cs-CZ" sz="3200" b="1"/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755576" y="2063522"/>
            <a:ext cx="8068234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sk-SK" sz="2000" dirty="0" err="1"/>
              <a:t>Antisociálne</a:t>
            </a:r>
            <a:r>
              <a:rPr lang="sk-SK" sz="2000" dirty="0"/>
              <a:t> správanie v online prostredí patrí medzi najaktuálnejšie </a:t>
            </a:r>
          </a:p>
          <a:p>
            <a:pPr marL="342900" indent="-342900"/>
            <a:r>
              <a:rPr lang="sk-SK" sz="2000" dirty="0"/>
              <a:t>a najvážnejšie problémy sociálneho webu, ktoré: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sk-SK" sz="2000" dirty="0"/>
              <a:t>ohrozuje princípy na ktorých je vybudovaný web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sk-SK" sz="2000" dirty="0"/>
              <a:t>má kritický presah do fungovania spoločnosti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sk-SK" sz="2000" dirty="0"/>
              <a:t>falošné informácie majú vplyv na budovanie názorov (rozhodnutia)</a:t>
            </a:r>
          </a:p>
          <a:p>
            <a:r>
              <a:rPr lang="sk-SK" sz="2000" dirty="0"/>
              <a:t> </a:t>
            </a:r>
          </a:p>
          <a:p>
            <a:r>
              <a:rPr lang="sk-SK" sz="2000" dirty="0"/>
              <a:t>Negatíva umožnené sociálnym webom: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sk-SK" sz="2000" dirty="0"/>
              <a:t>šírenie neznášanlivých postojov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sk-SK" sz="2000" dirty="0"/>
              <a:t>útočenie na osoby – </a:t>
            </a:r>
            <a:r>
              <a:rPr lang="sk-SK" sz="2000" dirty="0" err="1"/>
              <a:t>šikana</a:t>
            </a:r>
            <a:endParaRPr lang="sk-SK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sk-SK" sz="2000" dirty="0"/>
          </a:p>
          <a:p>
            <a:r>
              <a:rPr lang="sk-SK" sz="2000" dirty="0"/>
              <a:t>Informačné technológie môžu napomôcť vysporiadať sa </a:t>
            </a:r>
          </a:p>
          <a:p>
            <a:r>
              <a:rPr lang="sk-SK" sz="2000" dirty="0"/>
              <a:t>s týmto fenoménom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sk-SK" sz="2000" dirty="0"/>
          </a:p>
          <a:p>
            <a:endParaRPr lang="sk-SK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sk-SK" sz="2000" dirty="0"/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51010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 dirty="0"/>
              <a:t>Detekcia falošných správ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83568" y="1557000"/>
            <a:ext cx="7848872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sz="2000" dirty="0" err="1">
                <a:solidFill>
                  <a:schemeClr val="accent6">
                    <a:lumMod val="50000"/>
                  </a:schemeClr>
                </a:solidFill>
              </a:rPr>
              <a:t>Skórovacia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k-SK" sz="2000">
                <a:solidFill>
                  <a:schemeClr val="accent6">
                    <a:lumMod val="50000"/>
                  </a:schemeClr>
                </a:solidFill>
              </a:rPr>
              <a:t>funkcia spamu</a:t>
            </a:r>
          </a:p>
          <a:p>
            <a:endParaRPr lang="sk-SK" sz="2000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sk-SK" dirty="0"/>
              <a:t>Model založený na funkcii lineárneho váženia - spája individuálne skóre generované každým indikátorom a následne je vygenerované celkové skóre spamu pre každú recenziu.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sk-SK" dirty="0"/>
              <a:t>Extrémne hodnotenie sa považuje za najslabší indikátor, nakoľko aj čestný recenzent môže využiť extrémne hodnotenie.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sk-SK" dirty="0"/>
              <a:t>Počet recenzií a počet recenzií produktu dosahujú relatívne nízku hodnotu. Podobnosť obsahu je indikátorom, ktorý najviac ovplyvňuje váhu hodnotenia.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sk-SK" dirty="0"/>
              <a:t>Definovaný prah oddeľuje falošné recenzie od tých skutočných (3) - recenzie so skóre spamu prekračujúcimi prah - falošné.</a:t>
            </a:r>
            <a:endParaRPr lang="en-GB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sk-SK" dirty="0"/>
              <a:t>Identifikácia podozrivých časových intervalov.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sk-SK" dirty="0"/>
              <a:t>Reputácia recenzenta - jeho história predošlých recenzií a aktivít pre lepšie určenie pravosti ich najnovších recenzií.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sk-SK" dirty="0"/>
              <a:t>Hodnotenie metódy na súbore recenzií produktov spoločnosti Amazon - účinná pri odhaľovaní falošných recenzií.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370963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205056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 dirty="0"/>
              <a:t>Motivácia</a:t>
            </a:r>
            <a:endParaRPr lang="cs-CZ" sz="3200" b="1" dirty="0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683568" y="1628800"/>
            <a:ext cx="8353300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sk-SK" sz="2400" dirty="0">
                <a:solidFill>
                  <a:schemeClr val="accent3">
                    <a:lumMod val="25000"/>
                  </a:schemeClr>
                </a:solidFill>
              </a:rPr>
              <a:t>Výhody sociálnych médií: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/>
              <a:t>Konektivita – rýchlosť pripojenia bez geografických obmedzení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/>
              <a:t>Vzdelávanie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/>
              <a:t>Pomoc v rôznych otázkach (rada, finančná podpora, ...)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/>
              <a:t>Informácie – ak televízne a tlačové média poskytujú skreslené správy pod vplyvom oligarchických skupín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/>
              <a:t>Propagácia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/>
              <a:t>Šľachetné konanie (charitatívne podujatia, činnosti, ..)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/>
              <a:t>Faktor povedomia (inovatívne témy a pohľady, zlepšenie života, ...)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/>
              <a:t>Pomoc polícii v boji proti kriminalite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/>
              <a:t>Zvyšovanie obchodnej reputácie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/>
              <a:t>Budovanie komunít (v neposlednom rade, prvotný zámer)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205056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 dirty="0"/>
              <a:t>Motivácia</a:t>
            </a:r>
            <a:endParaRPr lang="cs-CZ" sz="3200" b="1" dirty="0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683568" y="1628800"/>
            <a:ext cx="8353300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sk-SK" sz="2400" dirty="0">
                <a:solidFill>
                  <a:schemeClr val="accent3">
                    <a:lumMod val="25000"/>
                  </a:schemeClr>
                </a:solidFill>
              </a:rPr>
              <a:t>Nevýhody sociálnych médií: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/>
              <a:t>Kybernetická </a:t>
            </a:r>
            <a:r>
              <a:rPr lang="sk-SK" sz="2000" dirty="0" err="1"/>
              <a:t>šikana</a:t>
            </a:r>
            <a:r>
              <a:rPr lang="sk-SK" sz="2000" dirty="0"/>
              <a:t> (falošný účet, hrozby, zastrašovanie, klebety,...)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 err="1"/>
              <a:t>Hacking</a:t>
            </a:r>
            <a:r>
              <a:rPr lang="sk-SK" sz="2000" dirty="0"/>
              <a:t> (krádež osobných údajov, súkromných informácií a ich zdieľanie na Internete, hacker)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/>
              <a:t>Závislosť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/>
              <a:t>Podvody (skryté poplatky, zmocnenie sa cudzích peňazí, ...)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/>
              <a:t>Bezpečnostné problémy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/>
              <a:t>Poškodenie reputácie (šírenie falošného príbehu, zlej povesti, ...)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/>
              <a:t>Problémy so vzťahmi a neverou (manželstvo, nesprávne rozhodnutie, propagovanie falošných pocitov,...)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/>
              <a:t>Zdravotné problémy (málo pohybu, akceptácia škodlivých rád – pitie </a:t>
            </a:r>
            <a:r>
              <a:rPr lang="sk-SK" sz="2000" dirty="0" err="1"/>
              <a:t>sava</a:t>
            </a:r>
            <a:r>
              <a:rPr lang="sk-SK" sz="2000" dirty="0"/>
              <a:t> </a:t>
            </a:r>
            <a:r>
              <a:rPr lang="sk-SK" sz="2000" dirty="0" err="1"/>
              <a:t>odkysľuje</a:t>
            </a:r>
            <a:r>
              <a:rPr lang="sk-SK" sz="2000" dirty="0"/>
              <a:t> organizmus)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/>
              <a:t>Smrť (bláznivé videá, </a:t>
            </a:r>
            <a:r>
              <a:rPr lang="sk-SK" sz="2000" dirty="0" err="1"/>
              <a:t>kaskadérstvo</a:t>
            </a:r>
            <a:r>
              <a:rPr lang="sk-SK" sz="2000" dirty="0"/>
              <a:t>)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/>
              <a:t>Idealizácia drog a alkoholu</a:t>
            </a:r>
          </a:p>
        </p:txBody>
      </p:sp>
    </p:spTree>
    <p:extLst>
      <p:ext uri="{BB962C8B-B14F-4D97-AF65-F5344CB8AC3E}">
        <p14:creationId xmlns:p14="http://schemas.microsoft.com/office/powerpoint/2010/main" val="116066993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673774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cs-CZ" sz="3200" b="1" dirty="0" err="1"/>
              <a:t>Detekcia</a:t>
            </a:r>
            <a:r>
              <a:rPr lang="cs-CZ" sz="3200" b="1" dirty="0"/>
              <a:t> </a:t>
            </a:r>
            <a:r>
              <a:rPr lang="cs-CZ" sz="3200" b="1" dirty="0" err="1"/>
              <a:t>antisociálneho</a:t>
            </a:r>
            <a:r>
              <a:rPr lang="cs-CZ" sz="3200" b="1" dirty="0"/>
              <a:t> </a:t>
            </a:r>
            <a:r>
              <a:rPr lang="cs-CZ" sz="3200" b="1" dirty="0" err="1"/>
              <a:t>chovania</a:t>
            </a:r>
            <a:endParaRPr lang="cs-CZ" sz="3200" b="1" dirty="0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88963" y="1676400"/>
            <a:ext cx="6503703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sk-SK" sz="2400" dirty="0">
                <a:solidFill>
                  <a:schemeClr val="accent3">
                    <a:lumMod val="25000"/>
                  </a:schemeClr>
                </a:solidFill>
              </a:rPr>
              <a:t>Úlohy detekcie:</a:t>
            </a:r>
          </a:p>
          <a:p>
            <a:pPr marL="342900" indent="-342900">
              <a:defRPr/>
            </a:pPr>
            <a:endParaRPr lang="sk-SK" sz="2400" dirty="0">
              <a:solidFill>
                <a:schemeClr val="accent3">
                  <a:lumMod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Analýza emocionálneho náboja </a:t>
            </a:r>
            <a:r>
              <a:rPr lang="sk-SK" sz="2000" dirty="0" err="1">
                <a:solidFill>
                  <a:schemeClr val="accent6">
                    <a:lumMod val="50000"/>
                  </a:schemeClr>
                </a:solidFill>
              </a:rPr>
              <a:t>náboja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 v diskusii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Identifikácia dôveryhodných prispievateľov (autority) </a:t>
            </a:r>
          </a:p>
          <a:p>
            <a:pPr>
              <a:defRPr/>
            </a:pP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	a zdrojov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Detekcia </a:t>
            </a:r>
            <a:r>
              <a:rPr lang="sk-SK" sz="2000" dirty="0" err="1">
                <a:solidFill>
                  <a:schemeClr val="accent6">
                    <a:lumMod val="50000"/>
                  </a:schemeClr>
                </a:solidFill>
              </a:rPr>
              <a:t>trollingu</a:t>
            </a:r>
            <a:endParaRPr lang="sk-SK" sz="20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Detekcia falošných správ</a:t>
            </a:r>
            <a:endParaRPr lang="cs-CZ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378180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 dirty="0"/>
              <a:t>Používané metódy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11560" y="1628800"/>
            <a:ext cx="68323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None/>
              <a:defRPr/>
            </a:pPr>
            <a:r>
              <a:rPr lang="sk-SK" sz="2000" dirty="0"/>
              <a:t>Doterajšie skúsenosti – práca s textom – štatistický prístup</a:t>
            </a:r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129508"/>
            <a:ext cx="8261494" cy="4577009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378180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 dirty="0"/>
              <a:t>Používané metódy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11560" y="1628800"/>
            <a:ext cx="58031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None/>
              <a:defRPr/>
            </a:pPr>
            <a:r>
              <a:rPr lang="sk-SK" sz="2000" dirty="0"/>
              <a:t>Úlohy riešené v rámci dolovania sociálneho webu</a:t>
            </a:r>
          </a:p>
        </p:txBody>
      </p:sp>
      <p:pic>
        <p:nvPicPr>
          <p:cNvPr id="6" name="Obrázo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173361"/>
            <a:ext cx="8141714" cy="4568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31798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378180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 dirty="0"/>
              <a:t>Používané metódy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11560" y="1628800"/>
            <a:ext cx="58031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None/>
              <a:defRPr/>
            </a:pPr>
            <a:r>
              <a:rPr lang="sk-SK" sz="2000" dirty="0"/>
              <a:t>Úlohy riešené v rámci dolovania sociálneho webu</a:t>
            </a:r>
          </a:p>
        </p:txBody>
      </p:sp>
      <p:pic>
        <p:nvPicPr>
          <p:cNvPr id="8" name="Obrázo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70" y="2132856"/>
            <a:ext cx="8172141" cy="4596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46717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Vrstvy">
  <a:themeElements>
    <a:clrScheme name="Vrstvy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Vrstvy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rstvy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5275</TotalTime>
  <Words>2511</Words>
  <Application>Microsoft Office PowerPoint</Application>
  <PresentationFormat>Prezentácia na obrazovke (4:3)</PresentationFormat>
  <Paragraphs>280</Paragraphs>
  <Slides>30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30</vt:i4>
      </vt:variant>
    </vt:vector>
  </HeadingPairs>
  <TitlesOfParts>
    <vt:vector size="34" baseType="lpstr">
      <vt:lpstr>Arial</vt:lpstr>
      <vt:lpstr>Times New Roman</vt:lpstr>
      <vt:lpstr>Wingdings</vt:lpstr>
      <vt:lpstr>Vrstvy</vt:lpstr>
      <vt:lpstr>Automatická detekcia asociálneho prispievania do webových diskusií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Kika</dc:creator>
  <cp:lastModifiedBy>Kristina Machova</cp:lastModifiedBy>
  <cp:revision>232</cp:revision>
  <dcterms:created xsi:type="dcterms:W3CDTF">2007-08-31T13:42:21Z</dcterms:created>
  <dcterms:modified xsi:type="dcterms:W3CDTF">2022-09-27T14:01:33Z</dcterms:modified>
</cp:coreProperties>
</file>