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373" r:id="rId4"/>
    <p:sldId id="375" r:id="rId5"/>
    <p:sldId id="455" r:id="rId6"/>
    <p:sldId id="376" r:id="rId7"/>
    <p:sldId id="369" r:id="rId8"/>
    <p:sldId id="379" r:id="rId9"/>
    <p:sldId id="380" r:id="rId10"/>
    <p:sldId id="382" r:id="rId11"/>
    <p:sldId id="432" r:id="rId12"/>
    <p:sldId id="444" r:id="rId13"/>
    <p:sldId id="445" r:id="rId14"/>
    <p:sldId id="446" r:id="rId15"/>
    <p:sldId id="447" r:id="rId16"/>
    <p:sldId id="347" r:id="rId17"/>
    <p:sldId id="381" r:id="rId18"/>
    <p:sldId id="377" r:id="rId19"/>
    <p:sldId id="378" r:id="rId20"/>
    <p:sldId id="448" r:id="rId21"/>
    <p:sldId id="449" r:id="rId22"/>
    <p:sldId id="450" r:id="rId23"/>
    <p:sldId id="451" r:id="rId24"/>
    <p:sldId id="452" r:id="rId25"/>
    <p:sldId id="453" r:id="rId26"/>
    <p:sldId id="454" r:id="rId27"/>
  </p:sldIdLst>
  <p:sldSz cx="9144000" cy="6858000" type="screen4x3"/>
  <p:notesSz cx="6858000" cy="9144000"/>
  <p:defaultTextStyle>
    <a:defPPr>
      <a:defRPr lang="cs-CZ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6600"/>
    <a:srgbClr val="006699"/>
    <a:srgbClr val="003366"/>
    <a:srgbClr val="808000"/>
    <a:srgbClr val="996633"/>
    <a:srgbClr val="339933"/>
    <a:srgbClr val="A9B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4550" autoAdjust="0"/>
  </p:normalViewPr>
  <p:slideViewPr>
    <p:cSldViewPr>
      <p:cViewPr varScale="1">
        <p:scale>
          <a:sx n="96" d="100"/>
          <a:sy n="96" d="100"/>
        </p:scale>
        <p:origin x="7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4B1204-7BF6-42AC-B58D-98913AA807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934EE1B-6500-41FD-B240-4399D2174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sk-SK" sz="2400" i="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ED91DBA-DC71-4B72-908D-6C06901FCAA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588580F9-AF22-4EAC-A9D7-1E7B3575489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0123F575-660F-462A-B824-A3B409461DBD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1E018650-B4B0-4598-99EE-46E2D5D90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FEAAFACD-184D-40C9-BB18-9767435227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FA02EF01-8464-4189-BC62-2A532039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1C13D405-66F1-4919-9B12-7037D346C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</p:grpSp>
      <p:sp>
        <p:nvSpPr>
          <p:cNvPr id="378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A4F7C53-E82A-487C-94B9-4A25C5067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17D16CC-6B88-423B-8A36-4C8BB698F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B8517EA-E9D1-44A1-A5B6-547326CCF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7681-832E-492A-A77C-A4E329935A8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669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038D707-196F-463C-85B4-3475035AF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55D87B8-7519-45AA-9A74-707611D88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07551B7-D67D-48C6-91FA-65734B876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F20DD-269B-4F05-9A01-E7AA01B8711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4333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6A3265-5F15-49F8-84BF-6E9908775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C43B5A3-F0C6-4C59-901E-D659DE3EA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D44641D-86CB-43C8-871A-BBCDC518D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CB1B2-9677-420F-8C84-7E6CD5735944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5015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44AB0BC-EE2C-4524-AC13-B989FF834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8FFB9A1-6BB5-458A-8633-E3693D011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652D651-E49E-42B3-B7C0-D525EB0C2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61BC-4E81-4CD6-90FF-71888F7A5B5E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5297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261EA2-A435-4CCE-91CE-EFC72F9DC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D1323C-D835-424C-A44A-0C027573C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5AE7B2E-D90F-4B16-8218-073CBAA02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1D632-3C75-41CF-9C86-6C2964F0F2C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79958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15BB468-93D5-41B8-980C-5265E5224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940251-674F-4625-B853-568146813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AA88833-2090-475F-9630-C97391FA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A4876-64D0-4EB5-BBB2-BDF173C71C8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17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0180374-D42A-49C7-955D-F64AC8007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E18861-0711-4C00-BEC2-683EA9D2A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203F08A-DE85-4B86-B2C3-324D6C6BE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03BF2-CC53-4B3D-B72A-3B521A4BCBBF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66281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B51E596-418C-422D-8952-FC8D9BCED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6C8CB83-E0DF-454A-93DE-D593D54D6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803D311-5FAB-4829-990D-58624C1E0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642D3-950D-43F9-97C5-AF0B3CA409C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06279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FC7F451-E8A9-4075-9EAF-317612F5A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18BDD5A-09C6-4FF8-9F04-D2194E203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93BCF6E-99AF-4118-BED4-3C74DCAD2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2E9C0-7065-42EA-AD8B-E714DC0274A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3173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30589F7-617C-48BD-82EF-791393FA9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2F18E35-6CAA-4F53-8F2C-F6C24FD7D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C007D4-C0F0-4CCD-895F-13C4FC509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5C87D-2A3B-40D2-88F4-FB71C3A38C6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6122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6FB87DF-C3D3-4D8E-AF7D-C5D0B5652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5C90F63-B920-445A-895B-F5C00721E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AE35548-BD07-4082-B24F-0EA18C3EC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A69C1-2A3E-4613-8D16-97CC0E6B00A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2239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DC0EF5C-C60F-410E-ADB7-220B6FD668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6867" name="Rectangle 3">
              <a:extLst>
                <a:ext uri="{FF2B5EF4-FFF2-40B4-BE49-F238E27FC236}">
                  <a16:creationId xmlns:a16="http://schemas.microsoft.com/office/drawing/2014/main" id="{32604903-DA75-42BF-B08F-A600D63ED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sk-SK" sz="2400" i="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77E10003-C716-4A7B-BBDC-FB6223FCC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6869" name="Rectangle 5">
                <a:extLst>
                  <a:ext uri="{FF2B5EF4-FFF2-40B4-BE49-F238E27FC236}">
                    <a16:creationId xmlns:a16="http://schemas.microsoft.com/office/drawing/2014/main" id="{2F3B7454-2C4E-4EF6-BF88-61A4547F8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36870" name="Line 6">
                <a:extLst>
                  <a:ext uri="{FF2B5EF4-FFF2-40B4-BE49-F238E27FC236}">
                    <a16:creationId xmlns:a16="http://schemas.microsoft.com/office/drawing/2014/main" id="{868B8B3C-70C1-457E-B606-BC429F48D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662D5177-1B1F-4167-A8BE-91225AC0B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 predlohy nadpisov.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B7995B00-3705-43FD-A567-0433AAC0D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štýly predlohy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Tretia úroveň</a:t>
            </a:r>
          </a:p>
          <a:p>
            <a:pPr lvl="3"/>
            <a:r>
              <a:rPr lang="cs-CZ" altLang="sk-SK"/>
              <a:t>Štvrtá úroveň</a:t>
            </a:r>
          </a:p>
          <a:p>
            <a:pPr lvl="4"/>
            <a:r>
              <a:rPr lang="cs-CZ" altLang="sk-SK"/>
              <a:t>Piata úroveň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55D4067B-104E-45C8-96E0-1624107CBD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D61F1698-1E47-4ACB-9FAC-134498121E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BCEE96EF-2DB3-41BD-B62A-A761678ED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/>
            </a:lvl1pPr>
          </a:lstStyle>
          <a:p>
            <a:fld id="{27091D11-1985-4730-B068-385221526DE4}" type="slidenum">
              <a:rPr lang="cs-CZ" altLang="sk-SK"/>
              <a:pPr/>
              <a:t>‹#›</a:t>
            </a:fld>
            <a:endParaRPr lang="cs-CZ" altLang="sk-SK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A5C3D908-48CF-4BFF-9BDF-AEC8E26DC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sk-SK" i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na.machova.website.tuke.sk/" TargetMode="External"/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915F0F-A008-453A-A020-9A80828D72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836613"/>
            <a:ext cx="7086600" cy="2447925"/>
          </a:xfrm>
        </p:spPr>
        <p:txBody>
          <a:bodyPr/>
          <a:lstStyle/>
          <a:p>
            <a:pPr algn="ctr" eaLnBrk="1" hangingPunct="1"/>
            <a:r>
              <a:rPr lang="sk-SK" altLang="sk-SK" b="1" dirty="0">
                <a:solidFill>
                  <a:schemeClr val="tx1"/>
                </a:solidFill>
              </a:rPr>
              <a:t>Analýza sentimentu </a:t>
            </a:r>
            <a:br>
              <a:rPr lang="sk-SK" altLang="sk-SK" b="1" dirty="0">
                <a:solidFill>
                  <a:schemeClr val="tx1"/>
                </a:solidFill>
              </a:rPr>
            </a:br>
            <a:r>
              <a:rPr lang="sk-SK" altLang="sk-SK" b="1" dirty="0">
                <a:solidFill>
                  <a:schemeClr val="tx1"/>
                </a:solidFill>
              </a:rPr>
              <a:t>so zameraním </a:t>
            </a:r>
            <a:br>
              <a:rPr lang="sk-SK" altLang="sk-SK" b="1" dirty="0">
                <a:solidFill>
                  <a:schemeClr val="tx1"/>
                </a:solidFill>
              </a:rPr>
            </a:br>
            <a:r>
              <a:rPr lang="sk-SK" altLang="sk-SK" b="1" dirty="0">
                <a:solidFill>
                  <a:schemeClr val="tx1"/>
                </a:solidFill>
              </a:rPr>
              <a:t>na </a:t>
            </a:r>
            <a:r>
              <a:rPr lang="sk-SK" altLang="sk-SK" b="1">
                <a:solidFill>
                  <a:schemeClr val="tx1"/>
                </a:solidFill>
              </a:rPr>
              <a:t>detekciu emócií</a:t>
            </a:r>
            <a:endParaRPr lang="sk-SK" altLang="sk-SK" b="1" dirty="0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D92AB11-8FB0-4852-B841-3B394BD0F4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843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r>
              <a:rPr lang="sk-SK" altLang="sk-SK" sz="2400" b="1" dirty="0"/>
              <a:t>prof. Ing. Kristína Machová, PhD.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k-SK" sz="2400" dirty="0">
                <a:hlinkClick r:id="rId2"/>
              </a:rPr>
              <a:t>k</a:t>
            </a:r>
            <a:r>
              <a:rPr lang="sk-SK" altLang="sk-SK" sz="2400" dirty="0" err="1">
                <a:hlinkClick r:id="rId2"/>
              </a:rPr>
              <a:t>ristina</a:t>
            </a:r>
            <a:r>
              <a:rPr lang="sk-SK" altLang="sk-SK" sz="2400" dirty="0">
                <a:hlinkClick r:id="rId2"/>
              </a:rPr>
              <a:t>.</a:t>
            </a:r>
            <a:r>
              <a:rPr lang="en-US" altLang="sk-SK" sz="2400" dirty="0">
                <a:hlinkClick r:id="rId2"/>
              </a:rPr>
              <a:t>m</a:t>
            </a:r>
            <a:r>
              <a:rPr lang="sk-SK" altLang="sk-SK" sz="2400" dirty="0" err="1">
                <a:hlinkClick r:id="rId2"/>
              </a:rPr>
              <a:t>achova</a:t>
            </a:r>
            <a:r>
              <a:rPr lang="en-US" altLang="sk-SK" sz="2400" dirty="0">
                <a:hlinkClick r:id="rId2"/>
              </a:rPr>
              <a:t>@tuke.sk</a:t>
            </a:r>
            <a:endParaRPr lang="en-US" altLang="sk-SK" sz="2400" dirty="0"/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hlinkClick r:id="rId3"/>
              </a:rPr>
              <a:t>https://kristina.machova.website.tuke.sk</a:t>
            </a:r>
            <a:endParaRPr lang="sk-SK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4ADD1-4FF7-38C4-81E5-26C177F30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65CDB658-5557-4FF1-31AD-2B538985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77" y="476672"/>
            <a:ext cx="8308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Metódy generovania detekčných modelov</a:t>
            </a:r>
            <a:endParaRPr lang="cs-CZ" altLang="sk-SK" sz="3200" b="1" i="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15280C8-2FA9-3E65-F58D-66A19961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718FE87B-5D55-C1B7-89AA-4FD756F2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22" y="1484784"/>
            <a:ext cx="850647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l" eaLnBrk="1" hangingPunct="1">
              <a:defRPr/>
            </a:pPr>
            <a:r>
              <a:rPr lang="sk-SK" sz="2000" i="0" dirty="0">
                <a:latin typeface="Arial" charset="0"/>
              </a:rPr>
              <a:t>Najúspešnejšie v NLP (</a:t>
            </a:r>
            <a:r>
              <a:rPr lang="sk-SK" sz="2000" i="0" dirty="0" err="1">
                <a:latin typeface="Arial" charset="0"/>
              </a:rPr>
              <a:t>natural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language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processing</a:t>
            </a:r>
            <a:r>
              <a:rPr lang="sk-SK" sz="2000" i="0" dirty="0">
                <a:latin typeface="Arial" charset="0"/>
              </a:rPr>
              <a:t>):</a:t>
            </a:r>
          </a:p>
          <a:p>
            <a:pPr marL="0" lvl="1" algn="l" eaLnBrk="1" hangingPunct="1">
              <a:defRPr/>
            </a:pPr>
            <a:r>
              <a:rPr lang="sk-SK" sz="2000" i="0" dirty="0" err="1">
                <a:latin typeface="Arial" charset="0"/>
              </a:rPr>
              <a:t>Rekurentné</a:t>
            </a:r>
            <a:r>
              <a:rPr lang="sk-SK" sz="2000" i="0" dirty="0">
                <a:latin typeface="Arial" charset="0"/>
              </a:rPr>
              <a:t> neurónové siete (</a:t>
            </a: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LSTM, GRU</a:t>
            </a:r>
            <a:r>
              <a:rPr lang="sk-SK" sz="2000" i="0" dirty="0">
                <a:latin typeface="Arial" charset="0"/>
              </a:rPr>
              <a:t>)</a:t>
            </a:r>
          </a:p>
          <a:p>
            <a:pPr marL="0" lvl="1" algn="l" eaLnBrk="1" hangingPunct="1">
              <a:defRPr/>
            </a:pPr>
            <a:r>
              <a:rPr lang="sk-SK" sz="20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Transformers</a:t>
            </a:r>
            <a:r>
              <a:rPr lang="sk-SK" sz="2000" i="0" dirty="0">
                <a:solidFill>
                  <a:srgbClr val="0D0D0D"/>
                </a:solidFill>
                <a:latin typeface="Arial" charset="0"/>
              </a:rPr>
              <a:t> (mT5, byT5) + GPT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i="0" dirty="0">
                <a:solidFill>
                  <a:schemeClr val="accent3">
                    <a:lumMod val="25000"/>
                  </a:schemeClr>
                </a:solidFill>
              </a:rPr>
              <a:t>LSTM(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</a:rPr>
              <a:t>Long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</a:rPr>
              <a:t>-</a:t>
            </a:r>
            <a:r>
              <a:rPr lang="en-US" i="0" dirty="0">
                <a:solidFill>
                  <a:schemeClr val="accent3">
                    <a:lumMod val="25000"/>
                  </a:schemeClr>
                </a:solidFill>
              </a:rPr>
              <a:t>short-term memory) </a:t>
            </a:r>
            <a:endParaRPr lang="sk-SK" i="0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i="0" dirty="0">
                <a:solidFill>
                  <a:schemeClr val="accent3">
                    <a:lumMod val="25000"/>
                  </a:schemeClr>
                </a:solidFill>
              </a:rPr>
              <a:t>GRU (Gated recurrent unit) </a:t>
            </a:r>
            <a:endParaRPr lang="sk-SK" i="0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i="0" dirty="0"/>
              <a:t>Tieto siete využívajú brány (</a:t>
            </a:r>
            <a:r>
              <a:rPr lang="sk-SK" i="0" dirty="0" err="1"/>
              <a:t>gates</a:t>
            </a:r>
            <a:r>
              <a:rPr lang="sk-SK" i="0" dirty="0"/>
              <a:t>) na reguláciu toku informácií.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i="0" dirty="0"/>
              <a:t>Brány sú schopné si zapamätať, ktoré informácie sú dostatočne dôležité na zachovanie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i="0" dirty="0"/>
              <a:t>LSTM a GRU siete sú bežne využívané v NLP problémoch (spracovanie textov,  rozpoznávanie reči, generovaní textu alebo syntéze reči)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k-SK" i="0" dirty="0"/>
              <a:t>Obojsmerné 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</a:rPr>
              <a:t>- 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BiLSTM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(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Bidirectional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LSTM) a 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BiGRU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(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Bidirectional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GRU)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E42768C-0395-E0F2-F2FE-C5CE84BE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22" y="4796650"/>
            <a:ext cx="8254879" cy="20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023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426" y="435999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3200" b="1" dirty="0"/>
              <a:t>LSTM – </a:t>
            </a:r>
            <a:r>
              <a:rPr lang="sk-SK" sz="3200" b="1" dirty="0" err="1"/>
              <a:t>Long</a:t>
            </a:r>
            <a:r>
              <a:rPr lang="sk-SK" sz="3200" b="1" dirty="0"/>
              <a:t> </a:t>
            </a:r>
            <a:r>
              <a:rPr lang="sk-SK" sz="3200" b="1" dirty="0" err="1"/>
              <a:t>Short</a:t>
            </a:r>
            <a:r>
              <a:rPr lang="sk-SK" sz="3200" b="1" dirty="0"/>
              <a:t> Term </a:t>
            </a:r>
            <a:r>
              <a:rPr lang="sk-SK" sz="3200" b="1" dirty="0" err="1"/>
              <a:t>Memory</a:t>
            </a:r>
            <a:r>
              <a:rPr lang="sk-SK" sz="3200" b="1" dirty="0"/>
              <a:t> 1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3568" y="1556793"/>
            <a:ext cx="8351756" cy="30797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2000" dirty="0"/>
              <a:t>V LSTM každá bunka obsahuje 3 brány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/>
              <a:t>Tieto brány využívajú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sigmoidálnu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funkciu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/>
              <a:t>Do tejto funkcie prídu informácie ohľadom minulého a súčasného stavu, následne funkcia vráti hodnotu medzi 0 a 1 (0 - zabudnutie, 1 – zapamätanie)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</a:rPr>
              <a:t>Forget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 gate </a:t>
            </a:r>
            <a:r>
              <a:rPr lang="pl-PL" sz="2000" dirty="0"/>
              <a:t>rozhoduje, co nie je dostatocne relevantné pre zachovanie z minulého kroku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Input gate </a:t>
            </a:r>
            <a:r>
              <a:rPr lang="sk-SK" sz="2000" dirty="0"/>
              <a:t>rozhoduje čo je relevantné zo súčasného kroku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Output gate </a:t>
            </a:r>
            <a:r>
              <a:rPr lang="sk-SK" sz="2000" dirty="0"/>
              <a:t>určuje ďalší skrytý stav, ktorý predstavuje pamäť NS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591D5EB-7830-461B-9E30-D87178FF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75326"/>
            <a:ext cx="6323463" cy="19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3200" b="1" dirty="0"/>
              <a:t>LSTM – </a:t>
            </a:r>
            <a:r>
              <a:rPr lang="sk-SK" sz="3200" b="1" dirty="0" err="1"/>
              <a:t>Long</a:t>
            </a:r>
            <a:r>
              <a:rPr lang="sk-SK" sz="3200" b="1" dirty="0"/>
              <a:t> </a:t>
            </a:r>
            <a:r>
              <a:rPr lang="sk-SK" sz="3200" b="1" dirty="0" err="1"/>
              <a:t>Short</a:t>
            </a:r>
            <a:r>
              <a:rPr lang="sk-SK" sz="3200" b="1" dirty="0"/>
              <a:t> Term </a:t>
            </a:r>
            <a:r>
              <a:rPr lang="sk-SK" sz="3200" b="1" dirty="0" err="1"/>
              <a:t>Memory</a:t>
            </a:r>
            <a:r>
              <a:rPr lang="sk-SK" sz="3200" b="1" dirty="0"/>
              <a:t> 2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28EFCF0-E217-8E5F-F041-97170AA20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9720"/>
            <a:ext cx="8191561" cy="31525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4788024" y="1685830"/>
            <a:ext cx="3922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Základ LSTM tvorí horizontálna línia ktorou prechádza vektor medzi jednotlivými blokmi, kde dochádza iba k malým lineárnym operáciám. Pomocou tejto línie prechádza informácia cez celú štruktúru LSTM siete.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5EEB8C4-64E5-89EA-D43B-60003B51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0" y="1541984"/>
            <a:ext cx="3908693" cy="2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5D66-7C15-FC1A-D190-4DF5F395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23E34-96FA-E566-C506-34CF63D9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26" y="435999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3200" b="1" dirty="0" err="1">
                <a:latin typeface="+mn-lt"/>
              </a:rPr>
              <a:t>Transformery</a:t>
            </a:r>
            <a:r>
              <a:rPr lang="sk-SK" sz="3200" b="1" dirty="0">
                <a:latin typeface="+mn-lt"/>
              </a:rPr>
              <a:t> 1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3C8105C3-99B8-1430-221A-6F46F20A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8351756" cy="2448272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sk-SK" sz="1800" dirty="0"/>
              <a:t>T</a:t>
            </a:r>
            <a:r>
              <a:rPr lang="sk-SK" sz="1800" b="0" i="0" u="none" strike="noStrike" baseline="0" dirty="0"/>
              <a:t>ransformačný posun v oblasti NLP.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dirty="0"/>
              <a:t>I</a:t>
            </a:r>
            <a:r>
              <a:rPr lang="sk-SK" sz="1800" b="0" i="0" u="none" strike="noStrike" baseline="0" dirty="0"/>
              <a:t>novácia spočíva vo využití mechanizmu pozornosti, ktorý umožňuje súčasné zohľadnenie všetkých pozícií v rámci sekvencie a efektívne zachytenie závislostí s dlhým dosahom.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Maskovaná vrstva „</a:t>
            </a:r>
            <a:r>
              <a:rPr lang="sk-SK" sz="1800" b="0" i="0" u="none" strike="noStrike" baseline="0" dirty="0" err="1"/>
              <a:t>Attention</a:t>
            </a:r>
            <a:r>
              <a:rPr lang="sk-SK" sz="1800" b="0" i="0" u="none" strike="noStrike" baseline="0" dirty="0"/>
              <a:t>“ ďalej zvyšuje schopnosť modelu rozoznávať rozmanité vzťahy vo vstupných údajoch.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Na riešenie sekvenčného poradia - pozičné kódovanie -poskytuje kľúčové informácie o hierarchii pozícií v sekvencii.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3AA75413-5551-45A4-9D92-200DE03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94C129F-A861-237D-B18B-E6534208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4" y="3859027"/>
            <a:ext cx="8551844" cy="2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B3A4-E6BF-99EC-A494-C2526422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BDC0D-BDBA-C1C0-0355-0515DA30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26" y="435999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3200" b="1" dirty="0" err="1">
                <a:latin typeface="+mn-lt"/>
              </a:rPr>
              <a:t>Transformery</a:t>
            </a:r>
            <a:r>
              <a:rPr lang="sk-SK" sz="3200" b="1" dirty="0">
                <a:latin typeface="+mn-lt"/>
              </a:rPr>
              <a:t> 2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6373573-101E-48C1-4516-652621B1F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8351756" cy="509857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k-SK" sz="2000" dirty="0"/>
              <a:t>Modely s architektúrou </a:t>
            </a:r>
            <a:r>
              <a:rPr lang="sk-SK" sz="2000" dirty="0" err="1"/>
              <a:t>Transformers</a:t>
            </a:r>
            <a:r>
              <a:rPr lang="sk-SK" sz="2000" dirty="0"/>
              <a:t> - </a:t>
            </a:r>
            <a:r>
              <a:rPr lang="sk-SK" sz="2000" b="0" i="0" u="none" strike="noStrike" baseline="0" dirty="0" err="1"/>
              <a:t>mBERT</a:t>
            </a:r>
            <a:r>
              <a:rPr lang="sk-SK" sz="2000" b="0" i="0" u="none" strike="noStrike" baseline="0" dirty="0"/>
              <a:t>, </a:t>
            </a:r>
            <a:r>
              <a:rPr lang="sk-SK" sz="2000" b="0" i="0" u="none" strike="noStrike" baseline="0" dirty="0" err="1"/>
              <a:t>SlovakBERT</a:t>
            </a:r>
            <a:r>
              <a:rPr lang="sk-SK" sz="2000" b="0" i="0" u="none" strike="noStrike" baseline="0" dirty="0"/>
              <a:t>, </a:t>
            </a:r>
            <a:r>
              <a:rPr lang="sk-SK" sz="2000" b="0" i="0" u="none" strike="noStrike" baseline="0" dirty="0" err="1"/>
              <a:t>RoBERTa</a:t>
            </a:r>
            <a:r>
              <a:rPr lang="sk-SK" sz="2000" b="0" i="0" u="none" strike="noStrike" baseline="0" dirty="0"/>
              <a:t>, </a:t>
            </a:r>
            <a:r>
              <a:rPr lang="sk-SK" sz="2000" b="0" i="0" u="none" strike="noStrike" baseline="0" dirty="0" err="1"/>
              <a:t>DistilBERT</a:t>
            </a:r>
            <a:r>
              <a:rPr lang="sk-SK" sz="2000" b="0" i="0" u="none" strike="noStrike" baseline="0" dirty="0"/>
              <a:t>, mT5, byT5 a GPT.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Model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 využíva architektúru </a:t>
            </a:r>
            <a:r>
              <a:rPr lang="sk-SK" sz="1800" b="0" i="0" u="none" strike="noStrike" baseline="0" dirty="0" err="1"/>
              <a:t>kodéra</a:t>
            </a:r>
            <a:r>
              <a:rPr lang="sk-SK" sz="1800" b="0" i="0" u="none" strike="noStrike" baseline="0" dirty="0"/>
              <a:t> a dekodéra, ktorá obsahuje viacero vrstiev mechanizmu vlastnej pozornosti a vrstvy </a:t>
            </a:r>
            <a:r>
              <a:rPr lang="sk-SK" sz="1800" b="0" i="0" u="none" strike="noStrike" baseline="0" dirty="0" err="1"/>
              <a:t>Feed</a:t>
            </a:r>
            <a:r>
              <a:rPr lang="sk-SK" sz="1800" b="0" i="0" u="none" strike="noStrike" baseline="0" dirty="0"/>
              <a:t> Forward v oboch komponentoch.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de-DE" sz="1800" b="0" i="0" u="none" strike="noStrike" baseline="0" dirty="0" err="1"/>
              <a:t>Mechanizmus</a:t>
            </a:r>
            <a:r>
              <a:rPr lang="de-DE" sz="1800" b="0" i="0" u="none" strike="noStrike" baseline="0" dirty="0"/>
              <a:t> </a:t>
            </a:r>
            <a:r>
              <a:rPr lang="de-DE" sz="1800" b="0" i="0" u="none" strike="noStrike" baseline="0" dirty="0" err="1"/>
              <a:t>pozornosti</a:t>
            </a:r>
            <a:r>
              <a:rPr lang="de-DE" sz="1800" b="0" i="0" u="none" strike="noStrike" baseline="0" dirty="0"/>
              <a:t> (z </a:t>
            </a:r>
            <a:r>
              <a:rPr lang="de-DE" sz="1800" b="0" i="0" u="none" strike="noStrike" baseline="0" dirty="0" err="1"/>
              <a:t>angl</a:t>
            </a:r>
            <a:r>
              <a:rPr lang="de-DE" sz="1800" b="0" i="0" u="none" strike="noStrike" baseline="0" dirty="0"/>
              <a:t>. Attention </a:t>
            </a:r>
            <a:r>
              <a:rPr lang="de-DE" sz="1800" b="0" i="0" u="none" strike="noStrike" baseline="0" dirty="0" err="1"/>
              <a:t>Mechanism</a:t>
            </a:r>
            <a:r>
              <a:rPr lang="de-DE" sz="1800" b="0" i="0" u="none" strike="noStrike" baseline="0" dirty="0"/>
              <a:t>, AM) je </a:t>
            </a:r>
            <a:r>
              <a:rPr lang="de-DE" sz="1800" b="0" i="0" u="none" strike="noStrike" baseline="0" dirty="0" err="1"/>
              <a:t>transformačný</a:t>
            </a:r>
            <a:r>
              <a:rPr lang="sk-SK" sz="1800" dirty="0"/>
              <a:t> </a:t>
            </a:r>
            <a:r>
              <a:rPr lang="sk-SK" sz="1800" b="0" i="0" u="none" strike="noStrike" baseline="0" dirty="0"/>
              <a:t>koncept, ktorý umožňuje modelu efektívnejšie spracovať zložité, dlhé vstupné vety.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Mechanizmus pozornosti zlepšuje proces prekladu tým, že dynamicky upravuje zameranie modelu na každé cieľové slovo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Priraďuje skrytým stavom </a:t>
            </a:r>
            <a:r>
              <a:rPr lang="sk-SK" sz="1800" b="0" i="0" u="none" strike="noStrike" baseline="0" dirty="0" err="1"/>
              <a:t>kodéra</a:t>
            </a:r>
            <a:r>
              <a:rPr lang="sk-SK" sz="1800" b="0" i="0" u="none" strike="noStrike" baseline="0" dirty="0"/>
              <a:t> rôzne váhy</a:t>
            </a:r>
            <a:r>
              <a:rPr lang="sk-SK" sz="1800" dirty="0"/>
              <a:t> -</a:t>
            </a:r>
            <a:r>
              <a:rPr lang="sk-SK" sz="1800" b="0" i="0" u="none" strike="noStrike" baseline="0" dirty="0"/>
              <a:t> sa používajú na výpočet kontextového vektora (váženého súčtu skrytých stavov), ktorý obsahuje relevantné informácie zo zdrojovej vety pre aktuálne cieľové slovo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Tento kontextový vektor sa potom zlúči so vstupom dekodéra, aby pomohol predpovedať nasledujúce slovo v cieľovej sekvencii.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Počas procesu trénovania sa model učí upravovať tieto váhy pozornosti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1866DE31-913C-D8C1-63B2-A0A90D54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4EBF-9636-29A8-0C2C-1C6E088E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923EF-2816-B2F0-3956-044AC730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26" y="435999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3200" b="1" dirty="0" err="1">
                <a:latin typeface="+mn-lt"/>
              </a:rPr>
              <a:t>Transformery</a:t>
            </a:r>
            <a:r>
              <a:rPr lang="sk-SK" sz="3200" b="1" dirty="0">
                <a:latin typeface="+mn-lt"/>
              </a:rPr>
              <a:t> 3 - BERT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4E6DC8DE-63FA-E427-2D74-AA3B9A2DF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8351756" cy="5373216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fr-FR" sz="1800" b="0" i="1" u="none" strike="noStrike" baseline="0" dirty="0"/>
              <a:t>BERT (z angl. Bidirectional Encoder Representations from Transformers) </a:t>
            </a:r>
            <a:r>
              <a:rPr lang="fr-FR" sz="1800" b="0" i="0" u="none" strike="noStrike" baseline="0" dirty="0"/>
              <a:t>je algoritmus</a:t>
            </a:r>
            <a:r>
              <a:rPr lang="sk-SK" sz="1800" b="0" i="0" u="none" strike="noStrike" baseline="0" dirty="0"/>
              <a:t> od Google AI </a:t>
            </a:r>
            <a:r>
              <a:rPr lang="sk-SK" sz="1800" b="0" i="0" u="none" strike="noStrike" baseline="0" dirty="0" err="1"/>
              <a:t>Language</a:t>
            </a:r>
            <a:r>
              <a:rPr lang="sk-SK" sz="1800" b="0" i="0" u="none" strike="noStrike" baseline="0" dirty="0"/>
              <a:t>, ktorý priniesol prevratné výsledky v oblasti NLP.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BERT využíva obojsmerné trénovanie populárnej architektúry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, čo mu umožňuje chápať kontext slov na základe celého okolia.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Hlavná inovácia BERT spočíva v technike jazykového modelu s maskovaním slov (z angl. </a:t>
            </a:r>
            <a:r>
              <a:rPr lang="sk-SK" sz="1800" b="0" i="0" u="none" strike="noStrike" baseline="0" dirty="0" err="1"/>
              <a:t>Masked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Language</a:t>
            </a:r>
            <a:r>
              <a:rPr lang="sk-SK" sz="1800" b="0" i="0" u="none" strike="noStrike" baseline="0" dirty="0"/>
              <a:t> Model, MLM), kde 15% slov v </a:t>
            </a:r>
            <a:r>
              <a:rPr lang="sk-SK" sz="1800" b="0" i="0" u="none" strike="noStrike" baseline="0" dirty="0" err="1"/>
              <a:t>trénovacích</a:t>
            </a:r>
            <a:r>
              <a:rPr lang="sk-SK" sz="1800" b="0" i="0" u="none" strike="noStrike" baseline="0" dirty="0"/>
              <a:t> sekvenciách je nahradených maskami.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Používa stratégiu predikcie ďalšej vety (z angl. </a:t>
            </a:r>
            <a:r>
              <a:rPr lang="sk-SK" sz="1800" b="0" i="0" u="none" strike="noStrike" baseline="0" dirty="0" err="1"/>
              <a:t>Next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Sentence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Prediction</a:t>
            </a:r>
            <a:r>
              <a:rPr lang="sk-SK" sz="1800" b="0" i="0" u="none" strike="noStrike" baseline="0" dirty="0"/>
              <a:t>, NSP), kde sa model učí rozpoznávať, či dve vety nasledujú po sebe.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BERT používa iba </a:t>
            </a:r>
            <a:r>
              <a:rPr lang="sk-SK" sz="1800" b="0" i="0" u="none" strike="noStrike" baseline="0" dirty="0" err="1"/>
              <a:t>kodér</a:t>
            </a:r>
            <a:r>
              <a:rPr lang="sk-SK" sz="1800" b="0" i="0" u="none" strike="noStrike" baseline="0" dirty="0"/>
              <a:t> mechanizmu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, ktorý číta celú postupnosť naraz, čím získava obojsmerný kontext.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Pri trénovaní BERT sa kombinuje MLM a NSP s cieľom minimalizovať kombinovanú funkciu straty oboch stratégií.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dirty="0"/>
              <a:t>A</a:t>
            </a:r>
            <a:r>
              <a:rPr lang="sk-SK" sz="1800" b="0" i="0" u="none" strike="noStrike" baseline="0" dirty="0"/>
              <a:t>k model dokáže predpovedať ďalšie slovo ktoré nasleduje vo vete, potom môže zovšeobecniť syntaktické a sémantické pravidlá jazyka.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BERT bol vyvinutý na prácu so stratégiou veľmi podobnou GPT (z angl. </a:t>
            </a:r>
            <a:r>
              <a:rPr lang="sk-SK" sz="1800" b="0" i="0" u="none" strike="noStrike" baseline="0" dirty="0" err="1"/>
              <a:t>Generative</a:t>
            </a:r>
            <a:r>
              <a:rPr lang="sk-SK" sz="1800" b="0" i="0" u="none" strike="noStrike" baseline="0" dirty="0"/>
              <a:t> Pre-</a:t>
            </a:r>
            <a:r>
              <a:rPr lang="sk-SK" sz="1800" b="0" i="0" u="none" strike="noStrike" baseline="0" dirty="0" err="1"/>
              <a:t>trained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)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7B20E4AA-F44B-8AAD-133D-C1D3FDAC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EBC81EF-4366-48EE-ADD7-A9C4F2F4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443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Detekcia emócií v HRI</a:t>
            </a:r>
            <a:endParaRPr lang="cs-CZ" altLang="sk-SK" sz="3200" b="1" i="0" dirty="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8BB026EF-EE7A-416F-A234-55AEF042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E5A96FC-32BB-4C68-912A-49A0D5DA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7992243" cy="258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sz="20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Klasifikáciu emócií sme použili na zlepšenie interakcie človeka s robotom.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sz="20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 osoby sa transformuje na text a emočným modelom je určená emócia v ňom obsiahnutá.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k-SK" sz="20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Túto informáciu dostane k dispozícii robot a použije ju na rozhodnutie o výbere odpovede ako aj pohybov vhodných v danej emočnej situácii.</a:t>
            </a:r>
            <a:endParaRPr lang="sk-SK" sz="20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B3EFB22-61EF-C29A-53C8-761673D2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3" y="4381154"/>
            <a:ext cx="7878274" cy="24768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0348F-E7AC-5AD4-9831-7757AC0F0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C629C55-8834-7448-3113-F6C0052C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739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Metodológia tvorby aplikácie HRI </a:t>
            </a:r>
            <a:endParaRPr lang="cs-CZ" altLang="sk-SK" sz="3200" b="1" i="0" dirty="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4C475E1-FC70-B1BC-0897-9837DAF8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pic>
        <p:nvPicPr>
          <p:cNvPr id="2" name="Obrázok 1" descr="Obrázok, na ktorom je text, diagram, plán, písmo&#10;&#10;Automaticky generovaný popis">
            <a:extLst>
              <a:ext uri="{FF2B5EF4-FFF2-40B4-BE49-F238E27FC236}">
                <a16:creationId xmlns:a16="http://schemas.microsoft.com/office/drawing/2014/main" id="{AB71FED6-944E-8F5D-7315-CA43E62B2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0642"/>
            <a:ext cx="8532440" cy="48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75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D09AE-1BA2-2993-2F8A-49408035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D09D6CC-CAB9-B71B-2955-99A1A530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056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Aplikácia s </a:t>
            </a:r>
            <a:r>
              <a:rPr lang="sk-SK" altLang="sk-SK" sz="3200" b="1" i="0" dirty="0" err="1"/>
              <a:t>Chatbotom</a:t>
            </a:r>
            <a:r>
              <a:rPr lang="sk-SK" altLang="sk-SK" sz="3200" b="1" i="0" dirty="0"/>
              <a:t> 1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90282F8-EB37-B757-03FE-3B30FDDF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6AF0EDC1-36F5-61BE-F81D-3FB2B132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79922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Bol generovaný emočný model na rozpoznávanie emócií z textu.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Bol generovaný aj </a:t>
            </a:r>
            <a:r>
              <a:rPr lang="sk-SK" i="0" dirty="0" err="1">
                <a:latin typeface="Arial" charset="0"/>
              </a:rPr>
              <a:t>Chatbot</a:t>
            </a:r>
            <a:r>
              <a:rPr lang="sk-SK" i="0" dirty="0">
                <a:latin typeface="Arial" charset="0"/>
              </a:rPr>
              <a:t>, z konverzácií v prostredí, kde bude nasadený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Úlohou modelu bolo vybrať z natrénovaných odpovedí </a:t>
            </a:r>
            <a:r>
              <a:rPr lang="sk-SK" i="0" dirty="0" err="1">
                <a:latin typeface="Arial" charset="0"/>
              </a:rPr>
              <a:t>Chatbota</a:t>
            </a:r>
            <a:r>
              <a:rPr lang="sk-SK" i="0" dirty="0">
                <a:latin typeface="Arial" charset="0"/>
              </a:rPr>
              <a:t> tú, ktorá bola najvhodnejšia v rozpoznanej emočnej situácii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Bola vytvorená webová stránka, ktorá vizualizovala odpoveď formulovanú v spolupráci emočného modelu a </a:t>
            </a:r>
            <a:r>
              <a:rPr lang="sk-SK" i="0" dirty="0" err="1">
                <a:latin typeface="Arial" charset="0"/>
              </a:rPr>
              <a:t>Chatbota</a:t>
            </a:r>
            <a:r>
              <a:rPr lang="sk-SK" i="0" dirty="0">
                <a:latin typeface="Arial" charset="0"/>
              </a:rPr>
              <a:t>.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Emócie boli rozlišované ako pozitívne (</a:t>
            </a:r>
            <a:r>
              <a:rPr lang="sk-SK" i="0" dirty="0" err="1">
                <a:latin typeface="Arial" charset="0"/>
              </a:rPr>
              <a:t>joy</a:t>
            </a:r>
            <a:r>
              <a:rPr lang="sk-SK" i="0" dirty="0">
                <a:latin typeface="Arial" charset="0"/>
              </a:rPr>
              <a:t>, love, </a:t>
            </a:r>
            <a:r>
              <a:rPr lang="sk-SK" i="0" dirty="0" err="1">
                <a:latin typeface="Arial" charset="0"/>
              </a:rPr>
              <a:t>surprise</a:t>
            </a:r>
            <a:r>
              <a:rPr lang="sk-SK" i="0" dirty="0">
                <a:latin typeface="Arial" charset="0"/>
              </a:rPr>
              <a:t>) a negatívne (</a:t>
            </a:r>
            <a:r>
              <a:rPr lang="sk-SK" i="0" dirty="0" err="1">
                <a:latin typeface="Arial" charset="0"/>
              </a:rPr>
              <a:t>sadness</a:t>
            </a:r>
            <a:r>
              <a:rPr lang="sk-SK" i="0" dirty="0">
                <a:latin typeface="Arial" charset="0"/>
              </a:rPr>
              <a:t>, </a:t>
            </a:r>
            <a:r>
              <a:rPr lang="sk-SK" i="0" dirty="0" err="1">
                <a:latin typeface="Arial" charset="0"/>
              </a:rPr>
              <a:t>anger</a:t>
            </a:r>
            <a:r>
              <a:rPr lang="sk-SK" i="0" dirty="0">
                <a:latin typeface="Arial" charset="0"/>
              </a:rPr>
              <a:t>, </a:t>
            </a:r>
            <a:r>
              <a:rPr lang="sk-SK" i="0" dirty="0" err="1">
                <a:latin typeface="Arial" charset="0"/>
              </a:rPr>
              <a:t>fear</a:t>
            </a:r>
            <a:r>
              <a:rPr lang="sk-SK" i="0" dirty="0">
                <a:latin typeface="Arial" charset="0"/>
              </a:rPr>
              <a:t>)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1349259-63C7-95B5-77A6-01B5BE95B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9" y="4233347"/>
            <a:ext cx="4544358" cy="2555940"/>
          </a:xfrm>
          <a:prstGeom prst="rect">
            <a:avLst/>
          </a:prstGeom>
        </p:spPr>
      </p:pic>
      <p:pic>
        <p:nvPicPr>
          <p:cNvPr id="4" name="Obrázok 3" descr="Obrázok, na ktorom je text, kráľovná, miestnosť&#10;&#10;Automaticky generovaný popis">
            <a:extLst>
              <a:ext uri="{FF2B5EF4-FFF2-40B4-BE49-F238E27FC236}">
                <a16:creationId xmlns:a16="http://schemas.microsoft.com/office/drawing/2014/main" id="{6DBCFF01-35C9-E25E-09F0-58C29CFD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39" y="4234656"/>
            <a:ext cx="4544359" cy="2555940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0C99AE44-8FE4-AB12-FF8E-E147E184F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784" y="4104855"/>
            <a:ext cx="2124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accent6">
                  <a:lumMod val="50000"/>
                </a:schemeClr>
              </a:buClr>
              <a:defRPr/>
            </a:pPr>
            <a:r>
              <a:rPr lang="sk-SK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Pozitívne emócie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F3CE45C-1201-6898-1030-7BCA4C08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241" y="4048681"/>
            <a:ext cx="2124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accent6">
                  <a:lumMod val="50000"/>
                </a:schemeClr>
              </a:buClr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Negatívne emócie</a:t>
            </a:r>
          </a:p>
        </p:txBody>
      </p:sp>
    </p:spTree>
    <p:extLst>
      <p:ext uri="{BB962C8B-B14F-4D97-AF65-F5344CB8AC3E}">
        <p14:creationId xmlns:p14="http://schemas.microsoft.com/office/powerpoint/2010/main" val="31087629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4137-A970-067B-6F9D-588332BCC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D7CBA57-81FF-5A97-101F-C5C2CC6B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056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Aplikácia s </a:t>
            </a:r>
            <a:r>
              <a:rPr lang="sk-SK" altLang="sk-SK" sz="3200" b="1" i="0" dirty="0" err="1"/>
              <a:t>Chatbotom</a:t>
            </a:r>
            <a:r>
              <a:rPr lang="sk-SK" altLang="sk-SK" sz="3200" b="1" i="0" dirty="0"/>
              <a:t> 2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3613CBC1-64B5-C1C8-2961-23ED89DA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90967666-7449-416E-0B81-6D0298C2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18" y="2014997"/>
            <a:ext cx="302369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accent6">
                  <a:lumMod val="50000"/>
                </a:schemeClr>
              </a:buClr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Web aplikácia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Okno na vstup – veta od ľudského subjektu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Vizualizácia vstupu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Vizualizácia rozpoznanej emócie spolu s jej pravdepodobnosťou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Animácia rozpoznanej emócie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sk-SK" i="0" dirty="0">
              <a:latin typeface="Arial" charset="0"/>
            </a:endParaRP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3A895A0A-D29C-A862-6A7E-9D686F38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6" y="1692223"/>
            <a:ext cx="4238625" cy="5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239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A10BC94D-B66B-47AC-A576-4E0A4464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80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/>
              <a:t>Osnova:</a:t>
            </a:r>
            <a:endParaRPr lang="cs-CZ" altLang="sk-SK" sz="3200" b="1" i="0"/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63122FA5-2409-44BB-9802-3B522CD1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3CF7234C-E847-4DE2-ADFE-1A7FF58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95438"/>
            <a:ext cx="83169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Úvod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Emočné modely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Detekcia emócií z textu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Predspracovanie textu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 err="1"/>
              <a:t>Embeddings</a:t>
            </a:r>
            <a:r>
              <a:rPr lang="sk-SK" altLang="sk-SK" sz="2000" i="0" dirty="0"/>
              <a:t> z textu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Metódy generovania detekčných modelov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LSTM + </a:t>
            </a:r>
            <a:r>
              <a:rPr lang="sk-SK" altLang="sk-SK" sz="2000" i="0" dirty="0" err="1"/>
              <a:t>Transformers</a:t>
            </a:r>
            <a:r>
              <a:rPr lang="sk-SK" altLang="sk-SK" sz="2000" i="0" dirty="0"/>
              <a:t> + BERT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Detekcia emócií v HRI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Metodológia tvorby aplikácie HRI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Aplikácia s </a:t>
            </a:r>
            <a:r>
              <a:rPr lang="sk-SK" altLang="sk-SK" sz="2000" i="0" dirty="0" err="1"/>
              <a:t>Chatbotom</a:t>
            </a:r>
            <a:endParaRPr lang="sk-SK" altLang="sk-SK" sz="2000" i="0" dirty="0"/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Príklady komunikácie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Hodnotenie komunikácie</a:t>
            </a:r>
          </a:p>
          <a:p>
            <a:pPr algn="l" eaLnBrk="1" hangingPunct="1">
              <a:buFontTx/>
              <a:buAutoNum type="arabicPeriod"/>
            </a:pPr>
            <a:r>
              <a:rPr lang="sk-SK" altLang="sk-SK" sz="2000" i="0" dirty="0"/>
              <a:t>Komunikácia s robotom ELMO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5B054-563E-AB92-55DC-A152AF48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92CA4CD2-FF60-BD6E-76F0-DD2D2D0CF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056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Aplikácia s </a:t>
            </a:r>
            <a:r>
              <a:rPr lang="sk-SK" altLang="sk-SK" sz="3200" b="1" i="0" dirty="0" err="1"/>
              <a:t>Chatbotom</a:t>
            </a:r>
            <a:r>
              <a:rPr lang="sk-SK" altLang="sk-SK" sz="3200" b="1" i="0" dirty="0"/>
              <a:t> 3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F7B8835C-E52E-C445-DE3C-4C97F5CB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F05AC2F2-C8A7-5A93-0CC8-F91A942E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79922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latin typeface="Arial" charset="0"/>
              </a:rPr>
              <a:t>Chatbot</a:t>
            </a:r>
            <a:r>
              <a:rPr lang="sk-SK" i="0" dirty="0">
                <a:latin typeface="Arial" charset="0"/>
              </a:rPr>
              <a:t> je softvér vytvorený umelou inteligenciou, ktorý je určený na interakciu s ľuďmi v prirodzenom jazyku.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latin typeface="Arial" charset="0"/>
              </a:rPr>
              <a:t>Chatbot</a:t>
            </a:r>
            <a:r>
              <a:rPr lang="sk-SK" i="0" dirty="0">
                <a:latin typeface="Arial" charset="0"/>
              </a:rPr>
              <a:t> je pravdepodobne jednou z najlepších aplikácií automatického spracovania prirodzeného jazyka (NLP).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latin typeface="Arial" charset="0"/>
              </a:rPr>
              <a:t>Chatboty</a:t>
            </a:r>
            <a:r>
              <a:rPr lang="sk-SK" i="0" dirty="0">
                <a:latin typeface="Arial" charset="0"/>
              </a:rPr>
              <a:t> možno rozdeliť na dva základné typy, 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chatbot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založený na pravidlách a 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samoučiaci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sa 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chatbot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Chatbot</a:t>
            </a: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založený na pravidlách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dokáže odpovedať na otázky na základe súboru vopred stanovených pravidiel - dokáže pomerne dobre spracovať jednoduché otázky, ale v prípade zložitejších požiadaviek nie je dostatočne presný.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Samoučiace</a:t>
            </a: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sa </a:t>
            </a: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chatboty</a:t>
            </a: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využívajú pokročilé technológie umelej inteligencie, ako je strojové učenie, na trénovanie na základe príkladov. </a:t>
            </a:r>
            <a:r>
              <a:rPr lang="sk-SK" i="0" dirty="0" err="1">
                <a:latin typeface="Arial" charset="0"/>
              </a:rPr>
              <a:t>Samoučiace</a:t>
            </a:r>
            <a:r>
              <a:rPr lang="sk-SK" i="0" dirty="0">
                <a:latin typeface="Arial" charset="0"/>
              </a:rPr>
              <a:t> sa </a:t>
            </a:r>
            <a:r>
              <a:rPr lang="sk-SK" i="0" dirty="0" err="1">
                <a:latin typeface="Arial" charset="0"/>
              </a:rPr>
              <a:t>chatboty</a:t>
            </a:r>
            <a:r>
              <a:rPr lang="sk-SK" i="0" dirty="0">
                <a:latin typeface="Arial" charset="0"/>
              </a:rPr>
              <a:t> možno ďalej rozdeliť do dvoch kategórií: 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Chatboty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naučené načítaním </a:t>
            </a:r>
            <a:r>
              <a:rPr lang="sk-SK" i="0" dirty="0">
                <a:latin typeface="Arial" charset="0"/>
              </a:rPr>
              <a:t>– vstupné vzory, voľba založená na heuristike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 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generatívne </a:t>
            </a:r>
            <a:r>
              <a:rPr lang="sk-SK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Chatboty</a:t>
            </a:r>
            <a:r>
              <a:rPr lang="sk-SK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– žiadne preddefinované odpovede, učia sa na základe neurónových sietí</a:t>
            </a:r>
          </a:p>
        </p:txBody>
      </p:sp>
    </p:spTree>
    <p:extLst>
      <p:ext uri="{BB962C8B-B14F-4D97-AF65-F5344CB8AC3E}">
        <p14:creationId xmlns:p14="http://schemas.microsoft.com/office/powerpoint/2010/main" val="31191136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212AF-07D2-A37E-BCAA-7E568F1CC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9BD71F1C-3244-07F7-98F6-0C4018DA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48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Príklad komunikácie 1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E0242D06-FAAA-5DCD-022A-90F7A010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919A6BAE-9EF1-F8F1-410B-285BDCFE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00762"/>
            <a:ext cx="7193432" cy="510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Senior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„Good day.”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joy (72,19%)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</a:rPr>
              <a:t>Good day, how are you feeling today? 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“ 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Senior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„I am feeling well. “ 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joy (99,07%)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</a:rPr>
              <a:t>I am glad; how did you sleep this night? 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“ 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Senior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„I slept well, thank you. “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joy (99,24%)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</a:rPr>
              <a:t>Did you take your vitamins and your meds this morning? 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“ 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„I did, but I do not like those pills. “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fear (48,04%)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imagine. However, you need them to maintain your health. Have you had breakfast yet? 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sk-SK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„Yes, I had French toast which I love. “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joy (44,03%)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Would you like a hot beverage? A tea, or a coffee perhaps? 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99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21EE-DA86-5D4B-83D6-49CC6AF9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3F12215-1E7A-ABAF-00D3-87279CEA5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602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Príklad komunikácie 2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D4C8C4F-8D9C-1601-ED37-45E90260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FDF30A96-DA5F-7252-EAA2-A3EDBB73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56792"/>
            <a:ext cx="7193432" cy="44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„Watching my favourite TV show would be perfect. 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joy (33,80%)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Robot: „ 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Ok, you could do it before lunch. Based on today’s forecast it will be sunny so in the afternoon you could go for a walk. 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sk-SK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„Finally, that would be amazing. 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surprise (60,95%)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do you want to do after getting back from the walk? 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sk-SK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„I will probably just watch the news and read a book; I cannot do much besides that. “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sadness (46,67%)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Okay, I hope you will get a good rest after a day like this. 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endParaRPr lang="sk-SK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Senior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„I worry that I will have trouble sleeping anyways, as usual. 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600" i="1" dirty="0">
                <a:solidFill>
                  <a:srgbClr val="538135"/>
                </a:solidFill>
                <a:effectLst/>
                <a:latin typeface="+mn-lt"/>
                <a:ea typeface="Calibri" panose="020F0502020204030204" pitchFamily="34" charset="0"/>
              </a:rPr>
              <a:t>Emotion: anger (52,97%)</a:t>
            </a:r>
            <a:endParaRPr lang="sk-SK" sz="16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Robot: „</a:t>
            </a:r>
            <a:r>
              <a:rPr lang="en-GB" sz="1600" dirty="0">
                <a:solidFill>
                  <a:srgbClr val="2E74B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Well I hope it will be better today. 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endParaRPr lang="sk-SK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946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69E35-D569-314A-C99C-F924551C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F63129C-1530-B575-BFD5-04A9C91D9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032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Hodnotenie komunikácie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16F62CA2-8333-20CB-220C-A6834046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78BF303D-B6C7-76E0-C831-1431796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49413"/>
              </p:ext>
            </p:extLst>
          </p:nvPr>
        </p:nvGraphicFramePr>
        <p:xfrm>
          <a:off x="751768" y="1628800"/>
          <a:ext cx="8284728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977">
                  <a:extLst>
                    <a:ext uri="{9D8B030D-6E8A-4147-A177-3AD203B41FA5}">
                      <a16:colId xmlns:a16="http://schemas.microsoft.com/office/drawing/2014/main" val="507420555"/>
                    </a:ext>
                  </a:extLst>
                </a:gridCol>
                <a:gridCol w="1769988">
                  <a:extLst>
                    <a:ext uri="{9D8B030D-6E8A-4147-A177-3AD203B41FA5}">
                      <a16:colId xmlns:a16="http://schemas.microsoft.com/office/drawing/2014/main" val="3009204031"/>
                    </a:ext>
                  </a:extLst>
                </a:gridCol>
                <a:gridCol w="1060995">
                  <a:extLst>
                    <a:ext uri="{9D8B030D-6E8A-4147-A177-3AD203B41FA5}">
                      <a16:colId xmlns:a16="http://schemas.microsoft.com/office/drawing/2014/main" val="2518377881"/>
                    </a:ext>
                  </a:extLst>
                </a:gridCol>
                <a:gridCol w="1209768">
                  <a:extLst>
                    <a:ext uri="{9D8B030D-6E8A-4147-A177-3AD203B41FA5}">
                      <a16:colId xmlns:a16="http://schemas.microsoft.com/office/drawing/2014/main" val="2290074472"/>
                    </a:ext>
                  </a:extLst>
                </a:gridCol>
              </a:tblGrid>
              <a:tr h="66036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Senior sentences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Predicated emotion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noProof="0" dirty="0" err="1">
                          <a:effectLst/>
                        </a:rPr>
                        <a:t>Probabi-lity</a:t>
                      </a:r>
                      <a:endParaRPr lang="en-US" sz="1400" noProof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Correct</a:t>
                      </a:r>
                      <a:r>
                        <a:rPr lang="sk-SK" sz="1400" dirty="0">
                          <a:effectLst/>
                        </a:rPr>
                        <a:t>-</a:t>
                      </a:r>
                      <a:r>
                        <a:rPr lang="en-US" sz="1400" dirty="0">
                          <a:effectLst/>
                        </a:rPr>
                        <a:t>ness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4582366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Good day.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Joy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0.722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true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178270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I am feeling well.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Joy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0.991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true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315819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I slept well, thank you.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Joy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0.992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true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3132831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i="0" dirty="0">
                          <a:effectLst/>
                        </a:rPr>
                        <a:t>I did, but I do not like those pills.</a:t>
                      </a:r>
                      <a:endParaRPr lang="sk-SK" sz="1400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Fear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0.480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true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416359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0" dirty="0">
                          <a:effectLst/>
                        </a:rPr>
                        <a:t>Yes, I had French toast which I love.</a:t>
                      </a:r>
                      <a:endParaRPr lang="sk-SK" sz="1400" b="1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effectLst/>
                        </a:rPr>
                        <a:t>Joy</a:t>
                      </a:r>
                      <a:endParaRPr lang="sk-SK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effectLst/>
                        </a:rPr>
                        <a:t>0.440</a:t>
                      </a:r>
                      <a:endParaRPr lang="sk-SK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effectLst/>
                        </a:rPr>
                        <a:t>false</a:t>
                      </a:r>
                      <a:endParaRPr lang="sk-SK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3742866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i="0" dirty="0">
                          <a:effectLst/>
                        </a:rPr>
                        <a:t>A tea would be nice, thank you very much.</a:t>
                      </a:r>
                      <a:endParaRPr lang="sk-SK" sz="1400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Joy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0.373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true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5974950"/>
                  </a:ext>
                </a:extLst>
              </a:tr>
              <a:tr h="66036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i="0" dirty="0">
                          <a:effectLst/>
                        </a:rPr>
                        <a:t>Watching my favorite TV show would be perfect.</a:t>
                      </a:r>
                      <a:endParaRPr lang="sk-SK" sz="1400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Joy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0.338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true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4351392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0" dirty="0">
                          <a:effectLst/>
                        </a:rPr>
                        <a:t>Finally, that would be amazing.</a:t>
                      </a:r>
                      <a:endParaRPr lang="sk-SK" sz="1400" b="1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effectLst/>
                        </a:rPr>
                        <a:t>Surprise</a:t>
                      </a:r>
                      <a:endParaRPr lang="sk-SK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effectLst/>
                        </a:rPr>
                        <a:t>0.609</a:t>
                      </a:r>
                      <a:endParaRPr lang="sk-SK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effectLst/>
                        </a:rPr>
                        <a:t>false</a:t>
                      </a:r>
                      <a:endParaRPr lang="sk-SK" sz="1400" b="1" i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073330"/>
                  </a:ext>
                </a:extLst>
              </a:tr>
              <a:tr h="31942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I cannot do much. I will just watch the news.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Sadness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0.467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391072"/>
                  </a:ext>
                </a:extLst>
              </a:tr>
              <a:tr h="660366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I worry that I will have trouble sleeping anyways.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Anger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</a:rPr>
                        <a:t>0.530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</a:rPr>
                        <a:t>true</a:t>
                      </a:r>
                      <a:endParaRPr lang="sk-SK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520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713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98DB-5735-C897-63E4-5194EA000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FD05577F-F7EB-2E5F-A3B0-45DFFD3D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60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Komunikácia s robotom ELMO 1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38D287D5-DADB-17F3-7FA3-3F2DD5EF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D46D5CED-9336-54D6-AD6F-230519CE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79922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Úlohou bolo naučiť na detekciu emócií, tak aby bol súčasťou softvéru robota ELMO.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Detekčný model bol založený na neurónových sieťach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Veľkosť modelu obmedzená (veľký/malý model verzus veľké/malé dáta)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Dve fázy: fáza učenia a fáza implementácie</a:t>
            </a:r>
          </a:p>
        </p:txBody>
      </p:sp>
      <p:pic>
        <p:nvPicPr>
          <p:cNvPr id="1026" name="Obrázok 1">
            <a:extLst>
              <a:ext uri="{FF2B5EF4-FFF2-40B4-BE49-F238E27FC236}">
                <a16:creationId xmlns:a16="http://schemas.microsoft.com/office/drawing/2014/main" id="{58F52C5D-AD4B-DE35-03D9-C715A3AA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6" y="3284984"/>
            <a:ext cx="8306017" cy="34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553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6D774-F5A5-6592-DA7B-8994721D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47F49D3-A87C-66A5-CA8F-658CC64C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60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Komunikácia s robotom ELMO 2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3607CF86-E952-2132-E8BA-1E857790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DD01C2C8-9890-7E0E-0A48-A872DCB9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79922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Riešenie založené na hlbokom modeli na rozpoznávanie emócií ako súčasť robota ELMO na komunikáciu s človekom.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Po ľudskej reči bola vyslovená veta transformovaná na text (aplikácia </a:t>
            </a:r>
            <a:r>
              <a:rPr lang="sk-SK" i="0" dirty="0" err="1">
                <a:latin typeface="Arial" charset="0"/>
              </a:rPr>
              <a:t>speech</a:t>
            </a:r>
            <a:r>
              <a:rPr lang="sk-SK" i="0" dirty="0">
                <a:latin typeface="Arial" charset="0"/>
              </a:rPr>
              <a:t>-to-text) a analyzovaná.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Po analýze a rozpoznanej emócii reči dokázal robot ELMO vyjadriť zistenú emóciu pomocou:</a:t>
            </a:r>
          </a:p>
          <a:p>
            <a:pPr marL="7200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Vizualizácie</a:t>
            </a:r>
            <a:r>
              <a:rPr lang="sk-SK" i="0" dirty="0">
                <a:latin typeface="Arial" charset="0"/>
              </a:rPr>
              <a:t> emócie prostredníctvom jeho tváre (rôzne typy očí)</a:t>
            </a:r>
          </a:p>
          <a:p>
            <a:pPr marL="7200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Textovej informácie</a:t>
            </a:r>
            <a:r>
              <a:rPr lang="sk-SK" i="0" dirty="0">
                <a:latin typeface="Arial" charset="0"/>
              </a:rPr>
              <a:t>, ktoré sa prezentujú na počítači ako odpoveď</a:t>
            </a:r>
          </a:p>
          <a:p>
            <a:pPr marL="7200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Rečovej odpovede </a:t>
            </a:r>
            <a:r>
              <a:rPr lang="sk-SK" i="0" dirty="0">
                <a:latin typeface="Arial" charset="0"/>
              </a:rPr>
              <a:t>robota založenej na textovej odpovedi (aplikácia na prevod textu na reč text-to-</a:t>
            </a:r>
            <a:r>
              <a:rPr lang="sk-SK" i="0" dirty="0" err="1">
                <a:latin typeface="Arial" charset="0"/>
              </a:rPr>
              <a:t>speech</a:t>
            </a:r>
            <a:r>
              <a:rPr lang="sk-SK" i="0" dirty="0">
                <a:latin typeface="Arial" charset="0"/>
              </a:rPr>
              <a:t>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9A2FBD-F891-9F63-F7A8-10941852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67"/>
            <a:ext cx="3511734" cy="22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923EC20-E1CE-A335-1566-943521AF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70" y="4550052"/>
            <a:ext cx="3511734" cy="226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BE414DA-3466-6463-AC43-3CBDEC3DB049}"/>
              </a:ext>
            </a:extLst>
          </p:cNvPr>
          <p:cNvSpPr txBox="1"/>
          <p:nvPr/>
        </p:nvSpPr>
        <p:spPr>
          <a:xfrm>
            <a:off x="4493872" y="5091392"/>
            <a:ext cx="1164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Negatívne emócie</a:t>
            </a:r>
            <a:endParaRPr lang="sk-SK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D782440-123B-3DEA-381E-80CD5390C211}"/>
              </a:ext>
            </a:extLst>
          </p:cNvPr>
          <p:cNvSpPr txBox="1"/>
          <p:nvPr/>
        </p:nvSpPr>
        <p:spPr>
          <a:xfrm>
            <a:off x="-59290" y="5115327"/>
            <a:ext cx="1164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i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Pozitívne emócie</a:t>
            </a:r>
            <a:endParaRPr lang="sk-SK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477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E78D1-4A9A-EF5B-AA0B-C163D679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310EBDB-4D78-244B-4C59-E9239B7E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60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Komunikácia s robotom ELMO 3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0F7F1EBC-856C-3EE3-FC30-28814BAB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C5717C1F-7F59-3BB6-E297-E0311D49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799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Príklady komunikácie s uvažovaním každej rozpoznávanej emócie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D761112-6461-BA6F-9282-88538AC20249}"/>
              </a:ext>
            </a:extLst>
          </p:cNvPr>
          <p:cNvSpPr txBox="1"/>
          <p:nvPr/>
        </p:nvSpPr>
        <p:spPr>
          <a:xfrm>
            <a:off x="7773109" y="1985717"/>
            <a:ext cx="1164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Negatívne emócie</a:t>
            </a:r>
            <a:endParaRPr lang="sk-SK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3B04D9A-1681-9CC6-91F5-6A01822A33CD}"/>
              </a:ext>
            </a:extLst>
          </p:cNvPr>
          <p:cNvSpPr txBox="1"/>
          <p:nvPr/>
        </p:nvSpPr>
        <p:spPr>
          <a:xfrm>
            <a:off x="971600" y="1990607"/>
            <a:ext cx="1164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i="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Pozitívne emócie</a:t>
            </a:r>
            <a:endParaRPr lang="sk-SK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1F28BB-CDBC-6CFE-EF16-320B5C4C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0394"/>
            <a:ext cx="4691008" cy="41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FC595F0-2BED-0712-4115-8C5F4BC6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563595"/>
            <a:ext cx="3826395" cy="41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996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59342DC-D2FA-490B-8BA2-CC5FA662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Úvod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7BBF508-5B10-4D20-A975-4E4090A9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BF64EB8D-BCCE-482B-8F87-30A4AE4C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628775"/>
            <a:ext cx="828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0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Klasifikácia emócií reprezentuje analýzu sentimentu, kde sentiment má formu množiny emóci</a:t>
            </a:r>
            <a:r>
              <a:rPr lang="sk-SK" sz="2000" i="0" dirty="0">
                <a:ea typeface="Calibri" panose="020F0502020204030204" pitchFamily="34" charset="0"/>
              </a:rPr>
              <a:t>í</a:t>
            </a:r>
            <a:r>
              <a:rPr lang="sk-SK" sz="20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sk-SK" sz="2000" i="0" dirty="0">
              <a:latin typeface="Arial" charset="0"/>
            </a:endParaRP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Emócie </a:t>
            </a:r>
            <a:r>
              <a:rPr lang="sk-SK" sz="2000" i="0" dirty="0">
                <a:latin typeface="Arial" charset="0"/>
              </a:rPr>
              <a:t>predstavujú komplexný vzorec reakcií a mohli by sa zamieňať s pocitmi alebo náladami</a:t>
            </a:r>
          </a:p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Pochopenie emócií vyjadrených v texte alebo reči človeka strojom je jednou z výziev v oblasti HRI (</a:t>
            </a:r>
            <a:r>
              <a:rPr lang="sk-SK" sz="20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Human</a:t>
            </a: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Robot </a:t>
            </a:r>
            <a:r>
              <a:rPr lang="sk-SK" sz="20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Interaction</a:t>
            </a: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)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  <a:sym typeface="Wingdings" pitchFamily="2" charset="2"/>
              </a:rPr>
              <a:t>Aplikácia s NAO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  <a:sym typeface="Wingdings" pitchFamily="2" charset="2"/>
              </a:rPr>
              <a:t>Aplikácia s </a:t>
            </a:r>
            <a:r>
              <a:rPr lang="sk-SK" sz="2000" i="0" dirty="0" err="1">
                <a:latin typeface="Arial" charset="0"/>
                <a:sym typeface="Wingdings" pitchFamily="2" charset="2"/>
              </a:rPr>
              <a:t>Chatbot</a:t>
            </a:r>
            <a:endParaRPr lang="sk-SK" sz="2000" i="0" dirty="0">
              <a:latin typeface="Arial" charset="0"/>
              <a:sym typeface="Wingdings" pitchFamily="2" charset="2"/>
            </a:endParaRP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  <a:sym typeface="Wingdings" pitchFamily="2" charset="2"/>
              </a:rPr>
              <a:t>Aplikácia s ELMO</a:t>
            </a:r>
          </a:p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  <a:sym typeface="Wingdings" pitchFamily="2" charset="2"/>
              </a:rPr>
              <a:t>Založené na tzv. </a:t>
            </a: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emočnom modeli </a:t>
            </a:r>
            <a:r>
              <a:rPr lang="sk-SK" sz="2000" i="0" dirty="0">
                <a:latin typeface="Arial" charset="0"/>
                <a:sym typeface="Wingdings" pitchFamily="2" charset="2"/>
              </a:rPr>
              <a:t>na rozpoznávanie emócií trénovanom pomocou </a:t>
            </a: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itchFamily="2" charset="2"/>
              </a:rPr>
              <a:t>strojového učenia </a:t>
            </a:r>
            <a:r>
              <a:rPr lang="sk-SK" sz="2000" i="0" dirty="0">
                <a:latin typeface="Arial" charset="0"/>
                <a:sym typeface="Wingdings" pitchFamily="2" charset="2"/>
              </a:rPr>
              <a:t>na textových dátach</a:t>
            </a:r>
            <a:r>
              <a:rPr lang="sk-SK" sz="2000" i="0" dirty="0">
                <a:latin typeface="Arial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Je možné použiť aj </a:t>
            </a: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slovníkový prístup</a:t>
            </a:r>
            <a:r>
              <a:rPr lang="sk-SK" sz="2000" i="0" dirty="0">
                <a:latin typeface="Arial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Použitie v: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starostlivosti o seniorov v domovoch dôchodcov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komunikácii s deťmi (sprievodca múzeom, učiteľ kamarát)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komunikácii s autistickým subjektom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B5872-0AD5-F79A-6EC7-C7011CC4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5C9D827-8324-FEB6-883E-C7DC0C09D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783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Emočné modely 1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75800BE-3D33-D900-9338-125108AB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3F3C1F27-14AA-01D8-D4AA-9FAAA2FD8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32" y="1556792"/>
            <a:ext cx="36717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Kategorický prístup </a:t>
            </a:r>
            <a:r>
              <a:rPr lang="sk-SK" i="0" dirty="0">
                <a:latin typeface="Arial" charset="0"/>
              </a:rPr>
              <a:t>- malý počet základných emócií; pevne zakotvené v našom mozgu; každý afektívny stav je zaradený do jednej kategórie.</a:t>
            </a:r>
          </a:p>
          <a:p>
            <a:pPr marL="800100" lvl="1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Ekmanov</a:t>
            </a:r>
            <a:r>
              <a:rPr lang="sk-SK" i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základný model 6 emócií: </a:t>
            </a:r>
            <a:r>
              <a:rPr lang="sk-SK" i="0" dirty="0">
                <a:solidFill>
                  <a:srgbClr val="FF6600"/>
                </a:solidFill>
                <a:latin typeface="Arial" charset="0"/>
              </a:rPr>
              <a:t>šťastie, smútok, znechutenie, strach, prekvapenie a hnev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Rozšírený model </a:t>
            </a: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Plutchikovo</a:t>
            </a: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koleso </a:t>
            </a:r>
            <a:r>
              <a:rPr lang="sk-SK" i="0" dirty="0">
                <a:latin typeface="Arial" charset="0"/>
              </a:rPr>
              <a:t>– na obr. - 8 emócií</a:t>
            </a:r>
            <a:endParaRPr lang="sk-SK" i="0" dirty="0">
              <a:latin typeface="Arial" charset="0"/>
              <a:sym typeface="Wingdings" pitchFamily="2" charset="2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347F3257-C667-57F7-91C3-DC28BE61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413000"/>
            <a:ext cx="4724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704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F4644-6837-222D-2CFB-5DD39FF1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8982E4EC-961C-AEB4-266F-81CFCFBA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783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Emočné modely 1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17385C6-4D38-54AF-2F04-82B5AB1D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5204704E-9015-F982-3F65-40CF636FB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28796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Dimenzionálny model - </a:t>
            </a:r>
            <a:r>
              <a:rPr lang="sk-SK" i="0" dirty="0" err="1">
                <a:latin typeface="Arial" charset="0"/>
              </a:rPr>
              <a:t>emóciíe</a:t>
            </a:r>
            <a:r>
              <a:rPr lang="sk-SK" i="0" dirty="0">
                <a:latin typeface="Arial" charset="0"/>
              </a:rPr>
              <a:t> možno opísať v troch dimenziách: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príjemnosť - nepríjemnosť 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vzrušenie – inhibícia (hanblivosť, rezervovanosť) 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napätie - oddych </a:t>
            </a:r>
          </a:p>
          <a:p>
            <a:pPr marL="800100" lvl="1" indent="-342900" algn="l">
              <a:buFont typeface="Wingdings" pitchFamily="2" charset="2"/>
              <a:buChar char="q"/>
              <a:defRPr/>
            </a:pPr>
            <a:endParaRPr lang="sk-SK" i="0" dirty="0">
              <a:latin typeface="Arial" charset="0"/>
            </a:endParaRPr>
          </a:p>
          <a:p>
            <a:pPr lvl="1" algn="l">
              <a:defRPr/>
            </a:pPr>
            <a:r>
              <a:rPr lang="sk-SK" i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Russel</a:t>
            </a:r>
            <a:r>
              <a:rPr lang="sk-SK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model </a:t>
            </a:r>
            <a:r>
              <a:rPr lang="sk-SK" i="0" dirty="0">
                <a:latin typeface="Arial" charset="0"/>
              </a:rPr>
              <a:t>- obr. </a:t>
            </a:r>
            <a:endParaRPr lang="sk-SK" i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pozitivita</a:t>
            </a:r>
          </a:p>
          <a:p>
            <a:pPr marL="742950" lvl="1" indent="-285750" algn="l">
              <a:buFont typeface="Wingdings" panose="05000000000000000000" pitchFamily="2" charset="2"/>
              <a:buChar char="q"/>
              <a:defRPr/>
            </a:pPr>
            <a:r>
              <a:rPr lang="sk-SK" i="0" dirty="0" err="1">
                <a:latin typeface="Arial" charset="0"/>
              </a:rPr>
              <a:t>valence</a:t>
            </a:r>
            <a:r>
              <a:rPr lang="sk-SK" i="0" dirty="0">
                <a:latin typeface="Arial" charset="0"/>
              </a:rPr>
              <a:t> – intenzita, </a:t>
            </a:r>
            <a:r>
              <a:rPr lang="sk-SK" i="0" dirty="0" err="1">
                <a:latin typeface="Arial" charset="0"/>
              </a:rPr>
              <a:t>arousal</a:t>
            </a:r>
            <a:r>
              <a:rPr lang="sk-SK" i="0" dirty="0">
                <a:latin typeface="Arial" charset="0"/>
              </a:rPr>
              <a:t> - vzrušenie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CBCB28C-9505-8BF9-1A29-B51D3B25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52" y="1700808"/>
            <a:ext cx="5705648" cy="51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498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9385-8BB4-0160-2481-A7FD7819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EAD37A7-EA3E-5EFE-64B0-C96A4C9A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783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Emočné modely 2 </a:t>
            </a:r>
            <a:endParaRPr lang="cs-CZ" altLang="sk-SK" sz="3200" b="1" i="0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159926D-560E-4E21-C059-AC1924453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629C593B-88C7-E763-5B7B-59091677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628775"/>
            <a:ext cx="8064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Komponenciálny</a:t>
            </a:r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model </a:t>
            </a:r>
            <a:r>
              <a:rPr lang="sk-SK" i="0" dirty="0">
                <a:latin typeface="Arial" charset="0"/>
              </a:rPr>
              <a:t>- emócie sú odvodené z našich hodnotení udalostí, kt. vedú k rôznym špecifickým reakciám rôznych ľudí. </a:t>
            </a:r>
          </a:p>
          <a:p>
            <a:pPr marL="800100" lvl="1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Emócie - vyvážené reakcie na udalosti, činitele a objekty </a:t>
            </a:r>
          </a:p>
          <a:p>
            <a:pPr marL="800100" lvl="1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Vyvážené v rozlišovaní medzi emóciami a nie-emóciami. Tento prístup je veľmi vhodný na vnímanie afektov z textu.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Delenie emócií: negatívne, pozitívne a neočakávané</a:t>
            </a:r>
          </a:p>
        </p:txBody>
      </p:sp>
      <p:pic>
        <p:nvPicPr>
          <p:cNvPr id="1026" name="Obrázok 12" descr="ekman.jpeg">
            <a:extLst>
              <a:ext uri="{FF2B5EF4-FFF2-40B4-BE49-F238E27FC236}">
                <a16:creationId xmlns:a16="http://schemas.microsoft.com/office/drawing/2014/main" id="{A052282C-A5AD-5105-EFDA-67031FFA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74" y="3475971"/>
            <a:ext cx="7056784" cy="32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896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4295A1D-8764-4EB9-B23E-FFB13645E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692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Detekcia emócií z textu</a:t>
            </a:r>
            <a:endParaRPr lang="cs-CZ" altLang="sk-SK" sz="3200" b="1" i="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52B1C28-34A5-4CC9-8053-BADAF984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716FF23B-033C-4CB0-9592-8DC0CC1C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02548"/>
            <a:ext cx="828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Vektorová reprezentácia </a:t>
            </a:r>
            <a:r>
              <a:rPr lang="sk-SK" sz="2000" i="0" dirty="0">
                <a:latin typeface="Arial" charset="0"/>
              </a:rPr>
              <a:t>(jedna veta – jeden vektor, TF-IDF)</a:t>
            </a:r>
          </a:p>
          <a:p>
            <a:pPr marL="800100" lvl="1" indent="-342900" algn="l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Klasické strojové učenie (SVM, LR, </a:t>
            </a:r>
            <a:r>
              <a:rPr lang="sk-SK" sz="2000" i="0" dirty="0" err="1">
                <a:latin typeface="Arial" charset="0"/>
              </a:rPr>
              <a:t>Naive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Byes</a:t>
            </a:r>
            <a:r>
              <a:rPr lang="sk-SK" sz="2000" i="0" dirty="0">
                <a:latin typeface="Arial" charset="0"/>
              </a:rPr>
              <a:t>)</a:t>
            </a:r>
          </a:p>
          <a:p>
            <a:pPr marL="800100" lvl="1" indent="-342900" algn="l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Učenie súborom metód (RF, </a:t>
            </a:r>
            <a:r>
              <a:rPr lang="sk-SK" sz="2000" i="0" dirty="0" err="1">
                <a:latin typeface="Arial" charset="0"/>
              </a:rPr>
              <a:t>XGBoost</a:t>
            </a:r>
            <a:r>
              <a:rPr lang="sk-SK" sz="2000" i="0" dirty="0">
                <a:latin typeface="Arial" charset="0"/>
              </a:rPr>
              <a:t>, </a:t>
            </a:r>
            <a:r>
              <a:rPr lang="sk-SK" sz="2000" i="0" dirty="0" err="1">
                <a:latin typeface="Arial" charset="0"/>
              </a:rPr>
              <a:t>Bagging</a:t>
            </a:r>
            <a:r>
              <a:rPr lang="sk-SK" sz="2000" i="0" dirty="0">
                <a:latin typeface="Arial" charset="0"/>
              </a:rPr>
              <a:t>) </a:t>
            </a:r>
          </a:p>
          <a:p>
            <a:pPr marL="342900" indent="-342900" algn="l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Embedding</a:t>
            </a:r>
            <a:r>
              <a:rPr lang="sk-SK" sz="2000" i="0" dirty="0">
                <a:latin typeface="Arial" charset="0"/>
              </a:rPr>
              <a:t> (jedno slovo – jeden vektor, Word2Vec, </a:t>
            </a:r>
            <a:r>
              <a:rPr lang="sk-SK" sz="2000" i="0" dirty="0" err="1">
                <a:latin typeface="Arial" charset="0"/>
              </a:rPr>
              <a:t>GloVe</a:t>
            </a:r>
            <a:r>
              <a:rPr lang="sk-SK" sz="2000" i="0" dirty="0">
                <a:latin typeface="Arial" charset="0"/>
              </a:rPr>
              <a:t>, </a:t>
            </a:r>
            <a:r>
              <a:rPr lang="sk-SK" sz="2000" i="0" dirty="0" err="1">
                <a:latin typeface="Arial" charset="0"/>
              </a:rPr>
              <a:t>FastText</a:t>
            </a:r>
            <a:r>
              <a:rPr lang="sk-SK" sz="2000" i="0" dirty="0">
                <a:latin typeface="Arial" charset="0"/>
              </a:rPr>
              <a:t>)</a:t>
            </a:r>
          </a:p>
          <a:p>
            <a:pPr marL="800100" lvl="1" indent="-342900" algn="l" eaLnBrk="1" hangingPunct="1">
              <a:buFont typeface="Wingdings" pitchFamily="2" charset="2"/>
              <a:buChar char="q"/>
              <a:defRPr/>
            </a:pPr>
            <a:r>
              <a:rPr lang="sk-SK" sz="2000" i="0" dirty="0" err="1">
                <a:latin typeface="Arial" charset="0"/>
              </a:rPr>
              <a:t>Konvolučné</a:t>
            </a:r>
            <a:r>
              <a:rPr lang="sk-SK" sz="2000" i="0" dirty="0">
                <a:latin typeface="Arial" charset="0"/>
              </a:rPr>
              <a:t> neurónové siete (CNN)</a:t>
            </a:r>
          </a:p>
          <a:p>
            <a:pPr marL="800100" lvl="1" indent="-342900" algn="l" eaLnBrk="1" hangingPunct="1">
              <a:buFont typeface="Wingdings" pitchFamily="2" charset="2"/>
              <a:buChar char="q"/>
              <a:defRPr/>
            </a:pPr>
            <a:r>
              <a:rPr lang="sk-SK" sz="2000" i="0" dirty="0" err="1">
                <a:latin typeface="Arial" charset="0"/>
              </a:rPr>
              <a:t>Rekurentné</a:t>
            </a:r>
            <a:r>
              <a:rPr lang="sk-SK" sz="2000" i="0" dirty="0">
                <a:latin typeface="Arial" charset="0"/>
              </a:rPr>
              <a:t> neurónové siete (LSTM, GRU)</a:t>
            </a:r>
          </a:p>
          <a:p>
            <a:pPr marL="800100" lvl="1" indent="-342900" algn="l" eaLnBrk="1" hangingPunct="1">
              <a:buFont typeface="Wingdings" pitchFamily="2" charset="2"/>
              <a:buChar char="q"/>
              <a:defRPr/>
            </a:pPr>
            <a:r>
              <a:rPr lang="sk-SK" sz="2000" i="0" dirty="0" err="1">
                <a:solidFill>
                  <a:srgbClr val="0D0D0D"/>
                </a:solidFill>
                <a:latin typeface="Arial" charset="0"/>
              </a:rPr>
              <a:t>Transformers</a:t>
            </a:r>
            <a:r>
              <a:rPr lang="sk-SK" sz="2000" i="0" dirty="0">
                <a:solidFill>
                  <a:srgbClr val="0D0D0D"/>
                </a:solidFill>
                <a:latin typeface="Arial" charset="0"/>
              </a:rPr>
              <a:t> (mT5, byT5) + GPT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1F7D9B1-CDEE-F121-49E7-2A160AC5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" y="4404829"/>
            <a:ext cx="9115681" cy="24399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6C6E8-D37D-F366-C888-6524AA8F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7D924774-F4BE-788F-52E1-90CAE80E1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578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/>
              <a:t>Predspracovanie textu</a:t>
            </a:r>
            <a:endParaRPr lang="cs-CZ" altLang="sk-SK" sz="3200" b="1" i="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2A5A311-3E06-AA29-E583-B7E6A902A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DC4F9574-5168-45E4-D02E-CE9823BF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542872"/>
            <a:ext cx="828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Embedding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W2V</a:t>
            </a:r>
            <a:r>
              <a:rPr lang="sk-SK" sz="2000" i="0" dirty="0">
                <a:latin typeface="Arial" charset="0"/>
              </a:rPr>
              <a:t> – text transformujeme na vektory pre použitie na trénovanie NN</a:t>
            </a:r>
            <a:r>
              <a:rPr lang="sk-SK" i="0" dirty="0">
                <a:solidFill>
                  <a:srgbClr val="0D0D0D"/>
                </a:solidFill>
                <a:latin typeface="Arial" charset="0"/>
              </a:rPr>
              <a:t> </a:t>
            </a:r>
          </a:p>
          <a:p>
            <a:pPr marL="2628900" lvl="5" indent="-342900">
              <a:buFont typeface="Wingdings" pitchFamily="2" charset="2"/>
              <a:buChar char="q"/>
              <a:defRPr/>
            </a:pPr>
            <a:endParaRPr lang="sk-SK" i="0" dirty="0">
              <a:solidFill>
                <a:srgbClr val="0D0D0D"/>
              </a:solidFill>
              <a:latin typeface="Arial" charset="0"/>
            </a:endParaRPr>
          </a:p>
          <a:p>
            <a:pPr lvl="6">
              <a:defRPr/>
            </a:pPr>
            <a:r>
              <a:rPr lang="sk-SK" i="0" dirty="0">
                <a:solidFill>
                  <a:srgbClr val="0D0D0D"/>
                </a:solidFill>
                <a:latin typeface="Arial" charset="0"/>
              </a:rPr>
              <a:t>Podobne ako pri obrazových dátach - </a:t>
            </a:r>
            <a:r>
              <a:rPr lang="sk-SK" i="0" dirty="0" err="1">
                <a:solidFill>
                  <a:srgbClr val="0D0D0D"/>
                </a:solidFill>
                <a:latin typeface="Arial" charset="0"/>
              </a:rPr>
              <a:t>konvolúcia</a:t>
            </a:r>
            <a:endParaRPr lang="sk-SK" i="0" dirty="0">
              <a:solidFill>
                <a:srgbClr val="0D0D0D"/>
              </a:solidFill>
              <a:latin typeface="Arial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7A37F45-1639-42CD-D54F-182FDA3B7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23874"/>
            <a:ext cx="5011990" cy="64102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DF6B844-063E-42B5-26EA-D92495B9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5055"/>
            <a:ext cx="2736304" cy="451702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D06B001-A09D-F3F1-2207-127D8380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823898"/>
            <a:ext cx="5401005" cy="40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75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50E0-554D-A8B2-F228-B84D4D6B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1DA07798-7616-EE10-357E-2653230A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0543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k-SK" altLang="sk-SK" sz="3200" b="1" i="0" dirty="0" err="1"/>
              <a:t>Embeddings</a:t>
            </a:r>
            <a:r>
              <a:rPr lang="sk-SK" altLang="sk-SK" sz="3200" b="1" i="0" dirty="0"/>
              <a:t> z textu</a:t>
            </a:r>
            <a:endParaRPr lang="cs-CZ" altLang="sk-SK" sz="3200" b="1" i="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4857C3A8-EE0D-3F1A-2651-0A3BAD03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sk-SK" altLang="sk-SK" i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94AFBE7-C7F4-B568-730E-791CA893B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4" y="2204863"/>
            <a:ext cx="7561956" cy="46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1B25EE43-02D2-E9F4-EC3C-CE2791D9205E}"/>
              </a:ext>
            </a:extLst>
          </p:cNvPr>
          <p:cNvSpPr txBox="1"/>
          <p:nvPr/>
        </p:nvSpPr>
        <p:spPr>
          <a:xfrm>
            <a:off x="575556" y="1700808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1D </a:t>
            </a:r>
            <a:r>
              <a:rPr lang="sk-SK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convolúcia</a:t>
            </a:r>
            <a:r>
              <a:rPr lang="sk-SK" sz="1600" i="0" dirty="0">
                <a:latin typeface="Arial" charset="0"/>
              </a:rPr>
              <a:t> – tri filtre a max </a:t>
            </a:r>
            <a:r>
              <a:rPr lang="sk-SK" sz="1600" i="0" dirty="0" err="1">
                <a:latin typeface="Arial" charset="0"/>
              </a:rPr>
              <a:t>pooling</a:t>
            </a:r>
            <a:r>
              <a:rPr lang="sk-SK" sz="1600" i="0" dirty="0">
                <a:latin typeface="Arial" charset="0"/>
              </a:rPr>
              <a:t> – združovacia vrstva založené na funkcii max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41140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6353</TotalTime>
  <Words>2007</Words>
  <Application>Microsoft Office PowerPoint</Application>
  <PresentationFormat>Prezentácia na obrazovke (4:3)</PresentationFormat>
  <Paragraphs>237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Palatino Linotype</vt:lpstr>
      <vt:lpstr>Times New Roman</vt:lpstr>
      <vt:lpstr>Wingdings</vt:lpstr>
      <vt:lpstr>Vrstvy</vt:lpstr>
      <vt:lpstr>Analýza sentimentu  so zameraním  na detekciu emócií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LSTM – Long Short Term Memory 1</vt:lpstr>
      <vt:lpstr>LSTM – Long Short Term Memory 2</vt:lpstr>
      <vt:lpstr>Transformery 1</vt:lpstr>
      <vt:lpstr>Transformery 2</vt:lpstr>
      <vt:lpstr>Transformery 3 - BERT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Kika</dc:creator>
  <cp:lastModifiedBy>Kristina Machova</cp:lastModifiedBy>
  <cp:revision>259</cp:revision>
  <dcterms:created xsi:type="dcterms:W3CDTF">2007-08-31T13:42:21Z</dcterms:created>
  <dcterms:modified xsi:type="dcterms:W3CDTF">2024-11-25T16:55:48Z</dcterms:modified>
</cp:coreProperties>
</file>