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373" r:id="rId4"/>
    <p:sldId id="369" r:id="rId5"/>
    <p:sldId id="347" r:id="rId6"/>
    <p:sldId id="348" r:id="rId7"/>
    <p:sldId id="349" r:id="rId8"/>
    <p:sldId id="350" r:id="rId9"/>
    <p:sldId id="351" r:id="rId10"/>
    <p:sldId id="374" r:id="rId11"/>
    <p:sldId id="375" r:id="rId12"/>
    <p:sldId id="376" r:id="rId13"/>
    <p:sldId id="377" r:id="rId14"/>
    <p:sldId id="383" r:id="rId15"/>
    <p:sldId id="384" r:id="rId16"/>
    <p:sldId id="385" r:id="rId17"/>
    <p:sldId id="378" r:id="rId18"/>
    <p:sldId id="380" r:id="rId19"/>
    <p:sldId id="381" r:id="rId20"/>
    <p:sldId id="386" r:id="rId21"/>
    <p:sldId id="382" r:id="rId22"/>
    <p:sldId id="387" r:id="rId23"/>
    <p:sldId id="389" r:id="rId24"/>
    <p:sldId id="388" r:id="rId25"/>
    <p:sldId id="352" r:id="rId26"/>
    <p:sldId id="353" r:id="rId27"/>
    <p:sldId id="356" r:id="rId28"/>
    <p:sldId id="357" r:id="rId29"/>
    <p:sldId id="354" r:id="rId30"/>
    <p:sldId id="258" r:id="rId31"/>
    <p:sldId id="285" r:id="rId32"/>
    <p:sldId id="329" r:id="rId33"/>
    <p:sldId id="311" r:id="rId34"/>
    <p:sldId id="332" r:id="rId35"/>
    <p:sldId id="312" r:id="rId36"/>
    <p:sldId id="360" r:id="rId37"/>
    <p:sldId id="362" r:id="rId38"/>
    <p:sldId id="344" r:id="rId39"/>
    <p:sldId id="359" r:id="rId40"/>
    <p:sldId id="366" r:id="rId41"/>
    <p:sldId id="367" r:id="rId42"/>
    <p:sldId id="363" r:id="rId43"/>
    <p:sldId id="364" r:id="rId44"/>
    <p:sldId id="365" r:id="rId45"/>
  </p:sldIdLst>
  <p:sldSz cx="9144000" cy="6858000" type="screen4x3"/>
  <p:notesSz cx="6858000" cy="9144000"/>
  <p:defaultTextStyle>
    <a:defPPr>
      <a:defRPr lang="cs-CZ"/>
    </a:defPPr>
    <a:lvl1pPr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6699"/>
    <a:srgbClr val="808000"/>
    <a:srgbClr val="996633"/>
    <a:srgbClr val="006666"/>
    <a:srgbClr val="339933"/>
    <a:srgbClr val="FF6600"/>
    <a:srgbClr val="A9B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83" autoAdjust="0"/>
    <p:restoredTop sz="94550" autoAdjust="0"/>
  </p:normalViewPr>
  <p:slideViewPr>
    <p:cSldViewPr>
      <p:cViewPr varScale="1">
        <p:scale>
          <a:sx n="83" d="100"/>
          <a:sy n="83" d="100"/>
        </p:scale>
        <p:origin x="108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84B1204-7BF6-42AC-B58D-98913AA8073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B934EE1B-6500-41FD-B240-4399D2174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k-SK" sz="2400" i="0">
                <a:latin typeface="Times New Roman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DED91DBA-DC71-4B72-908D-6C06901FCAA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588580F9-AF22-4EAC-A9D7-1E7B3575489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sk-SK" sz="2400" i="0"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0123F575-660F-462A-B824-A3B409461DBD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sk-SK" sz="2400" i="0">
                  <a:latin typeface="Times New Roman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1E018650-B4B0-4598-99EE-46E2D5D90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sk-SK" i="0">
                  <a:latin typeface="Arial" charset="0"/>
                </a:endParaRPr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FEAAFACD-184D-40C9-BB18-97674352279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FA02EF01-8464-4189-BC62-2A5320397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sk-SK" sz="2400" i="0">
                  <a:latin typeface="Times New Roman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1C13D405-66F1-4919-9B12-7037D346CA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sk-SK" i="0">
                  <a:latin typeface="Arial" charset="0"/>
                </a:endParaRPr>
              </a:p>
            </p:txBody>
          </p:sp>
        </p:grpSp>
      </p:grpSp>
      <p:sp>
        <p:nvSpPr>
          <p:cNvPr id="378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Kliknite sem a upravte štýl predlohy nadpisov.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Kliknite sem a upravte štýl predlohy podnadpisov.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5A4F7C53-E82A-487C-94B9-4A25C50673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17D16CC-6B88-423B-8A36-4C8BB698FC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B8517EA-E9D1-44A1-A5B6-547326CCF9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97681-832E-492A-A77C-A4E329935A82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16690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038D707-196F-463C-85B4-3475035AFE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B55D87B8-7519-45AA-9A74-707611D88A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07551B7-D67D-48C6-91FA-65734B876A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0F20DD-269B-4F05-9A01-E7AA01B8711A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4333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96A3265-5F15-49F8-84BF-6E99087756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C43B5A3-F0C6-4C59-901E-D659DE3EA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ED44641D-86CB-43C8-871A-BBCDC518D8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CB1B2-9677-420F-8C84-7E6CD5735944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15015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44AB0BC-EE2C-4524-AC13-B989FF834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8FFB9A1-6BB5-458A-8633-E3693D011D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652D651-E49E-42B3-B7C0-D525EB0C2F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961BC-4E81-4CD6-90FF-71888F7A5B5E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5297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C261EA2-A435-4CCE-91CE-EFC72F9DC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ED1323C-D835-424C-A44A-0C027573C3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75AE7B2E-D90F-4B16-8218-073CBAA02F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1D632-3C75-41CF-9C86-6C2964F0F2CC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9958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15BB468-93D5-41B8-980C-5265E52244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9940251-674F-4625-B853-568146813B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EAA88833-2090-475F-9630-C97391FA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FA4876-64D0-4EB5-BBB2-BDF173C71C8A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6172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0180374-D42A-49C7-955D-F64AC8007D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3EE18861-0711-4C00-BEC2-683EA9D2A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D203F08A-DE85-4B86-B2C3-324D6C6BE7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03BF2-CC53-4B3D-B72A-3B521A4BCBB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66281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B51E596-418C-422D-8952-FC8D9BCED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6C8CB83-E0DF-454A-93DE-D593D54D6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803D311-5FAB-4829-990D-58624C1E0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642D3-950D-43F9-97C5-AF0B3CA409C8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06279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2FC7F451-E8A9-4075-9EAF-317612F5A0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718BDD5A-09C6-4FF8-9F04-D2194E2034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93BCF6E-99AF-4118-BED4-3C74DCAD2C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72E9C0-7065-42EA-AD8B-E714DC0274A2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33173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30589F7-617C-48BD-82EF-791393FA98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2F18E35-6CAA-4F53-8F2C-F6C24FD7D3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CC007D4-C0F0-4CCD-895F-13C4FC509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5C87D-2A3B-40D2-88F4-FB71C3A38C63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9612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6FB87DF-C3D3-4D8E-AF7D-C5D0B56528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5C90F63-B920-445A-895B-F5C00721E8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AE35548-BD07-4082-B24F-0EA18C3ECA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A69C1-2A3E-4613-8D16-97CC0E6B00AB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62239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DC0EF5C-C60F-410E-ADB7-220B6FD6688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6867" name="Rectangle 3">
              <a:extLst>
                <a:ext uri="{FF2B5EF4-FFF2-40B4-BE49-F238E27FC236}">
                  <a16:creationId xmlns:a16="http://schemas.microsoft.com/office/drawing/2014/main" id="{32604903-DA75-42BF-B08F-A600D63ED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k-SK" sz="2400" i="0">
                <a:latin typeface="Times New Roman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77E10003-C716-4A7B-BBDC-FB6223FCCD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6869" name="Rectangle 5">
                <a:extLst>
                  <a:ext uri="{FF2B5EF4-FFF2-40B4-BE49-F238E27FC236}">
                    <a16:creationId xmlns:a16="http://schemas.microsoft.com/office/drawing/2014/main" id="{2F3B7454-2C4E-4EF6-BF88-61A4547F8A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sk-SK" sz="2400" i="0">
                  <a:latin typeface="Times New Roman" pitchFamily="18" charset="0"/>
                </a:endParaRPr>
              </a:p>
            </p:txBody>
          </p:sp>
          <p:sp>
            <p:nvSpPr>
              <p:cNvPr id="36870" name="Line 6">
                <a:extLst>
                  <a:ext uri="{FF2B5EF4-FFF2-40B4-BE49-F238E27FC236}">
                    <a16:creationId xmlns:a16="http://schemas.microsoft.com/office/drawing/2014/main" id="{868B8B3C-70C1-457E-B606-BC429F48DA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sk-SK" i="0">
                  <a:latin typeface="Arial" charset="0"/>
                </a:endParaRPr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662D5177-1B1F-4167-A8BE-91225AC0B7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 predlohy nadpisov.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B7995B00-3705-43FD-A567-0433AAC0D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štýly predlohy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Tretia úroveň</a:t>
            </a:r>
          </a:p>
          <a:p>
            <a:pPr lvl="3"/>
            <a:r>
              <a:rPr lang="cs-CZ" altLang="sk-SK"/>
              <a:t>Štvrtá úroveň</a:t>
            </a:r>
          </a:p>
          <a:p>
            <a:pPr lvl="4"/>
            <a:r>
              <a:rPr lang="cs-CZ" altLang="sk-SK"/>
              <a:t>Piata úroveň</a:t>
            </a:r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55D4067B-104E-45C8-96E0-1624107CBD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D61F1698-1E47-4ACB-9FAC-134498121E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BCEE96EF-2DB3-41BD-B62A-A761678ED8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i="0"/>
            </a:lvl1pPr>
          </a:lstStyle>
          <a:p>
            <a:fld id="{27091D11-1985-4730-B068-385221526DE4}" type="slidenum">
              <a:rPr lang="cs-CZ" altLang="sk-SK"/>
              <a:pPr/>
              <a:t>‹#›</a:t>
            </a:fld>
            <a:endParaRPr lang="cs-CZ" altLang="sk-SK"/>
          </a:p>
        </p:txBody>
      </p:sp>
      <p:sp>
        <p:nvSpPr>
          <p:cNvPr id="36876" name="Line 12">
            <a:extLst>
              <a:ext uri="{FF2B5EF4-FFF2-40B4-BE49-F238E27FC236}">
                <a16:creationId xmlns:a16="http://schemas.microsoft.com/office/drawing/2014/main" id="{A5C3D908-48CF-4BFF-9BDF-AEC8E26DC92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sk-SK" i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ristina.machova.website.tuke.sk/" TargetMode="External"/><Relationship Id="rId2" Type="http://schemas.openxmlformats.org/officeDocument/2006/relationships/hyperlink" Target="mailto:kristina.machova@tuke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2915F0F-A008-453A-A020-9A80828D72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1913" y="836613"/>
            <a:ext cx="7086600" cy="2447925"/>
          </a:xfrm>
        </p:spPr>
        <p:txBody>
          <a:bodyPr/>
          <a:lstStyle/>
          <a:p>
            <a:pPr algn="ctr" eaLnBrk="1" hangingPunct="1"/>
            <a:r>
              <a:rPr lang="sk-SK" altLang="sk-SK" b="1">
                <a:solidFill>
                  <a:schemeClr val="tx1"/>
                </a:solidFill>
              </a:rPr>
              <a:t>Metódy dolovania </a:t>
            </a:r>
            <a:br>
              <a:rPr lang="sk-SK" altLang="sk-SK" b="1">
                <a:solidFill>
                  <a:schemeClr val="tx1"/>
                </a:solidFill>
              </a:rPr>
            </a:br>
            <a:r>
              <a:rPr lang="sk-SK" altLang="sk-SK" b="1">
                <a:solidFill>
                  <a:schemeClr val="tx1"/>
                </a:solidFill>
              </a:rPr>
              <a:t>v konverzačnom obsahu </a:t>
            </a:r>
            <a:br>
              <a:rPr lang="sk-SK" altLang="sk-SK" b="1">
                <a:solidFill>
                  <a:schemeClr val="tx1"/>
                </a:solidFill>
              </a:rPr>
            </a:br>
            <a:r>
              <a:rPr lang="sk-SK" altLang="sk-SK" b="1">
                <a:solidFill>
                  <a:schemeClr val="tx1"/>
                </a:solidFill>
              </a:rPr>
              <a:t>so zameraním </a:t>
            </a:r>
            <a:br>
              <a:rPr lang="sk-SK" altLang="sk-SK" b="1">
                <a:solidFill>
                  <a:schemeClr val="tx1"/>
                </a:solidFill>
              </a:rPr>
            </a:br>
            <a:r>
              <a:rPr lang="sk-SK" altLang="sk-SK" b="1">
                <a:solidFill>
                  <a:schemeClr val="tx1"/>
                </a:solidFill>
              </a:rPr>
              <a:t>na analýzu sentimentu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D92AB11-8FB0-4852-B841-3B394BD0F4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843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400" b="1" dirty="0"/>
          </a:p>
          <a:p>
            <a:pPr eaLnBrk="1" hangingPunct="1">
              <a:lnSpc>
                <a:spcPct val="80000"/>
              </a:lnSpc>
            </a:pPr>
            <a:r>
              <a:rPr lang="sk-SK" altLang="sk-SK" sz="2400" b="1" dirty="0"/>
              <a:t>prof. Ing. Kristína Machová, PhD.</a:t>
            </a:r>
          </a:p>
          <a:p>
            <a:pPr eaLnBrk="1" hangingPunct="1">
              <a:lnSpc>
                <a:spcPct val="80000"/>
              </a:lnSpc>
            </a:pPr>
            <a:r>
              <a:rPr lang="sk-SK" altLang="sk-SK" sz="24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sk-SK" sz="2400" dirty="0">
                <a:hlinkClick r:id="rId2"/>
              </a:rPr>
              <a:t>k</a:t>
            </a:r>
            <a:r>
              <a:rPr lang="sk-SK" altLang="sk-SK" sz="2400" dirty="0" err="1">
                <a:hlinkClick r:id="rId2"/>
              </a:rPr>
              <a:t>ristina</a:t>
            </a:r>
            <a:r>
              <a:rPr lang="sk-SK" altLang="sk-SK" sz="2400" dirty="0">
                <a:hlinkClick r:id="rId2"/>
              </a:rPr>
              <a:t>.</a:t>
            </a:r>
            <a:r>
              <a:rPr lang="en-US" altLang="sk-SK" sz="2400" dirty="0">
                <a:hlinkClick r:id="rId2"/>
              </a:rPr>
              <a:t>m</a:t>
            </a:r>
            <a:r>
              <a:rPr lang="sk-SK" altLang="sk-SK" sz="2400" dirty="0" err="1">
                <a:hlinkClick r:id="rId2"/>
              </a:rPr>
              <a:t>achova</a:t>
            </a:r>
            <a:r>
              <a:rPr lang="en-US" altLang="sk-SK" sz="2400" dirty="0">
                <a:hlinkClick r:id="rId2"/>
              </a:rPr>
              <a:t>@tuke.sk</a:t>
            </a:r>
            <a:endParaRPr lang="en-US" altLang="sk-SK" sz="2400" dirty="0"/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hlinkClick r:id="rId3"/>
              </a:rPr>
              <a:t>https://kristina.machova.website.tuke.sk</a:t>
            </a:r>
            <a:endParaRPr lang="sk-SK" sz="2400" dirty="0"/>
          </a:p>
          <a:p>
            <a:pPr eaLnBrk="1" hangingPunct="1">
              <a:lnSpc>
                <a:spcPct val="80000"/>
              </a:lnSpc>
              <a:defRPr/>
            </a:pPr>
            <a:endParaRPr lang="cs-CZ" sz="24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E0FE708-3060-4E2A-B623-7163083CB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39020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Identifikácia autorít</a:t>
            </a:r>
            <a:endParaRPr lang="cs-CZ" altLang="sk-SK" sz="3200" b="1" i="0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26121BB1-EE43-4598-A5A2-A3E35FA56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91079BD0-9EA2-4C5F-86CD-E336881D7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57338"/>
            <a:ext cx="82804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Autorita spravidla overená (reálne situácie, sociálny web?)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Typy autorít: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003366"/>
                </a:solidFill>
              </a:rPr>
              <a:t>Neformálna, prirodzená</a:t>
            </a:r>
            <a:endParaRPr lang="sk-SK" altLang="sk-SK" sz="2400" i="0"/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schopnosti, primerané sebavedomie, osobný profil, sociálne aktivity, ...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posilňovaná rešpektom vedených ľudí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čestnosť, statočnosť, rozhodnosť, predvídateľnosť – odhad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003366"/>
                </a:solidFill>
              </a:rPr>
              <a:t>Formálna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pozícia, titul, funkcia v organizácii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status podlieha zmene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vyžadovaná poslušnosť, podriadenosť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endParaRPr lang="sk-SK" altLang="sk-SK" sz="2000" i="0"/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808000"/>
                </a:solidFill>
              </a:rPr>
              <a:t>Formálna a prirodzená autorita môžu byť totožné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808000"/>
                </a:solidFill>
              </a:rPr>
              <a:t>Formálna autorita sa môže meniť na prirodzenú a vice versa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382C471A-91FA-48A2-916C-927B0D5A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50514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Identifikácia autorít webu</a:t>
            </a:r>
            <a:endParaRPr lang="cs-CZ" altLang="sk-SK" sz="3200" b="1" i="0"/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CE4B48E4-C68C-4CA1-AE47-22D47A73B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A4016F06-FACA-424F-90E5-57F100323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57338"/>
            <a:ext cx="8280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Typy autorít: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003366"/>
                </a:solidFill>
              </a:rPr>
              <a:t>Priateľ </a:t>
            </a:r>
            <a:endParaRPr lang="sk-SK" altLang="sk-SK" sz="2400" i="0"/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veľké množstvo priateľov v rámci sociálneho webu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autorita podporovaná vzťahmi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003366"/>
                </a:solidFill>
              </a:rPr>
              <a:t>Šíriteľ vplyvu (influencer)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často citovaný (odvolávaju sa na jeho autoritu)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zaujme iných (prekvapí, ohromí ...)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autorita podporovaná názormi, vedomosťami o objekte diskusie</a:t>
            </a:r>
          </a:p>
          <a:p>
            <a:pPr lvl="1" algn="l" eaLnBrk="1" hangingPunct="1">
              <a:buFont typeface="Wingdings" panose="05000000000000000000" pitchFamily="2" charset="2"/>
              <a:buNone/>
            </a:pPr>
            <a:endParaRPr lang="sk-SK" altLang="sk-SK" sz="2400" i="0">
              <a:solidFill>
                <a:srgbClr val="808000"/>
              </a:solidFill>
            </a:endParaRP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808000"/>
                </a:solidFill>
              </a:rPr>
              <a:t>Dolovanie zo štruktúry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808000"/>
                </a:solidFill>
              </a:rPr>
              <a:t>Dolovanie z obsahu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15FDD289-1AB7-41FA-8F51-C060B2769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5659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Identifikácia autorít webu (2)</a:t>
            </a:r>
            <a:endParaRPr lang="cs-CZ" altLang="sk-SK" sz="3200" b="1" i="0"/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27A68E75-F869-43F3-85BB-26120E905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E42BFB17-37BC-4301-96D8-0701D3A2E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989138"/>
            <a:ext cx="71294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Prístupy: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Autority vo vede 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vedecké články na osobných stránkach, </a:t>
            </a:r>
          </a:p>
          <a:p>
            <a:pPr marL="742950" lvl="1" indent="-28575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v profiloch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digitálne knižnice ...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Autority vo webových diskusiách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diskusie k produktom, recenzie filmov, kníh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sociálne siete ...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9AAC83C6-EC07-4C63-8FF0-4E49B886B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3362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Autority vo vede</a:t>
            </a:r>
            <a:endParaRPr lang="cs-CZ" altLang="sk-SK" sz="3200" b="1" i="0"/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F4820358-6F7C-4953-A4BA-D2694CE47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70906E19-519D-43DB-A5ED-5633E4076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7129462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None/>
              <a:defRPr/>
            </a:pP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ACM </a:t>
            </a:r>
            <a:r>
              <a:rPr lang="sk-SK" sz="2400" i="0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Digital</a:t>
            </a: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sk-SK" sz="2400" i="0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Library</a:t>
            </a: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IEEE </a:t>
            </a:r>
            <a:r>
              <a:rPr lang="sk-SK" sz="2400" i="0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Database</a:t>
            </a:r>
            <a:endParaRPr lang="sk-SK" sz="2400" i="0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Definícia vedeckej oblasti (kľúčová fráza)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Sústredenie na referencie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prvé meno – nárast autority </a:t>
            </a:r>
            <a:r>
              <a:rPr lang="en-US" sz="2400" i="0" dirty="0">
                <a:latin typeface="Arial" charset="0"/>
              </a:rPr>
              <a:t>- </a:t>
            </a:r>
            <a:r>
              <a:rPr lang="sk-SK" sz="2400" i="0" dirty="0">
                <a:latin typeface="Arial" charset="0"/>
              </a:rPr>
              <a:t>jednotná forma citácií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variabilita citačných štandardov – netriviálna identifikácia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prvý autor – najväčší podiel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Celkový počet citácií v danej oblasti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Vizualizácia prostredníctvom </a:t>
            </a:r>
            <a:r>
              <a:rPr lang="sk-SK" sz="2400" i="0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TagClouds</a:t>
            </a:r>
            <a:endParaRPr lang="sk-SK" sz="2400" i="0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latin typeface="Arial" charset="0"/>
            </a:endParaRP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351EE27C-CBD7-4549-827E-BE6F7C277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3362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Autority vo vede</a:t>
            </a:r>
            <a:endParaRPr lang="cs-CZ" altLang="sk-SK" sz="3200" b="1" i="0"/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C38AE6CC-F462-468A-BC4B-A76E22AFC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DDC1C306-FBD3-4548-9CBB-FF6DCA436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7129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Nájdené autority v oblasti „opinion analysis“ (ACM)</a:t>
            </a:r>
          </a:p>
        </p:txBody>
      </p:sp>
      <p:graphicFrame>
        <p:nvGraphicFramePr>
          <p:cNvPr id="57767" name="Group 423">
            <a:extLst>
              <a:ext uri="{FF2B5EF4-FFF2-40B4-BE49-F238E27FC236}">
                <a16:creationId xmlns:a16="http://schemas.microsoft.com/office/drawing/2014/main" id="{EDD17F1F-DBF4-4496-8247-4BA43F73004F}"/>
              </a:ext>
            </a:extLst>
          </p:cNvPr>
          <p:cNvGraphicFramePr>
            <a:graphicFrameLocks noGrp="1"/>
          </p:cNvGraphicFramePr>
          <p:nvPr/>
        </p:nvGraphicFramePr>
        <p:xfrm>
          <a:off x="2195513" y="2133600"/>
          <a:ext cx="5976937" cy="4572000"/>
        </p:xfrm>
        <a:graphic>
          <a:graphicData uri="http://schemas.openxmlformats.org/drawingml/2006/table">
            <a:tbl>
              <a:tblPr/>
              <a:tblGrid>
                <a:gridCol w="1001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5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Poradie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Slovo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celkových výskytov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dokumentov s výskytom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Wiebe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34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Lee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Pang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Liu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Chen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Cardie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Wilson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Janyce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Zhang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Yu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7D7780F2-3243-415B-AB13-89D118908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3362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Autority vo vede</a:t>
            </a:r>
            <a:endParaRPr lang="cs-CZ" altLang="sk-SK" sz="3200" b="1" i="0"/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2577BD1A-29DC-43F8-A514-38E531B48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5795B762-375E-405D-839E-ECED3C924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7921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Nájdené autority v oblasti „opinion analysis“ (IEEEE)</a:t>
            </a:r>
          </a:p>
        </p:txBody>
      </p:sp>
      <p:graphicFrame>
        <p:nvGraphicFramePr>
          <p:cNvPr id="58859" name="Group 491">
            <a:extLst>
              <a:ext uri="{FF2B5EF4-FFF2-40B4-BE49-F238E27FC236}">
                <a16:creationId xmlns:a16="http://schemas.microsoft.com/office/drawing/2014/main" id="{7484A1AF-1968-44E3-8DB9-0A78B482F060}"/>
              </a:ext>
            </a:extLst>
          </p:cNvPr>
          <p:cNvGraphicFramePr>
            <a:graphicFrameLocks noGrp="1"/>
          </p:cNvGraphicFramePr>
          <p:nvPr/>
        </p:nvGraphicFramePr>
        <p:xfrm>
          <a:off x="2268538" y="2133600"/>
          <a:ext cx="5905500" cy="4572000"/>
        </p:xfrm>
        <a:graphic>
          <a:graphicData uri="http://schemas.openxmlformats.org/drawingml/2006/table">
            <a:tbl>
              <a:tblPr/>
              <a:tblGrid>
                <a:gridCol w="1081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Poradie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Slovo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celkových výskytov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dokumentov s výskytom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Liu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Lee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Chen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Pang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Zhang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Kim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Hu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Hovy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Xu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sk-SK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475" name="Rectangle 483">
            <a:extLst>
              <a:ext uri="{FF2B5EF4-FFF2-40B4-BE49-F238E27FC236}">
                <a16:creationId xmlns:a16="http://schemas.microsoft.com/office/drawing/2014/main" id="{24092F9C-B8A3-404F-8CCF-E653AB7B6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038" y="592931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sk-SK" altLang="sk-SK" sz="1200">
                <a:cs typeface="Times New Roman" panose="02020603050405020304" pitchFamily="18" charset="0"/>
              </a:rPr>
              <a:t>	</a:t>
            </a:r>
            <a:endParaRPr lang="sk-SK" altLang="sk-SK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8642C61D-1288-47BB-9BB2-55878D654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3362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Autority vo vede</a:t>
            </a:r>
            <a:endParaRPr lang="cs-CZ" altLang="sk-SK" sz="3200" b="1" i="0"/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83ED1E37-AD3F-4AF9-BCD8-1D7FCEBB4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D8F0449-DB35-466A-BCF4-4332C0888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71294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Výsledky vyhľadávania autorít v oblasti „opinion analysis“ vizualizované v TagCloud </a:t>
            </a:r>
          </a:p>
        </p:txBody>
      </p:sp>
      <p:sp>
        <p:nvSpPr>
          <p:cNvPr id="18437" name="Rectangle 67">
            <a:extLst>
              <a:ext uri="{FF2B5EF4-FFF2-40B4-BE49-F238E27FC236}">
                <a16:creationId xmlns:a16="http://schemas.microsoft.com/office/drawing/2014/main" id="{F927E116-8FC4-4109-8A1D-91FEC11A0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038" y="592931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sk-SK" altLang="sk-SK" sz="1200">
                <a:cs typeface="Times New Roman" panose="02020603050405020304" pitchFamily="18" charset="0"/>
              </a:rPr>
              <a:t>	</a:t>
            </a:r>
            <a:endParaRPr lang="sk-SK" altLang="sk-SK"/>
          </a:p>
        </p:txBody>
      </p:sp>
      <p:pic>
        <p:nvPicPr>
          <p:cNvPr id="18438" name="Obrázek 13">
            <a:extLst>
              <a:ext uri="{FF2B5EF4-FFF2-40B4-BE49-F238E27FC236}">
                <a16:creationId xmlns:a16="http://schemas.microsoft.com/office/drawing/2014/main" id="{4F53F30B-FC0F-47E4-96C9-6E69BDD96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781300"/>
            <a:ext cx="7129462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Rectangle 69">
            <a:extLst>
              <a:ext uri="{FF2B5EF4-FFF2-40B4-BE49-F238E27FC236}">
                <a16:creationId xmlns:a16="http://schemas.microsoft.com/office/drawing/2014/main" id="{57F4A112-9540-4B00-976F-C32CE436F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157788"/>
            <a:ext cx="4392612" cy="11525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61251CFD-7BAD-4CAB-BD32-69996E9B5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6607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Autority vo webových diskusiách</a:t>
            </a:r>
            <a:endParaRPr lang="cs-CZ" altLang="sk-SK" sz="3200" b="1" i="0"/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705A782E-C65E-4BE3-BC6A-36E8C067C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140A88D3-7999-41B0-890B-19739A798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268413"/>
            <a:ext cx="712946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endParaRPr lang="sk-SK" altLang="sk-SK" sz="2400" i="0"/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Každý používateľ SW: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založenie diskusie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prispievanie do diskusie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Nie každý je autoritou - ako to rozpoznať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Štruktúra diskusie – acyklický strom</a:t>
            </a:r>
          </a:p>
        </p:txBody>
      </p:sp>
      <p:sp>
        <p:nvSpPr>
          <p:cNvPr id="19461" name="Rectangle 48">
            <a:extLst>
              <a:ext uri="{FF2B5EF4-FFF2-40B4-BE49-F238E27FC236}">
                <a16:creationId xmlns:a16="http://schemas.microsoft.com/office/drawing/2014/main" id="{8D213FBD-9531-44CD-953B-E93154F5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grpSp>
        <p:nvGrpSpPr>
          <p:cNvPr id="19462" name="Skupina 340">
            <a:extLst>
              <a:ext uri="{FF2B5EF4-FFF2-40B4-BE49-F238E27FC236}">
                <a16:creationId xmlns:a16="http://schemas.microsoft.com/office/drawing/2014/main" id="{0566BABF-83AE-45E2-AE04-CCAE6F512D1D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3500438"/>
            <a:ext cx="5256213" cy="2808287"/>
            <a:chOff x="788" y="1412"/>
            <a:chExt cx="52812" cy="22715"/>
          </a:xfrm>
        </p:grpSpPr>
        <p:sp>
          <p:nvSpPr>
            <p:cNvPr id="19467" name="Obdĺžnik 236">
              <a:extLst>
                <a:ext uri="{FF2B5EF4-FFF2-40B4-BE49-F238E27FC236}">
                  <a16:creationId xmlns:a16="http://schemas.microsoft.com/office/drawing/2014/main" id="{3DD5A29E-6B6C-41CF-ABF4-BF89CFA81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5" y="1988"/>
              <a:ext cx="17254" cy="3498"/>
            </a:xfrm>
            <a:prstGeom prst="rect">
              <a:avLst/>
            </a:prstGeom>
            <a:solidFill>
              <a:srgbClr val="93895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468" name="Zaoblený obdĺžnik 243">
              <a:extLst>
                <a:ext uri="{FF2B5EF4-FFF2-40B4-BE49-F238E27FC236}">
                  <a16:creationId xmlns:a16="http://schemas.microsoft.com/office/drawing/2014/main" id="{4E29E99F-8338-4455-8868-03ED8B2B0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1" y="6599"/>
              <a:ext cx="12484" cy="2147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469" name="Zaoblený obdĺžnik 272">
              <a:extLst>
                <a:ext uri="{FF2B5EF4-FFF2-40B4-BE49-F238E27FC236}">
                  <a16:creationId xmlns:a16="http://schemas.microsoft.com/office/drawing/2014/main" id="{A6613B7E-0B51-4410-868B-60AE4C6F4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7" y="9274"/>
              <a:ext cx="12478" cy="2146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470" name="Zaoblený obdĺžnik 273">
              <a:extLst>
                <a:ext uri="{FF2B5EF4-FFF2-40B4-BE49-F238E27FC236}">
                  <a16:creationId xmlns:a16="http://schemas.microsoft.com/office/drawing/2014/main" id="{CEAA1305-0F8E-45E7-A7CA-65A5732E5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2" y="11977"/>
              <a:ext cx="12478" cy="2146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471" name="Zaoblený obdĺžnik 277">
              <a:extLst>
                <a:ext uri="{FF2B5EF4-FFF2-40B4-BE49-F238E27FC236}">
                  <a16:creationId xmlns:a16="http://schemas.microsoft.com/office/drawing/2014/main" id="{741E5D28-B8B1-467E-A4BB-193FFE4146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4" y="14521"/>
              <a:ext cx="12478" cy="2146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472" name="Zaoblený obdĺžnik 295">
              <a:extLst>
                <a:ext uri="{FF2B5EF4-FFF2-40B4-BE49-F238E27FC236}">
                  <a16:creationId xmlns:a16="http://schemas.microsoft.com/office/drawing/2014/main" id="{2A6BBE47-7B6A-42A3-9260-6AC0B6985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0" y="20735"/>
              <a:ext cx="12478" cy="2146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ea typeface="Arial Unicode MS" pitchFamily="34" charset="-128"/>
                </a:rPr>
                <a:t> </a:t>
              </a:r>
              <a:endParaRPr lang="en-US" altLang="sk-SK"/>
            </a:p>
          </p:txBody>
        </p:sp>
        <p:sp>
          <p:nvSpPr>
            <p:cNvPr id="19473" name="Rovná spojnica 260">
              <a:extLst>
                <a:ext uri="{FF2B5EF4-FFF2-40B4-BE49-F238E27FC236}">
                  <a16:creationId xmlns:a16="http://schemas.microsoft.com/office/drawing/2014/main" id="{EDD9B94C-BC9D-440B-8BF6-C42A36193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62" y="17650"/>
              <a:ext cx="0" cy="25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pic>
          <p:nvPicPr>
            <p:cNvPr id="19474" name="Obrázok 263">
              <a:extLst>
                <a:ext uri="{FF2B5EF4-FFF2-40B4-BE49-F238E27FC236}">
                  <a16:creationId xmlns:a16="http://schemas.microsoft.com/office/drawing/2014/main" id="{D434BB02-B366-4A1F-A6EE-E26D97CECF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" y="1412"/>
              <a:ext cx="1517" cy="3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5" name="Obrázok 296">
              <a:extLst>
                <a:ext uri="{FF2B5EF4-FFF2-40B4-BE49-F238E27FC236}">
                  <a16:creationId xmlns:a16="http://schemas.microsoft.com/office/drawing/2014/main" id="{BF2F4F3C-EE78-454E-85A3-427611263E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" y="6541"/>
              <a:ext cx="904" cy="2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6" name="Obrázok 297">
              <a:extLst>
                <a:ext uri="{FF2B5EF4-FFF2-40B4-BE49-F238E27FC236}">
                  <a16:creationId xmlns:a16="http://schemas.microsoft.com/office/drawing/2014/main" id="{1B8FE213-CE6D-4896-9E45-84EAE793BA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" y="9061"/>
              <a:ext cx="902" cy="2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7" name="Obrázok 298">
              <a:extLst>
                <a:ext uri="{FF2B5EF4-FFF2-40B4-BE49-F238E27FC236}">
                  <a16:creationId xmlns:a16="http://schemas.microsoft.com/office/drawing/2014/main" id="{D0B92CF6-3254-463E-BABD-E218E3CA31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" y="11952"/>
              <a:ext cx="902" cy="2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8" name="Obrázok 299">
              <a:extLst>
                <a:ext uri="{FF2B5EF4-FFF2-40B4-BE49-F238E27FC236}">
                  <a16:creationId xmlns:a16="http://schemas.microsoft.com/office/drawing/2014/main" id="{1BF0ED5B-21C1-494F-B8AB-347AEA2E1C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" y="14521"/>
              <a:ext cx="902" cy="2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9" name="Obrázok 301">
              <a:extLst>
                <a:ext uri="{FF2B5EF4-FFF2-40B4-BE49-F238E27FC236}">
                  <a16:creationId xmlns:a16="http://schemas.microsoft.com/office/drawing/2014/main" id="{6D4BA128-365B-456F-B9FA-5687032A6E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1" y="20709"/>
              <a:ext cx="902" cy="2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80" name="Blok textu 264">
              <a:extLst>
                <a:ext uri="{FF2B5EF4-FFF2-40B4-BE49-F238E27FC236}">
                  <a16:creationId xmlns:a16="http://schemas.microsoft.com/office/drawing/2014/main" id="{85E1CAA6-965C-4BA0-BAB7-B654C5CF2B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1" y="1561"/>
              <a:ext cx="18606" cy="4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Discussion establishing </a:t>
              </a:r>
              <a:endParaRPr lang="en-US" altLang="sk-SK"/>
            </a:p>
          </p:txBody>
        </p:sp>
        <p:sp>
          <p:nvSpPr>
            <p:cNvPr id="19481" name="Blok textu 266">
              <a:extLst>
                <a:ext uri="{FF2B5EF4-FFF2-40B4-BE49-F238E27FC236}">
                  <a16:creationId xmlns:a16="http://schemas.microsoft.com/office/drawing/2014/main" id="{CF9107E4-83EF-438F-B8B6-1B287374E6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45" y="6302"/>
              <a:ext cx="9968" cy="2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Cont 1</a:t>
              </a:r>
              <a:endParaRPr lang="en-US" altLang="sk-SK"/>
            </a:p>
          </p:txBody>
        </p:sp>
        <p:sp>
          <p:nvSpPr>
            <p:cNvPr id="19482" name="Blok textu 266">
              <a:extLst>
                <a:ext uri="{FF2B5EF4-FFF2-40B4-BE49-F238E27FC236}">
                  <a16:creationId xmlns:a16="http://schemas.microsoft.com/office/drawing/2014/main" id="{771D2D18-C563-424D-AAB1-FFBF1D95DB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" y="9059"/>
              <a:ext cx="9964" cy="3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Cont 2</a:t>
              </a:r>
              <a:endParaRPr lang="en-US" altLang="sk-SK"/>
            </a:p>
          </p:txBody>
        </p:sp>
        <p:sp>
          <p:nvSpPr>
            <p:cNvPr id="19483" name="Blok textu 267">
              <a:extLst>
                <a:ext uri="{FF2B5EF4-FFF2-40B4-BE49-F238E27FC236}">
                  <a16:creationId xmlns:a16="http://schemas.microsoft.com/office/drawing/2014/main" id="{3933A427-199E-4E65-802F-44247FAB7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3" y="11316"/>
              <a:ext cx="9303" cy="2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Cont 3</a:t>
              </a:r>
              <a:endParaRPr lang="en-US" altLang="sk-SK"/>
            </a:p>
          </p:txBody>
        </p:sp>
        <p:sp>
          <p:nvSpPr>
            <p:cNvPr id="19484" name="Blok textu 303">
              <a:extLst>
                <a:ext uri="{FF2B5EF4-FFF2-40B4-BE49-F238E27FC236}">
                  <a16:creationId xmlns:a16="http://schemas.microsoft.com/office/drawing/2014/main" id="{FCDB2790-3098-4725-A762-B3F4F9C2D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" y="13886"/>
              <a:ext cx="9383" cy="2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Cont 4</a:t>
              </a:r>
              <a:endParaRPr lang="en-US" altLang="sk-SK"/>
            </a:p>
          </p:txBody>
        </p:sp>
        <p:sp>
          <p:nvSpPr>
            <p:cNvPr id="19485" name="Blok textu 304">
              <a:extLst>
                <a:ext uri="{FF2B5EF4-FFF2-40B4-BE49-F238E27FC236}">
                  <a16:creationId xmlns:a16="http://schemas.microsoft.com/office/drawing/2014/main" id="{728F4E86-6810-48AE-A6C5-868075A796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" y="20172"/>
              <a:ext cx="9940" cy="3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Cont n</a:t>
              </a:r>
              <a:endParaRPr lang="en-US" altLang="sk-SK"/>
            </a:p>
          </p:txBody>
        </p:sp>
        <p:sp>
          <p:nvSpPr>
            <p:cNvPr id="19486" name="Šípka doprava 305">
              <a:extLst>
                <a:ext uri="{FF2B5EF4-FFF2-40B4-BE49-F238E27FC236}">
                  <a16:creationId xmlns:a16="http://schemas.microsoft.com/office/drawing/2014/main" id="{BD81FF6A-BE79-4855-892C-F23D35613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29" y="2867"/>
              <a:ext cx="11598" cy="1352"/>
            </a:xfrm>
            <a:prstGeom prst="rightArrow">
              <a:avLst>
                <a:gd name="adj1" fmla="val 50000"/>
                <a:gd name="adj2" fmla="val 50001"/>
              </a:avLst>
            </a:prstGeom>
            <a:solidFill>
              <a:srgbClr val="4F81BD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487" name="Ovál 306">
              <a:extLst>
                <a:ext uri="{FF2B5EF4-FFF2-40B4-BE49-F238E27FC236}">
                  <a16:creationId xmlns:a16="http://schemas.microsoft.com/office/drawing/2014/main" id="{5F2750C6-69EC-4BC6-B2C4-054F1DF45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91" y="2633"/>
              <a:ext cx="6679" cy="3171"/>
            </a:xfrm>
            <a:prstGeom prst="ellipse">
              <a:avLst/>
            </a:prstGeom>
            <a:solidFill>
              <a:srgbClr val="938953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488" name="Ovál 307">
              <a:extLst>
                <a:ext uri="{FF2B5EF4-FFF2-40B4-BE49-F238E27FC236}">
                  <a16:creationId xmlns:a16="http://schemas.microsoft.com/office/drawing/2014/main" id="{98D37278-349D-47C9-A3C0-E680B1162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4" y="9874"/>
              <a:ext cx="4532" cy="1959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489" name="Ovál 308">
              <a:extLst>
                <a:ext uri="{FF2B5EF4-FFF2-40B4-BE49-F238E27FC236}">
                  <a16:creationId xmlns:a16="http://schemas.microsoft.com/office/drawing/2014/main" id="{2112E3AD-AEAF-45C7-A026-2D7F9AD28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4" y="9878"/>
              <a:ext cx="4527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490" name="Ovál 309">
              <a:extLst>
                <a:ext uri="{FF2B5EF4-FFF2-40B4-BE49-F238E27FC236}">
                  <a16:creationId xmlns:a16="http://schemas.microsoft.com/office/drawing/2014/main" id="{A6470D01-28EC-480D-874A-0F2DBBC2B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3" y="9878"/>
              <a:ext cx="4528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ea typeface="Arial Unicode MS" pitchFamily="34" charset="-128"/>
                </a:rPr>
                <a:t> </a:t>
              </a:r>
              <a:endParaRPr lang="en-US" altLang="sk-SK"/>
            </a:p>
          </p:txBody>
        </p:sp>
        <p:sp>
          <p:nvSpPr>
            <p:cNvPr id="19491" name="Ovál 310">
              <a:extLst>
                <a:ext uri="{FF2B5EF4-FFF2-40B4-BE49-F238E27FC236}">
                  <a16:creationId xmlns:a16="http://schemas.microsoft.com/office/drawing/2014/main" id="{CD7054A2-D08C-464C-8D3E-45E4A9BE0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4" y="9878"/>
              <a:ext cx="4527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ea typeface="Arial Unicode MS" pitchFamily="34" charset="-128"/>
                </a:rPr>
                <a:t> </a:t>
              </a:r>
              <a:endParaRPr lang="en-US" altLang="sk-SK"/>
            </a:p>
          </p:txBody>
        </p:sp>
        <p:sp>
          <p:nvSpPr>
            <p:cNvPr id="19492" name="Ovál 311">
              <a:extLst>
                <a:ext uri="{FF2B5EF4-FFF2-40B4-BE49-F238E27FC236}">
                  <a16:creationId xmlns:a16="http://schemas.microsoft.com/office/drawing/2014/main" id="{7BA14BDE-01C3-4B2C-AC51-4328EABF6D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22" y="13791"/>
              <a:ext cx="4527" cy="1955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ea typeface="Arial Unicode MS" pitchFamily="34" charset="-128"/>
                </a:rPr>
                <a:t> </a:t>
              </a:r>
              <a:endParaRPr lang="en-US" altLang="sk-SK"/>
            </a:p>
          </p:txBody>
        </p:sp>
        <p:sp>
          <p:nvSpPr>
            <p:cNvPr id="19493" name="Ovál 312">
              <a:extLst>
                <a:ext uri="{FF2B5EF4-FFF2-40B4-BE49-F238E27FC236}">
                  <a16:creationId xmlns:a16="http://schemas.microsoft.com/office/drawing/2014/main" id="{6981C960-6BF3-41E5-9DAE-3BE5F05AE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82" y="18272"/>
              <a:ext cx="4528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ea typeface="Arial Unicode MS" pitchFamily="34" charset="-128"/>
                </a:rPr>
                <a:t> </a:t>
              </a:r>
              <a:endParaRPr lang="en-US" altLang="sk-SK"/>
            </a:p>
          </p:txBody>
        </p:sp>
        <p:sp>
          <p:nvSpPr>
            <p:cNvPr id="19494" name="Ovál 313">
              <a:extLst>
                <a:ext uri="{FF2B5EF4-FFF2-40B4-BE49-F238E27FC236}">
                  <a16:creationId xmlns:a16="http://schemas.microsoft.com/office/drawing/2014/main" id="{CF40C972-77AB-4EE4-8AED-BF4E4EC60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0" y="21836"/>
              <a:ext cx="4528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ea typeface="Arial Unicode MS" pitchFamily="34" charset="-128"/>
                </a:rPr>
                <a:t> </a:t>
              </a:r>
              <a:endParaRPr lang="en-US" altLang="sk-SK"/>
            </a:p>
          </p:txBody>
        </p:sp>
        <p:sp>
          <p:nvSpPr>
            <p:cNvPr id="19495" name="Ovál 314">
              <a:extLst>
                <a:ext uri="{FF2B5EF4-FFF2-40B4-BE49-F238E27FC236}">
                  <a16:creationId xmlns:a16="http://schemas.microsoft.com/office/drawing/2014/main" id="{1E0B3CEA-14BE-4D0F-81B8-EAD7DCE84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80" y="21930"/>
              <a:ext cx="4527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ea typeface="Arial Unicode MS" pitchFamily="34" charset="-128"/>
                </a:rPr>
                <a:t> </a:t>
              </a:r>
              <a:endParaRPr lang="en-US" altLang="sk-SK"/>
            </a:p>
          </p:txBody>
        </p:sp>
        <p:sp>
          <p:nvSpPr>
            <p:cNvPr id="19496" name="Ovál 315">
              <a:extLst>
                <a:ext uri="{FF2B5EF4-FFF2-40B4-BE49-F238E27FC236}">
                  <a16:creationId xmlns:a16="http://schemas.microsoft.com/office/drawing/2014/main" id="{3A812294-2DC7-4AC9-842E-BE406DB514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2" y="21836"/>
              <a:ext cx="4528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sk-SK" sz="1200">
                  <a:solidFill>
                    <a:srgbClr val="000000"/>
                  </a:solidFill>
                  <a:ea typeface="Arial Unicode MS" pitchFamily="34" charset="-128"/>
                </a:rPr>
                <a:t> </a:t>
              </a:r>
              <a:endParaRPr lang="en-US" altLang="sk-SK"/>
            </a:p>
          </p:txBody>
        </p:sp>
        <p:cxnSp>
          <p:nvCxnSpPr>
            <p:cNvPr id="19497" name="Rovná spojovacia šípka 316">
              <a:extLst>
                <a:ext uri="{FF2B5EF4-FFF2-40B4-BE49-F238E27FC236}">
                  <a16:creationId xmlns:a16="http://schemas.microsoft.com/office/drawing/2014/main" id="{727FA36E-8008-4B27-90C5-B3A8BA4791E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7630" y="4219"/>
              <a:ext cx="9661" cy="565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98" name="Rovná spojovacia šípka 317">
              <a:extLst>
                <a:ext uri="{FF2B5EF4-FFF2-40B4-BE49-F238E27FC236}">
                  <a16:creationId xmlns:a16="http://schemas.microsoft.com/office/drawing/2014/main" id="{01F63E98-5359-4065-B347-BC5885E47B1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5027" y="5340"/>
              <a:ext cx="3242" cy="453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99" name="Rovná spojovacia šípka 318">
              <a:extLst>
                <a:ext uri="{FF2B5EF4-FFF2-40B4-BE49-F238E27FC236}">
                  <a16:creationId xmlns:a16="http://schemas.microsoft.com/office/drawing/2014/main" id="{28118827-5962-4437-8FD6-C07FD07E2F3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2627" y="5340"/>
              <a:ext cx="365" cy="453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00" name="Rovná spojovacia šípka 319">
              <a:extLst>
                <a:ext uri="{FF2B5EF4-FFF2-40B4-BE49-F238E27FC236}">
                  <a16:creationId xmlns:a16="http://schemas.microsoft.com/office/drawing/2014/main" id="{0CEFCF23-A37A-4FBD-AB34-AA06D374C5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970" y="4219"/>
              <a:ext cx="5417" cy="565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01" name="Rovná spojovacia šípka 114">
              <a:extLst>
                <a:ext uri="{FF2B5EF4-FFF2-40B4-BE49-F238E27FC236}">
                  <a16:creationId xmlns:a16="http://schemas.microsoft.com/office/drawing/2014/main" id="{DA76208C-FCDC-41FD-BA1A-D0FFB61E6E0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7585" y="5804"/>
              <a:ext cx="3046" cy="798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02" name="Rovná spojovacia šípka 121">
              <a:extLst>
                <a:ext uri="{FF2B5EF4-FFF2-40B4-BE49-F238E27FC236}">
                  <a16:creationId xmlns:a16="http://schemas.microsoft.com/office/drawing/2014/main" id="{FF256D5E-D9D6-4363-A5F5-4FE7631BF96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2446" y="15460"/>
              <a:ext cx="3539" cy="281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03" name="Rovná spojovacia šípka 139">
              <a:extLst>
                <a:ext uri="{FF2B5EF4-FFF2-40B4-BE49-F238E27FC236}">
                  <a16:creationId xmlns:a16="http://schemas.microsoft.com/office/drawing/2014/main" id="{C44A8581-DC30-437D-8186-CEA0AFFF1C5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8634" y="19250"/>
              <a:ext cx="1548" cy="258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04" name="Rovná spojovacia šípka 147">
              <a:extLst>
                <a:ext uri="{FF2B5EF4-FFF2-40B4-BE49-F238E27FC236}">
                  <a16:creationId xmlns:a16="http://schemas.microsoft.com/office/drawing/2014/main" id="{8352ED12-CE60-43A4-BA2E-6BEA2AFB974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3643" y="19941"/>
              <a:ext cx="404" cy="198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05" name="Rovná spojovacia šípka 153">
              <a:extLst>
                <a:ext uri="{FF2B5EF4-FFF2-40B4-BE49-F238E27FC236}">
                  <a16:creationId xmlns:a16="http://schemas.microsoft.com/office/drawing/2014/main" id="{EFF54F23-8CCF-4A0D-9381-4BBE8A642B6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4710" y="19250"/>
              <a:ext cx="4026" cy="258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506" name="Šípka doprava 202">
              <a:extLst>
                <a:ext uri="{FF2B5EF4-FFF2-40B4-BE49-F238E27FC236}">
                  <a16:creationId xmlns:a16="http://schemas.microsoft.com/office/drawing/2014/main" id="{BC68869C-1ADB-4331-86BA-EE50310DD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2" y="11232"/>
              <a:ext cx="4532" cy="1182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F81BD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9507" name="Blok textu 213">
              <a:extLst>
                <a:ext uri="{FF2B5EF4-FFF2-40B4-BE49-F238E27FC236}">
                  <a16:creationId xmlns:a16="http://schemas.microsoft.com/office/drawing/2014/main" id="{4DB9E54C-6CB8-488C-93D1-B62F0E889B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92" y="14582"/>
              <a:ext cx="10609" cy="8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sk-SK" sz="1200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reaction on</a:t>
              </a:r>
              <a:endParaRPr lang="en-US" altLang="sk-SK" sz="12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endParaRPr>
            </a:p>
            <a:p>
              <a:r>
                <a:rPr lang="en-GB" altLang="sk-SK" sz="1200">
                  <a:solidFill>
                    <a:srgbClr val="000000"/>
                  </a:solidFill>
                  <a:latin typeface="Arial Unicode MS" pitchFamily="34" charset="-128"/>
                  <a:ea typeface="Arial Unicode MS" pitchFamily="34" charset="-128"/>
                </a:rPr>
                <a:t> reaction</a:t>
              </a:r>
              <a:endParaRPr lang="en-GB" altLang="sk-SK"/>
            </a:p>
          </p:txBody>
        </p:sp>
        <p:sp>
          <p:nvSpPr>
            <p:cNvPr id="19508" name="Ľavá zložená zátvorka 215">
              <a:extLst>
                <a:ext uri="{FF2B5EF4-FFF2-40B4-BE49-F238E27FC236}">
                  <a16:creationId xmlns:a16="http://schemas.microsoft.com/office/drawing/2014/main" id="{B5A4F7A6-5CB2-4617-A08F-6964C9DBA20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1756" y="13739"/>
              <a:ext cx="2181" cy="10389"/>
            </a:xfrm>
            <a:prstGeom prst="leftBrace">
              <a:avLst>
                <a:gd name="adj1" fmla="val 8336"/>
                <a:gd name="adj2" fmla="val 50000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</p:grpSp>
      <p:sp>
        <p:nvSpPr>
          <p:cNvPr id="19463" name="Rectangle 50">
            <a:extLst>
              <a:ext uri="{FF2B5EF4-FFF2-40B4-BE49-F238E27FC236}">
                <a16:creationId xmlns:a16="http://schemas.microsoft.com/office/drawing/2014/main" id="{2EE0932F-698E-4A17-A037-F9DC689B6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00438"/>
            <a:ext cx="2447925" cy="28813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sp>
        <p:nvSpPr>
          <p:cNvPr id="19464" name="Rectangle 51">
            <a:extLst>
              <a:ext uri="{FF2B5EF4-FFF2-40B4-BE49-F238E27FC236}">
                <a16:creationId xmlns:a16="http://schemas.microsoft.com/office/drawing/2014/main" id="{96DB7510-B494-4EE0-A0F1-4083FA77F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573463"/>
            <a:ext cx="1150938" cy="287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sp>
        <p:nvSpPr>
          <p:cNvPr id="19465" name="Rectangle 52">
            <a:extLst>
              <a:ext uri="{FF2B5EF4-FFF2-40B4-BE49-F238E27FC236}">
                <a16:creationId xmlns:a16="http://schemas.microsoft.com/office/drawing/2014/main" id="{BF6127E9-F133-4F7D-AADD-741B97B6A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5084763"/>
            <a:ext cx="360363" cy="6492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sp>
        <p:nvSpPr>
          <p:cNvPr id="19466" name="Rectangle 53">
            <a:extLst>
              <a:ext uri="{FF2B5EF4-FFF2-40B4-BE49-F238E27FC236}">
                <a16:creationId xmlns:a16="http://schemas.microsoft.com/office/drawing/2014/main" id="{D2421292-289E-441B-AADC-3E17C5C53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941888"/>
            <a:ext cx="1152525" cy="14398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1686B2FD-6563-4904-9815-4DC4B0888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72850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Autority vo webových diskusiách (2)</a:t>
            </a:r>
            <a:endParaRPr lang="cs-CZ" altLang="sk-SK" sz="3200" b="1" i="0"/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1592766E-556E-4868-9720-F1B2C228B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4D5C45EE-F6D0-4D73-B6A4-05007602B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84313"/>
            <a:ext cx="8208962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Dôvody prispievania do diskusie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Hľadanie odpovedí 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rozhodovanie, informované rady od múdrejších, očakávanie pravdivých informácií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nie sú autority, je ich najviac, jadro fóra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Príležitosť prezentovať sa, svoju dôležitosť 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nepravdivé informácie, vyvolávanie konfliktov, </a:t>
            </a:r>
            <a:r>
              <a:rPr lang="sk-SK" sz="2000" i="0" dirty="0" err="1">
                <a:latin typeface="Arial" charset="0"/>
              </a:rPr>
              <a:t>degradovanie</a:t>
            </a:r>
            <a:r>
              <a:rPr lang="sk-SK" sz="2000" i="0" dirty="0">
                <a:latin typeface="Arial" charset="0"/>
              </a:rPr>
              <a:t> diskusie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problematickí provokatéri, vylúčenie, </a:t>
            </a:r>
            <a:r>
              <a:rPr lang="sk-SK" sz="20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riadenie diskusie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nie sú autority, nie je ich veľa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Príležitosť vyjadriť vedomosti 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uistenie sa o správnosti nápadov, revidovanie názorov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pravdivé informácie, seriózny prístup, prispievajú iba keď sa cítia orientovaní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sú to autority</a:t>
            </a:r>
            <a:r>
              <a:rPr lang="sk-SK" sz="2000" i="0" dirty="0">
                <a:latin typeface="Arial" charset="0"/>
              </a:rPr>
              <a:t>, je ich málo</a:t>
            </a: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defRPr/>
            </a:pPr>
            <a:r>
              <a:rPr lang="sk-SK" sz="2400" i="0" dirty="0">
                <a:latin typeface="Arial" charset="0"/>
              </a:rPr>
              <a:t>Vyvinuli sme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prístup k odhadu autorít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endParaRPr lang="sk-SK" sz="20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latin typeface="Arial" charset="0"/>
            </a:endParaRPr>
          </a:p>
        </p:txBody>
      </p:sp>
      <p:sp>
        <p:nvSpPr>
          <p:cNvPr id="20485" name="Rectangle 48">
            <a:extLst>
              <a:ext uri="{FF2B5EF4-FFF2-40B4-BE49-F238E27FC236}">
                <a16:creationId xmlns:a16="http://schemas.microsoft.com/office/drawing/2014/main" id="{59A4757A-AD9C-4AC1-8C73-706204A09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5ECD2208-42D0-487F-86D1-60C5492EB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34972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Dolovanie autorít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17B544E0-F157-4E0C-BA81-CFB1AA6CA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A113DA1B-1DC4-4C1C-A744-F39C1EE87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16113"/>
            <a:ext cx="8208962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Vstupné (predspracované) dáta obsahujú: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meno prispievateľa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polarita príspevku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dĺžka príspevku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príspevky - reakcie 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pozícia príspevku v strome – štruktúra diskusie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Tieto dáta vstupujú do procesu odhadu autority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endParaRPr lang="sk-SK" altLang="sk-SK" sz="2400" i="0"/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Autorita nie je vzťahovaná k príspevkom, ale k prispievateľom (integrácia všetkých informácií o prispievateľovi – netriviálna úloha).</a:t>
            </a:r>
          </a:p>
        </p:txBody>
      </p:sp>
      <p:sp>
        <p:nvSpPr>
          <p:cNvPr id="21509" name="Rectangle 48">
            <a:extLst>
              <a:ext uri="{FF2B5EF4-FFF2-40B4-BE49-F238E27FC236}">
                <a16:creationId xmlns:a16="http://schemas.microsoft.com/office/drawing/2014/main" id="{DCB8F35E-4427-445C-AE41-DE20B1D80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A10BC94D-B66B-47AC-A576-4E0A44644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806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Osnova:</a:t>
            </a:r>
            <a:endParaRPr lang="cs-CZ" altLang="sk-SK" sz="3200" b="1" i="0"/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id="{63122FA5-2409-44BB-9802-3B522CD1A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id="{3CF7234C-E847-4DE2-ADFE-1A7FF58D8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595438"/>
            <a:ext cx="831691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AutoNum type="arabicPeriod"/>
            </a:pPr>
            <a:r>
              <a:rPr lang="sk-SK" altLang="sk-SK" sz="2400" i="0"/>
              <a:t> Motivácia </a:t>
            </a:r>
          </a:p>
          <a:p>
            <a:pPr algn="l" eaLnBrk="1" hangingPunct="1">
              <a:buFontTx/>
              <a:buAutoNum type="arabicPeriod"/>
            </a:pPr>
            <a:r>
              <a:rPr lang="sk-SK" altLang="sk-SK" sz="2400" i="0"/>
              <a:t> Konverzačný obsah</a:t>
            </a:r>
          </a:p>
          <a:p>
            <a:pPr algn="l" eaLnBrk="1" hangingPunct="1">
              <a:buFontTx/>
              <a:buAutoNum type="arabicPeriod"/>
            </a:pPr>
            <a:r>
              <a:rPr lang="sk-SK" altLang="sk-SK" sz="2400" i="0"/>
              <a:t> Problémy riešiteľné dolovaním </a:t>
            </a:r>
          </a:p>
          <a:p>
            <a:pPr algn="l" eaLnBrk="1" hangingPunct="1">
              <a:buFontTx/>
              <a:buAutoNum type="arabicPeriod"/>
            </a:pPr>
            <a:r>
              <a:rPr lang="sk-SK" altLang="sk-SK" sz="2400" i="0"/>
              <a:t> Identifikácia autorít </a:t>
            </a:r>
          </a:p>
          <a:p>
            <a:pPr algn="l" eaLnBrk="1" hangingPunct="1">
              <a:buFontTx/>
              <a:buAutoNum type="arabicPeriod"/>
            </a:pPr>
            <a:r>
              <a:rPr lang="sk-SK" altLang="sk-SK" sz="2400" i="0"/>
              <a:t> Analýza názorov</a:t>
            </a:r>
          </a:p>
          <a:p>
            <a:pPr algn="l" eaLnBrk="1" hangingPunct="1">
              <a:buFontTx/>
              <a:buAutoNum type="arabicPeriod"/>
            </a:pPr>
            <a:r>
              <a:rPr lang="sk-SK" altLang="sk-SK" sz="2400" i="0"/>
              <a:t>Dynamický koeficient</a:t>
            </a:r>
          </a:p>
          <a:p>
            <a:pPr algn="l" eaLnBrk="1" hangingPunct="1">
              <a:buFontTx/>
              <a:buAutoNum type="arabicPeriod"/>
            </a:pPr>
            <a:r>
              <a:rPr lang="sk-SK" altLang="sk-SK" sz="2400" i="0"/>
              <a:t>N-gramy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B943D8F5-B32E-4B24-B95E-A93364CFA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34972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Dolovanie autorít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AFDD5F2D-1566-405D-B22F-25F84CE59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94CB9FF7-FDF3-4D50-B814-2B2483A79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16113"/>
            <a:ext cx="82089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V procese odhadu autority sa vytvára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zostupne usporiadaný rebríček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indikujúci prispievateľov: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endParaRPr lang="sk-SK" altLang="sk-SK" sz="2400" i="0"/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prezentujúcich hlbokú znalosť problematiky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vyvolávajúcich mnoho reakcií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inicializujúcich najčastejšie prechod na novú tému</a:t>
            </a:r>
          </a:p>
        </p:txBody>
      </p:sp>
      <p:sp>
        <p:nvSpPr>
          <p:cNvPr id="22533" name="Rectangle 48">
            <a:extLst>
              <a:ext uri="{FF2B5EF4-FFF2-40B4-BE49-F238E27FC236}">
                <a16:creationId xmlns:a16="http://schemas.microsoft.com/office/drawing/2014/main" id="{85D2D9FE-A053-4BDD-B462-26F47D697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02D9D383-83D2-4818-8421-646351266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491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Prístup k odhadu autorít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BB9EB24C-564D-46E4-8761-00CF89BA0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6D5E042C-6FC5-4A82-9013-CC29DAEA1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00213"/>
            <a:ext cx="8208962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Primárne vplyvy: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počet príspevkov prispievateľa (PP)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počet reakcií na príspevky prispievateľa (PR)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počet výskytov na koncovej úrovni stromu (PKU) </a:t>
            </a:r>
            <a:endParaRPr lang="sk-SK" sz="2000" i="0" dirty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Sekundárne vplyvy: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zhoda polarity (ZP)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pozície v strome (počet úrovní - PU)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počet termov (PT)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i="0" dirty="0">
                <a:latin typeface="Arial" charset="0"/>
              </a:rPr>
              <a:t>	</a:t>
            </a:r>
            <a:r>
              <a:rPr lang="sk-SK" sz="2400" i="0" dirty="0">
                <a:latin typeface="Arial" charset="0"/>
              </a:rPr>
              <a:t>OA</a:t>
            </a:r>
            <a:r>
              <a:rPr lang="en-US" sz="2400" i="0" dirty="0">
                <a:latin typeface="Arial" charset="0"/>
              </a:rPr>
              <a:t> = </a:t>
            </a:r>
            <a:r>
              <a:rPr lang="en-US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4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PP</a:t>
            </a:r>
            <a:r>
              <a:rPr lang="en-US" sz="2400" i="0" baseline="30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en-US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+ 2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</a:t>
            </a:r>
            <a:r>
              <a:rPr lang="en-US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R</a:t>
            </a:r>
            <a:r>
              <a:rPr lang="en-US" sz="2400" i="0" baseline="30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en-US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+ 4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PKU</a:t>
            </a:r>
            <a:r>
              <a:rPr lang="en-US" sz="2400" i="0" baseline="300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en-US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+ </a:t>
            </a: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ZP</a:t>
            </a:r>
            <a:r>
              <a:rPr lang="en-US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+ P</a:t>
            </a: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U</a:t>
            </a:r>
            <a:r>
              <a:rPr lang="en-US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+ </a:t>
            </a: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PT</a:t>
            </a:r>
            <a:r>
              <a:rPr lang="en-US" i="0" dirty="0">
                <a:latin typeface="Arial" charset="0"/>
              </a:rPr>
              <a:t>	</a:t>
            </a:r>
            <a:r>
              <a:rPr lang="sk-SK" dirty="0">
                <a:latin typeface="Arial" charset="0"/>
              </a:rPr>
              <a:t> </a:t>
            </a:r>
            <a:endParaRPr lang="sk-SK" sz="2400" i="0" dirty="0">
              <a:latin typeface="Arial" charset="0"/>
            </a:endParaRPr>
          </a:p>
        </p:txBody>
      </p:sp>
      <p:sp>
        <p:nvSpPr>
          <p:cNvPr id="23557" name="Rectangle 48">
            <a:extLst>
              <a:ext uri="{FF2B5EF4-FFF2-40B4-BE49-F238E27FC236}">
                <a16:creationId xmlns:a16="http://schemas.microsoft.com/office/drawing/2014/main" id="{60943F38-8188-4C54-BDED-516066527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02A69E25-E9ED-4DCA-8F1E-882345E00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491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Prístup k odhadu autorít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BF26437A-AC96-4D8F-BE2A-8C94165CB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521D3D06-2277-4351-A883-E20182CB0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00213"/>
            <a:ext cx="8208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Testovanie výsledkov navrhnutého prístupu:</a:t>
            </a:r>
          </a:p>
        </p:txBody>
      </p:sp>
      <p:sp>
        <p:nvSpPr>
          <p:cNvPr id="24581" name="Rectangle 48">
            <a:extLst>
              <a:ext uri="{FF2B5EF4-FFF2-40B4-BE49-F238E27FC236}">
                <a16:creationId xmlns:a16="http://schemas.microsoft.com/office/drawing/2014/main" id="{DBAE82A1-9727-4457-A1F8-D2CA2140F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graphicFrame>
        <p:nvGraphicFramePr>
          <p:cNvPr id="61503" name="Group 63">
            <a:extLst>
              <a:ext uri="{FF2B5EF4-FFF2-40B4-BE49-F238E27FC236}">
                <a16:creationId xmlns:a16="http://schemas.microsoft.com/office/drawing/2014/main" id="{2A8764EB-4818-4D81-AAF4-E9058C50CBD4}"/>
              </a:ext>
            </a:extLst>
          </p:cNvPr>
          <p:cNvGraphicFramePr>
            <a:graphicFrameLocks noGrp="1"/>
          </p:cNvGraphicFramePr>
          <p:nvPr/>
        </p:nvGraphicFramePr>
        <p:xfrm>
          <a:off x="1187450" y="2492375"/>
          <a:ext cx="6264275" cy="2016125"/>
        </p:xfrm>
        <a:graphic>
          <a:graphicData uri="http://schemas.openxmlformats.org/drawingml/2006/table">
            <a:tbl>
              <a:tblPr/>
              <a:tblGrid>
                <a:gridCol w="4630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Téma diskusie</a:t>
                      </a:r>
                      <a:endParaRPr kumimoji="0" lang="sk-SK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Presnosť</a:t>
                      </a:r>
                      <a:endParaRPr kumimoji="0" lang="sk-SK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Autorita a počet “likes”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0.94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Slovenskí politici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0.96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Bomby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letecké útoky 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 sir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ény</a:t>
                      </a:r>
                      <a:endParaRPr kumimoji="0" lang="sk-SK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0.93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92B5975E-27BD-450C-8E17-209246C7F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5354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Dynamická zmena autority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3F28904F-2F42-4D49-8D03-18B0060E4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358A2208-D9A5-415B-8ED9-F8DE18215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00213"/>
            <a:ext cx="82089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2400" i="0"/>
              <a:t>Sledovanie dynamickej zmeny autority pre päť najvýraznejších prispievateľov:</a:t>
            </a:r>
          </a:p>
        </p:txBody>
      </p:sp>
      <p:sp>
        <p:nvSpPr>
          <p:cNvPr id="25605" name="Rectangle 48">
            <a:extLst>
              <a:ext uri="{FF2B5EF4-FFF2-40B4-BE49-F238E27FC236}">
                <a16:creationId xmlns:a16="http://schemas.microsoft.com/office/drawing/2014/main" id="{3FD684CD-FAAB-4508-996E-8B990098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pic>
        <p:nvPicPr>
          <p:cNvPr id="25606" name="Obrázok 268">
            <a:extLst>
              <a:ext uri="{FF2B5EF4-FFF2-40B4-BE49-F238E27FC236}">
                <a16:creationId xmlns:a16="http://schemas.microsoft.com/office/drawing/2014/main" id="{915DCF42-65D2-4F8B-966A-F54BA5E3A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708275"/>
            <a:ext cx="6913563" cy="389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5DD5AD6D-5E11-4A9F-AFD4-06F9D39CB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51419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Diskusia k odhadu autorít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1FB45480-1FB2-4DBC-A48D-626C166A9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337F81EA-C0EE-49D5-927D-8C0711515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00213"/>
            <a:ext cx="7991475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Implementácia metódy odhadu autorít: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Bola testovaná s veľmi dobrými výsledkami na: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doméne z reálneho života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doméne z technickej oblasti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Kombinuje dolovanie zo štruktúry s dolovaním z obsahu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Dá sa použiť na vylepšenie klasifikácie názorov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každý príspevok má rovnakú váhu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každý príspevok sa svojou pozitivitou/negativitou podieľa na sumarizovanom názore s určitou váhou – vyčíslená autorita</a:t>
            </a:r>
            <a:endParaRPr lang="sk-SK" altLang="sk-SK" sz="2400" i="0"/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Nulté kolo pohovoru (organizácia založí profesionálnu diskusiu)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endParaRPr lang="sk-SK" altLang="sk-SK" sz="2400" i="0"/>
          </a:p>
        </p:txBody>
      </p:sp>
      <p:sp>
        <p:nvSpPr>
          <p:cNvPr id="26629" name="Rectangle 48">
            <a:extLst>
              <a:ext uri="{FF2B5EF4-FFF2-40B4-BE49-F238E27FC236}">
                <a16:creationId xmlns:a16="http://schemas.microsoft.com/office/drawing/2014/main" id="{D53E07C1-CEF5-499E-866E-895449B9E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A166799F-9A97-478F-AA13-655CA5B43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010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Metódy analýzy názorov</a:t>
            </a:r>
            <a:endParaRPr lang="cs-CZ" altLang="sk-SK" sz="3200" b="1" i="0"/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ED60EB77-5BB9-4763-A259-73C910C61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137BFFE3-86B0-42CA-8D9B-826E704B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03363"/>
            <a:ext cx="85328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Podľa </a:t>
            </a:r>
            <a:r>
              <a:rPr lang="sk-SK" sz="2400" i="0" dirty="0" err="1">
                <a:latin typeface="Arial" charset="0"/>
              </a:rPr>
              <a:t>Taboada</a:t>
            </a:r>
            <a:r>
              <a:rPr lang="sk-SK" sz="2400" i="0" dirty="0">
                <a:latin typeface="Arial" charset="0"/>
              </a:rPr>
              <a:t>, dva hlavné prístupy ku analýze názorov: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77773C"/>
                </a:solidFill>
                <a:latin typeface="Arial" charset="0"/>
              </a:rPr>
              <a:t>Prístup založený na klasifikácii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metódy strojového učenia (</a:t>
            </a:r>
            <a:r>
              <a:rPr lang="sk-SK" sz="2400" i="0" dirty="0" err="1">
                <a:latin typeface="Arial" charset="0"/>
              </a:rPr>
              <a:t>Naive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Bayes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Classifier</a:t>
            </a:r>
            <a:r>
              <a:rPr lang="sk-SK" sz="2400" i="0" dirty="0">
                <a:latin typeface="Arial" charset="0"/>
              </a:rPr>
              <a:t>, SVM – </a:t>
            </a:r>
            <a:r>
              <a:rPr lang="sk-SK" sz="2400" i="0" dirty="0" err="1">
                <a:latin typeface="Arial" charset="0"/>
              </a:rPr>
              <a:t>Support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Vector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Machines</a:t>
            </a:r>
            <a:r>
              <a:rPr lang="sk-SK" sz="2400" i="0" dirty="0">
                <a:latin typeface="Arial" charset="0"/>
              </a:rPr>
              <a:t>) vyžadujú </a:t>
            </a:r>
            <a:r>
              <a:rPr lang="sk-SK" sz="2400" i="0" dirty="0" err="1">
                <a:latin typeface="Arial" charset="0"/>
              </a:rPr>
              <a:t>trénovaciu</a:t>
            </a:r>
            <a:r>
              <a:rPr lang="sk-SK" sz="2400" i="0" dirty="0">
                <a:latin typeface="Arial" charset="0"/>
              </a:rPr>
              <a:t> množinu (anotačné nástroje, </a:t>
            </a:r>
            <a:r>
              <a:rPr lang="sk-SK" sz="2400" i="0" dirty="0" err="1">
                <a:latin typeface="Arial" charset="0"/>
              </a:rPr>
              <a:t>váhovacie</a:t>
            </a:r>
            <a:r>
              <a:rPr lang="sk-SK" sz="2400" i="0" dirty="0">
                <a:latin typeface="Arial" charset="0"/>
              </a:rPr>
              <a:t> techniky)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štatistické metódy (</a:t>
            </a:r>
            <a:r>
              <a:rPr lang="sk-SK" sz="2400" i="0" dirty="0" err="1">
                <a:latin typeface="Arial" charset="0"/>
              </a:rPr>
              <a:t>Maximal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Entropy</a:t>
            </a:r>
            <a:r>
              <a:rPr lang="sk-SK" sz="2400" i="0" dirty="0">
                <a:latin typeface="Arial" charset="0"/>
              </a:rPr>
              <a:t>) 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77773C"/>
                </a:solidFill>
                <a:latin typeface="Arial" charset="0"/>
              </a:rPr>
              <a:t>Prístup založený na externom zdroji – lexikóne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slovníkovo založený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 err="1">
                <a:latin typeface="Arial" charset="0"/>
              </a:rPr>
              <a:t>korpusovo</a:t>
            </a:r>
            <a:r>
              <a:rPr lang="sk-SK" sz="2400" i="0" dirty="0">
                <a:latin typeface="Arial" charset="0"/>
              </a:rPr>
              <a:t> založený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Podľa </a:t>
            </a:r>
            <a:r>
              <a:rPr lang="sk-SK" sz="2400" i="0" dirty="0" err="1">
                <a:latin typeface="Arial" charset="0"/>
              </a:rPr>
              <a:t>Koncza</a:t>
            </a:r>
            <a:r>
              <a:rPr lang="sk-SK" sz="2400" i="0" dirty="0">
                <a:latin typeface="Arial" charset="0"/>
              </a:rPr>
              <a:t>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77773C"/>
                </a:solidFill>
                <a:latin typeface="Arial" charset="0"/>
              </a:rPr>
              <a:t>Exogénne </a:t>
            </a:r>
            <a:r>
              <a:rPr lang="sk-SK" sz="2400" i="0" dirty="0">
                <a:latin typeface="Arial" charset="0"/>
              </a:rPr>
              <a:t>(SU, TM)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77773C"/>
                </a:solidFill>
                <a:latin typeface="Arial" charset="0"/>
              </a:rPr>
              <a:t>Endogénne </a:t>
            </a:r>
            <a:r>
              <a:rPr lang="sk-SK" sz="2400" i="0" dirty="0">
                <a:latin typeface="Arial" charset="0"/>
              </a:rPr>
              <a:t>(externý zdroj znalostí – slovník)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87CDCD6C-6345-4BA8-8ECB-06282AD97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021388"/>
            <a:ext cx="856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k-SK" i="0"/>
              <a:t>Taboada, M., Brooke, J., Tofiloski, M., Voll, K., Stede, M.: Lexicon-Based Methods </a:t>
            </a:r>
            <a:endParaRPr lang="sk-SK" altLang="sk-SK" i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k-SK" i="0"/>
              <a:t>for Sentiment Analysis. Computational Linguistics, Vol. 37, No. 2, 267-307 (2011)</a:t>
            </a:r>
            <a:endParaRPr lang="sk-SK" altLang="sk-SK" i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C7BAD723-0070-4F9A-863C-087BAA5F2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7469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Slovníkový prístup k analýze názorov</a:t>
            </a:r>
            <a:endParaRPr lang="cs-CZ" altLang="sk-SK" sz="3200" b="1" i="0"/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052BD9A7-2765-456C-A6FA-5C9106D9D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CD872F3D-5336-4140-A54D-263CEA265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8532812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Je potrebné získať klasifikačný slovník: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generovaním pre danú aplikáciu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nahrávanie klasifikačného slovníka z diskusie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generovaný použitím známych lexikónov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Word </a:t>
            </a:r>
            <a:r>
              <a:rPr lang="sk-SK" sz="2400" i="0" dirty="0" err="1">
                <a:latin typeface="Arial" charset="0"/>
              </a:rPr>
              <a:t>Net</a:t>
            </a:r>
            <a:endParaRPr lang="sk-SK" sz="2400" i="0" dirty="0">
              <a:latin typeface="Arial" charset="0"/>
            </a:endParaRP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Word </a:t>
            </a:r>
            <a:r>
              <a:rPr lang="sk-SK" sz="2400" i="0" dirty="0" err="1">
                <a:latin typeface="Arial" charset="0"/>
              </a:rPr>
              <a:t>Net</a:t>
            </a:r>
            <a:r>
              <a:rPr lang="sk-SK" sz="2400" i="0" dirty="0">
                <a:latin typeface="Arial" charset="0"/>
              </a:rPr>
              <a:t> – </a:t>
            </a:r>
            <a:r>
              <a:rPr lang="sk-SK" sz="2400" i="0" dirty="0" err="1">
                <a:latin typeface="Arial" charset="0"/>
              </a:rPr>
              <a:t>Affect</a:t>
            </a:r>
            <a:endParaRPr lang="sk-SK" sz="2400" i="0" dirty="0">
              <a:latin typeface="Arial" charset="0"/>
            </a:endParaRP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 err="1">
                <a:latin typeface="Arial" charset="0"/>
              </a:rPr>
              <a:t>Senti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Net</a:t>
            </a:r>
            <a:endParaRPr lang="sk-SK" sz="2400" i="0" dirty="0">
              <a:latin typeface="Arial" charset="0"/>
            </a:endParaRP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 err="1">
                <a:latin typeface="Arial" charset="0"/>
              </a:rPr>
              <a:t>Senti</a:t>
            </a:r>
            <a:r>
              <a:rPr lang="sk-SK" sz="2400" i="0" dirty="0">
                <a:latin typeface="Arial" charset="0"/>
              </a:rPr>
              <a:t> Word </a:t>
            </a:r>
            <a:r>
              <a:rPr lang="sk-SK" sz="2400" i="0" dirty="0" err="1">
                <a:latin typeface="Arial" charset="0"/>
              </a:rPr>
              <a:t>Net</a:t>
            </a: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defRPr/>
            </a:pPr>
            <a:endParaRPr lang="sk-SK" sz="2400" i="0" dirty="0">
              <a:latin typeface="Arial" charset="0"/>
            </a:endParaRP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solidFill>
                <a:schemeClr val="bg1">
                  <a:lumMod val="2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29755108-C2CD-41EF-82A6-52A4E9933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7421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Nahrávanie klasifikačných slovníkov </a:t>
            </a:r>
            <a:endParaRPr lang="cs-CZ" altLang="sk-SK" sz="3200" b="1" i="0"/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F09A0459-5FAC-4694-B5BA-2AD872622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D52869CC-5CE7-4C38-B285-B08BC0443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Clr>
                <a:srgbClr val="006666"/>
              </a:buClr>
              <a:buFont typeface="Wingdings" panose="05000000000000000000" pitchFamily="2" charset="2"/>
              <a:buNone/>
            </a:pPr>
            <a:r>
              <a:rPr lang="sk-SK" altLang="sk-SK" sz="2400" i="0"/>
              <a:t>Identifikácia slov so subjektivitou a ich nahrávanie do poľa termov – slov. Každému slovu je priradená číselná hodnota (polarita, zápor, intenzita).</a:t>
            </a:r>
          </a:p>
        </p:txBody>
      </p:sp>
      <p:pic>
        <p:nvPicPr>
          <p:cNvPr id="29701" name="Picture 6" descr="PrezentáciaVocobulary">
            <a:extLst>
              <a:ext uri="{FF2B5EF4-FFF2-40B4-BE49-F238E27FC236}">
                <a16:creationId xmlns:a16="http://schemas.microsoft.com/office/drawing/2014/main" id="{6A437289-4149-4C38-9CAD-BB4E11711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997200"/>
            <a:ext cx="6842125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6FA7DD18-407F-4C77-B0ED-ED61D6E79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7421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Nahrávanie klasifikačných slovníkov </a:t>
            </a:r>
            <a:endParaRPr lang="cs-CZ" altLang="sk-SK" sz="3200" b="1" i="0"/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418E8B55-3711-46BF-A600-2A8F95B64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C25DD9B8-3282-4958-8650-379122DF0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773238"/>
            <a:ext cx="741680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Klasifikačný slovník: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obsahuje slová, ktoré sú nositeľmi názoru v rámci danej domény </a:t>
            </a:r>
            <a:endParaRPr lang="en-US" sz="2400" i="0" dirty="0">
              <a:latin typeface="Arial" charset="0"/>
            </a:endParaRP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prebraté z priamo z diskusie</a:t>
            </a:r>
            <a:r>
              <a:rPr lang="en-US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sz="2400" i="0" dirty="0">
                <a:latin typeface="Arial" charset="0"/>
              </a:rPr>
              <a:t>(n</a:t>
            </a:r>
            <a:r>
              <a:rPr lang="sk-SK" sz="2400" i="0" dirty="0" err="1">
                <a:latin typeface="Arial" charset="0"/>
              </a:rPr>
              <a:t>áš</a:t>
            </a:r>
            <a:r>
              <a:rPr lang="sk-SK" sz="2400" i="0" dirty="0">
                <a:latin typeface="Arial" charset="0"/>
              </a:rPr>
              <a:t> prístup)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má zabezpečiť prispôsobenie sa živej reči prispievateľov do web diskusií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nespisovné slangové slová (</a:t>
            </a:r>
            <a:r>
              <a:rPr lang="sk-SK" sz="2400" i="0" dirty="0" err="1">
                <a:latin typeface="Arial" charset="0"/>
              </a:rPr>
              <a:t>coolový</a:t>
            </a:r>
            <a:r>
              <a:rPr lang="sk-SK" sz="2400" i="0" dirty="0">
                <a:latin typeface="Arial" charset="0"/>
              </a:rPr>
              <a:t>, </a:t>
            </a:r>
            <a:r>
              <a:rPr lang="sk-SK" sz="2400" i="0" dirty="0" err="1">
                <a:latin typeface="Arial" charset="0"/>
              </a:rPr>
              <a:t>dzivý</a:t>
            </a:r>
            <a:r>
              <a:rPr lang="sk-SK" sz="2400" i="0" dirty="0">
                <a:latin typeface="Arial" charset="0"/>
              </a:rPr>
              <a:t>,...)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slová bez diakritiky (</a:t>
            </a:r>
            <a:r>
              <a:rPr lang="sk-SK" sz="2400" i="0" dirty="0" err="1">
                <a:latin typeface="Arial" charset="0"/>
              </a:rPr>
              <a:t>kvalitny</a:t>
            </a:r>
            <a:r>
              <a:rPr lang="sk-SK" sz="2400" i="0" dirty="0">
                <a:latin typeface="Arial" charset="0"/>
              </a:rPr>
              <a:t>, </a:t>
            </a:r>
            <a:r>
              <a:rPr lang="sk-SK" sz="2400" i="0" dirty="0" err="1">
                <a:latin typeface="Arial" charset="0"/>
              </a:rPr>
              <a:t>paci</a:t>
            </a:r>
            <a:r>
              <a:rPr lang="sk-SK" sz="2400" i="0" dirty="0">
                <a:latin typeface="Arial" charset="0"/>
              </a:rPr>
              <a:t> (sa mi))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gramatické chyby?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čím je slovník obsiahlejší, tým presnejšia je klasifikácia názorov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69C77A88-4DF9-4F4E-8014-B05CF5B66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96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Slovníkový prístup </a:t>
            </a:r>
            <a:endParaRPr lang="cs-CZ" altLang="sk-SK" sz="3200" b="1" i="0"/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F9E0A6D8-1135-44F7-A9FB-4024B34B9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FD8BE10F-9F57-4B24-A0C3-4A582DFD4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84313"/>
            <a:ext cx="8532812" cy="581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Clr>
                <a:srgbClr val="006666"/>
              </a:buClr>
              <a:buFont typeface="Wingdings" panose="05000000000000000000" pitchFamily="2" charset="2"/>
              <a:buNone/>
            </a:pPr>
            <a:r>
              <a:rPr lang="sk-SK" altLang="sk-SK" i="0"/>
              <a:t>Ukážky klasifikačných slovníkov: Table2 - príslovky</a:t>
            </a:r>
          </a:p>
          <a:p>
            <a:pPr algn="l" eaLnBrk="1" hangingPunct="1">
              <a:buClr>
                <a:srgbClr val="006666"/>
              </a:buClr>
              <a:buFont typeface="Wingdings" panose="05000000000000000000" pitchFamily="2" charset="2"/>
              <a:buNone/>
            </a:pPr>
            <a:r>
              <a:rPr lang="sk-SK" altLang="sk-SK" i="0"/>
              <a:t>Table1 - podstatné mená a slovesá, </a:t>
            </a:r>
          </a:p>
          <a:p>
            <a:pPr algn="l" eaLnBrk="1" hangingPunct="1">
              <a:buClr>
                <a:srgbClr val="006666"/>
              </a:buClr>
              <a:buFont typeface="Wingdings" panose="05000000000000000000" pitchFamily="2" charset="2"/>
              <a:buNone/>
            </a:pPr>
            <a:r>
              <a:rPr lang="sk-SK" altLang="sk-SK" i="0"/>
              <a:t>Table3 – intenzifikátory (príslovky) </a:t>
            </a:r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sz="2400" i="0"/>
          </a:p>
          <a:p>
            <a:pPr algn="l" eaLnBrk="1" hangingPunct="1"/>
            <a:endParaRPr lang="sk-SK" altLang="sk-SK" i="0"/>
          </a:p>
          <a:p>
            <a:pPr algn="l" eaLnBrk="1" hangingPunct="1"/>
            <a:r>
              <a:rPr lang="en-US" altLang="sk-SK" i="0"/>
              <a:t>Taboada, M., </a:t>
            </a:r>
            <a:r>
              <a:rPr lang="sk-SK" altLang="sk-SK" i="0"/>
              <a:t>et al.</a:t>
            </a:r>
            <a:r>
              <a:rPr lang="en-US" altLang="sk-SK" i="0"/>
              <a:t> : Lexicon-Based Methods for Sentiment Analysis. Computational Linguistics, Vol. 37, No. 2, 267-307 (2011)</a:t>
            </a:r>
            <a:endParaRPr lang="sk-SK" altLang="sk-SK" i="0"/>
          </a:p>
          <a:p>
            <a:pPr algn="l" eaLnBrk="1" hangingPunct="1"/>
            <a:endParaRPr lang="sk-SK" altLang="sk-SK" sz="2400" i="0"/>
          </a:p>
        </p:txBody>
      </p:sp>
      <p:pic>
        <p:nvPicPr>
          <p:cNvPr id="31749" name="Obrázok 5" descr="podstatne a slovesa0001.jpg">
            <a:extLst>
              <a:ext uri="{FF2B5EF4-FFF2-40B4-BE49-F238E27FC236}">
                <a16:creationId xmlns:a16="http://schemas.microsoft.com/office/drawing/2014/main" id="{4F1A8E7C-02A0-49C7-92DC-347A653D3F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92375"/>
            <a:ext cx="4281487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Obrázok 6" descr="prislovky0001.jpg">
            <a:extLst>
              <a:ext uri="{FF2B5EF4-FFF2-40B4-BE49-F238E27FC236}">
                <a16:creationId xmlns:a16="http://schemas.microsoft.com/office/drawing/2014/main" id="{DE061D68-0CA8-4D84-B725-739DF66D05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628775"/>
            <a:ext cx="3132138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Obrázok 7" descr="intenzifikatory0001.jpg">
            <a:extLst>
              <a:ext uri="{FF2B5EF4-FFF2-40B4-BE49-F238E27FC236}">
                <a16:creationId xmlns:a16="http://schemas.microsoft.com/office/drawing/2014/main" id="{C89BE9D9-2025-469C-BA80-A839D96CE4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789363"/>
            <a:ext cx="3024187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D59342DC-D2FA-490B-8BA2-CC5FA6624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21447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Motivácia </a:t>
            </a:r>
            <a:endParaRPr lang="cs-CZ" altLang="sk-SK" sz="3200" b="1" i="0"/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A7BBF508-5B10-4D20-A975-4E4090A9E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BF64EB8D-BCCE-482B-8F87-30A4AE4C6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628775"/>
            <a:ext cx="82804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buClr>
                <a:schemeClr val="accent6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Sociálny web </a:t>
            </a:r>
            <a:r>
              <a:rPr lang="sk-SK" sz="2400" i="0" dirty="0">
                <a:latin typeface="Arial" charset="0"/>
              </a:rPr>
              <a:t>umožňuje a posilňuje interakcie</a:t>
            </a:r>
          </a:p>
          <a:p>
            <a:pPr marL="342900" indent="-342900"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Tieto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interakcie</a:t>
            </a:r>
            <a:r>
              <a:rPr lang="sk-SK" sz="2400" i="0" dirty="0">
                <a:latin typeface="Arial" charset="0"/>
              </a:rPr>
              <a:t> sú spojené s ovplyvňovaním </a:t>
            </a:r>
            <a:r>
              <a:rPr lang="sk-SK" sz="2400" i="0" dirty="0">
                <a:latin typeface="Arial" charset="0"/>
                <a:sym typeface="Wingdings" pitchFamily="2" charset="2"/>
              </a:rPr>
              <a:t>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  <a:sym typeface="Wingdings" pitchFamily="2" charset="2"/>
              </a:rPr>
              <a:t>rozhodovacie procesy </a:t>
            </a:r>
            <a:r>
              <a:rPr lang="sk-SK" sz="2400" i="0" dirty="0">
                <a:latin typeface="Arial" charset="0"/>
                <a:sym typeface="Wingdings" pitchFamily="2" charset="2"/>
              </a:rPr>
              <a:t>v reálnych situáciách (kúpa drahého produktu, voľba politickej reprezentácie…)</a:t>
            </a:r>
          </a:p>
          <a:p>
            <a:pPr marL="342900" indent="-342900"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  <a:sym typeface="Wingdings" pitchFamily="2" charset="2"/>
              </a:rPr>
              <a:t>Rozhodovacie procesy môžu byť podporované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aplikáciami dolovania názorov </a:t>
            </a:r>
            <a:r>
              <a:rPr lang="sk-SK" sz="2400" i="0" dirty="0">
                <a:latin typeface="Arial" charset="0"/>
              </a:rPr>
              <a:t>z konverzačného obsahu.</a:t>
            </a:r>
          </a:p>
          <a:p>
            <a:pPr marL="342900" indent="-342900"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Získané informácie:</a:t>
            </a:r>
          </a:p>
          <a:p>
            <a:pPr marL="1600200" lvl="3" indent="-228600"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o </a:t>
            </a:r>
            <a:r>
              <a:rPr lang="sk-SK" sz="2400" i="0" dirty="0">
                <a:solidFill>
                  <a:srgbClr val="808000"/>
                </a:solidFill>
                <a:latin typeface="Arial" charset="0"/>
              </a:rPr>
              <a:t>drahých veciach </a:t>
            </a:r>
            <a:r>
              <a:rPr lang="sk-SK" sz="2400" i="0" dirty="0">
                <a:latin typeface="Arial" charset="0"/>
              </a:rPr>
              <a:t>(nehnuteľnosť, dovolenková destinácia, auto…)</a:t>
            </a:r>
          </a:p>
          <a:p>
            <a:pPr marL="1600200" lvl="3" indent="-228600" algn="l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808000"/>
                </a:solidFill>
                <a:latin typeface="Arial" charset="0"/>
              </a:rPr>
              <a:t>kultúrne informácie </a:t>
            </a:r>
          </a:p>
          <a:p>
            <a:pPr marL="1600200" lvl="3" indent="-228600"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Informácie spojené s </a:t>
            </a:r>
            <a:r>
              <a:rPr lang="sk-SK" sz="2400" i="0" dirty="0">
                <a:solidFill>
                  <a:srgbClr val="808000"/>
                </a:solidFill>
                <a:latin typeface="Arial" charset="0"/>
              </a:rPr>
              <a:t>bezpečnostnými aspektmi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solidFill>
                <a:srgbClr val="0D0D0D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solidFill>
                <a:srgbClr val="0D0D0D"/>
              </a:solidFill>
              <a:latin typeface="Arial" charset="0"/>
            </a:endParaRPr>
          </a:p>
          <a:p>
            <a:pPr marL="342900" indent="-342900" algn="l" eaLnBrk="1" hangingPunct="1">
              <a:defRPr/>
            </a:pPr>
            <a:endParaRPr lang="sk-SK" sz="2400" i="0" dirty="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94A57EEF-F9ED-4646-ACAD-8C5D8BD0D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76250"/>
            <a:ext cx="7196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Základné problémy analýzy názorov</a:t>
            </a:r>
            <a:endParaRPr lang="cs-CZ" altLang="sk-SK" sz="3200" b="1" i="0"/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7762945B-6D12-47B6-9C82-7D71843E4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B83DBAFB-A41D-4FD9-8088-2E37F0B25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89138"/>
            <a:ext cx="8459787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sk-SK" sz="2400" i="0" dirty="0">
                <a:latin typeface="Arial" charset="0"/>
              </a:rPr>
              <a:t>Nositeľmi postojov sú hlavne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prídavné mená</a:t>
            </a:r>
            <a:r>
              <a:rPr lang="sk-SK" sz="2400" i="0" dirty="0">
                <a:latin typeface="Arial" charset="0"/>
              </a:rPr>
              <a:t> (perfektný),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príslovky</a:t>
            </a:r>
            <a:r>
              <a:rPr lang="sk-SK" sz="2400" i="0" dirty="0">
                <a:latin typeface="Arial" charset="0"/>
              </a:rPr>
              <a:t> (katastrofálne),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podstatné mená </a:t>
            </a:r>
            <a:r>
              <a:rPr lang="sk-SK" sz="2400" i="0" dirty="0">
                <a:latin typeface="Arial" charset="0"/>
              </a:rPr>
              <a:t>(bomba, hlúposť),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slovesá</a:t>
            </a:r>
            <a:r>
              <a:rPr lang="sk-SK" sz="2400" i="0" dirty="0">
                <a:latin typeface="Arial" charset="0"/>
              </a:rPr>
              <a:t> (zničiť).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Určenie subjektivity slova </a:t>
            </a:r>
            <a:r>
              <a:rPr lang="sk-SK" sz="2400" i="0" dirty="0">
                <a:latin typeface="Arial" charset="0"/>
              </a:rPr>
              <a:t>(nahrávanie klasifikačných slovníkov)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Určenie orientácie, resp. polarity slova </a:t>
            </a:r>
            <a:r>
              <a:rPr lang="sk-SK" sz="2400" i="0" dirty="0">
                <a:latin typeface="Arial" charset="0"/>
              </a:rPr>
              <a:t>- pozitívna, negatívna a neutrálna (priemerný)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Určenie sily polarity slova </a:t>
            </a:r>
            <a:r>
              <a:rPr lang="sk-SK" sz="2400" i="0" dirty="0">
                <a:latin typeface="Arial" charset="0"/>
              </a:rPr>
              <a:t>– stupnica intenzity orientácie (slovné a číselné vyjadrenie).</a:t>
            </a:r>
          </a:p>
          <a:p>
            <a:pPr algn="l" eaLnBrk="1" hangingPunct="1"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Základné problémy analýzy názorov je možné riešiť pomocou klasifikačných slovníkov </a:t>
            </a:r>
            <a:r>
              <a:rPr lang="sk-SK" sz="2400" i="0" dirty="0">
                <a:latin typeface="Arial" charset="0"/>
              </a:rPr>
              <a:t>(vyhodnocovanie zhody slov príspevku a slovníka) </a:t>
            </a:r>
          </a:p>
          <a:p>
            <a:pPr marL="342900" indent="-342900" algn="l" eaLnBrk="1" hangingPunct="1">
              <a:defRPr/>
            </a:pPr>
            <a:endParaRPr lang="sk-SK" sz="2400" i="0" dirty="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74302645-278C-40D8-9DF9-D378EC806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76250"/>
            <a:ext cx="71961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Základné problémy analýzy názorov</a:t>
            </a:r>
            <a:endParaRPr lang="cs-CZ" altLang="sk-SK" sz="3200" b="1" i="0"/>
          </a:p>
          <a:p>
            <a:pPr algn="l" eaLnBrk="1" hangingPunct="1"/>
            <a:endParaRPr lang="cs-CZ" altLang="sk-SK" sz="3200" b="1" i="0"/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CECE52C2-1FCA-4671-B4CC-94E834AAB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0244" name="Text Box 41">
            <a:extLst>
              <a:ext uri="{FF2B5EF4-FFF2-40B4-BE49-F238E27FC236}">
                <a16:creationId xmlns:a16="http://schemas.microsoft.com/office/drawing/2014/main" id="{C1B3CF07-84C1-48E3-A450-0EBBCD9E4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844675"/>
            <a:ext cx="79914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006666"/>
                </a:solidFill>
                <a:latin typeface="Arial" charset="0"/>
              </a:rPr>
              <a:t> 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Určenie sily polarity slova </a:t>
            </a:r>
            <a:r>
              <a:rPr lang="sk-SK" sz="2400" i="0" dirty="0">
                <a:latin typeface="Arial" charset="0"/>
              </a:rPr>
              <a:t>– veľkosť podpory slova k potvrdeniu alebo vyvráteniu názoru</a:t>
            </a:r>
          </a:p>
          <a:p>
            <a:pPr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 Slovné a numerické stupnice (vhodnejšie pre spracovanie počítačom).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C1DDEA08-D9DE-4E0F-90F8-5B6E2BE47150}"/>
              </a:ext>
            </a:extLst>
          </p:cNvPr>
          <p:cNvGraphicFramePr>
            <a:graphicFrameLocks noGrp="1"/>
          </p:cNvGraphicFramePr>
          <p:nvPr/>
        </p:nvGraphicFramePr>
        <p:xfrm>
          <a:off x="1187450" y="3644900"/>
          <a:ext cx="6985000" cy="2736850"/>
        </p:xfrm>
        <a:graphic>
          <a:graphicData uri="http://schemas.openxmlformats.org/drawingml/2006/table">
            <a:tbl>
              <a:tblPr/>
              <a:tblGrid>
                <a:gridCol w="2116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stupňov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Stupnice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slabo negatívna, mierne negatívna, silno 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slabo pozitívna, mierne pozitívna, silno 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 -4, -3, -2, -1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1, 2, 3, 4, 5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0424CB4D-0DA6-4154-A889-2762F510E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76250"/>
            <a:ext cx="52816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Problémy analýzy názorov</a:t>
            </a:r>
            <a:endParaRPr lang="cs-CZ" altLang="sk-SK" sz="3200" b="1" i="0"/>
          </a:p>
          <a:p>
            <a:pPr algn="l" eaLnBrk="1" hangingPunct="1"/>
            <a:endParaRPr lang="cs-CZ" altLang="sk-SK" sz="3200" b="1" i="0"/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97FCAC74-2235-4CCE-9239-F457C07D7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1268" name="Text Box 41">
            <a:extLst>
              <a:ext uri="{FF2B5EF4-FFF2-40B4-BE49-F238E27FC236}">
                <a16:creationId xmlns:a16="http://schemas.microsoft.com/office/drawing/2014/main" id="{0137A91D-AFB0-49A3-9050-5E7FDE081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28775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Určenie sily polarity slova </a:t>
            </a:r>
            <a:r>
              <a:rPr lang="sk-SK" sz="2400" i="0" dirty="0">
                <a:latin typeface="Arial" charset="0"/>
              </a:rPr>
              <a:t>–</a:t>
            </a:r>
            <a:r>
              <a:rPr lang="en-US" sz="2400" i="0" dirty="0">
                <a:latin typeface="Arial" charset="0"/>
              </a:rPr>
              <a:t> </a:t>
            </a:r>
            <a:r>
              <a:rPr lang="sk-SK" sz="2400" i="0" dirty="0">
                <a:latin typeface="Arial" charset="0"/>
              </a:rPr>
              <a:t>stupnica so 6 hodnotami</a:t>
            </a:r>
          </a:p>
        </p:txBody>
      </p:sp>
      <p:graphicFrame>
        <p:nvGraphicFramePr>
          <p:cNvPr id="9240" name="Group 24">
            <a:extLst>
              <a:ext uri="{FF2B5EF4-FFF2-40B4-BE49-F238E27FC236}">
                <a16:creationId xmlns:a16="http://schemas.microsoft.com/office/drawing/2014/main" id="{1AEB1E56-CC5D-44C9-888B-D3DE1BE373A9}"/>
              </a:ext>
            </a:extLst>
          </p:cNvPr>
          <p:cNvGraphicFramePr>
            <a:graphicFrameLocks noGrp="1"/>
          </p:cNvGraphicFramePr>
          <p:nvPr/>
        </p:nvGraphicFramePr>
        <p:xfrm>
          <a:off x="611188" y="2349500"/>
          <a:ext cx="8532812" cy="2378075"/>
        </p:xfrm>
        <a:graphic>
          <a:graphicData uri="http://schemas.openxmlformats.org/drawingml/2006/table">
            <a:tbl>
              <a:tblPr/>
              <a:tblGrid>
                <a:gridCol w="3001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2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silno 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perfektný, vynikajúci, božský, úžasný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mierne 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pekný, chválitebný, kvalitný, šikovný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slabo 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vhodný, dobrý, frajerský, fajn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slabo 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slabší, priemerný, nemastný, neslaný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 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mierne 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zlý, nefunkčný, slabý, nevyhovujúci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 </a:t>
                      </a: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silno 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otrasný, katastrofálny, najhorší, úbohý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838" name="Text Box 41">
            <a:extLst>
              <a:ext uri="{FF2B5EF4-FFF2-40B4-BE49-F238E27FC236}">
                <a16:creationId xmlns:a16="http://schemas.microsoft.com/office/drawing/2014/main" id="{7885DEFB-0B37-408F-91C4-5E8467C70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868863"/>
            <a:ext cx="83534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buClr>
                <a:srgbClr val="787800"/>
              </a:buClr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006666"/>
                </a:solidFill>
              </a:rPr>
              <a:t> </a:t>
            </a:r>
            <a:r>
              <a:rPr lang="sk-SK" altLang="sk-SK" sz="2400" i="0">
                <a:solidFill>
                  <a:srgbClr val="787800"/>
                </a:solidFill>
              </a:rPr>
              <a:t>Intenzifikácia </a:t>
            </a:r>
            <a:r>
              <a:rPr lang="sk-SK" altLang="sk-SK" sz="2400" i="0"/>
              <a:t>–</a:t>
            </a:r>
            <a:r>
              <a:rPr lang="en-US" altLang="sk-SK" sz="2400" i="0"/>
              <a:t> </a:t>
            </a:r>
            <a:r>
              <a:rPr lang="sk-SK" altLang="sk-SK" sz="2400" i="0"/>
              <a:t>posuv polarity do vyššej/nižšej roviny</a:t>
            </a:r>
          </a:p>
          <a:p>
            <a:pPr lvl="2" algn="l"/>
            <a:r>
              <a:rPr lang="sk-SK" altLang="sk-SK" i="0"/>
              <a:t>	 </a:t>
            </a:r>
            <a:r>
              <a:rPr lang="sk-SK" altLang="sk-SK" sz="2400" i="0"/>
              <a:t>amplifier:</a:t>
            </a:r>
            <a:r>
              <a:rPr lang="sk-SK" altLang="sk-SK" sz="2400"/>
              <a:t> </a:t>
            </a:r>
            <a:r>
              <a:rPr lang="sk-SK" altLang="sk-SK" sz="2000" i="0"/>
              <a:t>prekvapujúco pekný, vysoko kvalitný</a:t>
            </a:r>
          </a:p>
          <a:p>
            <a:pPr lvl="2" algn="l"/>
            <a:r>
              <a:rPr lang="sk-SK" altLang="sk-SK" sz="2000" i="0"/>
              <a:t>	 </a:t>
            </a:r>
            <a:r>
              <a:rPr lang="sk-SK" altLang="sk-SK" sz="2400" i="0"/>
              <a:t>downtowner:</a:t>
            </a:r>
            <a:r>
              <a:rPr lang="sk-SK" altLang="sk-SK" sz="2400"/>
              <a:t> </a:t>
            </a:r>
            <a:r>
              <a:rPr lang="sk-SK" altLang="sk-SK" sz="2000" i="0"/>
              <a:t>o dosť slabší, nehorázne nekvalitný</a:t>
            </a:r>
          </a:p>
          <a:p>
            <a:pPr lvl="2" algn="l"/>
            <a:endParaRPr lang="sk-SK" altLang="sk-SK" sz="2000" i="0"/>
          </a:p>
          <a:p>
            <a:pPr algn="l">
              <a:buClr>
                <a:srgbClr val="787800"/>
              </a:buClr>
              <a:buFont typeface="Wingdings" panose="05000000000000000000" pitchFamily="2" charset="2"/>
              <a:buChar char="q"/>
            </a:pPr>
            <a:r>
              <a:rPr lang="sk-SK" altLang="sk-SK" sz="2400" i="0"/>
              <a:t> </a:t>
            </a:r>
            <a:r>
              <a:rPr lang="sk-SK" altLang="sk-SK" sz="2400" i="0">
                <a:solidFill>
                  <a:srgbClr val="808000"/>
                </a:solidFill>
              </a:rPr>
              <a:t>Negácia</a:t>
            </a:r>
            <a:r>
              <a:rPr lang="sk-SK" altLang="sk-SK" sz="2400" i="0"/>
              <a:t> – preklopenie polarity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8051E818-7E50-40D0-B881-C0E70F35F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010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Intenzifikácia a negácia </a:t>
            </a:r>
            <a:endParaRPr lang="cs-CZ" altLang="sk-SK" sz="3200" b="1" i="0"/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81E3C2C2-1804-44A2-A447-E688C8555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569393DC-35E8-4AB7-8A8C-8CB8C7628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628775"/>
            <a:ext cx="8459787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Spracovanie </a:t>
            </a:r>
            <a:r>
              <a:rPr lang="sk-SK" altLang="sk-SK" sz="2400" i="0">
                <a:solidFill>
                  <a:srgbClr val="740000"/>
                </a:solidFill>
              </a:rPr>
              <a:t>negácie</a:t>
            </a:r>
            <a:r>
              <a:rPr lang="sk-SK" altLang="sk-SK" sz="2400" i="0"/>
              <a:t> (nie, ne...):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808000"/>
                </a:solidFill>
              </a:rPr>
              <a:t>preklopenie polarity</a:t>
            </a:r>
            <a:r>
              <a:rPr lang="sk-SK" altLang="sk-SK" sz="2400" i="0"/>
              <a:t> (switch negation)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808000"/>
                </a:solidFill>
              </a:rPr>
              <a:t>posun polarity</a:t>
            </a:r>
            <a:r>
              <a:rPr lang="sk-SK" altLang="sk-SK" sz="2400" i="0"/>
              <a:t> (shift negation) k opačnej polarite o fixnú hodnotu, napríklad „4“</a:t>
            </a:r>
            <a:r>
              <a:rPr lang="en-US" altLang="sk-SK" sz="2400"/>
              <a:t> </a:t>
            </a:r>
            <a:endParaRPr lang="sk-SK" altLang="sk-SK" sz="2400"/>
          </a:p>
          <a:p>
            <a:pPr lvl="1" algn="l" eaLnBrk="1" hangingPunct="1"/>
            <a:r>
              <a:rPr lang="sk-SK" altLang="sk-SK" sz="2000"/>
              <a:t>prídavné meno „</a:t>
            </a:r>
            <a:r>
              <a:rPr lang="en-US" altLang="sk-SK" sz="2000"/>
              <a:t>a + 2</a:t>
            </a:r>
            <a:r>
              <a:rPr lang="sk-SK" altLang="sk-SK" sz="2000"/>
              <a:t>“ je negované na „</a:t>
            </a:r>
            <a:r>
              <a:rPr lang="en-US" altLang="sk-SK" sz="2000"/>
              <a:t>a −2</a:t>
            </a:r>
            <a:r>
              <a:rPr lang="sk-SK" altLang="sk-SK" sz="2000"/>
              <a:t>“ – podobné switch</a:t>
            </a:r>
          </a:p>
          <a:p>
            <a:pPr lvl="1" algn="l" eaLnBrk="1" hangingPunct="1"/>
            <a:r>
              <a:rPr lang="sk-SK" altLang="sk-SK" sz="2000"/>
              <a:t>ale prídavné meno „</a:t>
            </a:r>
            <a:r>
              <a:rPr lang="en-US" altLang="sk-SK" sz="2000"/>
              <a:t>a − 3</a:t>
            </a:r>
            <a:r>
              <a:rPr lang="sk-SK" altLang="sk-SK" sz="2000"/>
              <a:t>“</a:t>
            </a:r>
            <a:r>
              <a:rPr lang="en-US" altLang="sk-SK" sz="2000"/>
              <a:t> </a:t>
            </a:r>
            <a:r>
              <a:rPr lang="sk-SK" altLang="sk-SK" sz="2000"/>
              <a:t>je iba „</a:t>
            </a:r>
            <a:r>
              <a:rPr lang="en-US" altLang="sk-SK" sz="2000"/>
              <a:t>a + 1</a:t>
            </a:r>
            <a:r>
              <a:rPr lang="sk-SK" altLang="sk-SK" sz="2000"/>
              <a:t>“ – nepodobné switch</a:t>
            </a:r>
          </a:p>
          <a:p>
            <a:pPr lvl="1" algn="l" eaLnBrk="1" hangingPunct="1"/>
            <a:r>
              <a:rPr lang="sk-SK" altLang="sk-SK" sz="2000"/>
              <a:t>„S</a:t>
            </a:r>
            <a:r>
              <a:rPr lang="en-US" altLang="sk-SK" sz="2000"/>
              <a:t>he’s not terrific (5 − 4 = 1) but not terrible (−5 + 4 = −1) either.” </a:t>
            </a:r>
            <a:endParaRPr lang="sk-SK" altLang="sk-SK" sz="2000"/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808000"/>
                </a:solidFill>
              </a:rPr>
              <a:t>dynamický koeficient</a:t>
            </a:r>
            <a:r>
              <a:rPr lang="sk-SK" altLang="sk-SK" sz="2400" i="0"/>
              <a:t> 	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740000"/>
                </a:solidFill>
              </a:rPr>
              <a:t>Intenzifikácia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zvyšuje/znižuje polaritu </a:t>
            </a:r>
            <a:r>
              <a:rPr lang="sk-SK" altLang="sk-SK" sz="2400" i="0">
                <a:solidFill>
                  <a:srgbClr val="808000"/>
                </a:solidFill>
              </a:rPr>
              <a:t>prostredníctvom slovníka</a:t>
            </a:r>
            <a:r>
              <a:rPr lang="sk-SK" altLang="sk-SK" sz="2400" i="0"/>
              <a:t> </a:t>
            </a:r>
          </a:p>
          <a:p>
            <a:pPr lvl="1" algn="l" eaLnBrk="1" hangingPunct="1"/>
            <a:r>
              <a:rPr lang="en-US" altLang="sk-SK" sz="2000"/>
              <a:t>r</a:t>
            </a:r>
            <a:r>
              <a:rPr lang="sk-SK" altLang="sk-SK" sz="2000"/>
              <a:t>eally (</a:t>
            </a:r>
            <a:r>
              <a:rPr lang="en-US" altLang="sk-SK" sz="2000"/>
              <a:t>+15) very (+25) good (3):  3x(100%+25%)x(100%+15%) = 4,3</a:t>
            </a:r>
          </a:p>
          <a:p>
            <a:pPr lvl="1" algn="l" eaLnBrk="1" hangingPunct="1"/>
            <a:r>
              <a:rPr lang="en-US" altLang="sk-SK" sz="2000"/>
              <a:t>the most (+100) excellent (5):      5x(100%+100%) = 10</a:t>
            </a:r>
            <a:endParaRPr lang="sk-SK" altLang="sk-SK" sz="2000"/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808000"/>
                </a:solidFill>
              </a:rPr>
              <a:t>dynamickým koeficientom</a:t>
            </a:r>
            <a:r>
              <a:rPr lang="sk-SK" altLang="sk-SK" sz="2400" i="0"/>
              <a:t> (nemusí za sebou)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4B3E325A-90F1-49D9-815C-8C126C666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646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Statický koeficient v negácii</a:t>
            </a:r>
            <a:endParaRPr lang="cs-CZ" altLang="sk-SK" sz="3200" b="1" i="0"/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38EBD0B9-D9CF-4C0E-8D29-517553C39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4C4F5E87-817C-4C09-B473-F7965A7BF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Clr>
                <a:srgbClr val="006666"/>
              </a:buClr>
            </a:pPr>
            <a:r>
              <a:rPr lang="sk-SK" altLang="sk-SK" sz="2400" i="0"/>
              <a:t>Rozmanitosť vetných štruktúr v slovenčine – zápor môže byť pred ale aj za negovaným slovom aj ďalej od neho. Polarita sa nevyčísľuje (kód</a:t>
            </a:r>
            <a:r>
              <a:rPr lang="en-US" altLang="sk-SK" sz="2400" i="0"/>
              <a:t>, </a:t>
            </a:r>
            <a:r>
              <a:rPr lang="sk-SK" altLang="sk-SK" sz="2400" i="0"/>
              <a:t>kategória 3).</a:t>
            </a:r>
          </a:p>
        </p:txBody>
      </p:sp>
      <p:graphicFrame>
        <p:nvGraphicFramePr>
          <p:cNvPr id="23586" name="Group 34">
            <a:extLst>
              <a:ext uri="{FF2B5EF4-FFF2-40B4-BE49-F238E27FC236}">
                <a16:creationId xmlns:a16="http://schemas.microsoft.com/office/drawing/2014/main" id="{8B189634-BE48-426B-907C-FFDD6E265458}"/>
              </a:ext>
            </a:extLst>
          </p:cNvPr>
          <p:cNvGraphicFramePr>
            <a:graphicFrameLocks noGrp="1"/>
          </p:cNvGraphicFramePr>
          <p:nvPr/>
        </p:nvGraphicFramePr>
        <p:xfrm>
          <a:off x="1116013" y="2924175"/>
          <a:ext cx="5832475" cy="1876425"/>
        </p:xfrm>
        <a:graphic>
          <a:graphicData uri="http://schemas.openxmlformats.org/drawingml/2006/table">
            <a:tbl>
              <a:tblPr/>
              <a:tblGrid>
                <a:gridCol w="169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kvalitný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Tento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nebol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kvalitný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Tento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kvalitný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nebol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4" name="Text Box 4">
            <a:extLst>
              <a:ext uri="{FF2B5EF4-FFF2-40B4-BE49-F238E27FC236}">
                <a16:creationId xmlns:a16="http://schemas.microsoft.com/office/drawing/2014/main" id="{7F0BD040-CF8C-4FF8-B60A-3D2B48572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919663"/>
            <a:ext cx="7993063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Rovnaká polarita: 0301, 0031, 0013 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defRPr/>
            </a:pPr>
            <a:r>
              <a:rPr lang="sk-SK" sz="2400" i="0" dirty="0">
                <a:latin typeface="Arial" charset="0"/>
              </a:rPr>
              <a:t>	aj 3000010 „Nie je to podľa mňa kvalitný mobil“.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Opačná polarita: 309 „Nie som najhorší“.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Potreba prispôsobenia dĺžky kombinácie slov (dynamický koeficient) 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901DA416-CCAA-46F0-B42E-D61AEAAE3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680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Statický koeficient v intenzifikácii </a:t>
            </a:r>
            <a:endParaRPr lang="cs-CZ" altLang="sk-SK" sz="3200" b="1" i="0"/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74297A40-9C38-4DFF-8919-DCCD687D7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41A5C0F0-17E4-400F-816C-890F848E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341438"/>
            <a:ext cx="820896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Clr>
                <a:srgbClr val="006666"/>
              </a:buClr>
              <a:buFont typeface="Wingdings" panose="05000000000000000000" pitchFamily="2" charset="2"/>
              <a:buNone/>
            </a:pPr>
            <a:endParaRPr lang="sk-SK" altLang="sk-SK" sz="2400" i="0">
              <a:solidFill>
                <a:schemeClr val="hlink"/>
              </a:solidFill>
            </a:endParaRP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Slová zvyšujúce intenzitu polarity (zväčša príslovky) patria do kategórie 4.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Uplatní sa iba v spojení s inou kategóriou stupňa polarity, napr.: 00041, 4002, (dynamický koeficient).</a:t>
            </a:r>
            <a:r>
              <a:rPr lang="sk-SK" altLang="sk-SK" sz="2400"/>
              <a:t> 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Koeficient by mal zabrániť izolácii intenzifikátora (resp. záporu) od slova, ku ktorému sa vzťahujú (K=4).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A690B4B1-CA6B-4113-BCD3-E2DC9EF4C523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4149725"/>
          <a:ext cx="8461375" cy="2357438"/>
        </p:xfrm>
        <a:graphic>
          <a:graphicData uri="http://schemas.openxmlformats.org/drawingml/2006/table">
            <a:tbl>
              <a:tblPr/>
              <a:tblGrid>
                <a:gridCol w="1233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1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8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2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6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Ten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totálne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kvalitný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intenzita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mierne pozitívne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Dosť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hnevá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intenzita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mierne negatívne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688CAB4C-AEFE-42C8-B46E-B7CF43547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6149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Typovanie kombinácií slov </a:t>
            </a:r>
            <a:endParaRPr lang="cs-CZ" altLang="sk-SK" sz="3200" b="1" i="0"/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E7BA7AA5-3A67-4F58-B755-F478D6BFE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F37AC001-34A2-4CFC-9C6F-EB80B781E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12875"/>
            <a:ext cx="828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Každá z kombinácií reprezentuje práve jednu interpretáciu a je jej priradená práve jedna hodnota polarity.		</a:t>
            </a: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C4E32122-3C5B-431B-A608-774C33DF4CAE}"/>
              </a:ext>
            </a:extLst>
          </p:cNvPr>
          <p:cNvGraphicFramePr>
            <a:graphicFrameLocks noGrp="1"/>
          </p:cNvGraphicFramePr>
          <p:nvPr/>
        </p:nvGraphicFramePr>
        <p:xfrm>
          <a:off x="611188" y="2852738"/>
          <a:ext cx="8353425" cy="3352800"/>
        </p:xfrm>
        <a:graphic>
          <a:graphicData uri="http://schemas.openxmlformats.org/drawingml/2006/table">
            <a:tbl>
              <a:tblPr/>
              <a:tblGrid>
                <a:gridCol w="112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1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83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91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Interpre-tácia</a:t>
                      </a:r>
                      <a:endParaRPr lang="sk-SK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SP + I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SP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MP + I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MP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MN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SN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MN + I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SN + I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K = 2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 48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80, 41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10, 32, 23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20, 31, 13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 90, 42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7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K = 3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480,408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800, 410, 401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100, 320, 230, 302, 203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200, 310, 130, 301, 103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900, 420,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402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490, 409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83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K = 4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4800, 4080,  4008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8000, 4100, 4010, 4001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1000, 3200,2300, 3020,2030, 3002,2003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2000, 3100,1300, 3010,1030, 3001,1003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9000, 4200, 4020, 4002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4900, 4090, 4009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5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polarita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 dirty="0">
                          <a:latin typeface="Times New Roman"/>
                          <a:ea typeface="Times New Roman"/>
                          <a:cs typeface="Times New Roman"/>
                        </a:rPr>
                        <a:t>-2</a:t>
                      </a:r>
                      <a:endParaRPr lang="sk-SK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 dirty="0"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endParaRPr lang="sk-SK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F56CB711-7241-42D4-93F9-26D121E48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779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Statický koeficient</a:t>
            </a:r>
            <a:endParaRPr lang="cs-CZ" altLang="sk-SK" sz="3200" b="1" i="0"/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B65DB8B5-B1E2-43C7-A381-7D6C6B3B7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7BA60501-3A25-4717-A8E4-EA3B31342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557338"/>
            <a:ext cx="82089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KLAN – systém </a:t>
            </a:r>
            <a:r>
              <a:rPr lang="sk-SK" sz="2400" i="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KLAsifikácie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Názorov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Rozhranie „</a:t>
            </a:r>
            <a:r>
              <a:rPr lang="sk-SK" sz="2400" i="0" dirty="0" err="1">
                <a:latin typeface="Arial" charset="0"/>
              </a:rPr>
              <a:t>Guest</a:t>
            </a:r>
            <a:r>
              <a:rPr lang="sk-SK" sz="2400" i="0" dirty="0">
                <a:latin typeface="Arial" charset="0"/>
              </a:rPr>
              <a:t>“ môže klasifikovať zvolený text a nastavovať statický koeficient K.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Rozhranie „</a:t>
            </a:r>
            <a:r>
              <a:rPr lang="sk-SK" sz="2400" i="0" dirty="0" err="1">
                <a:latin typeface="Arial" charset="0"/>
              </a:rPr>
              <a:t>Admin</a:t>
            </a:r>
            <a:r>
              <a:rPr lang="sk-SK" sz="2400" i="0" dirty="0">
                <a:latin typeface="Arial" charset="0"/>
              </a:rPr>
              <a:t>“ môže nahrávať a editovať klasifikačný slovník. </a:t>
            </a:r>
          </a:p>
        </p:txBody>
      </p:sp>
      <p:pic>
        <p:nvPicPr>
          <p:cNvPr id="39941" name="Picture 22">
            <a:extLst>
              <a:ext uri="{FF2B5EF4-FFF2-40B4-BE49-F238E27FC236}">
                <a16:creationId xmlns:a16="http://schemas.microsoft.com/office/drawing/2014/main" id="{703643DF-F0E0-4B58-B1B0-10DD59F4C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716338"/>
            <a:ext cx="7416800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F90E40CA-6070-4708-AC45-DD2627C8C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487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Dynamický koeficient </a:t>
            </a:r>
            <a:endParaRPr lang="cs-CZ" altLang="sk-SK" sz="3200" b="1" i="0"/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76769DFC-9DA2-4BB2-B0D6-B991069CE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EC8E207C-7DEE-4F57-AED6-8D4C8F975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770572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Priemerná dĺžka vety 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početnosť slov každej lexikálnej jednotky analyzovaného textu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aritmetický priemer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dynamický koeficient je rovnaký pre všetky vety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Polovica dĺžky vety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početnosť slov lexikálnej jednotky delený dvoma so zaokrúhlením na hor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dynamický koeficient sa nastavuje zvlášť pre každú vetu analyzovaného textu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Hybridný prístup</a:t>
            </a:r>
          </a:p>
          <a:p>
            <a:pPr marL="800100" lvl="2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(dĺžka lexikálnej jednotky </a:t>
            </a:r>
            <a:r>
              <a:rPr lang="en-US" sz="2000" i="0" dirty="0">
                <a:latin typeface="Arial" charset="0"/>
              </a:rPr>
              <a:t>+ </a:t>
            </a:r>
            <a:r>
              <a:rPr lang="sk-SK" sz="2000" i="0" dirty="0">
                <a:latin typeface="Arial" charset="0"/>
              </a:rPr>
              <a:t>priemerná hodnota všetkých viet) delené piatimi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5211BCE4-77CF-40F0-907C-44A420A88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487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Dynamický koeficient </a:t>
            </a:r>
            <a:endParaRPr lang="cs-CZ" altLang="sk-SK" sz="3200" b="1" i="0"/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62CAE460-F024-4E8A-94CF-2BCEA9C06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0098F69A-A8E5-4DD4-B84F-37C989281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2447925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Clr>
                <a:srgbClr val="006666"/>
              </a:buClr>
              <a:buFont typeface="Wingdings" panose="05000000000000000000" pitchFamily="2" charset="2"/>
              <a:buNone/>
            </a:pPr>
            <a:endParaRPr lang="sk-SK" altLang="sk-SK" sz="2400" i="0">
              <a:solidFill>
                <a:schemeClr val="hlink"/>
              </a:solidFill>
            </a:endParaRP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Priemerná dĺžka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Polovica dĺžky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000" i="0"/>
              <a:t>Hybridný prístup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endParaRPr lang="sk-SK" altLang="sk-SK" sz="2400" i="0">
              <a:solidFill>
                <a:srgbClr val="7F0000"/>
              </a:solidFill>
            </a:endParaRPr>
          </a:p>
        </p:txBody>
      </p:sp>
      <p:pic>
        <p:nvPicPr>
          <p:cNvPr id="41989" name="Picture 5" descr="aplikacia">
            <a:extLst>
              <a:ext uri="{FF2B5EF4-FFF2-40B4-BE49-F238E27FC236}">
                <a16:creationId xmlns:a16="http://schemas.microsoft.com/office/drawing/2014/main" id="{62CBEF9F-3594-4F1B-AEAD-801F94FE6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585913"/>
            <a:ext cx="5854700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4295A1D-8764-4EB9-B23E-FFB13645E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54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Konverzačný obsah</a:t>
            </a:r>
            <a:endParaRPr lang="cs-CZ" altLang="sk-SK" sz="3200" b="1" i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352B1C28-34A5-4CC9-8053-BADAF9841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716FF23B-033C-4CB0-9592-8DC0CC1CF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628775"/>
            <a:ext cx="82804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Krátke texty </a:t>
            </a:r>
            <a:r>
              <a:rPr lang="sk-SK" sz="2400" i="0" dirty="0">
                <a:latin typeface="Arial" charset="0"/>
              </a:rPr>
              <a:t>(hovorené písanie, písané hovorenie – debata) k určitej téme.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Známa téma </a:t>
            </a:r>
            <a:r>
              <a:rPr lang="sk-SK" sz="2400" i="0" dirty="0">
                <a:latin typeface="Arial" charset="0"/>
              </a:rPr>
              <a:t>– hodnotenie drahého produktu, dovolenky, hotela, politickej situácie, osoby, lekára, filmu, knihy, pocitov autora.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Neznáma téma </a:t>
            </a:r>
            <a:r>
              <a:rPr lang="sk-SK" sz="2400" i="0" dirty="0">
                <a:latin typeface="Arial" charset="0"/>
              </a:rPr>
              <a:t>– modelovanie témy.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Syntaktická odlišnosť </a:t>
            </a:r>
            <a:r>
              <a:rPr lang="sk-SK" sz="2400" i="0" dirty="0">
                <a:latin typeface="Arial" charset="0"/>
              </a:rPr>
              <a:t>(frekvencia typických slov, interpunkcia, slovosled, preklepy – aj úmyselné) – odráža autorovu osobnosť.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Konverzačný obsah</a:t>
            </a:r>
            <a:r>
              <a:rPr lang="sk-SK" sz="2400" i="0" dirty="0">
                <a:solidFill>
                  <a:srgbClr val="0D0D0D"/>
                </a:solidFill>
                <a:latin typeface="Arial" charset="0"/>
              </a:rPr>
              <a:t>: sociálne siete, </a:t>
            </a:r>
            <a:r>
              <a:rPr lang="sk-SK" sz="2400" i="0" dirty="0" err="1">
                <a:solidFill>
                  <a:srgbClr val="0D0D0D"/>
                </a:solidFill>
                <a:latin typeface="Arial" charset="0"/>
              </a:rPr>
              <a:t>blog</a:t>
            </a:r>
            <a:r>
              <a:rPr lang="sk-SK" sz="2400" i="0" dirty="0">
                <a:solidFill>
                  <a:srgbClr val="0D0D0D"/>
                </a:solidFill>
                <a:latin typeface="Arial" charset="0"/>
              </a:rPr>
              <a:t>, </a:t>
            </a:r>
            <a:r>
              <a:rPr lang="sk-SK" sz="2400" i="0" dirty="0" err="1">
                <a:solidFill>
                  <a:srgbClr val="0D0D0D"/>
                </a:solidFill>
                <a:latin typeface="Arial" charset="0"/>
              </a:rPr>
              <a:t>microblog</a:t>
            </a:r>
            <a:r>
              <a:rPr lang="sk-SK" sz="2400" i="0" dirty="0">
                <a:solidFill>
                  <a:srgbClr val="0D0D0D"/>
                </a:solidFill>
                <a:latin typeface="Arial" charset="0"/>
              </a:rPr>
              <a:t>, </a:t>
            </a:r>
            <a:r>
              <a:rPr lang="sk-SK" sz="2400" i="0" dirty="0" err="1">
                <a:solidFill>
                  <a:srgbClr val="0D0D0D"/>
                </a:solidFill>
                <a:latin typeface="Arial" charset="0"/>
              </a:rPr>
              <a:t>chat</a:t>
            </a:r>
            <a:r>
              <a:rPr lang="sk-SK" sz="2400" i="0" dirty="0">
                <a:solidFill>
                  <a:srgbClr val="0D0D0D"/>
                </a:solidFill>
                <a:latin typeface="Arial" charset="0"/>
              </a:rPr>
              <a:t>, </a:t>
            </a:r>
            <a:r>
              <a:rPr lang="sk-SK" sz="2400" i="0" dirty="0" err="1">
                <a:solidFill>
                  <a:srgbClr val="0D0D0D"/>
                </a:solidFill>
                <a:latin typeface="Arial" charset="0"/>
              </a:rPr>
              <a:t>chatrooms</a:t>
            </a:r>
            <a:r>
              <a:rPr lang="sk-SK" sz="2400" i="0" dirty="0">
                <a:solidFill>
                  <a:srgbClr val="0D0D0D"/>
                </a:solidFill>
                <a:latin typeface="Arial" charset="0"/>
              </a:rPr>
              <a:t>, IRC (Internet </a:t>
            </a:r>
            <a:r>
              <a:rPr lang="sk-SK" sz="2400" i="0" dirty="0" err="1">
                <a:solidFill>
                  <a:srgbClr val="0D0D0D"/>
                </a:solidFill>
                <a:latin typeface="Arial" charset="0"/>
              </a:rPr>
              <a:t>Relay</a:t>
            </a:r>
            <a:r>
              <a:rPr lang="sk-SK" sz="2400" i="0" dirty="0">
                <a:solidFill>
                  <a:srgbClr val="0D0D0D"/>
                </a:solidFill>
                <a:latin typeface="Arial" charset="0"/>
              </a:rPr>
              <a:t> Chat), diskusné fóra, komentáre k článkom, videám a pod.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endParaRPr lang="sk-SK" sz="2000" i="0" dirty="0">
              <a:solidFill>
                <a:srgbClr val="0D0D0D"/>
              </a:solidFill>
              <a:latin typeface="Arial" charset="0"/>
            </a:endParaRPr>
          </a:p>
          <a:p>
            <a:pPr marL="342900" indent="-342900" algn="l" eaLnBrk="1" hangingPunct="1">
              <a:defRPr/>
            </a:pPr>
            <a:endParaRPr lang="sk-SK" sz="2400" i="0" dirty="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645DC21F-6559-42BE-8055-F2D89C1DF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40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Použitie n - gramov </a:t>
            </a:r>
            <a:endParaRPr lang="cs-CZ" altLang="sk-SK" sz="3200" b="1" i="0"/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3308771D-6A74-44E4-8E5B-4A9EA4261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71C4835F-F614-4439-926B-166D747A0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35125"/>
            <a:ext cx="8532812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Dynamický koeficient rozdelí text do lexikálnych jednotiek, ktoré sa neprekrývajú. Môže dôjsť k</a:t>
            </a: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izolácii negácie alebo </a:t>
            </a:r>
            <a:r>
              <a:rPr lang="sk-SK" sz="2400" i="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intenzifikátora</a:t>
            </a: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sk-SK" sz="2400" i="0" dirty="0">
                <a:latin typeface="Arial" charset="0"/>
              </a:rPr>
              <a:t>od vzťahovaného slova (neuspokojivé riešenie).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Po</a:t>
            </a:r>
            <a:r>
              <a:rPr lang="en-US" sz="2400" i="0" dirty="0">
                <a:latin typeface="Arial" charset="0"/>
              </a:rPr>
              <a:t>u</a:t>
            </a:r>
            <a:r>
              <a:rPr lang="sk-SK" sz="2400" i="0" dirty="0" err="1">
                <a:latin typeface="Arial" charset="0"/>
              </a:rPr>
              <a:t>ží</a:t>
            </a:r>
            <a:r>
              <a:rPr lang="en-US" sz="2400" i="0" dirty="0" err="1">
                <a:latin typeface="Arial" charset="0"/>
              </a:rPr>
              <a:t>vali</a:t>
            </a:r>
            <a:r>
              <a:rPr lang="en-US" sz="2400" i="0" dirty="0">
                <a:latin typeface="Arial" charset="0"/>
              </a:rPr>
              <a:t> </a:t>
            </a:r>
            <a:r>
              <a:rPr lang="en-US" sz="2400" i="0" dirty="0" err="1">
                <a:latin typeface="Arial" charset="0"/>
              </a:rPr>
              <a:t>sme</a:t>
            </a:r>
            <a:r>
              <a:rPr lang="en-US" sz="2400" i="0" dirty="0">
                <a:latin typeface="Arial" charset="0"/>
              </a:rPr>
              <a:t> 4-gramy</a:t>
            </a:r>
            <a:r>
              <a:rPr lang="sk-SK" sz="2400" i="0" dirty="0">
                <a:latin typeface="Arial" charset="0"/>
              </a:rPr>
              <a:t> (riešenie problému izolácie)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Cyklický posuv o jedno slovo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endParaRPr lang="sk-SK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dirty="0">
                <a:latin typeface="Arial" charset="0"/>
              </a:rPr>
              <a:t>„Naozaj je to pekné a na viac aj veľmi praktické.“</a:t>
            </a:r>
            <a:r>
              <a:rPr lang="sk-SK" sz="2000" dirty="0">
                <a:latin typeface="Arial" charset="0"/>
              </a:rPr>
              <a:t>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000" dirty="0">
                <a:latin typeface="Arial" charset="0"/>
              </a:rPr>
              <a:t>4-gramy: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dirty="0">
                <a:solidFill>
                  <a:srgbClr val="003366"/>
                </a:solidFill>
                <a:latin typeface="Arial" charset="0"/>
              </a:rPr>
              <a:t>„naozaj je to pekné“	P = 1</a:t>
            </a:r>
            <a:r>
              <a:rPr lang="en-US" dirty="0">
                <a:solidFill>
                  <a:srgbClr val="003366"/>
                </a:solidFill>
                <a:latin typeface="Arial" charset="0"/>
              </a:rPr>
              <a:t> </a:t>
            </a:r>
            <a:r>
              <a:rPr lang="sk-SK" dirty="0">
                <a:solidFill>
                  <a:srgbClr val="003366"/>
                </a:solidFill>
                <a:latin typeface="Arial" charset="0"/>
              </a:rPr>
              <a:t>x</a:t>
            </a:r>
            <a:r>
              <a:rPr lang="en-US" dirty="0">
                <a:solidFill>
                  <a:srgbClr val="003366"/>
                </a:solidFill>
                <a:latin typeface="Arial" charset="0"/>
              </a:rPr>
              <a:t> </a:t>
            </a:r>
            <a:r>
              <a:rPr lang="sk-SK" dirty="0">
                <a:solidFill>
                  <a:srgbClr val="003366"/>
                </a:solidFill>
                <a:latin typeface="Arial" charset="0"/>
              </a:rPr>
              <a:t>(1</a:t>
            </a:r>
            <a:r>
              <a:rPr lang="en-US" dirty="0">
                <a:solidFill>
                  <a:srgbClr val="003366"/>
                </a:solidFill>
                <a:latin typeface="Arial" charset="0"/>
              </a:rPr>
              <a:t>+0,5) = 1,5</a:t>
            </a:r>
            <a:r>
              <a:rPr lang="en-US" dirty="0">
                <a:latin typeface="Arial" charset="0"/>
              </a:rPr>
              <a:t>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dirty="0">
                <a:latin typeface="Arial" charset="0"/>
              </a:rPr>
              <a:t>„je to pekné a“</a:t>
            </a:r>
            <a:r>
              <a:rPr lang="en-US" dirty="0">
                <a:latin typeface="Arial" charset="0"/>
              </a:rPr>
              <a:t>		P = 1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dirty="0">
                <a:latin typeface="Arial" charset="0"/>
              </a:rPr>
              <a:t>„to pekné a na“</a:t>
            </a:r>
            <a:r>
              <a:rPr lang="en-US" dirty="0">
                <a:latin typeface="Arial" charset="0"/>
              </a:rPr>
              <a:t>		P = 1</a:t>
            </a:r>
            <a:endParaRPr lang="sk-SK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dirty="0">
                <a:latin typeface="Arial" charset="0"/>
              </a:rPr>
              <a:t>„pekné a na viac“</a:t>
            </a:r>
            <a:r>
              <a:rPr lang="en-US" dirty="0">
                <a:latin typeface="Arial" charset="0"/>
              </a:rPr>
              <a:t>		P = 1</a:t>
            </a:r>
            <a:endParaRPr lang="sk-SK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dirty="0">
                <a:latin typeface="Arial" charset="0"/>
              </a:rPr>
              <a:t>„a na viac aj“</a:t>
            </a:r>
            <a:r>
              <a:rPr lang="en-US" dirty="0">
                <a:latin typeface="Arial" charset="0"/>
              </a:rPr>
              <a:t>		P = 0</a:t>
            </a:r>
            <a:endParaRPr lang="sk-SK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dirty="0">
                <a:latin typeface="Arial" charset="0"/>
              </a:rPr>
              <a:t>„na viac aj veľmi“</a:t>
            </a:r>
            <a:r>
              <a:rPr lang="en-US" dirty="0">
                <a:latin typeface="Arial" charset="0"/>
              </a:rPr>
              <a:t>		P = 0 x 1 = </a:t>
            </a:r>
            <a:r>
              <a:rPr lang="sk-SK" dirty="0">
                <a:latin typeface="Arial" charset="0"/>
              </a:rPr>
              <a:t>0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dirty="0">
                <a:solidFill>
                  <a:srgbClr val="003366"/>
                </a:solidFill>
                <a:latin typeface="Arial" charset="0"/>
              </a:rPr>
              <a:t>„viac aj veľmi praktické.“</a:t>
            </a:r>
            <a:r>
              <a:rPr lang="en-US" dirty="0">
                <a:solidFill>
                  <a:srgbClr val="003366"/>
                </a:solidFill>
                <a:latin typeface="Arial" charset="0"/>
              </a:rPr>
              <a:t>	P = 1</a:t>
            </a:r>
            <a:r>
              <a:rPr lang="sk-SK" dirty="0">
                <a:solidFill>
                  <a:srgbClr val="003366"/>
                </a:solidFill>
                <a:latin typeface="Arial" charset="0"/>
              </a:rPr>
              <a:t> x (1+1) = 2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C063A867-6CA5-49D1-A12C-5FBF40D26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40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Použitie n - gramov </a:t>
            </a:r>
            <a:endParaRPr lang="cs-CZ" altLang="sk-SK" sz="3200" b="1" i="0"/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96235040-17AA-41A2-83D2-E82EA714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F150301C-AD7C-48A9-9CDA-D18FC502F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35125"/>
            <a:ext cx="8532812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Dva slovníky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77773C"/>
                </a:solidFill>
              </a:rPr>
              <a:t>1.slovník – 1.suma</a:t>
            </a:r>
            <a:r>
              <a:rPr lang="sk-SK" altLang="sk-SK" sz="2400" i="0"/>
              <a:t>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	riešenie základných problémov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	(skladanie jednoduchých polarít)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	prídavné, podstatné mená, slovesá a emotikony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77773C"/>
                </a:solidFill>
              </a:rPr>
              <a:t>2.slovník – násobenie 2. sumou </a:t>
            </a:r>
            <a:r>
              <a:rPr lang="sk-SK" altLang="sk-SK" sz="2400" i="0"/>
              <a:t>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	negácia a intenzifikácia (posuvy polarity)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k-SK" altLang="sk-SK" sz="2400" i="0"/>
              <a:t>	príslovky a negácie </a:t>
            </a:r>
          </a:p>
          <a:p>
            <a:pPr algn="l" eaLnBrk="1" hangingPunct="1"/>
            <a:r>
              <a:rPr lang="sk-SK" altLang="sk-SK" sz="2400" i="0"/>
              <a:t> </a:t>
            </a:r>
          </a:p>
          <a:p>
            <a:pPr algn="l" eaLnBrk="1" hangingPunct="1"/>
            <a:r>
              <a:rPr lang="sk-SK" altLang="sk-SK" sz="2400"/>
              <a:t>				</a:t>
            </a:r>
            <a:r>
              <a:rPr lang="en-US" altLang="sk-SK" sz="2400"/>
              <a:t>P = ∑v(w</a:t>
            </a:r>
            <a:r>
              <a:rPr lang="en-US" altLang="sk-SK" sz="2400" baseline="-25000"/>
              <a:t>i</a:t>
            </a:r>
            <a:r>
              <a:rPr lang="en-US" altLang="sk-SK" sz="2400" baseline="30000"/>
              <a:t>1</a:t>
            </a:r>
            <a:r>
              <a:rPr lang="en-US" altLang="sk-SK" sz="2400"/>
              <a:t>)[1+∑v(w</a:t>
            </a:r>
            <a:r>
              <a:rPr lang="en-US" altLang="sk-SK" sz="2400" baseline="-25000"/>
              <a:t>j</a:t>
            </a:r>
            <a:r>
              <a:rPr lang="en-US" altLang="sk-SK" sz="2400" baseline="30000"/>
              <a:t>2</a:t>
            </a:r>
            <a:r>
              <a:rPr lang="en-US" altLang="sk-SK" sz="2400"/>
              <a:t>)] </a:t>
            </a:r>
            <a:endParaRPr lang="sk-SK" altLang="sk-SK" sz="2400" i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A1AE3938-9FB1-4E43-830F-F3E58997C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40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Použitie n - gramov </a:t>
            </a:r>
            <a:endParaRPr lang="cs-CZ" altLang="sk-SK" sz="3200" b="1" i="0"/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C700C0EE-25AF-4DA8-B051-751B49813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2B869B64-9898-4249-9612-59A2DF543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35125"/>
            <a:ext cx="8532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Ukážky slovníkov používaných v aplikácii analýzy názorov použitím 4-gramov </a:t>
            </a:r>
          </a:p>
        </p:txBody>
      </p:sp>
      <p:graphicFrame>
        <p:nvGraphicFramePr>
          <p:cNvPr id="30801" name="Group 81">
            <a:extLst>
              <a:ext uri="{FF2B5EF4-FFF2-40B4-BE49-F238E27FC236}">
                <a16:creationId xmlns:a16="http://schemas.microsoft.com/office/drawing/2014/main" id="{B6A7634A-4749-4267-B86D-07B60589CD04}"/>
              </a:ext>
            </a:extLst>
          </p:cNvPr>
          <p:cNvGraphicFramePr>
            <a:graphicFrameLocks noGrp="1"/>
          </p:cNvGraphicFramePr>
          <p:nvPr/>
        </p:nvGraphicFramePr>
        <p:xfrm>
          <a:off x="6156325" y="2636838"/>
          <a:ext cx="2736850" cy="2193925"/>
        </p:xfrm>
        <a:graphic>
          <a:graphicData uri="http://schemas.openxmlformats.org/drawingml/2006/table">
            <a:tbl>
              <a:tblPr/>
              <a:tblGrid>
                <a:gridCol w="1370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it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í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ny</a:t>
                      </a: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Negat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ívny</a:t>
                      </a: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:)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:(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:))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:((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:)))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:(((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:-)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:-(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=)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=(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:D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=D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5081" name="Rectangle 1">
            <a:extLst>
              <a:ext uri="{FF2B5EF4-FFF2-40B4-BE49-F238E27FC236}">
                <a16:creationId xmlns:a16="http://schemas.microsoft.com/office/drawing/2014/main" id="{4E325B99-5552-424A-AC0F-2D4AEEF3D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30175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graphicFrame>
        <p:nvGraphicFramePr>
          <p:cNvPr id="30815" name="Group 95">
            <a:extLst>
              <a:ext uri="{FF2B5EF4-FFF2-40B4-BE49-F238E27FC236}">
                <a16:creationId xmlns:a16="http://schemas.microsoft.com/office/drawing/2014/main" id="{614509B6-506E-4564-B824-F7630402CD7E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2636838"/>
          <a:ext cx="4968875" cy="1920875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411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Stupeň p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olarity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Slová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a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emotikony</a:t>
                      </a: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:D,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boží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špičkový</a:t>
                      </a: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:), super,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vynikajúci</a:t>
                      </a: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pekný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funkčný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praktický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nepríjemný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slabý</a:t>
                      </a: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:(,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otrasný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chatrný</a:t>
                      </a: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:((,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mizerný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katastrofálny</a:t>
                      </a: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5100" name="Rectangle 2">
            <a:extLst>
              <a:ext uri="{FF2B5EF4-FFF2-40B4-BE49-F238E27FC236}">
                <a16:creationId xmlns:a16="http://schemas.microsoft.com/office/drawing/2014/main" id="{095754F2-2E49-4EE5-881B-F7D5CB651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44463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sk-SK" sz="1000" b="1">
                <a:latin typeface="Times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k-SK" altLang="sk-SK" sz="600"/>
              <a:t> </a:t>
            </a:r>
            <a:endParaRPr lang="sk-SK" altLang="sk-SK"/>
          </a:p>
        </p:txBody>
      </p:sp>
      <p:graphicFrame>
        <p:nvGraphicFramePr>
          <p:cNvPr id="30786" name="Group 66">
            <a:extLst>
              <a:ext uri="{FF2B5EF4-FFF2-40B4-BE49-F238E27FC236}">
                <a16:creationId xmlns:a16="http://schemas.microsoft.com/office/drawing/2014/main" id="{BD5324A5-AF04-4C8F-A5EE-F69FE7D50666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5229225"/>
          <a:ext cx="6096000" cy="1371600"/>
        </p:xfrm>
        <a:graphic>
          <a:graphicData uri="http://schemas.openxmlformats.org/drawingml/2006/table">
            <a:tbl>
              <a:tblPr/>
              <a:tblGrid>
                <a:gridCol w="216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5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Stupeň polarity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Intenzifikátory a negátory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 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veľmi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dokonale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výnimočne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vhodne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naozaj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fakticky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-0.5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málo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príliš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zbytočne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eg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ácie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: n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,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nie je,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,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nebol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…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115" name="Rectangle 3">
            <a:extLst>
              <a:ext uri="{FF2B5EF4-FFF2-40B4-BE49-F238E27FC236}">
                <a16:creationId xmlns:a16="http://schemas.microsoft.com/office/drawing/2014/main" id="{D40792AA-CCE5-4C69-987C-AE7C06D18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30175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>
            <a:extLst>
              <a:ext uri="{FF2B5EF4-FFF2-40B4-BE49-F238E27FC236}">
                <a16:creationId xmlns:a16="http://schemas.microsoft.com/office/drawing/2014/main" id="{DDF177C5-9F37-4A7D-A450-4AE4DC0F9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40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Použitie n - gramov </a:t>
            </a:r>
            <a:endParaRPr lang="cs-CZ" altLang="sk-SK" sz="3200" b="1" i="0"/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F1B8EE9C-B753-4E69-BA7E-BD08D386B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93B5793A-0C8B-452A-BB68-7618BBB08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35125"/>
            <a:ext cx="8532812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defRPr/>
            </a:pPr>
            <a:r>
              <a:rPr lang="sk-SK" sz="2400" i="0" dirty="0">
                <a:latin typeface="Arial" charset="0"/>
              </a:rPr>
              <a:t>Príklady výpočtu polarity</a:t>
            </a:r>
          </a:p>
          <a:p>
            <a:pPr marL="342900" indent="-342900" algn="l" eaLnBrk="1" hangingPunct="1">
              <a:defRPr/>
            </a:pP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Jednoduché polarity</a:t>
            </a:r>
          </a:p>
          <a:p>
            <a:pPr algn="l" eaLnBrk="1" hangingPunct="1">
              <a:defRPr/>
            </a:pPr>
            <a:r>
              <a:rPr lang="sk-SK" sz="2000" dirty="0">
                <a:latin typeface="Arial" charset="0"/>
              </a:rPr>
              <a:t>„Ako samotná myška je pekná, ale spracovanie je mizerné a celkovo je nepodarená.“  </a:t>
            </a:r>
          </a:p>
          <a:p>
            <a:pPr algn="l" eaLnBrk="1" hangingPunct="1">
              <a:defRPr/>
            </a:pPr>
            <a:r>
              <a:rPr lang="sk-SK" sz="2000" dirty="0">
                <a:latin typeface="Arial" charset="0"/>
              </a:rPr>
              <a:t>pekná(+1) +  mizerné(-3) + nepodarená(-1)</a:t>
            </a:r>
          </a:p>
          <a:p>
            <a:pPr algn="l" eaLnBrk="1" hangingPunct="1">
              <a:defRPr/>
            </a:pPr>
            <a:r>
              <a:rPr lang="sk-SK" sz="2000" dirty="0">
                <a:latin typeface="Arial" charset="0"/>
              </a:rPr>
              <a:t>P = 1 + (-3) + (-1) = -3</a:t>
            </a:r>
            <a:endParaRPr lang="sk-SK" sz="20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Negácia</a:t>
            </a:r>
          </a:p>
          <a:p>
            <a:pPr algn="l">
              <a:defRPr/>
            </a:pPr>
            <a:r>
              <a:rPr lang="sk-SK" sz="2000" dirty="0">
                <a:latin typeface="Arial" charset="0"/>
              </a:rPr>
              <a:t>„Nie je to dobré riešenie.“ </a:t>
            </a:r>
          </a:p>
          <a:p>
            <a:pPr algn="l">
              <a:defRPr/>
            </a:pPr>
            <a:r>
              <a:rPr lang="sk-SK" sz="2000" dirty="0">
                <a:latin typeface="Arial" charset="0"/>
              </a:rPr>
              <a:t>Násobené: Nie(-2), pripočítané: dobré(+1)</a:t>
            </a:r>
          </a:p>
          <a:p>
            <a:pPr algn="l">
              <a:defRPr/>
            </a:pPr>
            <a:r>
              <a:rPr lang="sk-SK" sz="2000" dirty="0">
                <a:latin typeface="Arial" charset="0"/>
              </a:rPr>
              <a:t>P =  1 * (1 + (-2)) = 1* (-1) = -1</a:t>
            </a:r>
            <a:endParaRPr lang="sk-SK" sz="20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Intenzifikácia </a:t>
            </a:r>
          </a:p>
          <a:p>
            <a:pPr algn="l">
              <a:defRPr/>
            </a:pPr>
            <a:r>
              <a:rPr lang="sk-SK" sz="2000" dirty="0">
                <a:latin typeface="Arial" charset="0"/>
              </a:rPr>
              <a:t>„Celkovo je spracovanie veľmi slušné.“ </a:t>
            </a:r>
          </a:p>
          <a:p>
            <a:pPr algn="l">
              <a:defRPr/>
            </a:pPr>
            <a:r>
              <a:rPr lang="sk-SK" sz="2000" dirty="0">
                <a:latin typeface="Arial" charset="0"/>
              </a:rPr>
              <a:t>násobené: veľmi(+1), pripočítané: slušné(+1)</a:t>
            </a:r>
          </a:p>
          <a:p>
            <a:pPr algn="l">
              <a:defRPr/>
            </a:pPr>
            <a:r>
              <a:rPr lang="sk-SK" sz="2000" dirty="0">
                <a:latin typeface="Arial" charset="0"/>
              </a:rPr>
              <a:t>P = 1 * (1 + 1) = 1 * 2 = 2</a:t>
            </a:r>
          </a:p>
          <a:p>
            <a:pPr marL="342900" indent="-342900" algn="l" eaLnBrk="1" hangingPunct="1">
              <a:defRPr/>
            </a:pPr>
            <a:endParaRPr lang="sk-SK" sz="2400" i="0" dirty="0">
              <a:latin typeface="Arial" charset="0"/>
            </a:endParaRPr>
          </a:p>
        </p:txBody>
      </p:sp>
      <p:sp>
        <p:nvSpPr>
          <p:cNvPr id="46085" name="Rectangle 1">
            <a:extLst>
              <a:ext uri="{FF2B5EF4-FFF2-40B4-BE49-F238E27FC236}">
                <a16:creationId xmlns:a16="http://schemas.microsoft.com/office/drawing/2014/main" id="{B9500661-1B68-4467-A80A-6EFA55E8F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30175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sp>
        <p:nvSpPr>
          <p:cNvPr id="46086" name="Rectangle 2">
            <a:extLst>
              <a:ext uri="{FF2B5EF4-FFF2-40B4-BE49-F238E27FC236}">
                <a16:creationId xmlns:a16="http://schemas.microsoft.com/office/drawing/2014/main" id="{BC4CAF41-36F2-440D-8B94-360717E7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44463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sk-SK" sz="1000" b="1">
                <a:latin typeface="Times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k-SK" altLang="sk-SK" sz="600"/>
              <a:t> </a:t>
            </a:r>
            <a:endParaRPr lang="sk-SK" altLang="sk-SK"/>
          </a:p>
        </p:txBody>
      </p:sp>
      <p:sp>
        <p:nvSpPr>
          <p:cNvPr id="46087" name="Rectangle 3">
            <a:extLst>
              <a:ext uri="{FF2B5EF4-FFF2-40B4-BE49-F238E27FC236}">
                <a16:creationId xmlns:a16="http://schemas.microsoft.com/office/drawing/2014/main" id="{7F6A6ECD-5473-4EE8-B475-E0670D818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30175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>
            <a:extLst>
              <a:ext uri="{FF2B5EF4-FFF2-40B4-BE49-F238E27FC236}">
                <a16:creationId xmlns:a16="http://schemas.microsoft.com/office/drawing/2014/main" id="{677748E5-A9A7-4D0F-8252-B6861E619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184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Testy implementácií </a:t>
            </a:r>
            <a:endParaRPr lang="cs-CZ" altLang="sk-SK" sz="3200" b="1" i="0"/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3A41E4CA-C66E-4558-94CA-689F5338F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4DE46677-8FA9-4C26-9DEC-FE74A6CA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84313"/>
            <a:ext cx="8532812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b="1" i="0"/>
              <a:t>Statický koeficient</a:t>
            </a:r>
          </a:p>
          <a:p>
            <a:pPr algn="l" eaLnBrk="1" hangingPunct="1"/>
            <a:r>
              <a:rPr lang="en-US" altLang="sk-SK"/>
              <a:t>http://www.mobilmania.sk</a:t>
            </a:r>
            <a:r>
              <a:rPr lang="en-US" altLang="sk-SK" i="0"/>
              <a:t> (</a:t>
            </a:r>
            <a:r>
              <a:rPr lang="sk-SK" altLang="sk-SK" i="0"/>
              <a:t>diskusné vlákno recenzií k mobilu </a:t>
            </a:r>
            <a:r>
              <a:rPr lang="en-US" altLang="sk-SK" i="0"/>
              <a:t>LGKU990)</a:t>
            </a:r>
            <a:endParaRPr lang="sk-SK" altLang="sk-SK" i="0"/>
          </a:p>
          <a:p>
            <a:pPr algn="l" eaLnBrk="1" hangingPunct="1"/>
            <a:r>
              <a:rPr lang="sk-SK" altLang="sk-SK" b="1" i="0"/>
              <a:t>Dynamický koeficient</a:t>
            </a:r>
          </a:p>
          <a:p>
            <a:pPr algn="l" eaLnBrk="1" hangingPunct="1"/>
            <a:r>
              <a:rPr lang="en-US" altLang="sk-SK"/>
              <a:t> http://recenzie.sme.sk</a:t>
            </a:r>
            <a:r>
              <a:rPr lang="sk-SK" altLang="sk-SK"/>
              <a:t> </a:t>
            </a:r>
          </a:p>
          <a:p>
            <a:pPr algn="l" eaLnBrk="1" hangingPunct="1"/>
            <a:r>
              <a:rPr lang="sk-SK" altLang="sk-SK" b="1" i="0"/>
              <a:t>N-gramy 1</a:t>
            </a:r>
          </a:p>
          <a:p>
            <a:pPr algn="l" eaLnBrk="1" hangingPunct="1"/>
            <a:r>
              <a:rPr lang="en-US" altLang="sk-SK"/>
              <a:t>http://www.mojandroid.sk (</a:t>
            </a:r>
            <a:r>
              <a:rPr lang="sk-SK" altLang="sk-SK"/>
              <a:t>diskusné vlákno k mobilom </a:t>
            </a:r>
            <a:r>
              <a:rPr lang="en-US" altLang="sk-SK"/>
              <a:t>HTC One X a HCT One S) </a:t>
            </a:r>
            <a:endParaRPr lang="sk-SK" altLang="sk-SK"/>
          </a:p>
          <a:p>
            <a:pPr algn="l" eaLnBrk="1" hangingPunct="1"/>
            <a:r>
              <a:rPr lang="en-US" altLang="sk-SK"/>
              <a:t>http://www.pocitace.sme.sk (</a:t>
            </a:r>
            <a:r>
              <a:rPr lang="sk-SK" altLang="sk-SK"/>
              <a:t>diskusné vlákno k produktom</a:t>
            </a:r>
            <a:r>
              <a:rPr lang="en-US" altLang="sk-SK"/>
              <a:t> Asus Transformer Prime TF201 and Asus Transformer Pad TF300T)</a:t>
            </a:r>
            <a:r>
              <a:rPr lang="sk-SK" altLang="sk-SK"/>
              <a:t> </a:t>
            </a:r>
          </a:p>
          <a:p>
            <a:pPr algn="l" eaLnBrk="1" hangingPunct="1"/>
            <a:r>
              <a:rPr lang="sk-SK" altLang="sk-SK" b="1"/>
              <a:t>N-gramy 2</a:t>
            </a:r>
          </a:p>
          <a:p>
            <a:pPr algn="l" eaLnBrk="1" hangingPunct="1"/>
            <a:r>
              <a:rPr lang="en-US" altLang="sk-SK"/>
              <a:t>http://tech.sme.sk (</a:t>
            </a:r>
            <a:r>
              <a:rPr lang="sk-SK" altLang="sk-SK"/>
              <a:t>recenzie telefónu</a:t>
            </a:r>
            <a:r>
              <a:rPr lang="en-US" altLang="sk-SK"/>
              <a:t> Samsung Galaxy S4)</a:t>
            </a:r>
            <a:endParaRPr lang="sk-SK" altLang="sk-SK"/>
          </a:p>
          <a:p>
            <a:pPr algn="l" eaLnBrk="1" hangingPunct="1"/>
            <a:r>
              <a:rPr lang="en-US" altLang="sk-SK"/>
              <a:t>http://www.mojandroid.sk (</a:t>
            </a:r>
            <a:r>
              <a:rPr lang="sk-SK" altLang="sk-SK"/>
              <a:t>recenzie telefónov</a:t>
            </a:r>
            <a:r>
              <a:rPr lang="en-US" altLang="sk-SK"/>
              <a:t> HTC ONE a Samsung Galaxy S4)</a:t>
            </a:r>
            <a:r>
              <a:rPr lang="sk-SK" altLang="sk-SK"/>
              <a:t> </a:t>
            </a:r>
            <a:r>
              <a:rPr lang="en-US" altLang="sk-SK"/>
              <a:t> </a:t>
            </a:r>
            <a:endParaRPr lang="sk-SK" altLang="sk-SK"/>
          </a:p>
        </p:txBody>
      </p:sp>
      <p:sp>
        <p:nvSpPr>
          <p:cNvPr id="47109" name="Rectangle 1">
            <a:extLst>
              <a:ext uri="{FF2B5EF4-FFF2-40B4-BE49-F238E27FC236}">
                <a16:creationId xmlns:a16="http://schemas.microsoft.com/office/drawing/2014/main" id="{84AB11B3-6F7E-4026-A432-1D8AAF6EF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30175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sp>
        <p:nvSpPr>
          <p:cNvPr id="47110" name="Rectangle 2">
            <a:extLst>
              <a:ext uri="{FF2B5EF4-FFF2-40B4-BE49-F238E27FC236}">
                <a16:creationId xmlns:a16="http://schemas.microsoft.com/office/drawing/2014/main" id="{7B980069-A68A-4C5A-8820-2E5BAB118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44463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sk-SK" sz="1000" b="1">
                <a:latin typeface="Times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k-SK" altLang="sk-SK" sz="600"/>
              <a:t> </a:t>
            </a:r>
            <a:endParaRPr lang="sk-SK" altLang="sk-SK"/>
          </a:p>
        </p:txBody>
      </p:sp>
      <p:sp>
        <p:nvSpPr>
          <p:cNvPr id="47111" name="Rectangle 3">
            <a:extLst>
              <a:ext uri="{FF2B5EF4-FFF2-40B4-BE49-F238E27FC236}">
                <a16:creationId xmlns:a16="http://schemas.microsoft.com/office/drawing/2014/main" id="{8200D86E-7CAE-47AB-92A7-58A912FCC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30175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  <p:graphicFrame>
        <p:nvGraphicFramePr>
          <p:cNvPr id="32810" name="Group 42">
            <a:extLst>
              <a:ext uri="{FF2B5EF4-FFF2-40B4-BE49-F238E27FC236}">
                <a16:creationId xmlns:a16="http://schemas.microsoft.com/office/drawing/2014/main" id="{9728414A-E568-4F0E-B60F-83493CF447C3}"/>
              </a:ext>
            </a:extLst>
          </p:cNvPr>
          <p:cNvGraphicFramePr>
            <a:graphicFrameLocks noGrp="1"/>
          </p:cNvGraphicFramePr>
          <p:nvPr/>
        </p:nvGraphicFramePr>
        <p:xfrm>
          <a:off x="900113" y="4724400"/>
          <a:ext cx="7343775" cy="1920875"/>
        </p:xfrm>
        <a:graphic>
          <a:graphicData uri="http://schemas.openxmlformats.org/drawingml/2006/table">
            <a:tbl>
              <a:tblPr/>
              <a:tblGrid>
                <a:gridCol w="266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411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Version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Positive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Negative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Average </a:t>
                      </a:r>
                      <a:r>
                        <a:rPr kumimoji="0" lang="sk-SK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 p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recision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Static coefficient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0.86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0.69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0.78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Dynamic coefficient 1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0.76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0.84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Dynamic coefficient 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0.88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0.84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Hybrid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0.84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N-grams 1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0.83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0.57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0.70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marL="0" marR="0" lvl="0" indent="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N-grams 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0.76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0.42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-18"/>
                          <a:cs typeface="Times New Roman" pitchFamily="18" charset="0"/>
                        </a:rPr>
                        <a:t>0.59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-18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7144" name="Rectangle 1">
            <a:extLst>
              <a:ext uri="{FF2B5EF4-FFF2-40B4-BE49-F238E27FC236}">
                <a16:creationId xmlns:a16="http://schemas.microsoft.com/office/drawing/2014/main" id="{20320408-6F83-43FF-808D-6CF76ADB4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30175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k-SK" altLang="sk-SK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EEBC81EF-4366-48EE-ADD7-A9C4F2F45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886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Typy dolovania z konverzácie</a:t>
            </a:r>
            <a:endParaRPr lang="cs-CZ" altLang="sk-SK" sz="3200" b="1" i="0"/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8BB026EF-EE7A-416F-A234-55AEF0423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E5A96FC-32BB-4C68-912A-49A0D5DAD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628775"/>
            <a:ext cx="82804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Dolovanie z používania 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doluje sa z log súborov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používateľ verzus linky (stránky), ktoré navštívil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vedie k </a:t>
            </a:r>
            <a:r>
              <a:rPr lang="sk-SK" sz="2400" i="0" dirty="0" err="1">
                <a:latin typeface="Arial" charset="0"/>
              </a:rPr>
              <a:t>personalizácii</a:t>
            </a:r>
            <a:r>
              <a:rPr lang="sk-SK" sz="2400" i="0" dirty="0">
                <a:latin typeface="Arial" charset="0"/>
              </a:rPr>
              <a:t> webu (navigácia používateľa)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740000"/>
                </a:solidFill>
                <a:latin typeface="Arial" charset="0"/>
              </a:rPr>
              <a:t>Dolovanie zo štruktúry</a:t>
            </a:r>
            <a:endParaRPr lang="sk-SK" sz="2400" i="0" dirty="0">
              <a:latin typeface="Arial" charset="0"/>
            </a:endParaRP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mapovanie okolia aktuálnej web stránky (navigácia používateľa)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dolovanie zo štruktúry konverzácie</a:t>
            </a:r>
            <a:r>
              <a:rPr lang="en-US" sz="2400" i="0" dirty="0">
                <a:latin typeface="Arial" charset="0"/>
              </a:rPr>
              <a:t> (</a:t>
            </a:r>
            <a:r>
              <a:rPr lang="sk-SK" sz="2400" i="0" dirty="0">
                <a:latin typeface="Arial" charset="0"/>
              </a:rPr>
              <a:t>identifikácia autorít)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Dolovanie z obsahu konverzácie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dolovanie názorov resp. </a:t>
            </a:r>
            <a:r>
              <a:rPr lang="sk-SK" sz="2400" i="0" u="sng" dirty="0">
                <a:latin typeface="Arial" charset="0"/>
              </a:rPr>
              <a:t>klasifikácia názorov</a:t>
            </a:r>
            <a:r>
              <a:rPr lang="sk-SK" sz="2400" i="0" dirty="0">
                <a:latin typeface="Arial" charset="0"/>
              </a:rPr>
              <a:t> (pozitívny, negatívny)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analýza </a:t>
            </a:r>
            <a:r>
              <a:rPr lang="sk-SK" sz="2400" i="0" dirty="0" err="1">
                <a:latin typeface="Arial" charset="0"/>
              </a:rPr>
              <a:t>sentimentu</a:t>
            </a:r>
            <a:r>
              <a:rPr lang="sk-SK" sz="2400" i="0" dirty="0">
                <a:latin typeface="Arial" charset="0"/>
              </a:rPr>
              <a:t> (hnev, radosť, znechutenie, nadšenie,...) </a:t>
            </a:r>
            <a:endParaRPr lang="sk-SK" sz="2400" i="0" dirty="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74DD6AFB-10BE-4180-AECD-C6C82C6AC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6466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Dolovanie z používania</a:t>
            </a:r>
            <a:endParaRPr lang="cs-CZ" altLang="sk-SK" sz="3200" b="1" i="0"/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60D2B406-BAF8-4A33-84E6-1EEE5C119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82D2907E-7C03-41B8-934A-901BB8C38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84313"/>
            <a:ext cx="3024188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endParaRPr lang="sk-SK" altLang="sk-SK" sz="2400" i="0"/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použitím strojového učenia (HGS, HSG) sa učí model používateľa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model používateľa sa použije na doporučovanie personalizovaného zoznamu nových stránok </a:t>
            </a:r>
          </a:p>
        </p:txBody>
      </p:sp>
      <p:pic>
        <p:nvPicPr>
          <p:cNvPr id="8197" name="Picture 5" descr="adaptsl">
            <a:extLst>
              <a:ext uri="{FF2B5EF4-FFF2-40B4-BE49-F238E27FC236}">
                <a16:creationId xmlns:a16="http://schemas.microsoft.com/office/drawing/2014/main" id="{D7A8738F-8511-4F84-B0FB-0ADF79DED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628775"/>
            <a:ext cx="6084887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1C576BBC-F38A-4D9A-A6F1-8719EAE63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5577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Dolovanie zo štruktúry</a:t>
            </a:r>
            <a:endParaRPr lang="cs-CZ" altLang="sk-SK" sz="3200" b="1" i="0"/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1D403F44-DDEF-4CD1-9852-7887C70D2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1F7A4E4A-D8B5-44E7-ACBD-2626DC59A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28775"/>
            <a:ext cx="2627313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Parciálne mapovanie okolia aktuálnej web stránky 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Matice susednosti, matice najkratších vzdialeností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Rozlišujeme úrovne vnorenia (2,3,...)</a:t>
            </a:r>
            <a:endParaRPr lang="sk-SK" altLang="sk-SK" sz="2400" i="0">
              <a:solidFill>
                <a:srgbClr val="006666"/>
              </a:solidFill>
            </a:endParaRPr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49CADD62-338A-45A9-A1DA-E52F1EF64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628775"/>
            <a:ext cx="3779837" cy="5229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>
            <a:extLst>
              <a:ext uri="{FF2B5EF4-FFF2-40B4-BE49-F238E27FC236}">
                <a16:creationId xmlns:a16="http://schemas.microsoft.com/office/drawing/2014/main" id="{DB24EAFD-9014-4C14-B305-14FB4945B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781300"/>
            <a:ext cx="2736850" cy="2381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1BB83FF-1009-48C2-99ED-2C2A1E181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6992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Dolovanie zo štruktúry konverzácie</a:t>
            </a:r>
            <a:endParaRPr lang="cs-CZ" altLang="sk-SK" sz="3200" b="1" i="0"/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68D2B5F-987B-4CFC-9C13-393254285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E0EFF230-D2EC-48B1-A90F-EBAE3CA3D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57338"/>
            <a:ext cx="302577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Počet príspevkov daného prispievateľa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Počet reakcíí na jeho príspevky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Počet výskytov na spodnej úrovni (uzavretá diskusia)</a:t>
            </a:r>
          </a:p>
          <a:p>
            <a:pPr lvl="1" algn="l" eaLnBrk="1" hangingPunct="1">
              <a:buFont typeface="Wingdings" panose="05000000000000000000" pitchFamily="2" charset="2"/>
              <a:buChar char="q"/>
            </a:pPr>
            <a:r>
              <a:rPr lang="sk-SK" altLang="sk-SK" sz="2400" i="0"/>
              <a:t>a pod.</a:t>
            </a:r>
            <a:endParaRPr lang="sk-SK" altLang="sk-SK" sz="2400" i="0">
              <a:solidFill>
                <a:srgbClr val="006666"/>
              </a:solidFill>
            </a:endParaRPr>
          </a:p>
        </p:txBody>
      </p:sp>
      <p:grpSp>
        <p:nvGrpSpPr>
          <p:cNvPr id="10245" name="Skupina 340">
            <a:extLst>
              <a:ext uri="{FF2B5EF4-FFF2-40B4-BE49-F238E27FC236}">
                <a16:creationId xmlns:a16="http://schemas.microsoft.com/office/drawing/2014/main" id="{80328591-5893-44FA-8D76-162613B24D4A}"/>
              </a:ext>
            </a:extLst>
          </p:cNvPr>
          <p:cNvGrpSpPr>
            <a:grpSpLocks/>
          </p:cNvGrpSpPr>
          <p:nvPr/>
        </p:nvGrpSpPr>
        <p:grpSpPr bwMode="auto">
          <a:xfrm>
            <a:off x="3132138" y="1628775"/>
            <a:ext cx="5416550" cy="4248150"/>
            <a:chOff x="788" y="1412"/>
            <a:chExt cx="52812" cy="22715"/>
          </a:xfrm>
        </p:grpSpPr>
        <p:sp>
          <p:nvSpPr>
            <p:cNvPr id="10246" name="Obdĺžnik 236">
              <a:extLst>
                <a:ext uri="{FF2B5EF4-FFF2-40B4-BE49-F238E27FC236}">
                  <a16:creationId xmlns:a16="http://schemas.microsoft.com/office/drawing/2014/main" id="{5DE1B443-15B0-4FBB-863A-E19525F69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5" y="1988"/>
              <a:ext cx="17254" cy="3498"/>
            </a:xfrm>
            <a:prstGeom prst="rect">
              <a:avLst/>
            </a:prstGeom>
            <a:solidFill>
              <a:srgbClr val="938953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47" name="Zaoblený obdĺžnik 243">
              <a:extLst>
                <a:ext uri="{FF2B5EF4-FFF2-40B4-BE49-F238E27FC236}">
                  <a16:creationId xmlns:a16="http://schemas.microsoft.com/office/drawing/2014/main" id="{F873C5E3-9CFD-44DF-868D-886FED60D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1" y="6599"/>
              <a:ext cx="12484" cy="2147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48" name="Zaoblený obdĺžnik 272">
              <a:extLst>
                <a:ext uri="{FF2B5EF4-FFF2-40B4-BE49-F238E27FC236}">
                  <a16:creationId xmlns:a16="http://schemas.microsoft.com/office/drawing/2014/main" id="{0C7D5B08-CA41-4C72-A3B7-A9E3033A8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7" y="9274"/>
              <a:ext cx="12478" cy="2146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49" name="Zaoblený obdĺžnik 273">
              <a:extLst>
                <a:ext uri="{FF2B5EF4-FFF2-40B4-BE49-F238E27FC236}">
                  <a16:creationId xmlns:a16="http://schemas.microsoft.com/office/drawing/2014/main" id="{AD3DDB2B-131A-4B29-9F83-B2B73CBD3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2" y="11977"/>
              <a:ext cx="12478" cy="2146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50" name="Zaoblený obdĺžnik 277">
              <a:extLst>
                <a:ext uri="{FF2B5EF4-FFF2-40B4-BE49-F238E27FC236}">
                  <a16:creationId xmlns:a16="http://schemas.microsoft.com/office/drawing/2014/main" id="{DBA614EA-2B31-4A6F-97EB-D30D2EF0C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4" y="14521"/>
              <a:ext cx="12478" cy="2146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51" name="Zaoblený obdĺžnik 295">
              <a:extLst>
                <a:ext uri="{FF2B5EF4-FFF2-40B4-BE49-F238E27FC236}">
                  <a16:creationId xmlns:a16="http://schemas.microsoft.com/office/drawing/2014/main" id="{59348100-D74E-4022-AF9A-B79E50DA2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0" y="20735"/>
              <a:ext cx="12478" cy="2146"/>
            </a:xfrm>
            <a:prstGeom prst="roundRect">
              <a:avLst>
                <a:gd name="adj" fmla="val 16667"/>
              </a:avLst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300"/>
                </a:spcBef>
                <a:spcAft>
                  <a:spcPts val="500"/>
                </a:spcAft>
              </a:pPr>
              <a:r>
                <a:rPr lang="en-US" altLang="sk-SK" sz="1200" i="0">
                  <a:solidFill>
                    <a:srgbClr val="000000"/>
                  </a:solidFill>
                  <a:latin typeface="Arial Unicode MS" pitchFamily="34" charset="-128"/>
                </a:rPr>
                <a:t> </a:t>
              </a:r>
              <a:endParaRPr lang="sk-SK" altLang="sk-SK"/>
            </a:p>
          </p:txBody>
        </p:sp>
        <p:sp>
          <p:nvSpPr>
            <p:cNvPr id="10252" name="Rovná spojnica 260">
              <a:extLst>
                <a:ext uri="{FF2B5EF4-FFF2-40B4-BE49-F238E27FC236}">
                  <a16:creationId xmlns:a16="http://schemas.microsoft.com/office/drawing/2014/main" id="{8A2B42C5-1743-4407-A33F-0808965E6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62" y="17650"/>
              <a:ext cx="0" cy="25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k-SK"/>
            </a:p>
          </p:txBody>
        </p:sp>
        <p:pic>
          <p:nvPicPr>
            <p:cNvPr id="10253" name="Obrázok 263">
              <a:extLst>
                <a:ext uri="{FF2B5EF4-FFF2-40B4-BE49-F238E27FC236}">
                  <a16:creationId xmlns:a16="http://schemas.microsoft.com/office/drawing/2014/main" id="{6FC5E71C-9ED1-4E2A-A484-70F1FA2B5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" y="1412"/>
              <a:ext cx="1517" cy="3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4" name="Obrázok 296">
              <a:extLst>
                <a:ext uri="{FF2B5EF4-FFF2-40B4-BE49-F238E27FC236}">
                  <a16:creationId xmlns:a16="http://schemas.microsoft.com/office/drawing/2014/main" id="{7E254248-A15A-4FE1-A217-166DDEC5C4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" y="6541"/>
              <a:ext cx="904" cy="2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5" name="Obrázok 297">
              <a:extLst>
                <a:ext uri="{FF2B5EF4-FFF2-40B4-BE49-F238E27FC236}">
                  <a16:creationId xmlns:a16="http://schemas.microsoft.com/office/drawing/2014/main" id="{A2623047-E165-452C-B110-F12AEE24D3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" y="9061"/>
              <a:ext cx="902" cy="2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6" name="Obrázok 298">
              <a:extLst>
                <a:ext uri="{FF2B5EF4-FFF2-40B4-BE49-F238E27FC236}">
                  <a16:creationId xmlns:a16="http://schemas.microsoft.com/office/drawing/2014/main" id="{964DC05B-CFBF-4516-88F7-AC420152D6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" y="11952"/>
              <a:ext cx="902" cy="2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7" name="Obrázok 299">
              <a:extLst>
                <a:ext uri="{FF2B5EF4-FFF2-40B4-BE49-F238E27FC236}">
                  <a16:creationId xmlns:a16="http://schemas.microsoft.com/office/drawing/2014/main" id="{30F9CBD8-C21B-4204-8F79-051DE3BC1E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" y="14521"/>
              <a:ext cx="902" cy="2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8" name="Obrázok 301">
              <a:extLst>
                <a:ext uri="{FF2B5EF4-FFF2-40B4-BE49-F238E27FC236}">
                  <a16:creationId xmlns:a16="http://schemas.microsoft.com/office/drawing/2014/main" id="{BCF91AAE-8A6C-4BCF-9E7D-45C674B815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1" y="20709"/>
              <a:ext cx="902" cy="2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9" name="Blok textu 264">
              <a:extLst>
                <a:ext uri="{FF2B5EF4-FFF2-40B4-BE49-F238E27FC236}">
                  <a16:creationId xmlns:a16="http://schemas.microsoft.com/office/drawing/2014/main" id="{FB9F7C7A-82B7-4010-8A8D-604EF3E93D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1" y="1561"/>
              <a:ext cx="18606" cy="4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sk-SK" altLang="sk-SK" sz="2000" i="0">
                  <a:latin typeface="Times New Roman" panose="02020603050405020304" pitchFamily="18" charset="0"/>
                </a:rPr>
                <a:t>Discussion establishing</a:t>
              </a:r>
              <a:r>
                <a:rPr lang="sk-SK" altLang="sk-SK" sz="1200" i="0">
                  <a:latin typeface="Times New Roman" panose="02020603050405020304" pitchFamily="18" charset="0"/>
                </a:rPr>
                <a:t> </a:t>
              </a:r>
              <a:endParaRPr lang="sk-SK" altLang="sk-SK"/>
            </a:p>
          </p:txBody>
        </p:sp>
        <p:sp>
          <p:nvSpPr>
            <p:cNvPr id="10260" name="Blok textu 266">
              <a:extLst>
                <a:ext uri="{FF2B5EF4-FFF2-40B4-BE49-F238E27FC236}">
                  <a16:creationId xmlns:a16="http://schemas.microsoft.com/office/drawing/2014/main" id="{7480EB2B-FD34-4099-86AC-D41FA3B059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45" y="6302"/>
              <a:ext cx="9968" cy="2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sk-SK" altLang="sk-SK" sz="2000" i="0">
                  <a:latin typeface="Times New Roman" panose="02020603050405020304" pitchFamily="18" charset="0"/>
                </a:rPr>
                <a:t>Cont1</a:t>
              </a:r>
              <a:endParaRPr lang="sk-SK" altLang="sk-SK" sz="2000"/>
            </a:p>
          </p:txBody>
        </p:sp>
        <p:sp>
          <p:nvSpPr>
            <p:cNvPr id="10261" name="Blok textu 266">
              <a:extLst>
                <a:ext uri="{FF2B5EF4-FFF2-40B4-BE49-F238E27FC236}">
                  <a16:creationId xmlns:a16="http://schemas.microsoft.com/office/drawing/2014/main" id="{9A80B7BA-445A-45AB-90A6-4CF6F259C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" y="9059"/>
              <a:ext cx="9964" cy="3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sk-SK" altLang="sk-SK" sz="2000" i="0">
                  <a:latin typeface="Times New Roman" panose="02020603050405020304" pitchFamily="18" charset="0"/>
                </a:rPr>
                <a:t>Cont2</a:t>
              </a:r>
              <a:endParaRPr lang="sk-SK" altLang="sk-SK" sz="2000"/>
            </a:p>
          </p:txBody>
        </p:sp>
        <p:sp>
          <p:nvSpPr>
            <p:cNvPr id="10262" name="Blok textu 267">
              <a:extLst>
                <a:ext uri="{FF2B5EF4-FFF2-40B4-BE49-F238E27FC236}">
                  <a16:creationId xmlns:a16="http://schemas.microsoft.com/office/drawing/2014/main" id="{5511C73B-4AC6-4EA9-9F22-5D11A9319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3" y="11316"/>
              <a:ext cx="9303" cy="2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sk-SK" altLang="sk-SK" sz="2000" i="0">
                  <a:latin typeface="Times New Roman" panose="02020603050405020304" pitchFamily="18" charset="0"/>
                </a:rPr>
                <a:t>Cont3</a:t>
              </a:r>
              <a:endParaRPr lang="sk-SK" altLang="sk-SK" sz="2000"/>
            </a:p>
          </p:txBody>
        </p:sp>
        <p:sp>
          <p:nvSpPr>
            <p:cNvPr id="10263" name="Blok textu 303">
              <a:extLst>
                <a:ext uri="{FF2B5EF4-FFF2-40B4-BE49-F238E27FC236}">
                  <a16:creationId xmlns:a16="http://schemas.microsoft.com/office/drawing/2014/main" id="{89213797-7BC8-4532-B018-32F10C92D9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" y="13886"/>
              <a:ext cx="9383" cy="2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sk-SK" altLang="sk-SK" sz="2000" i="0">
                  <a:latin typeface="Times New Roman" panose="02020603050405020304" pitchFamily="18" charset="0"/>
                </a:rPr>
                <a:t>Cont4</a:t>
              </a:r>
              <a:endParaRPr lang="sk-SK" altLang="sk-SK" sz="2000"/>
            </a:p>
          </p:txBody>
        </p:sp>
        <p:sp>
          <p:nvSpPr>
            <p:cNvPr id="10264" name="Blok textu 304">
              <a:extLst>
                <a:ext uri="{FF2B5EF4-FFF2-40B4-BE49-F238E27FC236}">
                  <a16:creationId xmlns:a16="http://schemas.microsoft.com/office/drawing/2014/main" id="{FFDB4655-B283-4FA7-B264-56A7478C5F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" y="20172"/>
              <a:ext cx="9940" cy="3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sk-SK" altLang="sk-SK" sz="2000" i="0">
                  <a:latin typeface="Times New Roman" panose="02020603050405020304" pitchFamily="18" charset="0"/>
                </a:rPr>
                <a:t>Cont n</a:t>
              </a:r>
              <a:endParaRPr lang="sk-SK" altLang="sk-SK" sz="2000"/>
            </a:p>
          </p:txBody>
        </p:sp>
        <p:sp>
          <p:nvSpPr>
            <p:cNvPr id="10265" name="Šípka doprava 305">
              <a:extLst>
                <a:ext uri="{FF2B5EF4-FFF2-40B4-BE49-F238E27FC236}">
                  <a16:creationId xmlns:a16="http://schemas.microsoft.com/office/drawing/2014/main" id="{96E01219-3852-47D0-A299-F67D25B89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29" y="2867"/>
              <a:ext cx="11598" cy="1352"/>
            </a:xfrm>
            <a:prstGeom prst="rightArrow">
              <a:avLst>
                <a:gd name="adj1" fmla="val 50000"/>
                <a:gd name="adj2" fmla="val 50001"/>
              </a:avLst>
            </a:prstGeom>
            <a:solidFill>
              <a:srgbClr val="4F81BD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66" name="Ovál 306">
              <a:extLst>
                <a:ext uri="{FF2B5EF4-FFF2-40B4-BE49-F238E27FC236}">
                  <a16:creationId xmlns:a16="http://schemas.microsoft.com/office/drawing/2014/main" id="{E632A9BA-C0F0-4E85-9DD3-97ECAAFEF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91" y="2633"/>
              <a:ext cx="6679" cy="3171"/>
            </a:xfrm>
            <a:prstGeom prst="ellipse">
              <a:avLst/>
            </a:prstGeom>
            <a:solidFill>
              <a:srgbClr val="938953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67" name="Ovál 307">
              <a:extLst>
                <a:ext uri="{FF2B5EF4-FFF2-40B4-BE49-F238E27FC236}">
                  <a16:creationId xmlns:a16="http://schemas.microsoft.com/office/drawing/2014/main" id="{FC074DC7-0E86-406B-AD87-0F812BDBB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4" y="9874"/>
              <a:ext cx="4532" cy="1959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68" name="Ovál 308">
              <a:extLst>
                <a:ext uri="{FF2B5EF4-FFF2-40B4-BE49-F238E27FC236}">
                  <a16:creationId xmlns:a16="http://schemas.microsoft.com/office/drawing/2014/main" id="{CD67852B-3A0E-4574-A7E7-0EE9FC4C1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4" y="9878"/>
              <a:ext cx="4527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69" name="Ovál 309">
              <a:extLst>
                <a:ext uri="{FF2B5EF4-FFF2-40B4-BE49-F238E27FC236}">
                  <a16:creationId xmlns:a16="http://schemas.microsoft.com/office/drawing/2014/main" id="{BE1E5184-268E-4666-B14A-8EFA5C683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3" y="9878"/>
              <a:ext cx="4528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300"/>
                </a:spcBef>
                <a:spcAft>
                  <a:spcPts val="500"/>
                </a:spcAft>
              </a:pPr>
              <a:r>
                <a:rPr lang="en-US" altLang="sk-SK" sz="1200" i="0">
                  <a:solidFill>
                    <a:srgbClr val="000000"/>
                  </a:solidFill>
                  <a:latin typeface="Arial Unicode MS" pitchFamily="34" charset="-128"/>
                </a:rPr>
                <a:t> </a:t>
              </a:r>
              <a:endParaRPr lang="sk-SK" altLang="sk-SK"/>
            </a:p>
          </p:txBody>
        </p:sp>
        <p:sp>
          <p:nvSpPr>
            <p:cNvPr id="10270" name="Ovál 310">
              <a:extLst>
                <a:ext uri="{FF2B5EF4-FFF2-40B4-BE49-F238E27FC236}">
                  <a16:creationId xmlns:a16="http://schemas.microsoft.com/office/drawing/2014/main" id="{EACF88D2-9D21-408D-B8C0-C49A585E4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4" y="9878"/>
              <a:ext cx="4527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300"/>
                </a:spcBef>
                <a:spcAft>
                  <a:spcPts val="500"/>
                </a:spcAft>
              </a:pPr>
              <a:r>
                <a:rPr lang="en-US" altLang="sk-SK" sz="1200" i="0">
                  <a:solidFill>
                    <a:srgbClr val="000000"/>
                  </a:solidFill>
                  <a:latin typeface="Arial Unicode MS" pitchFamily="34" charset="-128"/>
                </a:rPr>
                <a:t> </a:t>
              </a:r>
              <a:endParaRPr lang="sk-SK" altLang="sk-SK"/>
            </a:p>
          </p:txBody>
        </p:sp>
        <p:sp>
          <p:nvSpPr>
            <p:cNvPr id="10271" name="Ovál 311">
              <a:extLst>
                <a:ext uri="{FF2B5EF4-FFF2-40B4-BE49-F238E27FC236}">
                  <a16:creationId xmlns:a16="http://schemas.microsoft.com/office/drawing/2014/main" id="{ACCF3FE8-A2A6-4B4E-B3AB-DDCDF9BCB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22" y="13791"/>
              <a:ext cx="4527" cy="1955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300"/>
                </a:spcBef>
                <a:spcAft>
                  <a:spcPts val="500"/>
                </a:spcAft>
              </a:pPr>
              <a:r>
                <a:rPr lang="en-US" altLang="sk-SK" sz="1200" i="0">
                  <a:solidFill>
                    <a:srgbClr val="000000"/>
                  </a:solidFill>
                  <a:latin typeface="Arial Unicode MS" pitchFamily="34" charset="-128"/>
                </a:rPr>
                <a:t> </a:t>
              </a:r>
              <a:endParaRPr lang="sk-SK" altLang="sk-SK"/>
            </a:p>
          </p:txBody>
        </p:sp>
        <p:sp>
          <p:nvSpPr>
            <p:cNvPr id="10272" name="Ovál 312">
              <a:extLst>
                <a:ext uri="{FF2B5EF4-FFF2-40B4-BE49-F238E27FC236}">
                  <a16:creationId xmlns:a16="http://schemas.microsoft.com/office/drawing/2014/main" id="{9990EF31-8533-4A08-925A-68776D5DA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82" y="18272"/>
              <a:ext cx="4528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300"/>
                </a:spcBef>
                <a:spcAft>
                  <a:spcPts val="500"/>
                </a:spcAft>
              </a:pPr>
              <a:r>
                <a:rPr lang="en-US" altLang="sk-SK" sz="1200" i="0">
                  <a:solidFill>
                    <a:srgbClr val="000000"/>
                  </a:solidFill>
                  <a:latin typeface="Arial Unicode MS" pitchFamily="34" charset="-128"/>
                </a:rPr>
                <a:t> </a:t>
              </a:r>
              <a:endParaRPr lang="sk-SK" altLang="sk-SK"/>
            </a:p>
          </p:txBody>
        </p:sp>
        <p:sp>
          <p:nvSpPr>
            <p:cNvPr id="10273" name="Ovál 313">
              <a:extLst>
                <a:ext uri="{FF2B5EF4-FFF2-40B4-BE49-F238E27FC236}">
                  <a16:creationId xmlns:a16="http://schemas.microsoft.com/office/drawing/2014/main" id="{839416A7-2B7D-4D45-BC4D-48C06FFA4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0" y="21836"/>
              <a:ext cx="4528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300"/>
                </a:spcBef>
                <a:spcAft>
                  <a:spcPts val="500"/>
                </a:spcAft>
              </a:pPr>
              <a:r>
                <a:rPr lang="en-US" altLang="sk-SK" sz="1200" i="0">
                  <a:solidFill>
                    <a:srgbClr val="000000"/>
                  </a:solidFill>
                  <a:latin typeface="Arial Unicode MS" pitchFamily="34" charset="-128"/>
                </a:rPr>
                <a:t> </a:t>
              </a:r>
              <a:endParaRPr lang="sk-SK" altLang="sk-SK"/>
            </a:p>
          </p:txBody>
        </p:sp>
        <p:sp>
          <p:nvSpPr>
            <p:cNvPr id="10274" name="Ovál 314">
              <a:extLst>
                <a:ext uri="{FF2B5EF4-FFF2-40B4-BE49-F238E27FC236}">
                  <a16:creationId xmlns:a16="http://schemas.microsoft.com/office/drawing/2014/main" id="{91EF4BE2-2AFD-4420-BA10-B002ECD62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80" y="21930"/>
              <a:ext cx="4527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300"/>
                </a:spcBef>
                <a:spcAft>
                  <a:spcPts val="500"/>
                </a:spcAft>
              </a:pPr>
              <a:r>
                <a:rPr lang="en-US" altLang="sk-SK" sz="1200" i="0">
                  <a:solidFill>
                    <a:srgbClr val="000000"/>
                  </a:solidFill>
                  <a:latin typeface="Arial Unicode MS" pitchFamily="34" charset="-128"/>
                </a:rPr>
                <a:t> </a:t>
              </a:r>
              <a:endParaRPr lang="sk-SK" altLang="sk-SK"/>
            </a:p>
          </p:txBody>
        </p:sp>
        <p:sp>
          <p:nvSpPr>
            <p:cNvPr id="10275" name="Ovál 315">
              <a:extLst>
                <a:ext uri="{FF2B5EF4-FFF2-40B4-BE49-F238E27FC236}">
                  <a16:creationId xmlns:a16="http://schemas.microsoft.com/office/drawing/2014/main" id="{33A22536-440D-4357-903D-7E737A2C1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2" y="21836"/>
              <a:ext cx="4528" cy="1956"/>
            </a:xfrm>
            <a:prstGeom prst="ellipse">
              <a:avLst/>
            </a:prstGeom>
            <a:solidFill>
              <a:srgbClr val="E36C0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ts val="300"/>
                </a:spcBef>
                <a:spcAft>
                  <a:spcPts val="500"/>
                </a:spcAft>
              </a:pPr>
              <a:r>
                <a:rPr lang="en-US" altLang="sk-SK" sz="1200" i="0">
                  <a:solidFill>
                    <a:srgbClr val="000000"/>
                  </a:solidFill>
                  <a:latin typeface="Arial Unicode MS" pitchFamily="34" charset="-128"/>
                </a:rPr>
                <a:t> </a:t>
              </a:r>
              <a:endParaRPr lang="sk-SK" altLang="sk-SK"/>
            </a:p>
          </p:txBody>
        </p:sp>
        <p:cxnSp>
          <p:nvCxnSpPr>
            <p:cNvPr id="10276" name="Rovná spojovacia šípka 316">
              <a:extLst>
                <a:ext uri="{FF2B5EF4-FFF2-40B4-BE49-F238E27FC236}">
                  <a16:creationId xmlns:a16="http://schemas.microsoft.com/office/drawing/2014/main" id="{0D03B27F-F32D-400E-B63E-5737F79632F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7630" y="4219"/>
              <a:ext cx="9661" cy="565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7" name="Rovná spojovacia šípka 317">
              <a:extLst>
                <a:ext uri="{FF2B5EF4-FFF2-40B4-BE49-F238E27FC236}">
                  <a16:creationId xmlns:a16="http://schemas.microsoft.com/office/drawing/2014/main" id="{2802E29B-0A76-4A7C-A258-BEB49997E2A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5027" y="5340"/>
              <a:ext cx="3242" cy="453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8" name="Rovná spojovacia šípka 318">
              <a:extLst>
                <a:ext uri="{FF2B5EF4-FFF2-40B4-BE49-F238E27FC236}">
                  <a16:creationId xmlns:a16="http://schemas.microsoft.com/office/drawing/2014/main" id="{D6CC3F69-C065-49CE-B722-44F4170096A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2627" y="5340"/>
              <a:ext cx="365" cy="453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9" name="Rovná spojovacia šípka 319">
              <a:extLst>
                <a:ext uri="{FF2B5EF4-FFF2-40B4-BE49-F238E27FC236}">
                  <a16:creationId xmlns:a16="http://schemas.microsoft.com/office/drawing/2014/main" id="{DF1A9609-52B3-4A64-B4A7-0A71C5C5C8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970" y="4219"/>
              <a:ext cx="5417" cy="565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0" name="Rovná spojovacia šípka 114">
              <a:extLst>
                <a:ext uri="{FF2B5EF4-FFF2-40B4-BE49-F238E27FC236}">
                  <a16:creationId xmlns:a16="http://schemas.microsoft.com/office/drawing/2014/main" id="{CC44D49D-A4DB-4D51-90F9-F7FD6E06FA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7585" y="5804"/>
              <a:ext cx="3046" cy="798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1" name="Rovná spojovacia šípka 121">
              <a:extLst>
                <a:ext uri="{FF2B5EF4-FFF2-40B4-BE49-F238E27FC236}">
                  <a16:creationId xmlns:a16="http://schemas.microsoft.com/office/drawing/2014/main" id="{F799348C-3DF1-42B6-AB74-93BE58AFF77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2446" y="15460"/>
              <a:ext cx="3539" cy="281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2" name="Rovná spojovacia šípka 139">
              <a:extLst>
                <a:ext uri="{FF2B5EF4-FFF2-40B4-BE49-F238E27FC236}">
                  <a16:creationId xmlns:a16="http://schemas.microsoft.com/office/drawing/2014/main" id="{87407509-C51D-4556-9D5B-BD29CF239D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8634" y="19250"/>
              <a:ext cx="1548" cy="258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3" name="Rovná spojovacia šípka 147">
              <a:extLst>
                <a:ext uri="{FF2B5EF4-FFF2-40B4-BE49-F238E27FC236}">
                  <a16:creationId xmlns:a16="http://schemas.microsoft.com/office/drawing/2014/main" id="{5F0ACDE5-F9AF-4CF4-B416-3BAF3508D94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3643" y="19941"/>
              <a:ext cx="404" cy="198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4" name="Rovná spojovacia šípka 153">
              <a:extLst>
                <a:ext uri="{FF2B5EF4-FFF2-40B4-BE49-F238E27FC236}">
                  <a16:creationId xmlns:a16="http://schemas.microsoft.com/office/drawing/2014/main" id="{775D2760-8F3A-45F7-A1CC-1CDD97CF4A6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4710" y="19250"/>
              <a:ext cx="4026" cy="258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85" name="Šípka doprava 202">
              <a:extLst>
                <a:ext uri="{FF2B5EF4-FFF2-40B4-BE49-F238E27FC236}">
                  <a16:creationId xmlns:a16="http://schemas.microsoft.com/office/drawing/2014/main" id="{B4CB02B8-A7C9-41E4-900C-5529C7EAC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2" y="11232"/>
              <a:ext cx="4532" cy="1182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F81BD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  <p:sp>
          <p:nvSpPr>
            <p:cNvPr id="10286" name="Blok textu 213">
              <a:extLst>
                <a:ext uri="{FF2B5EF4-FFF2-40B4-BE49-F238E27FC236}">
                  <a16:creationId xmlns:a16="http://schemas.microsoft.com/office/drawing/2014/main" id="{92C360B4-F0B0-4EF1-AE96-FBED63D473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92" y="14582"/>
              <a:ext cx="10609" cy="8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sk-SK" i="0">
                  <a:latin typeface="Times New Roman" panose="02020603050405020304" pitchFamily="18" charset="0"/>
                </a:rPr>
                <a:t>reaction on</a:t>
              </a:r>
            </a:p>
            <a:p>
              <a:pPr algn="l"/>
              <a:r>
                <a:rPr lang="en-GB" altLang="sk-SK" i="0">
                  <a:latin typeface="Times New Roman" panose="02020603050405020304" pitchFamily="18" charset="0"/>
                </a:rPr>
                <a:t> </a:t>
              </a:r>
              <a:r>
                <a:rPr lang="sk-SK" altLang="sk-SK" i="0">
                  <a:latin typeface="Times New Roman" panose="02020603050405020304" pitchFamily="18" charset="0"/>
                </a:rPr>
                <a:t>r</a:t>
              </a:r>
              <a:r>
                <a:rPr lang="en-GB" altLang="sk-SK" i="0">
                  <a:latin typeface="Times New Roman" panose="02020603050405020304" pitchFamily="18" charset="0"/>
                </a:rPr>
                <a:t>eaction</a:t>
              </a:r>
              <a:endParaRPr lang="sk-SK" altLang="sk-SK"/>
            </a:p>
          </p:txBody>
        </p:sp>
        <p:sp>
          <p:nvSpPr>
            <p:cNvPr id="10287" name="Ľavá zložená zátvorka 215">
              <a:extLst>
                <a:ext uri="{FF2B5EF4-FFF2-40B4-BE49-F238E27FC236}">
                  <a16:creationId xmlns:a16="http://schemas.microsoft.com/office/drawing/2014/main" id="{19DF85AC-CA0C-47BF-8561-27AC0587574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1756" y="13739"/>
              <a:ext cx="2181" cy="10389"/>
            </a:xfrm>
            <a:prstGeom prst="leftBrace">
              <a:avLst>
                <a:gd name="adj1" fmla="val 8336"/>
                <a:gd name="adj2" fmla="val 50000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sk-SK" altLang="sk-SK"/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372C05B-430D-4FB3-9851-64758F3F8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6427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sk-SK" altLang="sk-SK" sz="3200" b="1" i="0"/>
              <a:t>Dolovanie z obsahu konverzácie</a:t>
            </a:r>
            <a:endParaRPr lang="cs-CZ" altLang="sk-SK" sz="3200" b="1" i="0"/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AEDCB8DA-BC8E-46D9-B5B3-4679D11C2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sk-SK" altLang="sk-SK" i="0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0E01D258-76F5-4BCF-B2D4-31F748CE0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57338"/>
            <a:ext cx="82804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000" i="0" dirty="0">
                <a:latin typeface="Arial" charset="0"/>
              </a:rPr>
              <a:t>Problémy riešiteľné dolovaním konverzačného obsahu: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Identifikácia autorít </a:t>
            </a:r>
            <a:r>
              <a:rPr lang="sk-SK" sz="2000" i="0" dirty="0">
                <a:latin typeface="Arial" charset="0"/>
              </a:rPr>
              <a:t>(Kto je autoritou v tejto diskusii?)</a:t>
            </a:r>
            <a:endParaRPr lang="sk-SK" sz="2000" i="0" dirty="0">
              <a:solidFill>
                <a:srgbClr val="003366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Analýza názorov </a:t>
            </a:r>
            <a:r>
              <a:rPr lang="sk-SK" sz="2000" i="0" dirty="0">
                <a:latin typeface="Arial" charset="0"/>
              </a:rPr>
              <a:t>(Pozitívny, negatívny?)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Vyhľadávanie názorového spamu </a:t>
            </a:r>
            <a:r>
              <a:rPr lang="sk-SK" sz="2000" i="0" dirty="0">
                <a:latin typeface="Arial" charset="0"/>
              </a:rPr>
              <a:t>(Je obsah príspevku informatívny? </a:t>
            </a:r>
            <a:r>
              <a:rPr lang="sk-SK" sz="2000" i="0" dirty="0" err="1">
                <a:latin typeface="Arial" charset="0"/>
              </a:rPr>
              <a:t>Vykecávačky</a:t>
            </a:r>
            <a:r>
              <a:rPr lang="sk-SK" sz="2000" i="0" dirty="0">
                <a:latin typeface="Arial" charset="0"/>
              </a:rPr>
              <a:t>?)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Určovanie užitočnosti názorov </a:t>
            </a:r>
            <a:r>
              <a:rPr lang="sk-SK" sz="2000" i="0" dirty="0">
                <a:latin typeface="Arial" charset="0"/>
              </a:rPr>
              <a:t>(Je tento názor kvalitný, autoritatívny?)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 err="1">
                <a:solidFill>
                  <a:srgbClr val="808000"/>
                </a:solidFill>
                <a:latin typeface="Arial" charset="0"/>
              </a:rPr>
              <a:t>Aspektovo</a:t>
            </a: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 orientovaná analýza </a:t>
            </a:r>
            <a:r>
              <a:rPr lang="sk-SK" sz="2000" i="0" dirty="0" err="1">
                <a:solidFill>
                  <a:srgbClr val="808000"/>
                </a:solidFill>
                <a:latin typeface="Arial" charset="0"/>
              </a:rPr>
              <a:t>sentimentu</a:t>
            </a: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 </a:t>
            </a:r>
            <a:r>
              <a:rPr lang="sk-SK" sz="2000" i="0" dirty="0">
                <a:latin typeface="Arial" charset="0"/>
              </a:rPr>
              <a:t>(Aká je názorová polarita v rámci jednotlivých vlastností entity?)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Porovnávacia analýza </a:t>
            </a:r>
            <a:r>
              <a:rPr lang="sk-SK" sz="2000" i="0" dirty="0" err="1">
                <a:solidFill>
                  <a:srgbClr val="808000"/>
                </a:solidFill>
                <a:latin typeface="Arial" charset="0"/>
              </a:rPr>
              <a:t>sentimentu</a:t>
            </a: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 </a:t>
            </a:r>
            <a:r>
              <a:rPr lang="sk-SK" sz="2000" i="0" dirty="0">
                <a:latin typeface="Arial" charset="0"/>
              </a:rPr>
              <a:t>(Ktorý z týchto produktov je lacnejší, komfortnejší, poruchovejší?)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Cielená reklama </a:t>
            </a:r>
            <a:r>
              <a:rPr lang="sk-SK" sz="2000" i="0" dirty="0">
                <a:latin typeface="Arial" charset="0"/>
              </a:rPr>
              <a:t>(Čo má obsahovať, lebo to ľudia oceňujú?)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Detekcia emócií </a:t>
            </a:r>
            <a:r>
              <a:rPr lang="sk-SK" sz="2000" i="0" dirty="0">
                <a:latin typeface="Arial" charset="0"/>
              </a:rPr>
              <a:t>(Čo vyjadruje príspevok: nadšenie, znechutenie?)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Modelovanie témy </a:t>
            </a:r>
            <a:r>
              <a:rPr lang="sk-SK" sz="2000" i="0" dirty="0">
                <a:latin typeface="Arial" charset="0"/>
              </a:rPr>
              <a:t>(O čom sa diskutuje?)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Vyhľadávanie názoru </a:t>
            </a:r>
            <a:r>
              <a:rPr lang="sk-SK" sz="2000" i="0" dirty="0">
                <a:latin typeface="Arial" charset="0"/>
              </a:rPr>
              <a:t>(Kde sa o tom diskutuje?)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solidFill>
                  <a:srgbClr val="808000"/>
                </a:solidFill>
                <a:latin typeface="Arial" charset="0"/>
              </a:rPr>
              <a:t>Identifikácia autorstva </a:t>
            </a:r>
            <a:r>
              <a:rPr lang="sk-SK" sz="2000" i="0" dirty="0">
                <a:latin typeface="Arial" charset="0"/>
              </a:rPr>
              <a:t>(Kto je autorom príspevku? Aký typ človeka je prispievateľ?)</a:t>
            </a:r>
            <a:endParaRPr lang="sk-SK" sz="2000" i="0" dirty="0">
              <a:solidFill>
                <a:srgbClr val="003366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6060</TotalTime>
  <Words>3074</Words>
  <Application>Microsoft Office PowerPoint</Application>
  <PresentationFormat>Prezentácia na obrazovke (4:3)</PresentationFormat>
  <Paragraphs>664</Paragraphs>
  <Slides>44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44</vt:i4>
      </vt:variant>
    </vt:vector>
  </HeadingPairs>
  <TitlesOfParts>
    <vt:vector size="50" baseType="lpstr">
      <vt:lpstr>Arial</vt:lpstr>
      <vt:lpstr>Arial Unicode MS</vt:lpstr>
      <vt:lpstr>Times</vt:lpstr>
      <vt:lpstr>Times New Roman</vt:lpstr>
      <vt:lpstr>Wingdings</vt:lpstr>
      <vt:lpstr>Vrstvy</vt:lpstr>
      <vt:lpstr>Metódy dolovania  v konverzačnom obsahu  so zameraním  na analýzu sentimentu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Kika</dc:creator>
  <cp:lastModifiedBy>Kristina Machova</cp:lastModifiedBy>
  <cp:revision>251</cp:revision>
  <dcterms:created xsi:type="dcterms:W3CDTF">2007-08-31T13:42:21Z</dcterms:created>
  <dcterms:modified xsi:type="dcterms:W3CDTF">2022-09-27T14:00:54Z</dcterms:modified>
</cp:coreProperties>
</file>