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327" r:id="rId4"/>
    <p:sldId id="328" r:id="rId5"/>
    <p:sldId id="343" r:id="rId6"/>
    <p:sldId id="258" r:id="rId7"/>
    <p:sldId id="285" r:id="rId8"/>
    <p:sldId id="329" r:id="rId9"/>
    <p:sldId id="268" r:id="rId10"/>
    <p:sldId id="337" r:id="rId11"/>
    <p:sldId id="289" r:id="rId12"/>
    <p:sldId id="330" r:id="rId13"/>
    <p:sldId id="331" r:id="rId14"/>
    <p:sldId id="311" r:id="rId15"/>
    <p:sldId id="332" r:id="rId16"/>
    <p:sldId id="312" r:id="rId17"/>
    <p:sldId id="333" r:id="rId18"/>
    <p:sldId id="344" r:id="rId19"/>
    <p:sldId id="334" r:id="rId20"/>
    <p:sldId id="335" r:id="rId21"/>
    <p:sldId id="340" r:id="rId22"/>
    <p:sldId id="336" r:id="rId23"/>
    <p:sldId id="338" r:id="rId24"/>
    <p:sldId id="339" r:id="rId25"/>
    <p:sldId id="345" r:id="rId26"/>
    <p:sldId id="346" r:id="rId27"/>
    <p:sldId id="341" r:id="rId28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99"/>
    <a:srgbClr val="339933"/>
    <a:srgbClr val="FF6600"/>
    <a:srgbClr val="003366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3" autoAdjust="0"/>
    <p:restoredTop sz="94550" autoAdjust="0"/>
  </p:normalViewPr>
  <p:slideViewPr>
    <p:cSldViewPr>
      <p:cViewPr varScale="1">
        <p:scale>
          <a:sx n="83" d="100"/>
          <a:sy n="83" d="100"/>
        </p:scale>
        <p:origin x="108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C17D238-011E-4D9C-9828-1A37CFB0A7A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2695082-F7DB-43E5-A676-1BF5742D5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k-SK" altLang="sk-SK" sz="2400" i="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422FE712-4497-4356-928E-2D0E778A466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C5787EF9-2641-4B2E-8926-C759D913DAB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F61C1BC6-BAC2-420F-A48E-A35157958C85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8E2D1B8B-FDE2-42ED-9E1D-FDE6F2CF3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5FB564C8-6C02-4045-8F21-D6764FE07E1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049F89EA-2EEE-407C-8DBB-0C0506D1A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8EF5BB4A-2350-442C-B87D-1AF896E8F7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2094154-AD90-4FDF-90DB-F619AE822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52910DF-C6A7-43B4-A528-142D985D4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AD27AFD-09B0-4D89-B647-6A99C6C001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8C4D3-4561-4A32-834F-E224F1DDB2C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8963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B7F01F-629C-4CEF-B8B1-059E0B571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81E8785-1A75-43AE-9D74-3AC7EE4A0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4FA6548-C9B9-414F-BA8A-DA3EC0EDF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E4C37-23B8-4F54-B74F-EF1361CCC57B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7733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B3ABC89-BC0F-4EDF-B2F6-91D47DCF20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F330A49-83E2-4678-A742-9C371FEC3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C5E3C09-D32C-4C59-B8F6-5805C67E3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1B89A-DA18-4913-AE7C-7EB5A253B85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7220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434B002-3C82-487A-85CE-C4542B1F5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08FF80D-BD49-4535-9D32-7EB75882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93AE7E8-E9BB-4759-8573-4878E29D7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5B06A-8B49-4ECF-9566-9753A6F130B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55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A65160E-E064-4D32-84E5-3B28AD02BE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B88EFF5-8053-4E01-AD9F-956F27FE6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F0C3828-BEFC-4878-B5B7-9FCFC31676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8A89D-8024-4A0A-85DD-D182E5305D37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97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67697B7-D011-496C-809D-70A1B0A87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9BFEEE5-71A9-4AC4-801E-093390C9E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E1A993A-FEBC-432C-9BFD-2A3ECE94F5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334D-5465-4E4D-B6DD-1372BD61CACA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20277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9F245C9-0037-4C4E-A41C-C5F8F5D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72EBC414-87EE-40C0-B117-B47922B950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7D05CF69-3028-4A63-8421-945768A467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02A35-8211-402C-B9ED-0031467BD96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02898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C33D7C6-E357-464F-9E22-50896A5DC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D3E5926-B078-4013-9898-B31FA991B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BA47A74-05F9-4525-9D82-7C003F16D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4680B8-EFF2-4B79-8A4C-E2B7CDBF0C75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1077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7BFD93B4-4A0B-4CE0-9905-FDAB40914F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E37E42DC-EB7E-48F7-8A28-FCB5504E4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408FFD4-C22E-44C8-81AC-5EEF1CDCB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BE022-B646-4A47-B8D6-C65516D43913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686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292AF92-BDFD-4BBE-ADE9-EDCD02CF81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C0F7443-F0DA-4E17-9055-C34849A4D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E22109F-0E32-4844-BCBD-E90776CA4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F0FB4-8EE5-42D8-B659-5FCA007EE6D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543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3B04E1-C0AD-4169-AB1A-469E9380D6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82D20FE-79CC-49A8-960F-C0678F568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47ADA47-8A2D-4F76-AB4E-EB8A3CFDA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67B2E-3E66-4C97-8882-36BE1554593D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0442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26406E6-73F7-4DEC-A6F8-C48AC1847F7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D238EC90-B7D6-4C9E-A787-D2C1F232D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k-SK" altLang="sk-SK" sz="2400" i="0">
                <a:latin typeface="Times New Roman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FC6C0A9A-AB67-4D43-8227-97767BC09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7D651539-1FF7-46CC-AA22-945D8CB40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E7C45710-0560-4198-9746-6650C331E6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9047B438-0121-413D-A26D-A0DDD2859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 predlohy nadpisov.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6AD03F05-1CB5-447A-8C36-C0C5ADBEE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štýly predlohy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Tretia úroveň</a:t>
            </a:r>
          </a:p>
          <a:p>
            <a:pPr lvl="3"/>
            <a:r>
              <a:rPr lang="cs-CZ" altLang="sk-SK"/>
              <a:t>Štvrtá úroveň</a:t>
            </a:r>
          </a:p>
          <a:p>
            <a:pPr lvl="4"/>
            <a:r>
              <a:rPr lang="cs-CZ" altLang="sk-SK"/>
              <a:t>Piata úroveň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180009B6-C9CB-4A6A-928E-732668CB45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6868E9C2-0CE0-44D4-809C-A7BFA086D9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357AA95B-8251-41E5-BE00-2F9DAB8224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i="0"/>
            </a:lvl1pPr>
          </a:lstStyle>
          <a:p>
            <a:fld id="{9306C5C4-B7B5-48B0-B3A7-32F504FF471F}" type="slidenum">
              <a:rPr lang="cs-CZ" altLang="sk-SK"/>
              <a:pPr/>
              <a:t>‹#›</a:t>
            </a:fld>
            <a:endParaRPr lang="cs-CZ" altLang="sk-SK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559C9D26-C9E7-48F2-9A92-DDE353EDD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476E6C5-37FA-4EC3-91A4-4A77F77716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altLang="sk-SK" b="1">
                <a:solidFill>
                  <a:schemeClr val="tx1"/>
                </a:solidFill>
              </a:rPr>
              <a:t>Klasifikácia názorov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vo vláknových diskusiách</a:t>
            </a:r>
            <a:br>
              <a:rPr lang="sk-SK" altLang="sk-SK" b="1">
                <a:solidFill>
                  <a:schemeClr val="tx1"/>
                </a:solidFill>
              </a:rPr>
            </a:br>
            <a:r>
              <a:rPr lang="sk-SK" altLang="sk-SK" b="1">
                <a:solidFill>
                  <a:schemeClr val="tx1"/>
                </a:solidFill>
              </a:rPr>
              <a:t>na webe</a:t>
            </a:r>
            <a:endParaRPr lang="cs-CZ" altLang="sk-SK" b="1" dirty="0">
              <a:solidFill>
                <a:schemeClr val="tx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E067532-5030-4C0A-98C1-5B08BF749B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sk-SK" sz="2400" b="1" dirty="0"/>
          </a:p>
          <a:p>
            <a:pPr eaLnBrk="1" hangingPunct="1">
              <a:lnSpc>
                <a:spcPct val="80000"/>
              </a:lnSpc>
            </a:pPr>
            <a:r>
              <a:rPr lang="sk-SK" altLang="sk-SK" sz="2400" b="1" dirty="0"/>
              <a:t>prof. Ing. Kristína Machová, PhD.</a:t>
            </a:r>
          </a:p>
          <a:p>
            <a:pPr eaLnBrk="1" hangingPunct="1">
              <a:lnSpc>
                <a:spcPct val="80000"/>
              </a:lnSpc>
            </a:pPr>
            <a:r>
              <a:rPr lang="sk-SK" altLang="sk-SK" sz="24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400" dirty="0">
                <a:hlinkClick r:id="rId2"/>
              </a:rPr>
              <a:t>k</a:t>
            </a:r>
            <a:r>
              <a:rPr lang="sk-SK" altLang="sk-SK" sz="2400" dirty="0" err="1">
                <a:hlinkClick r:id="rId2"/>
              </a:rPr>
              <a:t>ristina</a:t>
            </a:r>
            <a:r>
              <a:rPr lang="sk-SK" altLang="sk-SK" sz="2400" dirty="0">
                <a:hlinkClick r:id="rId2"/>
              </a:rPr>
              <a:t>.</a:t>
            </a:r>
            <a:r>
              <a:rPr lang="en-US" altLang="sk-SK" sz="2400" dirty="0">
                <a:hlinkClick r:id="rId2"/>
              </a:rPr>
              <a:t>m</a:t>
            </a:r>
            <a:r>
              <a:rPr lang="sk-SK" altLang="sk-SK" sz="2400" dirty="0" err="1">
                <a:hlinkClick r:id="rId2"/>
              </a:rPr>
              <a:t>achova</a:t>
            </a:r>
            <a:r>
              <a:rPr lang="en-US" altLang="sk-SK" sz="2400" dirty="0">
                <a:hlinkClick r:id="rId2"/>
              </a:rPr>
              <a:t>@tuke.sk</a:t>
            </a:r>
            <a:endParaRPr lang="en-US" altLang="sk-SK" sz="2400" dirty="0"/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hlinkClick r:id="rId3"/>
              </a:rPr>
              <a:t>https://kristina.machova.website.tuke.sk</a:t>
            </a:r>
            <a:r>
              <a:rPr lang="cs-CZ" altLang="sk-SK" sz="24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sk-SK" sz="2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01F6213-9E29-498F-BB2F-14CF09279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45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Riešenie základných problémov </a:t>
            </a:r>
            <a:endParaRPr lang="cs-CZ" altLang="sk-SK" sz="3200" b="1" i="0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5DD16FF3-7304-4F7A-A6A4-082CF5B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DEAFEDF-52AA-4A03-90D6-61448538C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853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Identifikácia slov so subjektivitou a určenie polarity.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4E169FFD-7510-45C6-B62E-342D2BA2FEE9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2420938"/>
          <a:ext cx="7416800" cy="2403477"/>
        </p:xfrm>
        <a:graphic>
          <a:graphicData uri="http://schemas.openxmlformats.org/drawingml/2006/table">
            <a:tbl>
              <a:tblPr/>
              <a:tblGrid>
                <a:gridCol w="524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pozitívna a silno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a 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negatívna a silno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a 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zápor – obracanie polarity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74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zvyšovanie polarity (orientácie)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nevyužité hodnoty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 6 a 7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13" name="Text Box 4">
            <a:extLst>
              <a:ext uri="{FF2B5EF4-FFF2-40B4-BE49-F238E27FC236}">
                <a16:creationId xmlns:a16="http://schemas.microsoft.com/office/drawing/2014/main" id="{A3B1D09B-5B08-4A1A-BEFE-CA554F13C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157788"/>
            <a:ext cx="7993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6666"/>
                </a:solidFill>
              </a:rPr>
              <a:t>Posun intenzity polarity (kategória 4) – ďalší nástroj určovania sily polarity slova</a:t>
            </a:r>
          </a:p>
          <a:p>
            <a:pPr eaLnBrk="1" hangingPunct="1">
              <a:spcBef>
                <a:spcPct val="0"/>
              </a:spcBef>
              <a:buClr>
                <a:srgbClr val="740000"/>
              </a:buClr>
              <a:buSzTx/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740000"/>
                </a:solidFill>
              </a:rPr>
              <a:t>Obracanie polarity záporom (kategória 3)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B6D36F5-CC78-4B55-A1CE-49833E5EF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45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Riešenie základných problémov </a:t>
            </a:r>
            <a:endParaRPr lang="cs-CZ" altLang="sk-SK" sz="3200" b="1" i="0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A6DA34D5-B869-41A0-B997-F20C973E5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6EEE8B31-C7F2-4E3F-82FB-DA6C1892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853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Char char="q"/>
            </a:pPr>
            <a:r>
              <a:rPr lang="sk-SK" altLang="sk-SK" sz="2400" i="0">
                <a:solidFill>
                  <a:srgbClr val="006666"/>
                </a:solidFill>
              </a:rPr>
              <a:t>Určenie sily polarity slova (</a:t>
            </a:r>
            <a:r>
              <a:rPr lang="en-US" altLang="sk-SK" sz="2400" i="0">
                <a:solidFill>
                  <a:srgbClr val="006666"/>
                </a:solidFill>
              </a:rPr>
              <a:t>+</a:t>
            </a:r>
            <a:r>
              <a:rPr lang="sk-SK" altLang="sk-SK" sz="2400" i="0">
                <a:solidFill>
                  <a:srgbClr val="006666"/>
                </a:solidFill>
              </a:rPr>
              <a:t>intenzita)</a:t>
            </a:r>
          </a:p>
        </p:txBody>
      </p:sp>
      <p:grpSp>
        <p:nvGrpSpPr>
          <p:cNvPr id="13317" name="Group 50">
            <a:extLst>
              <a:ext uri="{FF2B5EF4-FFF2-40B4-BE49-F238E27FC236}">
                <a16:creationId xmlns:a16="http://schemas.microsoft.com/office/drawing/2014/main" id="{CAA6541A-17D4-4ECA-AA08-51F49FD0E0E4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2349500"/>
            <a:ext cx="5084763" cy="2795588"/>
            <a:chOff x="1202" y="1389"/>
            <a:chExt cx="4282" cy="2221"/>
          </a:xfrm>
        </p:grpSpPr>
        <p:sp>
          <p:nvSpPr>
            <p:cNvPr id="13318" name="Text Box 35">
              <a:extLst>
                <a:ext uri="{FF2B5EF4-FFF2-40B4-BE49-F238E27FC236}">
                  <a16:creationId xmlns:a16="http://schemas.microsoft.com/office/drawing/2014/main" id="{34EE8007-DF67-43B8-819B-3769E2771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0" y="3294"/>
              <a:ext cx="12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000"/>
                <a:t>POLARITA</a:t>
              </a:r>
            </a:p>
          </p:txBody>
        </p:sp>
        <p:sp>
          <p:nvSpPr>
            <p:cNvPr id="13319" name="Text Box 36">
              <a:extLst>
                <a:ext uri="{FF2B5EF4-FFF2-40B4-BE49-F238E27FC236}">
                  <a16:creationId xmlns:a16="http://schemas.microsoft.com/office/drawing/2014/main" id="{1216FB0B-64EB-4563-B4F4-F6F24F0D7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1389"/>
              <a:ext cx="1261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000"/>
                <a:t>INTENZITA</a:t>
              </a:r>
            </a:p>
          </p:txBody>
        </p:sp>
        <p:grpSp>
          <p:nvGrpSpPr>
            <p:cNvPr id="13320" name="Group 49">
              <a:extLst>
                <a:ext uri="{FF2B5EF4-FFF2-40B4-BE49-F238E27FC236}">
                  <a16:creationId xmlns:a16="http://schemas.microsoft.com/office/drawing/2014/main" id="{A09E484B-1D65-477D-BBDD-B6F22DE2D4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2" y="1525"/>
              <a:ext cx="3855" cy="1588"/>
              <a:chOff x="1202" y="1525"/>
              <a:chExt cx="3855" cy="1588"/>
            </a:xfrm>
          </p:grpSpPr>
          <p:sp>
            <p:nvSpPr>
              <p:cNvPr id="13329" name="Line 28">
                <a:extLst>
                  <a:ext uri="{FF2B5EF4-FFF2-40B4-BE49-F238E27FC236}">
                    <a16:creationId xmlns:a16="http://schemas.microsoft.com/office/drawing/2014/main" id="{6D9B861C-B6BF-4EAA-93FD-B0B7DB352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5" y="1525"/>
                <a:ext cx="0" cy="15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0" name="Line 33">
                <a:extLst>
                  <a:ext uri="{FF2B5EF4-FFF2-40B4-BE49-F238E27FC236}">
                    <a16:creationId xmlns:a16="http://schemas.microsoft.com/office/drawing/2014/main" id="{FA70A064-48B0-4F96-88F1-7555ABC55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5" y="3067"/>
                <a:ext cx="222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1" name="Line 34">
                <a:extLst>
                  <a:ext uri="{FF2B5EF4-FFF2-40B4-BE49-F238E27FC236}">
                    <a16:creationId xmlns:a16="http://schemas.microsoft.com/office/drawing/2014/main" id="{42598402-B04E-4324-BF2E-A2A19A616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2" y="3067"/>
                <a:ext cx="163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2" name="Line 37">
                <a:extLst>
                  <a:ext uri="{FF2B5EF4-FFF2-40B4-BE49-F238E27FC236}">
                    <a16:creationId xmlns:a16="http://schemas.microsoft.com/office/drawing/2014/main" id="{280CEB30-61F6-49C1-AE64-0044A557E1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9" y="2568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3" name="Line 38">
                <a:extLst>
                  <a:ext uri="{FF2B5EF4-FFF2-40B4-BE49-F238E27FC236}">
                    <a16:creationId xmlns:a16="http://schemas.microsoft.com/office/drawing/2014/main" id="{17E5A706-45A5-4C31-8F90-3F48E8AEAA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9" y="2024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4" name="Line 39">
                <a:extLst>
                  <a:ext uri="{FF2B5EF4-FFF2-40B4-BE49-F238E27FC236}">
                    <a16:creationId xmlns:a16="http://schemas.microsoft.com/office/drawing/2014/main" id="{37E0E199-8AC1-4643-B4DA-7687F6D16F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3022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3335" name="Line 40">
                <a:extLst>
                  <a:ext uri="{FF2B5EF4-FFF2-40B4-BE49-F238E27FC236}">
                    <a16:creationId xmlns:a16="http://schemas.microsoft.com/office/drawing/2014/main" id="{1D7F6360-AF29-4255-995D-AE3DB7136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91" y="3022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3321" name="Text Box 41">
              <a:extLst>
                <a:ext uri="{FF2B5EF4-FFF2-40B4-BE49-F238E27FC236}">
                  <a16:creationId xmlns:a16="http://schemas.microsoft.com/office/drawing/2014/main" id="{6014DBBF-DD4C-40D0-A8F5-B210A7261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7" y="1888"/>
              <a:ext cx="596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000"/>
                <a:t>silno</a:t>
              </a:r>
            </a:p>
          </p:txBody>
        </p:sp>
        <p:sp>
          <p:nvSpPr>
            <p:cNvPr id="13322" name="Text Box 42">
              <a:extLst>
                <a:ext uri="{FF2B5EF4-FFF2-40B4-BE49-F238E27FC236}">
                  <a16:creationId xmlns:a16="http://schemas.microsoft.com/office/drawing/2014/main" id="{72685E4E-A9C3-41FE-B1A4-4F8D0B3CD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7" y="2432"/>
              <a:ext cx="74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1800"/>
                <a:t>mierne</a:t>
              </a:r>
            </a:p>
          </p:txBody>
        </p:sp>
        <p:sp>
          <p:nvSpPr>
            <p:cNvPr id="13323" name="Text Box 43">
              <a:extLst>
                <a:ext uri="{FF2B5EF4-FFF2-40B4-BE49-F238E27FC236}">
                  <a16:creationId xmlns:a16="http://schemas.microsoft.com/office/drawing/2014/main" id="{6CCEA63D-6662-4ACA-8F8D-F403CEFCD5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" y="3157"/>
              <a:ext cx="10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1800"/>
                <a:t>negatívna</a:t>
              </a:r>
            </a:p>
          </p:txBody>
        </p:sp>
        <p:sp>
          <p:nvSpPr>
            <p:cNvPr id="13324" name="Text Box 44">
              <a:extLst>
                <a:ext uri="{FF2B5EF4-FFF2-40B4-BE49-F238E27FC236}">
                  <a16:creationId xmlns:a16="http://schemas.microsoft.com/office/drawing/2014/main" id="{8BEA73D6-2812-4752-A87B-E4EABFFB8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4" y="3157"/>
              <a:ext cx="92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1800"/>
                <a:t>pozitívna</a:t>
              </a:r>
            </a:p>
          </p:txBody>
        </p:sp>
        <p:sp>
          <p:nvSpPr>
            <p:cNvPr id="13325" name="Text Box 45">
              <a:extLst>
                <a:ext uri="{FF2B5EF4-FFF2-40B4-BE49-F238E27FC236}">
                  <a16:creationId xmlns:a16="http://schemas.microsoft.com/office/drawing/2014/main" id="{1E41635B-E41F-40C2-B18E-49C58C8AE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4" y="2386"/>
              <a:ext cx="270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400">
                  <a:solidFill>
                    <a:schemeClr val="hlink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3326" name="Text Box 46">
              <a:extLst>
                <a:ext uri="{FF2B5EF4-FFF2-40B4-BE49-F238E27FC236}">
                  <a16:creationId xmlns:a16="http://schemas.microsoft.com/office/drawing/2014/main" id="{5B11BC0C-16FB-4AFC-8B56-88409D662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8" y="1842"/>
              <a:ext cx="312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400">
                  <a:solidFill>
                    <a:schemeClr val="hlink"/>
                  </a:solidFill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3327" name="Text Box 47">
              <a:extLst>
                <a:ext uri="{FF2B5EF4-FFF2-40B4-BE49-F238E27FC236}">
                  <a16:creationId xmlns:a16="http://schemas.microsoft.com/office/drawing/2014/main" id="{8331AE89-B702-410B-8DAA-C88970715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2" y="2386"/>
              <a:ext cx="311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400">
                  <a:solidFill>
                    <a:schemeClr val="hlink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3328" name="Text Box 48">
              <a:extLst>
                <a:ext uri="{FF2B5EF4-FFF2-40B4-BE49-F238E27FC236}">
                  <a16:creationId xmlns:a16="http://schemas.microsoft.com/office/drawing/2014/main" id="{8D28E188-CE48-49D0-B649-9BCFD62F62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2" y="1842"/>
              <a:ext cx="311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400">
                  <a:solidFill>
                    <a:schemeClr val="hlink"/>
                  </a:solidFill>
                  <a:latin typeface="Comic Sans MS" panose="030F0702030302020204" pitchFamily="66" charset="0"/>
                </a:rPr>
                <a:t>9</a:t>
              </a:r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9BC5FBE3-8362-4ACB-904E-208DDDC68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42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Nahrávanie klasifikačných slovníkov </a:t>
            </a:r>
            <a:endParaRPr lang="cs-CZ" altLang="sk-SK" sz="3200" b="1" i="0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640251FC-164F-43FD-84A3-0F3CD3E41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5A995A2-21F7-4014-A54D-420D94ABB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/>
              <a:t>Identifikácia slov so subjektivitou a ich nahrávanie do poľa termov – slov. Každému slovu je priradená číselná hodnota (polarita, zápor, intenzita).</a:t>
            </a:r>
          </a:p>
        </p:txBody>
      </p:sp>
      <p:pic>
        <p:nvPicPr>
          <p:cNvPr id="14341" name="Picture 1" descr="BC04 copy">
            <a:extLst>
              <a:ext uri="{FF2B5EF4-FFF2-40B4-BE49-F238E27FC236}">
                <a16:creationId xmlns:a16="http://schemas.microsoft.com/office/drawing/2014/main" id="{86A396C6-5C54-4F8E-BA1B-2A8EFD914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847975"/>
            <a:ext cx="7596187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8FA712A0-33A7-4B51-A817-C1735924E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7421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Nahrávanie klasifikačných slovníkov </a:t>
            </a:r>
            <a:endParaRPr lang="cs-CZ" altLang="sk-SK" sz="3200" b="1" i="0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D27FC54-6D51-48CA-9989-05DC6DAA1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03DAA8C5-D3C4-453D-81DD-793DA6343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73238"/>
            <a:ext cx="74168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Klasifikačný slovník (</a:t>
            </a:r>
            <a:r>
              <a:rPr lang="sk-SK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seedlist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):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obsahuje slová, ktoré sú nositeľmi názoru v rámci danej domény prebraté z priamo z diskusie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má zabezpečiť prispôsobenie sa živej reči prispievateľov do web diskusií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nespisovné slangové slová (</a:t>
            </a:r>
            <a:r>
              <a:rPr lang="sk-SK" sz="2400" i="0" dirty="0" err="1">
                <a:latin typeface="Arial" charset="0"/>
              </a:rPr>
              <a:t>coolový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dzivý</a:t>
            </a:r>
            <a:r>
              <a:rPr lang="sk-SK" sz="2400" i="0" dirty="0">
                <a:latin typeface="Arial" charset="0"/>
              </a:rPr>
              <a:t>,...)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slová bez diakritiky (</a:t>
            </a:r>
            <a:r>
              <a:rPr lang="sk-SK" sz="2400" i="0" dirty="0" err="1">
                <a:latin typeface="Arial" charset="0"/>
              </a:rPr>
              <a:t>kvalitny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paci</a:t>
            </a:r>
            <a:r>
              <a:rPr lang="sk-SK" sz="2400" i="0" dirty="0">
                <a:latin typeface="Arial" charset="0"/>
              </a:rPr>
              <a:t> (sa mi))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gramatické chyby?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čím je slovník obsiahlejší, tým presnejšia je klasifikácia názorov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66CB255-1934-4B04-BFC0-0E3606F04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945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Obracanie polarity záporom </a:t>
            </a:r>
            <a:endParaRPr lang="cs-CZ" altLang="sk-SK" sz="3200" b="1" i="0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51FCF95-ABC4-4560-BEAD-D3DB253F5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A0C0451C-11EF-436D-A2BB-423466118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79930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Spresňuje klasifikáciu analyzovaného textu.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Identifikuje slová reprezentujúce zápor (nie, nie je, nebolo, nebude,... (kategória 3)). 	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Uplatní sa iba v spojení s inou kategóriou určujúcou stupeň polarity. 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D7996451-A653-4F97-9550-E0F91AF6B98F}"/>
              </a:ext>
            </a:extLst>
          </p:cNvPr>
          <p:cNvGraphicFramePr>
            <a:graphicFrameLocks noGrp="1"/>
          </p:cNvGraphicFramePr>
          <p:nvPr/>
        </p:nvGraphicFramePr>
        <p:xfrm>
          <a:off x="755650" y="4149725"/>
          <a:ext cx="7777163" cy="1871664"/>
        </p:xfrm>
        <a:graphic>
          <a:graphicData uri="http://schemas.openxmlformats.org/drawingml/2006/table">
            <a:tbl>
              <a:tblPr/>
              <a:tblGrid>
                <a:gridCol w="200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3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9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3 + 1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3 + 8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3 + 2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3 + 9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8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zápor + mierna pozitivita =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zápor + silná pozitivita =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zápor + mierna negativita =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zápor + silná </a:t>
                      </a:r>
                      <a:r>
                        <a:rPr lang="sk-SK" sz="2000" dirty="0" err="1">
                          <a:latin typeface="Times New Roman"/>
                          <a:ea typeface="Times New Roman"/>
                          <a:cs typeface="Times New Roman"/>
                        </a:rPr>
                        <a:t>negativita</a:t>
                      </a: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 =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i="1">
                          <a:latin typeface="Times New Roman"/>
                          <a:ea typeface="Times New Roman"/>
                          <a:cs typeface="Times New Roman"/>
                        </a:rPr>
                        <a:t>mierna negativita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i="1">
                          <a:latin typeface="Times New Roman"/>
                          <a:ea typeface="Times New Roman"/>
                          <a:cs typeface="Times New Roman"/>
                        </a:rPr>
                        <a:t>silná negativita 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i="1" dirty="0">
                          <a:latin typeface="Times New Roman"/>
                          <a:ea typeface="Times New Roman"/>
                          <a:cs typeface="Times New Roman"/>
                        </a:rPr>
                        <a:t>mierna </a:t>
                      </a:r>
                      <a:r>
                        <a:rPr lang="sk-SK" sz="2000" i="1" dirty="0" err="1">
                          <a:latin typeface="Times New Roman"/>
                          <a:ea typeface="Times New Roman"/>
                          <a:cs typeface="Times New Roman"/>
                        </a:rPr>
                        <a:t>pozitivita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i="1" dirty="0">
                          <a:latin typeface="Times New Roman"/>
                          <a:ea typeface="Times New Roman"/>
                          <a:cs typeface="Times New Roman"/>
                        </a:rPr>
                        <a:t>silná </a:t>
                      </a:r>
                      <a:r>
                        <a:rPr lang="sk-SK" sz="2000" i="1" dirty="0" err="1">
                          <a:latin typeface="Times New Roman"/>
                          <a:ea typeface="Times New Roman"/>
                          <a:cs typeface="Times New Roman"/>
                        </a:rPr>
                        <a:t>pozitivita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9644343F-86F8-48A1-BA7B-A335B9F64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945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Obracanie polarity záporom </a:t>
            </a:r>
            <a:endParaRPr lang="cs-CZ" altLang="sk-SK" sz="3200" b="1" i="0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0633F076-5406-4655-9D36-265987583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56211791-D131-43FD-B991-04418FC64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Rozmanitosť vetných štruktúr v slovenčine, češtine a pod.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338A54ED-1DD8-4650-AC27-EED8039FE1C3}"/>
              </a:ext>
            </a:extLst>
          </p:cNvPr>
          <p:cNvGraphicFramePr>
            <a:graphicFrameLocks noGrp="1"/>
          </p:cNvGraphicFramePr>
          <p:nvPr/>
        </p:nvGraphicFramePr>
        <p:xfrm>
          <a:off x="1116013" y="2205038"/>
          <a:ext cx="5832475" cy="2194560"/>
        </p:xfrm>
        <a:graphic>
          <a:graphicData uri="http://schemas.openxmlformats.org/drawingml/2006/table">
            <a:tbl>
              <a:tblPr/>
              <a:tblGrid>
                <a:gridCol w="169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Mobil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nie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je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kvalitný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Tento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mobil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nebol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kvalitný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Tento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mobil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kvalitný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nebol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4" name="Text Box 4">
            <a:extLst>
              <a:ext uri="{FF2B5EF4-FFF2-40B4-BE49-F238E27FC236}">
                <a16:creationId xmlns:a16="http://schemas.microsoft.com/office/drawing/2014/main" id="{47834234-B76B-4D87-8844-8D210D1FB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581525"/>
            <a:ext cx="7993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Rovnaká polarita: 0301, 0031, 0013 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aj 3000010 „Nie je to podľa mňa kvalitný mobil“.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Opačná polarita: 309 „Nie som najhorší“.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Zápor – pred aj za negovaným slovom.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Potreba prispôsobenia dĺžky kombinácie slov (dynamický koeficient)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D6098436-99EE-4C90-A383-44E8A1951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7643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Zvyšovanie intenzity polarity slov </a:t>
            </a:r>
            <a:endParaRPr lang="cs-CZ" altLang="sk-SK" sz="3200" b="1" i="0"/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88E80901-C918-4DBC-A5CB-AB1A2C7F1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DE6E9F10-3A7A-496A-BC78-E37E2F77C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341438"/>
            <a:ext cx="82089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Slová zvyšujúce intenzitu polarity (zväčša príslovky) patria do kategórie 4.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Uplatní sa iba v spojení s inou kategóriou stupňa polarity, napr.: 00041, 4002, (dynamický koeficient).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Koeficient by mal zabrániť izolácii intenzifikátora (resp. záporu) od slova, ku ktorému sa vzťahujú (K=4).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18318A27-501F-446E-B72C-E0F633DB9032}"/>
              </a:ext>
            </a:extLst>
          </p:cNvPr>
          <p:cNvGraphicFramePr>
            <a:graphicFrameLocks noGrp="1"/>
          </p:cNvGraphicFramePr>
          <p:nvPr/>
        </p:nvGraphicFramePr>
        <p:xfrm>
          <a:off x="703263" y="4208463"/>
          <a:ext cx="8461375" cy="2357438"/>
        </p:xfrm>
        <a:graphic>
          <a:graphicData uri="http://schemas.openxmlformats.org/drawingml/2006/table">
            <a:tbl>
              <a:tblPr/>
              <a:tblGrid>
                <a:gridCol w="1233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8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kvalitný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intenzita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pozitívne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Dosť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hnevá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intenzita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negatívne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5A462CBB-7633-46A3-82AE-D8F0486D9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487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Dynamický koeficient </a:t>
            </a:r>
            <a:endParaRPr lang="cs-CZ" altLang="sk-SK" sz="3200" b="1" i="0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647268FB-E1BE-4323-8416-33EED5729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2BA6FE3C-4D50-4548-B19F-9827031D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8532812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Dynamická zmena dĺžky spracovávanej kombinácie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Určuje počet slov K zahrnutých do jednej kombinácie počnúc prvým nenulovým prvkom v poli slov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Ak K presahuje dĺžku vety, koeficient sa zmenší (K=4 a kód kombinácie je 3011, transformácia na 301 a 1)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Koeficient by mal zabrániť izolácii záporu od slova, ku ktorému sa vzťahuje (K=4)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52E1A052-0B94-4BAE-9C6B-1DE32A3F25C8}"/>
              </a:ext>
            </a:extLst>
          </p:cNvPr>
          <p:cNvGraphicFramePr>
            <a:graphicFrameLocks noGrp="1"/>
          </p:cNvGraphicFramePr>
          <p:nvPr/>
        </p:nvGraphicFramePr>
        <p:xfrm>
          <a:off x="790575" y="4652963"/>
          <a:ext cx="8353425" cy="1465272"/>
        </p:xfrm>
        <a:graphic>
          <a:graphicData uri="http://schemas.openxmlformats.org/drawingml/2006/table">
            <a:tbl>
              <a:tblPr/>
              <a:tblGrid>
                <a:gridCol w="1392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4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dobrý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telefón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91C5B9DF-7E79-4263-AF61-A9691F9E7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487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Dynamický koeficient </a:t>
            </a:r>
            <a:endParaRPr lang="cs-CZ" altLang="sk-SK" sz="3200" b="1" i="0"/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61997D39-4F82-466D-894C-BA531373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6B8DCF80-C84D-43BE-8AB4-9BC907F01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77057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Priemerná dĺžka vety 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početnosť slov každej lexikálnej jednotky analyzovaného textu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aritmetický priemer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dynamický koeficient je rovnaký pre všetky vety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Polovica dĺžky vety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početnosť slov lexikálnej jednotky delený dvoma so zaokrúhlením na hor</a:t>
            </a:r>
          </a:p>
          <a:p>
            <a:pPr marL="800100" lvl="1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dynamický koeficient sa nastavuje zvlášť pre každú vetu analyzovaného textu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Hybridný prístup</a:t>
            </a:r>
          </a:p>
          <a:p>
            <a:pPr marL="800100" lvl="2" indent="-342900" algn="l" eaLnBrk="1" hangingPunct="1">
              <a:buFont typeface="Wingdings" pitchFamily="2" charset="2"/>
              <a:buChar char="q"/>
              <a:defRPr/>
            </a:pPr>
            <a:r>
              <a:rPr lang="sk-SK" sz="2000" i="0" dirty="0">
                <a:latin typeface="Arial" charset="0"/>
              </a:rPr>
              <a:t>(dĺžka lexikálnej jednotky </a:t>
            </a:r>
            <a:r>
              <a:rPr lang="en-US" sz="2000" i="0" dirty="0">
                <a:latin typeface="Arial" charset="0"/>
              </a:rPr>
              <a:t>+ </a:t>
            </a:r>
            <a:r>
              <a:rPr lang="sk-SK" sz="2000" i="0" dirty="0">
                <a:latin typeface="Arial" charset="0"/>
              </a:rPr>
              <a:t>priemerná hodnota všetkých viet) delené piatimi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A2711759-C1CF-4951-9B78-8E5B7AD14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614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Typovanie kombinácií slov </a:t>
            </a:r>
            <a:endParaRPr lang="cs-CZ" altLang="sk-SK" sz="3200" b="1" i="0"/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265BE3BC-26E5-4CB3-891C-82F5EDAE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C3D913B8-2EA7-494F-8481-CCC32B889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Kombinácie slov sú </a:t>
            </a:r>
            <a:r>
              <a:rPr lang="sk-SK" sz="2400" i="0" dirty="0" err="1">
                <a:latin typeface="Arial" charset="0"/>
              </a:rPr>
              <a:t>K-tice</a:t>
            </a:r>
            <a:r>
              <a:rPr lang="sk-SK" sz="2400" i="0" dirty="0">
                <a:latin typeface="Arial" charset="0"/>
              </a:rPr>
              <a:t>, ktorým je priradená polarita ako celku.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Polarita je celé číslo z intervalu </a:t>
            </a:r>
            <a:r>
              <a:rPr lang="en-US" sz="2400" i="0" dirty="0">
                <a:latin typeface="Arial" charset="0"/>
              </a:rPr>
              <a:t>&lt;-3, 3&gt;</a:t>
            </a:r>
          </a:p>
          <a:p>
            <a:pPr marL="342900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Každý stupeň polarity má svoju interpretáciu		</a:t>
            </a: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6D76FC40-CEBF-4465-83F3-EAE9F0B25032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3860800"/>
          <a:ext cx="8532810" cy="2133600"/>
        </p:xfrm>
        <a:graphic>
          <a:graphicData uri="http://schemas.openxmlformats.org/drawingml/2006/table">
            <a:tbl>
              <a:tblPr/>
              <a:tblGrid>
                <a:gridCol w="1314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1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6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 + I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SP, MP + I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SN, MN + I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 + I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2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silná  pozitivita + intenzita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silná pozitivita, resp. mierna pozitivita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+ intenzita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mierna pozitivita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mierna </a:t>
                      </a:r>
                      <a:r>
                        <a:rPr lang="sk-SK" sz="2000" dirty="0" err="1">
                          <a:latin typeface="Times New Roman"/>
                          <a:ea typeface="Times New Roman"/>
                          <a:cs typeface="Times New Roman"/>
                        </a:rPr>
                        <a:t>negativita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silná negativita, resp. mierna negativita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+ intenzita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silná </a:t>
                      </a:r>
                      <a:r>
                        <a:rPr lang="sk-SK" sz="2000" dirty="0" err="1">
                          <a:latin typeface="Times New Roman"/>
                          <a:ea typeface="Times New Roman"/>
                          <a:cs typeface="Times New Roman"/>
                        </a:rPr>
                        <a:t>negativita</a:t>
                      </a: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+ intenzita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846C3E9-AC34-4ADA-BFFC-281EFCC87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Osnova:</a:t>
            </a:r>
            <a:endParaRPr lang="cs-CZ" altLang="sk-SK" sz="3200" b="1" i="0"/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8C13082A-0267-449C-BB07-E87F36B43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BAE0FA24-DD94-45CC-BEA5-0E5369618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773238"/>
            <a:ext cx="69850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Úvod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Základné problémy klasifikácie názorov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Návrh metódy klasifikácie názorov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Riešenie základných problémov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 i="0"/>
              <a:t>  Nahrávanie klasifikačných slovníkov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Obracanie polarity záporom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</a:t>
            </a:r>
            <a:r>
              <a:rPr lang="sk-SK" altLang="sk-SK" sz="2400" i="0"/>
              <a:t> Zvyšovanie intenzity polarity slov</a:t>
            </a:r>
            <a:r>
              <a:rPr lang="en-US" altLang="sk-SK" sz="2400"/>
              <a:t> </a:t>
            </a:r>
            <a:endParaRPr lang="sk-SK" altLang="sk-SK" sz="2400" i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Dynamický koeficient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 </a:t>
            </a:r>
            <a:r>
              <a:rPr lang="sk-SK" altLang="sk-SK" sz="2400" i="0"/>
              <a:t>Typovanie kombinácií slov</a:t>
            </a:r>
            <a:endParaRPr lang="en-US" altLang="sk-SK" sz="2400" i="0"/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</a:t>
            </a:r>
            <a:r>
              <a:rPr lang="sk-SK" altLang="sk-SK" sz="2400" i="0"/>
              <a:t>Polarita celého príspevku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</a:t>
            </a:r>
            <a:r>
              <a:rPr lang="sk-SK" altLang="sk-SK" sz="2400" i="0"/>
              <a:t>Implementácia metód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altLang="sk-SK" sz="2400" i="0"/>
              <a:t> </a:t>
            </a:r>
            <a:r>
              <a:rPr lang="sk-SK" altLang="sk-SK" sz="2400" i="0"/>
              <a:t>Diskusia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273CDFCC-B864-491D-9363-537B8D486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614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Typovanie kombinácií slov </a:t>
            </a:r>
            <a:endParaRPr lang="cs-CZ" altLang="sk-SK" sz="3200" b="1" i="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52A8F91C-91D2-44FD-A5E4-C94DFD02F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D3CAB8B3-BA89-427D-AD9E-4B19B6BBD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12875"/>
            <a:ext cx="799306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/>
              <a:t>Každá z kombinácií reprezentuje práve jednu interpretáciu a je jej priradená práve jedna hodnota polarity.		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ADD27520-220F-4F9E-BA78-36DE98ED984C}"/>
              </a:ext>
            </a:extLst>
          </p:cNvPr>
          <p:cNvGraphicFramePr>
            <a:graphicFrameLocks noGrp="1"/>
          </p:cNvGraphicFramePr>
          <p:nvPr/>
        </p:nvGraphicFramePr>
        <p:xfrm>
          <a:off x="790575" y="3068638"/>
          <a:ext cx="8353426" cy="3352800"/>
        </p:xfrm>
        <a:graphic>
          <a:graphicData uri="http://schemas.openxmlformats.org/drawingml/2006/table">
            <a:tbl>
              <a:tblPr/>
              <a:tblGrid>
                <a:gridCol w="112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1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3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91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Interpre-tácia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SP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MP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MN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SN + I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48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80, 41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10, 32, 23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20, 31, 13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 90, 42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3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480,408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800, 410, 401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100, 320, 230, 302, 203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200, 310, 130, 301, 103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900, 420,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490, 409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83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K = 4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4800, 4080,  4008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8000, 4100, 4010, 4001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1000, 3200,2300, 3020,2030, 3002,2003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2000, 3100,1300, 3010,1030, 3001,1003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>
                          <a:latin typeface="Times New Roman"/>
                          <a:ea typeface="Times New Roman"/>
                          <a:cs typeface="Times New Roman"/>
                        </a:rPr>
                        <a:t>9000, 4200, 4020, 4002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dirty="0">
                          <a:latin typeface="Times New Roman"/>
                          <a:ea typeface="Times New Roman"/>
                          <a:cs typeface="Times New Roman"/>
                        </a:rPr>
                        <a:t>4900, 4090, 4009</a:t>
                      </a: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5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polarita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-1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>
                          <a:latin typeface="Times New Roman"/>
                          <a:ea typeface="Times New Roman"/>
                          <a:cs typeface="Times New Roman"/>
                        </a:rPr>
                        <a:t>-2</a:t>
                      </a:r>
                      <a:endParaRPr lang="sk-SK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sk-SK" sz="2000" b="1" dirty="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sk-SK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71718E8E-6476-4A39-AE76-014B6E84E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260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Polarita celého príspevku </a:t>
            </a:r>
            <a:endParaRPr lang="cs-CZ" altLang="sk-SK" sz="3200" b="1" i="0"/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0969BCB9-DC27-4163-89D1-D4659B460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02743DAA-3D68-4D53-AB2D-B11D1F102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44675"/>
            <a:ext cx="860425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chemeClr val="accent6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Pozitívny (negatívny) príspevok </a:t>
            </a:r>
            <a:r>
              <a:rPr lang="sk-SK" sz="2400" i="0" dirty="0">
                <a:latin typeface="Arial" charset="0"/>
              </a:rPr>
              <a:t>(diskusia)</a:t>
            </a: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: prevažujú slová </a:t>
            </a:r>
            <a:r>
              <a:rPr lang="sk-SK" sz="2400" i="0" dirty="0">
                <a:latin typeface="Arial" charset="0"/>
              </a:rPr>
              <a:t>(príspevky) </a:t>
            </a: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s pozitívnou (negatívnou) polaritou</a:t>
            </a:r>
          </a:p>
          <a:p>
            <a:pPr marL="342900" indent="-342900" algn="l" eaLnBrk="1" hangingPunct="1">
              <a:buClr>
                <a:schemeClr val="accent6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Neutrálny príspevok: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Striktný prístup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IF  </a:t>
            </a:r>
            <a:r>
              <a:rPr lang="sk-SK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Pocet_pozit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= </a:t>
            </a:r>
            <a:r>
              <a:rPr lang="sk-SK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Pocet_negat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	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T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HEN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neutralita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vhodný pre krátke príspevky (pohltenie širším pásmom neutrality)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Vo všeobecnosti: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IF 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|</a:t>
            </a:r>
            <a:r>
              <a:rPr lang="en-US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Pocet_pozit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– </a:t>
            </a:r>
            <a:r>
              <a:rPr lang="en-US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Pocet_negat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| 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  <a:cs typeface="Arial" charset="0"/>
              </a:rPr>
              <a:t>≤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H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en-US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THEN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en-US" sz="2400" i="0" dirty="0" err="1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neutralita</a:t>
            </a:r>
            <a:endParaRPr lang="sk-SK" sz="2400" i="0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vhodný pre dlhšie príspevky</a:t>
            </a:r>
          </a:p>
          <a:p>
            <a:pPr marL="800100" lvl="1" indent="-342900" algn="l" eaLnBrk="1" hangingPunct="1">
              <a:buClr>
                <a:schemeClr val="bg1">
                  <a:lumMod val="25000"/>
                </a:schemeClr>
              </a:buClr>
              <a:defRPr/>
            </a:pPr>
            <a:r>
              <a:rPr lang="sk-SK" sz="2400" i="0" dirty="0">
                <a:latin typeface="Arial" charset="0"/>
              </a:rPr>
              <a:t>	H = 0 – striktný prístup 		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16BAC2B-2FCF-43E5-91B2-B4048BB9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Implementácia </a:t>
            </a:r>
            <a:endParaRPr lang="cs-CZ" altLang="sk-SK" sz="3200" b="1" i="0"/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FC56472C-E8AE-4959-B136-F6117F88F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6E6609A4-36C6-432B-8F81-37A235F3C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>
                <a:solidFill>
                  <a:schemeClr val="hlink"/>
                </a:solidFill>
              </a:rPr>
              <a:t>KLAN (systém KLAsifikácie Názoru)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Rozhrania „guest“ a „admin“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„Guest“ môže klasifikovať zvolený text a nastavovať koeficient K, ak je potreba.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„Admin“ môže nahrávať a editovať klasifikačný slovník. Aplikácia mu pri detekcii neznámych slov automaticky ponúka možnosť nahrať ich do slovníka.		</a:t>
            </a:r>
          </a:p>
        </p:txBody>
      </p:sp>
      <p:pic>
        <p:nvPicPr>
          <p:cNvPr id="24581" name="Picture 22">
            <a:extLst>
              <a:ext uri="{FF2B5EF4-FFF2-40B4-BE49-F238E27FC236}">
                <a16:creationId xmlns:a16="http://schemas.microsoft.com/office/drawing/2014/main" id="{BB4107D9-6F97-4BDA-B8CF-C9250301B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406900"/>
            <a:ext cx="7416800" cy="245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3848DF0B-C1A0-42EA-9308-68C2E3B74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Implementácia </a:t>
            </a:r>
            <a:endParaRPr lang="cs-CZ" altLang="sk-SK" sz="3200" b="1" i="0"/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B497BE9F-C62B-493D-A9B5-06C7E82A4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B5C3CFE3-7F6F-4EF7-9C0D-5DFFA055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>
                <a:solidFill>
                  <a:schemeClr val="hlink"/>
                </a:solidFill>
              </a:rPr>
              <a:t>KLAN (systém KLAsifikácie Názoru)</a:t>
            </a:r>
          </a:p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000" i="0"/>
              <a:t>    1 – pôvodný text (aktuálna veta „Tento telefón je veľmi kvalitný.“), 2 – upravený text (segmentácia slov a odstránenie diakritiky), 3 – transformácia textu do poľa slov, 4 – pridelenie polarity slovám, 5 - identifikácia kombinácií slov podľa koeficientu </a:t>
            </a:r>
            <a:r>
              <a:rPr lang="sk-SK" altLang="sk-SK" sz="2000"/>
              <a:t>K</a:t>
            </a:r>
            <a:r>
              <a:rPr lang="sk-SK" altLang="sk-SK" sz="2000" i="0"/>
              <a:t> ( aktuálne </a:t>
            </a:r>
            <a:r>
              <a:rPr lang="sk-SK" altLang="sk-SK" sz="2000"/>
              <a:t>K=2</a:t>
            </a:r>
            <a:r>
              <a:rPr lang="sk-SK" altLang="sk-SK" sz="2000" i="0"/>
              <a:t>), 6 - určenie polarity kombinácií, 7 – určenie polarity príspevku</a:t>
            </a:r>
            <a:r>
              <a:rPr lang="sk-SK" altLang="sk-SK" sz="2000"/>
              <a:t> </a:t>
            </a:r>
            <a:r>
              <a:rPr lang="sk-SK" altLang="sk-SK" sz="2000" i="0"/>
              <a:t>	</a:t>
            </a:r>
          </a:p>
        </p:txBody>
      </p:sp>
      <p:pic>
        <p:nvPicPr>
          <p:cNvPr id="25605" name="Picture 23">
            <a:extLst>
              <a:ext uri="{FF2B5EF4-FFF2-40B4-BE49-F238E27FC236}">
                <a16:creationId xmlns:a16="http://schemas.microsoft.com/office/drawing/2014/main" id="{7F44CB5F-F762-485B-995C-CD9C6AF3D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644900"/>
            <a:ext cx="838835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0D4D72E4-6DA1-40DC-9451-F9549E56A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Implementácia </a:t>
            </a:r>
            <a:endParaRPr lang="cs-CZ" altLang="sk-SK" sz="3200" b="1" i="0"/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4DCCE56C-B835-4129-9E28-C59D8CC7B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D3C9D87A-5FC3-4E94-AC94-82F0A9489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>
                <a:solidFill>
                  <a:srgbClr val="740000"/>
                </a:solidFill>
              </a:rPr>
              <a:t>TESTY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Diskusné príspevky internetového portálu „www.mobilmania.sk“ konkrétne vlákno LGKU990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Testovaná vzorka: 236 viet, 1558 slov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Klasifikačný slovník: 27 pozitívnych, 27 negatívnych, 10 záporných, 11zvyšujúcich intenzitu	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Priemerná presnosť 78,2</a:t>
            </a:r>
            <a:r>
              <a:rPr lang="en-US" altLang="sk-SK" sz="2400" i="0"/>
              <a:t> %</a:t>
            </a:r>
            <a:endParaRPr lang="sk-SK" altLang="sk-SK" sz="2400" i="0"/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F6A3A5A2-B10A-420C-AD84-535215B9DC66}"/>
              </a:ext>
            </a:extLst>
          </p:cNvPr>
          <p:cNvGraphicFramePr>
            <a:graphicFrameLocks noGrp="1"/>
          </p:cNvGraphicFramePr>
          <p:nvPr/>
        </p:nvGraphicFramePr>
        <p:xfrm>
          <a:off x="827088" y="4365625"/>
          <a:ext cx="7489825" cy="1439863"/>
        </p:xfrm>
        <a:graphic>
          <a:graphicData uri="http://schemas.openxmlformats.org/drawingml/2006/table">
            <a:tbl>
              <a:tblPr/>
              <a:tblGrid>
                <a:gridCol w="193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sk-SK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Názor aplikácie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Názor experta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Percentuálna úspešnosť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pozitívny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86,2%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negatívny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69,2%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4AB2C5EF-7B9E-40FF-BE0D-B98162867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Implementácia </a:t>
            </a:r>
            <a:endParaRPr lang="cs-CZ" altLang="sk-SK" sz="3200" b="1" i="0"/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944291AA-9F11-4E74-BA0A-240F5F90A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EEFED17F-888F-431C-927A-DC1195124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>
                <a:solidFill>
                  <a:schemeClr val="hlink"/>
                </a:solidFill>
              </a:rPr>
              <a:t>Klasifikácia názoru</a:t>
            </a:r>
            <a:r>
              <a:rPr lang="sk-SK" altLang="sk-SK" sz="2000" i="0"/>
              <a:t>	</a:t>
            </a:r>
          </a:p>
        </p:txBody>
      </p:sp>
      <p:pic>
        <p:nvPicPr>
          <p:cNvPr id="27653" name="Picture 2" descr="výber K">
            <a:extLst>
              <a:ext uri="{FF2B5EF4-FFF2-40B4-BE49-F238E27FC236}">
                <a16:creationId xmlns:a16="http://schemas.microsoft.com/office/drawing/2014/main" id="{7F7C8AC8-101E-4AA2-827C-75D6A59A2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3750"/>
            <a:ext cx="8532812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ABEF620-67E6-4230-9219-CDF5705BF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259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Implementácia </a:t>
            </a:r>
            <a:endParaRPr lang="cs-CZ" altLang="sk-SK" sz="3200" b="1" i="0"/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D78B7418-EC35-42C7-AD58-795B0C99D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6CF3AA6D-862F-4213-8D8D-B1D784F18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r>
              <a:rPr lang="sk-SK" altLang="sk-SK" sz="2400" i="0">
                <a:solidFill>
                  <a:srgbClr val="740000"/>
                </a:solidFill>
              </a:rPr>
              <a:t>TESTY – porovnanie výsledkov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Priemerná dĺžka vety – 1. spôsob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Polovica dĺžky vety – 2. spôsob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Hybridný prístup – 3. spôsob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endParaRPr lang="sk-SK" altLang="sk-SK" sz="2400" i="0"/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3D021D1B-23FF-4645-90E8-20B724597ED6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3573463"/>
          <a:ext cx="6626225" cy="2157412"/>
        </p:xfrm>
        <a:graphic>
          <a:graphicData uri="http://schemas.openxmlformats.org/drawingml/2006/table">
            <a:tbl>
              <a:tblPr/>
              <a:tblGrid>
                <a:gridCol w="329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Spôsob výpočtu koeficientu K</a:t>
                      </a:r>
                      <a:endParaRPr lang="sk-SK" sz="2000" dirty="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b="1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Presnosť klasifikácie</a:t>
                      </a:r>
                      <a:endParaRPr lang="sk-SK" sz="200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1. spôsob</a:t>
                      </a:r>
                      <a:endParaRPr lang="sk-SK" sz="2000" dirty="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sk-SK" sz="200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b="1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2.spôsob</a:t>
                      </a:r>
                      <a:endParaRPr lang="sk-SK" sz="2000" dirty="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0.84</a:t>
                      </a:r>
                      <a:endParaRPr lang="sk-SK" sz="2000" dirty="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3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b="1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3.spôsob</a:t>
                      </a:r>
                      <a:endParaRPr lang="sk-SK" sz="200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sk-SK" sz="2000" dirty="0">
                          <a:solidFill>
                            <a:srgbClr val="5F497A"/>
                          </a:solidFill>
                          <a:latin typeface="Calibri"/>
                          <a:ea typeface="Calibri"/>
                          <a:cs typeface="Times New Roman"/>
                        </a:rPr>
                        <a:t>0.82</a:t>
                      </a:r>
                      <a:endParaRPr lang="sk-SK" sz="2000" dirty="0">
                        <a:solidFill>
                          <a:srgbClr val="5F497A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95" marR="685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5E7DF2AE-BC41-41B1-B7F2-E05EC130A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70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Diskusia</a:t>
            </a:r>
            <a:endParaRPr lang="cs-CZ" altLang="sk-SK" sz="3200" b="1" i="0"/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3EF10E98-D646-407A-8473-A3F73882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6331062C-B5B7-4364-9643-7F350C793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80645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IMPLEMENTÁCIA</a:t>
            </a:r>
          </a:p>
          <a:p>
            <a:pPr marL="342900" indent="-342900" algn="l" eaLnBrk="1" hangingPunct="1">
              <a:buClr>
                <a:srgbClr val="740000"/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zlyhala pri odhaľovaní skrytej irónie „Veď ešte aj môj starý Sony </a:t>
            </a:r>
            <a:r>
              <a:rPr lang="sk-SK" sz="2400" i="0" dirty="0" err="1">
                <a:latin typeface="Arial" charset="0"/>
              </a:rPr>
              <a:t>Ericsson</a:t>
            </a:r>
            <a:r>
              <a:rPr lang="sk-SK" sz="2400" i="0" dirty="0">
                <a:latin typeface="Arial" charset="0"/>
              </a:rPr>
              <a:t> robí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lepšie</a:t>
            </a:r>
            <a:r>
              <a:rPr lang="sk-SK" sz="2400" i="0" dirty="0">
                <a:latin typeface="Arial" charset="0"/>
              </a:rPr>
              <a:t> fotky!“ (čierna ovca) a dvojzmyslov</a:t>
            </a:r>
          </a:p>
          <a:p>
            <a:pPr marL="342900" indent="-342900" algn="l" eaLnBrk="1" hangingPunct="1">
              <a:buClr>
                <a:srgbClr val="740000"/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pri názore vyjadrenom nepriamo (text obsahuje iba neutrálne slová): „Tento mobil mi môže byť ukradnutý!“, „Inú značku by som si nekúpil.“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Ďalšie problémy znižujúce úspešnosť klasifikácie názorov</a:t>
            </a:r>
          </a:p>
          <a:p>
            <a:pPr marL="342900" indent="-342900" algn="l" eaLnBrk="1" hangingPunct="1">
              <a:buClr>
                <a:srgbClr val="740000"/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Slovo s kladnou (zápornou) orientáciou nesie opačný postoj (zápor posunutý do inej lexikálnej jednotky):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„Rád si prečítam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dobrú</a:t>
            </a:r>
            <a:r>
              <a:rPr lang="sk-SK" sz="2400" i="0" dirty="0">
                <a:latin typeface="Arial" charset="0"/>
              </a:rPr>
              <a:t> knihu. Táto taká nebola.“</a:t>
            </a:r>
          </a:p>
          <a:p>
            <a:pPr marL="342900" indent="-342900" algn="l" eaLnBrk="1" hangingPunct="1">
              <a:buClr>
                <a:srgbClr val="740000"/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Prídavné mená a príslovky majú opačnú orientáciu ako sa predpokladalo: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„Tento výrobok je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dobrá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hlúposť</a:t>
            </a:r>
            <a:r>
              <a:rPr lang="sk-SK" sz="2400" i="0" dirty="0">
                <a:latin typeface="Arial" charset="0"/>
              </a:rPr>
              <a:t>.“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3A3ABB8-9336-4743-BC22-650838B49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209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Úvod</a:t>
            </a:r>
            <a:endParaRPr lang="cs-CZ" altLang="sk-SK" sz="3200" b="1" i="0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4B5A4D03-A358-48E7-B56F-D6D16C271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2BEE8156-C392-41FB-B549-3FBD01B70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758666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Klasifikácia názorov 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opinion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mining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sentiment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cassification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sentiment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analysis</a:t>
            </a:r>
            <a:r>
              <a:rPr lang="sk-SK" sz="2400" i="0" dirty="0">
                <a:latin typeface="Arial" charset="0"/>
              </a:rPr>
              <a:t>) dolovanie postoja jednotlivého prispievateľa (diskusie ako celku) k určitej téme.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740000"/>
                </a:solidFill>
                <a:latin typeface="Arial" charset="0"/>
              </a:rPr>
              <a:t>Téma</a:t>
            </a:r>
            <a:r>
              <a:rPr lang="sk-SK" sz="2400" i="0" dirty="0">
                <a:latin typeface="Arial" charset="0"/>
              </a:rPr>
              <a:t> – hodnotenie produktu, politickej situácie, udalosti, osoby, lekára, filmu, knihy, tovaru alebo pocitov autora k objektu hodnotenia.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Dolovanie názorov je možné rozšíriť z vnímania textov na úroveň vlastností posudzovaných objektov – </a:t>
            </a:r>
            <a:r>
              <a:rPr lang="sk-SK" sz="2400" i="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aspektovo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orientovaná analýza názorov</a:t>
            </a:r>
            <a:r>
              <a:rPr lang="sk-SK" sz="2400" i="0" dirty="0">
                <a:latin typeface="Arial" charset="0"/>
              </a:rPr>
              <a:t>.</a:t>
            </a: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9229F97-70C2-4C18-8602-34FFCD493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1209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Úvod</a:t>
            </a:r>
            <a:endParaRPr lang="cs-CZ" altLang="sk-SK" sz="3200" b="1" i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1B5C7036-EDF9-452E-A2FD-E1C33303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6C79F1E4-DA2A-4EB6-8DD0-5A4B61469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1484313"/>
            <a:ext cx="8516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Diskusné fóra </a:t>
            </a:r>
            <a:r>
              <a:rPr lang="sk-SK" sz="2400" i="0" dirty="0">
                <a:latin typeface="Arial" charset="0"/>
              </a:rPr>
              <a:t>– rozsiahle databázy názorov, pocitov, postojov a nálad ľudí, ktorí používajú Internet ako spôsob komunikácie.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Na rozdiel od databáz neobsahujú štruktúrované dáta, preto vyžadujú špeciálne postupy (klasifikácia názorov).</a:t>
            </a:r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0024290D-8E97-43AA-B4C5-347CF406C8FC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3644900"/>
            <a:ext cx="2684462" cy="1876425"/>
            <a:chOff x="690" y="2202"/>
            <a:chExt cx="1691" cy="1182"/>
          </a:xfrm>
        </p:grpSpPr>
        <p:sp>
          <p:nvSpPr>
            <p:cNvPr id="6154" name="Rectangle 6">
              <a:extLst>
                <a:ext uri="{FF2B5EF4-FFF2-40B4-BE49-F238E27FC236}">
                  <a16:creationId xmlns:a16="http://schemas.microsoft.com/office/drawing/2014/main" id="{6EABAA5D-7E98-4D8F-9E13-26A466617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2523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6155" name="Rectangle 7">
              <a:extLst>
                <a:ext uri="{FF2B5EF4-FFF2-40B4-BE49-F238E27FC236}">
                  <a16:creationId xmlns:a16="http://schemas.microsoft.com/office/drawing/2014/main" id="{05177890-DC47-4C87-B15B-E1EA2EDEE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2659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6156" name="Rectangle 8">
              <a:extLst>
                <a:ext uri="{FF2B5EF4-FFF2-40B4-BE49-F238E27FC236}">
                  <a16:creationId xmlns:a16="http://schemas.microsoft.com/office/drawing/2014/main" id="{CD6D55C0-F9D1-44C1-8FF8-99DD55112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95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7181" name="Rectangle 9">
              <a:extLst>
                <a:ext uri="{FF2B5EF4-FFF2-40B4-BE49-F238E27FC236}">
                  <a16:creationId xmlns:a16="http://schemas.microsoft.com/office/drawing/2014/main" id="{13A41E2F-D47B-440F-A521-4EF04D5BB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2931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sk-SK" dirty="0">
                  <a:solidFill>
                    <a:schemeClr val="bg1">
                      <a:lumMod val="25000"/>
                    </a:schemeClr>
                  </a:solidFill>
                  <a:latin typeface="Arial" charset="0"/>
                </a:rPr>
                <a:t>diskusný </a:t>
              </a:r>
            </a:p>
            <a:p>
              <a:pPr>
                <a:defRPr/>
              </a:pPr>
              <a:r>
                <a:rPr lang="sk-SK" dirty="0">
                  <a:solidFill>
                    <a:schemeClr val="bg1">
                      <a:lumMod val="25000"/>
                    </a:schemeClr>
                  </a:solidFill>
                  <a:latin typeface="Arial" charset="0"/>
                </a:rPr>
                <a:t>príspevok</a:t>
              </a:r>
            </a:p>
          </p:txBody>
        </p:sp>
        <p:sp>
          <p:nvSpPr>
            <p:cNvPr id="7182" name="Text Box 11">
              <a:extLst>
                <a:ext uri="{FF2B5EF4-FFF2-40B4-BE49-F238E27FC236}">
                  <a16:creationId xmlns:a16="http://schemas.microsoft.com/office/drawing/2014/main" id="{2DBBBE2C-EAEE-496D-891C-70D3ECF16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" y="2202"/>
              <a:ext cx="13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sk-SK" sz="2000" b="1" i="0" dirty="0">
                  <a:solidFill>
                    <a:schemeClr val="bg1">
                      <a:lumMod val="25000"/>
                    </a:schemeClr>
                  </a:solidFill>
                  <a:latin typeface="Arial" charset="0"/>
                </a:rPr>
                <a:t>Diskusné fórum</a:t>
              </a:r>
            </a:p>
          </p:txBody>
        </p:sp>
      </p:grpSp>
      <p:sp>
        <p:nvSpPr>
          <p:cNvPr id="6150" name="Rectangle 14">
            <a:extLst>
              <a:ext uri="{FF2B5EF4-FFF2-40B4-BE49-F238E27FC236}">
                <a16:creationId xmlns:a16="http://schemas.microsoft.com/office/drawing/2014/main" id="{5D8F7357-3439-4F51-8293-B33045DC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716338"/>
            <a:ext cx="2808288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sk-SK" sz="2000" b="1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Klasifikácia názorov</a:t>
            </a:r>
          </a:p>
        </p:txBody>
      </p:sp>
      <p:sp>
        <p:nvSpPr>
          <p:cNvPr id="6151" name="Rectangle 16">
            <a:extLst>
              <a:ext uri="{FF2B5EF4-FFF2-40B4-BE49-F238E27FC236}">
                <a16:creationId xmlns:a16="http://schemas.microsoft.com/office/drawing/2014/main" id="{811DEC21-87F2-4D6D-B259-9EEE249A8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797425"/>
            <a:ext cx="3600450" cy="151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 i="0"/>
              <a:t>Použiteľné informácie: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- S výrobkom sú ľudia spokojní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sk-SK" altLang="sk-SK" sz="1800"/>
              <a:t> Obyvatelia vnímajú reformu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negatívne</a:t>
            </a:r>
          </a:p>
        </p:txBody>
      </p:sp>
      <p:sp>
        <p:nvSpPr>
          <p:cNvPr id="6152" name="Line 18">
            <a:extLst>
              <a:ext uri="{FF2B5EF4-FFF2-40B4-BE49-F238E27FC236}">
                <a16:creationId xmlns:a16="http://schemas.microsoft.com/office/drawing/2014/main" id="{27D98E69-CD65-4AF7-8CBE-5243B3A9A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860800"/>
            <a:ext cx="1366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153" name="Line 19">
            <a:extLst>
              <a:ext uri="{FF2B5EF4-FFF2-40B4-BE49-F238E27FC236}">
                <a16:creationId xmlns:a16="http://schemas.microsoft.com/office/drawing/2014/main" id="{AAA39417-297C-43BB-9F10-B71553C7A1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2926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F6717ED2-8E36-4DAF-B9D7-155D39212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209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Úvod</a:t>
            </a:r>
            <a:endParaRPr lang="cs-CZ" altLang="sk-SK" sz="3200" b="1" i="0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CC5D5D60-7515-4C0D-B4F5-1EF998D4B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48BBBD6E-7E6F-4A3F-8ACA-42C2ED2D8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225550"/>
            <a:ext cx="853281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Uplatnenie v oblastiach s potrebou </a:t>
            </a:r>
            <a:r>
              <a:rPr lang="sk-SK" sz="2400" i="0" dirty="0" err="1">
                <a:latin typeface="Arial" charset="0"/>
              </a:rPr>
              <a:t>agregácie</a:t>
            </a:r>
            <a:r>
              <a:rPr lang="sk-SK" sz="2400" i="0" dirty="0">
                <a:latin typeface="Arial" charset="0"/>
              </a:rPr>
              <a:t> množstva názorov do jednej výslednej ucelenej informácie.  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Vývoj a predaj produktov, prieskum verejnej mienky,...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Tieto oblasti sa skúmajú z dvoch pohľadov:</a:t>
            </a:r>
          </a:p>
          <a:p>
            <a:pPr marL="742950" lvl="1" indent="-285750" algn="l" eaLnBrk="1" hangingPunct="1">
              <a:buClr>
                <a:schemeClr val="accent6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z pohľadu spotrebiteľa (zdroj informácií pre rozhodnutie o kúpe, webové stránky produktu, diskusia na portáloch - extrakcia sumarizovaného názoru aplikáciou KN)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z pohľadu výrobcu (vývoj (informácie o dodávateľoch a konkurencii) a predaj (informácie o potrebách a spokojnosti zákazníkov), marketingový prieskum – náklady (dotazníky, telefón)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Internetový prieskum prostredníctvom aplikácie KN (</a:t>
            </a:r>
            <a:r>
              <a:rPr lang="sk-SK" sz="2400" i="0" dirty="0">
                <a:latin typeface="Arial"/>
                <a:cs typeface="Arial"/>
              </a:rPr>
              <a:t>↓ náklady, ↑ rýchlosť) - </a:t>
            </a:r>
            <a:r>
              <a:rPr lang="sk-SK" sz="2400" i="0" dirty="0">
                <a:latin typeface="Arial" charset="0"/>
              </a:rPr>
              <a:t>rýchlosť získavania informácií o zákazníkovi je zásadná. 	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B2E8AFA-98B7-4D7A-BF67-8D4FD499B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7826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Základné problémy klasifikácie názorov</a:t>
            </a:r>
            <a:endParaRPr lang="cs-CZ" altLang="sk-SK" sz="3200" b="1" i="0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2DF50768-7EC2-494D-9BA4-A8E9556C4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38A6DCD3-80DC-4439-8222-A55FA2D8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75866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defRPr/>
            </a:pPr>
            <a:r>
              <a:rPr lang="sk-SK" sz="2400" i="0" dirty="0">
                <a:latin typeface="Arial" charset="0"/>
              </a:rPr>
              <a:t>Nositeľmi postojov sú hlavne prídavné mená (perfektný), príslovky (katastrofálne), podstatné mená (bomba, hlúposť), slovesá (zničiť).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subjektivity slova </a:t>
            </a:r>
            <a:r>
              <a:rPr lang="sk-SK" sz="2400" i="0" dirty="0">
                <a:latin typeface="Arial" charset="0"/>
              </a:rPr>
              <a:t>(vytváranie „</a:t>
            </a:r>
            <a:r>
              <a:rPr lang="sk-SK" sz="2400" i="0" dirty="0" err="1">
                <a:latin typeface="Arial" charset="0"/>
              </a:rPr>
              <a:t>seedlist</a:t>
            </a:r>
            <a:r>
              <a:rPr lang="sk-SK" sz="2400" i="0" dirty="0">
                <a:latin typeface="Arial" charset="0"/>
              </a:rPr>
              <a:t>“, nahrávanie klasifikačných slovníkov)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orientácie, resp. polarity slova </a:t>
            </a:r>
            <a:r>
              <a:rPr lang="sk-SK" sz="2400" i="0" dirty="0">
                <a:latin typeface="Arial" charset="0"/>
              </a:rPr>
              <a:t>- pozitívna, negatívna a neutrálna (priemerný)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sily polarity slova </a:t>
            </a:r>
            <a:r>
              <a:rPr lang="sk-SK" sz="2400" i="0" dirty="0">
                <a:latin typeface="Arial" charset="0"/>
              </a:rPr>
              <a:t>– stupnica intenzity orientácie (slovné a číselné vyjadrenie).</a:t>
            </a: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96E80D1-8C08-4AFA-BFF1-0151AC1A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7826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Základné problémy klasifikácie názorov</a:t>
            </a:r>
            <a:endParaRPr lang="cs-CZ" altLang="sk-SK" sz="3200" b="1" i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b="1" i="0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2E28689-7ADA-4A2E-930C-3AE0DF788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0244" name="Text Box 41">
            <a:extLst>
              <a:ext uri="{FF2B5EF4-FFF2-40B4-BE49-F238E27FC236}">
                <a16:creationId xmlns:a16="http://schemas.microsoft.com/office/drawing/2014/main" id="{3772CD39-AA30-41DC-B676-8F6FB7682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844675"/>
            <a:ext cx="79914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006666"/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Určenie sily polarity slova </a:t>
            </a:r>
            <a:r>
              <a:rPr lang="sk-SK" sz="2400" i="0" dirty="0">
                <a:latin typeface="Arial" charset="0"/>
              </a:rPr>
              <a:t>– veľkosť podpory slova k potvrdeniu alebo vyvráteniu názoru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 Slovné a numerické stupnice (vhodnejšie pre spracovanie počítačom).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3B50D1EB-C7CD-4D5F-BAA9-959438CF955F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3644900"/>
          <a:ext cx="6985000" cy="2736851"/>
        </p:xfrm>
        <a:graphic>
          <a:graphicData uri="http://schemas.openxmlformats.org/drawingml/2006/table">
            <a:tbl>
              <a:tblPr/>
              <a:tblGrid>
                <a:gridCol w="211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stupňov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Stupnice 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sk-SK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negatívna, mierne negatívna, silno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pozitívna, mierne pozitívna, silno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 -3, -2, -1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1, 2, 3, 4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A085093-4EE6-4285-91F3-B6C95C1E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76250"/>
            <a:ext cx="7826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Základné problémy klasifikácie názorov</a:t>
            </a:r>
            <a:endParaRPr lang="cs-CZ" altLang="sk-SK" sz="3200" b="1" i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b="1" i="0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635CA48-EB5D-489C-BE9D-592265067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1268" name="Text Box 41">
            <a:extLst>
              <a:ext uri="{FF2B5EF4-FFF2-40B4-BE49-F238E27FC236}">
                <a16:creationId xmlns:a16="http://schemas.microsoft.com/office/drawing/2014/main" id="{A092F8EF-0C23-4E9E-9FD8-CFCAB056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002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 Určenie sily polarity slova </a:t>
            </a:r>
            <a:r>
              <a:rPr lang="sk-SK" sz="2400" i="0" dirty="0">
                <a:latin typeface="Arial" charset="0"/>
              </a:rPr>
              <a:t>–</a:t>
            </a:r>
            <a:r>
              <a:rPr lang="en-US" sz="2400" i="0" dirty="0"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stupnica so 6 hodnotami</a:t>
            </a:r>
          </a:p>
        </p:txBody>
      </p:sp>
      <p:graphicFrame>
        <p:nvGraphicFramePr>
          <p:cNvPr id="9240" name="Group 24">
            <a:extLst>
              <a:ext uri="{FF2B5EF4-FFF2-40B4-BE49-F238E27FC236}">
                <a16:creationId xmlns:a16="http://schemas.microsoft.com/office/drawing/2014/main" id="{72A63AB9-B705-405D-9BBC-051FE61D0AE2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349500"/>
          <a:ext cx="8532812" cy="2378076"/>
        </p:xfrm>
        <a:graphic>
          <a:graphicData uri="http://schemas.openxmlformats.org/drawingml/2006/table">
            <a:tbl>
              <a:tblPr/>
              <a:tblGrid>
                <a:gridCol w="300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2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silno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perfektný, vynikajúci, božský, úžasný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pekný, chválitebný, kvalitný, šikovný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pozitívna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vhodný, dobrý, frajerský, fajn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slabší, priemerný, nemastný, neslaný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mierne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zlý, nefunkčný, slabý, nevyhovujúci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silno negatívna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sk-S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otrasný, katastrofálny, najhorší, úbohý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86" name="Text Box 41">
            <a:extLst>
              <a:ext uri="{FF2B5EF4-FFF2-40B4-BE49-F238E27FC236}">
                <a16:creationId xmlns:a16="http://schemas.microsoft.com/office/drawing/2014/main" id="{F0674CF7-192F-4082-97A3-52389CED4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941888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chemeClr val="bg1">
                  <a:lumMod val="25000"/>
                </a:schemeClr>
              </a:buClr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rgbClr val="006666"/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Slovné spojenia </a:t>
            </a:r>
            <a:r>
              <a:rPr lang="sk-SK" sz="2400" i="0" dirty="0">
                <a:latin typeface="Arial" charset="0"/>
              </a:rPr>
              <a:t>–</a:t>
            </a:r>
            <a:r>
              <a:rPr lang="en-US" sz="2400" i="0" dirty="0"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posuv polarity do vyššej/nižšej roviny</a:t>
            </a:r>
          </a:p>
          <a:p>
            <a:pPr lvl="1" algn="l">
              <a:buClr>
                <a:srgbClr val="006666"/>
              </a:buClr>
              <a:buFont typeface="Arial" charset="0"/>
              <a:buChar char="↑"/>
              <a:defRPr/>
            </a:pPr>
            <a:r>
              <a:rPr lang="sk-SK" sz="2400" i="0" dirty="0">
                <a:latin typeface="Arial" charset="0"/>
              </a:rPr>
              <a:t>	prekvapujúco pekný, vysoko kvalitný</a:t>
            </a:r>
          </a:p>
          <a:p>
            <a:pPr lvl="1" algn="l">
              <a:buClr>
                <a:srgbClr val="006666"/>
              </a:buClr>
              <a:buFont typeface="Arial" charset="0"/>
              <a:buChar char="↓"/>
              <a:defRPr/>
            </a:pPr>
            <a:r>
              <a:rPr lang="sk-SK" sz="2400" i="0" dirty="0">
                <a:latin typeface="Arial" charset="0"/>
              </a:rPr>
              <a:t>	o dosť slabší, nehorázne nekvalitný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BA39840-6628-4699-A812-74D82D063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6835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Návrh metódy klasifikácie názorov</a:t>
            </a:r>
            <a:endParaRPr lang="cs-CZ" altLang="sk-SK" sz="3200" b="1" i="0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C873573-5CD2-4E7E-BA0A-BF2CE4138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CD431EE-C9A6-498F-AB7F-5C73760A8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844675"/>
            <a:ext cx="74168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8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Čo všetko je potrebné riešiť: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>
              <a:buClr>
                <a:schemeClr val="hlink"/>
              </a:buClr>
              <a:buFont typeface="Wingdings" pitchFamily="2" charset="2"/>
              <a:buChar char="ü"/>
              <a:defRPr/>
            </a:pPr>
            <a:r>
              <a:rPr lang="sk-SK" sz="2800" dirty="0">
                <a:latin typeface="Arial" charset="0"/>
              </a:rPr>
              <a:t>Obracanie polarity záporom</a:t>
            </a:r>
          </a:p>
          <a:p>
            <a:pPr marL="342900" indent="-342900" algn="l">
              <a:buClr>
                <a:schemeClr val="hlink"/>
              </a:buClr>
              <a:buFont typeface="Wingdings" pitchFamily="2" charset="2"/>
              <a:buChar char="ü"/>
              <a:defRPr/>
            </a:pPr>
            <a:r>
              <a:rPr lang="sk-SK" sz="2800" dirty="0">
                <a:latin typeface="Arial" charset="0"/>
              </a:rPr>
              <a:t>Určenie sily polarity kombinácie slov</a:t>
            </a:r>
          </a:p>
          <a:p>
            <a:pPr marL="342900" indent="-342900" algn="l">
              <a:buClr>
                <a:schemeClr val="hlink"/>
              </a:buClr>
              <a:buFont typeface="Wingdings" pitchFamily="2" charset="2"/>
              <a:buChar char="ü"/>
              <a:defRPr/>
            </a:pPr>
            <a:r>
              <a:rPr lang="sk-SK" sz="2800" dirty="0">
                <a:latin typeface="Arial" charset="0"/>
              </a:rPr>
              <a:t>Určenie dynamického koeficientu</a:t>
            </a:r>
          </a:p>
          <a:p>
            <a:pPr marL="342900" indent="-342900" algn="l">
              <a:buClr>
                <a:schemeClr val="hlink"/>
              </a:buClr>
              <a:buFont typeface="Wingdings" pitchFamily="2" charset="2"/>
              <a:buChar char="ü"/>
              <a:defRPr/>
            </a:pPr>
            <a:r>
              <a:rPr lang="sk-SK" sz="2800" dirty="0">
                <a:latin typeface="Arial" charset="0"/>
              </a:rPr>
              <a:t>Typovanie kombinácií slov</a:t>
            </a:r>
          </a:p>
          <a:p>
            <a:pPr marL="342900" indent="-342900" algn="l">
              <a:buClr>
                <a:schemeClr val="hlink"/>
              </a:buClr>
              <a:buFont typeface="Wingdings" pitchFamily="2" charset="2"/>
              <a:buChar char="ü"/>
              <a:defRPr/>
            </a:pPr>
            <a:r>
              <a:rPr lang="sk-SK" sz="2800" dirty="0">
                <a:latin typeface="Arial" charset="0"/>
              </a:rPr>
              <a:t>Nahrávanie slov do klasifikačných slovníkov</a:t>
            </a:r>
            <a:r>
              <a:rPr lang="cs-CZ" sz="2800" i="0" dirty="0">
                <a:solidFill>
                  <a:srgbClr val="006666"/>
                </a:solidFill>
                <a:latin typeface="Arial" charset="0"/>
              </a:rPr>
              <a:t>	</a:t>
            </a:r>
            <a:r>
              <a:rPr lang="cs-CZ" sz="2800" i="0" dirty="0">
                <a:latin typeface="Arial" charset="0"/>
              </a:rPr>
              <a:t>		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4883</TotalTime>
  <Words>1855</Words>
  <Application>Microsoft Office PowerPoint</Application>
  <PresentationFormat>Prezentácia na obrazovke (4:3)</PresentationFormat>
  <Paragraphs>381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3" baseType="lpstr">
      <vt:lpstr>Arial</vt:lpstr>
      <vt:lpstr>Calibri</vt:lpstr>
      <vt:lpstr>Comic Sans MS</vt:lpstr>
      <vt:lpstr>Times New Roman</vt:lpstr>
      <vt:lpstr>Wingdings</vt:lpstr>
      <vt:lpstr>Vrstvy</vt:lpstr>
      <vt:lpstr>Klasifikácia názorov vo vláknových diskusiách na webe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179</cp:revision>
  <dcterms:created xsi:type="dcterms:W3CDTF">2007-08-31T13:42:21Z</dcterms:created>
  <dcterms:modified xsi:type="dcterms:W3CDTF">2022-09-27T14:00:18Z</dcterms:modified>
</cp:coreProperties>
</file>