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325" r:id="rId4"/>
    <p:sldId id="326" r:id="rId5"/>
    <p:sldId id="327" r:id="rId6"/>
    <p:sldId id="258" r:id="rId7"/>
    <p:sldId id="310" r:id="rId8"/>
    <p:sldId id="285" r:id="rId9"/>
    <p:sldId id="268" r:id="rId10"/>
    <p:sldId id="289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</p:sldIdLst>
  <p:sldSz cx="9144000" cy="6858000" type="screen4x3"/>
  <p:notesSz cx="6858000" cy="9144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6600"/>
    <a:srgbClr val="006666"/>
    <a:srgbClr val="006699"/>
    <a:srgbClr val="003366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 autoAdjust="0"/>
    <p:restoredTop sz="94550" autoAdjust="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1C17A04-0BF2-47CB-B9EF-E31B20383F50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B06EFDA-BECC-46E0-93B8-466757D66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k-SK" altLang="sk-SK" sz="2400" i="0">
                <a:latin typeface="Times New Roman" pitchFamily="18" charset="0"/>
              </a:endParaRPr>
            </a:p>
          </p:txBody>
        </p:sp>
        <p:grpSp>
          <p:nvGrpSpPr>
            <p:cNvPr id="6" name="Group 4">
              <a:extLst>
                <a:ext uri="{FF2B5EF4-FFF2-40B4-BE49-F238E27FC236}">
                  <a16:creationId xmlns:a16="http://schemas.microsoft.com/office/drawing/2014/main" id="{D978CA7A-F6F4-465E-87A7-4966276647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>
                <a:extLst>
                  <a:ext uri="{FF2B5EF4-FFF2-40B4-BE49-F238E27FC236}">
                    <a16:creationId xmlns:a16="http://schemas.microsoft.com/office/drawing/2014/main" id="{EBE1712E-E5E4-4F7B-BD92-9282C22C9FCA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1" name="Rectangle 6">
                <a:extLst>
                  <a:ext uri="{FF2B5EF4-FFF2-40B4-BE49-F238E27FC236}">
                    <a16:creationId xmlns:a16="http://schemas.microsoft.com/office/drawing/2014/main" id="{3A2C4BAA-873E-46AA-B4F9-AD452B1274C1}"/>
                  </a:ext>
                </a:extLst>
              </p:cNvPr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2" name="Line 7">
                <a:extLst>
                  <a:ext uri="{FF2B5EF4-FFF2-40B4-BE49-F238E27FC236}">
                    <a16:creationId xmlns:a16="http://schemas.microsoft.com/office/drawing/2014/main" id="{7FE3FEE4-E9AF-47F5-AC5A-7DA7F56DA2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  <p:grpSp>
          <p:nvGrpSpPr>
            <p:cNvPr id="7" name="Group 8">
              <a:extLst>
                <a:ext uri="{FF2B5EF4-FFF2-40B4-BE49-F238E27FC236}">
                  <a16:creationId xmlns:a16="http://schemas.microsoft.com/office/drawing/2014/main" id="{898B4366-B724-4FE7-8E26-DF074BC1C1C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>
                <a:extLst>
                  <a:ext uri="{FF2B5EF4-FFF2-40B4-BE49-F238E27FC236}">
                    <a16:creationId xmlns:a16="http://schemas.microsoft.com/office/drawing/2014/main" id="{0AFFBB3E-4B24-4834-8D0F-521B1D089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9" name="Line 10">
                <a:extLst>
                  <a:ext uri="{FF2B5EF4-FFF2-40B4-BE49-F238E27FC236}">
                    <a16:creationId xmlns:a16="http://schemas.microsoft.com/office/drawing/2014/main" id="{161AEC59-6894-4CF0-BAE7-4EC30C1ACB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B33FBBB5-4613-48B5-8797-81A0BF12A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A9BD7D7C-D37B-464C-90FD-623FB7342F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735BDF92-308D-4658-BBA0-3F3890B5D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88E0F-1529-4E3A-8469-BC1233B3A01D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803959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025F19F-8067-4512-B777-B9924A874E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E0E6A7D-5B53-4EBF-9EC1-73BFF7877A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A83926BF-0A67-4EB5-91AE-AB5F1CC6B4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0D35E-FF83-4EBE-9769-8CAAB25A4474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5689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7B04686-979E-490C-89F0-A18AA8ABB2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47B3C0-B9F2-46EC-8594-6E17E20ACF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E930246-F006-4749-9D05-4D9D0B4B07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A6846-7253-4E69-BD92-19532684D34C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8291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6C0BFAE5-D67E-454A-B77F-252D92D62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4088DCF4-1946-4518-9630-364E204BD8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6E9F8C23-25B9-4BC1-8BAE-77A2E1A4D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18EF9C-0CE3-4678-9EA1-7A00E0D01AB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91816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A77A4C2E-50F2-47C9-9F82-0C085CCC6C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C69FB451-7965-44D8-8A89-C4B2A66929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14A248DD-8FD5-4091-95BB-2DC2DDCDEF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785910-F1BB-41CE-B0B5-1BDD20AC5BC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36712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DD87713C-40BE-4E87-A5D3-F8AB835D3D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4405F4A-9C3B-4846-A5C7-3B4577F5FF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8595D983-D328-4F61-801F-D54B1E9D9D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C7103-B109-45D5-9787-82C7B6C9D59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7861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8B4C81F2-2FF8-4F20-9784-C3EED8D28E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4E7B478B-18D3-4A78-B4E1-5F79A23729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A841C91-8D2D-4966-9F2B-645B5EA6A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831590-88B9-4BFB-B214-3A7520393C78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25839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3B686A8-D181-4AA7-89A4-2CDF6BEAE3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AF895036-B5A4-4F41-AA10-D47699E582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4C114F0-7544-46D7-8212-73D4E9E7B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140010-7808-48B1-903E-E2B71D32D549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801298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FF371897-D0EF-488D-8FC3-5E000CE3AA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3A85EE14-D485-46EB-99D6-8515010DD0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81460EE8-31B6-412B-998B-56CBD52161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EDAB95-3A68-414D-BD17-35049D802300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400006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E8D0C9D-DC7F-44BA-A3A7-AC73E29536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0124189-2976-481C-B8BE-452A80FFA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FC01725A-D6E2-48F2-88E7-FDB310943D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DA0FEE-8E40-4E35-90D5-25D6DE536CF2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796236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AEAB27E8-D54B-44DA-A52A-85D2F14519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B239E2C-03B5-45E9-BEEF-4AA6E16D4A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4F07B64-B340-4DA6-8BC3-9886FC765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382434-2A99-4BB5-9FF2-81FACAC02127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406902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9DFDCA8-CCC5-4B9F-8F24-84DC6180CF5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>
              <a:extLst>
                <a:ext uri="{FF2B5EF4-FFF2-40B4-BE49-F238E27FC236}">
                  <a16:creationId xmlns:a16="http://schemas.microsoft.com/office/drawing/2014/main" id="{16541032-8959-4E53-8A79-0B3C40E318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i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k-SK" altLang="sk-SK" sz="2400" i="0">
                <a:latin typeface="Times New Roman" pitchFamily="18" charset="0"/>
              </a:endParaRPr>
            </a:p>
          </p:txBody>
        </p:sp>
        <p:grpSp>
          <p:nvGrpSpPr>
            <p:cNvPr id="1034" name="Group 4">
              <a:extLst>
                <a:ext uri="{FF2B5EF4-FFF2-40B4-BE49-F238E27FC236}">
                  <a16:creationId xmlns:a16="http://schemas.microsoft.com/office/drawing/2014/main" id="{06612850-DEB2-4580-89A5-DD94FD6D22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>
                <a:extLst>
                  <a:ext uri="{FF2B5EF4-FFF2-40B4-BE49-F238E27FC236}">
                    <a16:creationId xmlns:a16="http://schemas.microsoft.com/office/drawing/2014/main" id="{97F4CBE1-AB9E-4292-ADCD-3FE36D1EDE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i="1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sk-SK" altLang="sk-SK" sz="2400" i="0">
                  <a:latin typeface="Times New Roman" pitchFamily="18" charset="0"/>
                </a:endParaRPr>
              </a:p>
            </p:txBody>
          </p:sp>
          <p:sp>
            <p:nvSpPr>
              <p:cNvPr id="1036" name="Line 6">
                <a:extLst>
                  <a:ext uri="{FF2B5EF4-FFF2-40B4-BE49-F238E27FC236}">
                    <a16:creationId xmlns:a16="http://schemas.microsoft.com/office/drawing/2014/main" id="{34A050B6-A3F2-4924-B733-14B2C0915F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k-SK"/>
              </a:p>
            </p:txBody>
          </p:sp>
        </p:grpSp>
      </p:grpSp>
      <p:sp>
        <p:nvSpPr>
          <p:cNvPr id="1027" name="Rectangle 7">
            <a:extLst>
              <a:ext uri="{FF2B5EF4-FFF2-40B4-BE49-F238E27FC236}">
                <a16:creationId xmlns:a16="http://schemas.microsoft.com/office/drawing/2014/main" id="{B24DEC78-48CB-4F61-A0A2-7E6082EF6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 predlohy nadpisov.</a:t>
            </a:r>
          </a:p>
        </p:txBody>
      </p:sp>
      <p:sp>
        <p:nvSpPr>
          <p:cNvPr id="1028" name="Rectangle 8">
            <a:extLst>
              <a:ext uri="{FF2B5EF4-FFF2-40B4-BE49-F238E27FC236}">
                <a16:creationId xmlns:a16="http://schemas.microsoft.com/office/drawing/2014/main" id="{BC655DBC-875B-4553-9E0E-7C777A6A27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Kliknite sem a upravte štýly predlohy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Tretia úroveň</a:t>
            </a:r>
          </a:p>
          <a:p>
            <a:pPr lvl="3"/>
            <a:r>
              <a:rPr lang="cs-CZ" altLang="sk-SK"/>
              <a:t>Štvrtá úroveň</a:t>
            </a:r>
          </a:p>
          <a:p>
            <a:pPr lvl="4"/>
            <a:r>
              <a:rPr lang="cs-CZ" altLang="sk-SK"/>
              <a:t>Piata úroveň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7C12E1D6-E1E3-4F58-AD08-EBD91870FC0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>
            <a:extLst>
              <a:ext uri="{FF2B5EF4-FFF2-40B4-BE49-F238E27FC236}">
                <a16:creationId xmlns:a16="http://schemas.microsoft.com/office/drawing/2014/main" id="{5208E1A2-4002-4568-9F96-118077F8A8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i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>
            <a:extLst>
              <a:ext uri="{FF2B5EF4-FFF2-40B4-BE49-F238E27FC236}">
                <a16:creationId xmlns:a16="http://schemas.microsoft.com/office/drawing/2014/main" id="{CADD217D-D2DD-418E-AA14-ADEAD9EF5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i="0"/>
            </a:lvl1pPr>
          </a:lstStyle>
          <a:p>
            <a:fld id="{B697DC93-0CF5-4DA0-B469-EC9BFA5D8BEF}" type="slidenum">
              <a:rPr lang="cs-CZ" altLang="sk-SK"/>
              <a:pPr/>
              <a:t>‹#›</a:t>
            </a:fld>
            <a:endParaRPr lang="cs-CZ" altLang="sk-SK"/>
          </a:p>
        </p:txBody>
      </p:sp>
      <p:sp>
        <p:nvSpPr>
          <p:cNvPr id="1032" name="Line 12">
            <a:extLst>
              <a:ext uri="{FF2B5EF4-FFF2-40B4-BE49-F238E27FC236}">
                <a16:creationId xmlns:a16="http://schemas.microsoft.com/office/drawing/2014/main" id="{A85B8216-E7C8-4922-867C-AFD81B54B3D6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02D6810-8FB8-4DA4-9BE6-37BB756B73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sk-SK" altLang="sk-SK" b="1">
                <a:solidFill>
                  <a:schemeClr val="tx1"/>
                </a:solidFill>
              </a:rPr>
              <a:t>Analýza sentimentu</a:t>
            </a:r>
            <a:br>
              <a:rPr lang="sk-SK" altLang="sk-SK" b="1">
                <a:solidFill>
                  <a:schemeClr val="tx1"/>
                </a:solidFill>
              </a:rPr>
            </a:br>
            <a:endParaRPr lang="cs-CZ" altLang="sk-SK" b="1">
              <a:solidFill>
                <a:schemeClr val="tx1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96925A4-BA54-4112-918D-E3FA69FED3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sk-SK" sz="2000" b="1"/>
              <a:t>prof. </a:t>
            </a:r>
            <a:r>
              <a:rPr lang="sk-SK" altLang="sk-SK" sz="2000" b="1" dirty="0"/>
              <a:t>Ing. Kristína Machová, PhD.</a:t>
            </a:r>
          </a:p>
          <a:p>
            <a:pPr eaLnBrk="1" hangingPunct="1">
              <a:lnSpc>
                <a:spcPct val="80000"/>
              </a:lnSpc>
            </a:pPr>
            <a:r>
              <a:rPr lang="sk-SK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sk-SK" sz="2000" dirty="0">
                <a:hlinkClick r:id="rId2"/>
              </a:rPr>
              <a:t>k</a:t>
            </a:r>
            <a:r>
              <a:rPr lang="sk-SK" altLang="sk-SK" sz="2000" dirty="0" err="1">
                <a:hlinkClick r:id="rId2"/>
              </a:rPr>
              <a:t>ristina</a:t>
            </a:r>
            <a:r>
              <a:rPr lang="sk-SK" altLang="sk-SK" sz="2000" dirty="0">
                <a:hlinkClick r:id="rId2"/>
              </a:rPr>
              <a:t>.</a:t>
            </a:r>
            <a:r>
              <a:rPr lang="en-US" altLang="sk-SK" sz="2000" dirty="0">
                <a:hlinkClick r:id="rId2"/>
              </a:rPr>
              <a:t>m</a:t>
            </a:r>
            <a:r>
              <a:rPr lang="sk-SK" altLang="sk-SK" sz="2000" dirty="0" err="1">
                <a:hlinkClick r:id="rId2"/>
              </a:rPr>
              <a:t>achova</a:t>
            </a:r>
            <a:r>
              <a:rPr lang="en-US" altLang="sk-SK" sz="2000" dirty="0">
                <a:hlinkClick r:id="rId2"/>
              </a:rPr>
              <a:t>@tuke.sk</a:t>
            </a:r>
            <a:endParaRPr lang="en-US" altLang="sk-SK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alt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altLang="sk-SK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63D281CE-0B6F-4B2E-A006-A216FDA8BE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19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</a:t>
            </a:r>
            <a:endParaRPr lang="cs-CZ" altLang="sk-SK" sz="3200" b="1" i="0"/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0D9C9DF1-910E-4E3A-9FA0-F2ADDEB7C4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EE65F438-11C6-4221-8675-58BAE4881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Určenie subjektivity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Príklad 1: „Klasifikácia názorov ma zaujíma.“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osobný postoj autora k danej veci   	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veta prospešná pre klasifikáciu názorov </a:t>
            </a:r>
          </a:p>
          <a:p>
            <a:pPr marL="742950" lvl="1" indent="-285750" algn="l" eaLnBrk="1" hangingPunct="1"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Príklad 2: „Klasifikácia názorov je v tejto prezentácii.“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informácia o fakte bez postojov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pre extrahovanie postojov bezvýznamná 		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93C475A-C7E4-4B29-A8E2-4F91DE00B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19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</a:t>
            </a:r>
            <a:endParaRPr lang="cs-CZ" altLang="sk-SK" sz="3200" b="1" i="0"/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E67B1E22-1200-4A78-AF28-ADEF5DAE0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9F5937E4-996E-45B5-B2E0-2D792380A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Určenie orientácie, resp. polarity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Autori príspevkov na niečo reagujú.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Príspevky sú vzťahované k podstate veci: výrobok, film, politik, spoločenský problém.   	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Príspevky sa delia do troch kategórií: pozitívne, neutrálne a negatívne názory.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Vyhodnotenie pozitívnosti, negatívnosti, resp. neutrálnosti názoru je určenie orientácie, resp. polarity. 		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00604C39-B0F8-4919-80D1-B8E8F6EEE9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19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</a:t>
            </a:r>
            <a:endParaRPr lang="cs-CZ" altLang="sk-SK" sz="3200" b="1" i="0"/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37BA7510-CE25-4BCE-8733-2A62442EB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1268" name="Text Box 4">
            <a:extLst>
              <a:ext uri="{FF2B5EF4-FFF2-40B4-BE49-F238E27FC236}">
                <a16:creationId xmlns:a16="http://schemas.microsoft.com/office/drawing/2014/main" id="{42BAEB3A-17E5-48A9-80D4-CBECB80FC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Určenie sily orientácie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Každý príspevok vyjadruje spravidla názor s inou vervou, intenzitou – silou orientácie.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Sila orientácie sa vyjadruje na škále od veľmi slabej po veľmi silnú.   	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Negatívna orientácia môže byť: slabo negatívna, mierne negatívna a silno negatívna.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Príklady: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„Tá kniha je otrasná.“ (silná orientácia)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„Tá kniha nebola až taká dobrá.“ (slabá orientácia)		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>
            <a:extLst>
              <a:ext uri="{FF2B5EF4-FFF2-40B4-BE49-F238E27FC236}">
                <a16:creationId xmlns:a16="http://schemas.microsoft.com/office/drawing/2014/main" id="{BABFE3DE-40C3-4B1B-AA08-F0D3E44EF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50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v praxi</a:t>
            </a:r>
            <a:endParaRPr lang="cs-CZ" altLang="sk-SK" sz="3200" b="1" i="0"/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68D457AD-B53F-4769-B46C-8091DFE5E8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1750B281-744A-46BF-A00E-050B986B39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Uplatnenie v oblastiach, kde je potrebné agregovať veľké množstvo rôznych názorov.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Potreba získania jednej výslednej ucelenej informácie. 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Výroba, vývoj a predaj produktov.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Tieto oblasti sa skúmajú z dvoch pohľadov: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 z pohľadu spotrebiteľa (kúpa)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 z pohľadu výrobcu (vývoj a predaj)		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0569CE84-E23C-4A41-8089-F94B7CA03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50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v praxi</a:t>
            </a:r>
            <a:endParaRPr lang="cs-CZ" altLang="sk-SK" sz="3200" b="1" i="0"/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93098D45-5F91-4552-8D59-44B556656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397E13E4-D80A-4983-99A2-9815A30FF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Pohľad spotrebiteľa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Internet môže byť zdrojom informácie pre rozhodnutie o kúpe produktu: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Zdroj 1 – webové stránky produktu.   	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Zdroj 2 – diskusia na portáloch o vlastnostiach produktu zo strany jeho vlastníkov.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Problém 1 – obrovský počet diskusných príspevkov.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Problém 2 – </a:t>
            </a:r>
            <a:r>
              <a:rPr lang="sk-SK" sz="2400" i="0" dirty="0" err="1">
                <a:latin typeface="Arial" charset="0"/>
              </a:rPr>
              <a:t>nehomogénnosť</a:t>
            </a:r>
            <a:r>
              <a:rPr lang="sk-SK" sz="2400" i="0" dirty="0">
                <a:latin typeface="Arial" charset="0"/>
              </a:rPr>
              <a:t> príspevkov, ktoré vyjadrujú rôzne názory na komentovaný produkt.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Riešenie – automatická klasifikácia názorov a následná extrakcia sumarizovaného názoru.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	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10BFFCB2-1B70-474E-8CF7-5E0F15D777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50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v praxi</a:t>
            </a:r>
            <a:endParaRPr lang="cs-CZ" altLang="sk-SK" sz="3200" b="1" i="0"/>
          </a:p>
        </p:txBody>
      </p:sp>
      <p:sp>
        <p:nvSpPr>
          <p:cNvPr id="17411" name="Text Box 3">
            <a:extLst>
              <a:ext uri="{FF2B5EF4-FFF2-40B4-BE49-F238E27FC236}">
                <a16:creationId xmlns:a16="http://schemas.microsoft.com/office/drawing/2014/main" id="{E9354D2A-009E-40B1-8904-827C5FCA2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3E80D801-5554-4399-8516-BC9080873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Pohľad výrobcu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Podnikanie v súčasnosti kladie na podnikateľov mimoriadne informačné nároky: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Zdroj 1 – informácie o dodávateľoch a konkurencii.   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Zdroj 2 – informácie o potrebách zákazníkov.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Potreby zákazníkov – marketingový výskum prostredníctvom dotazníka alebo telefónu.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Nevýhoda marketingového výskumu – náklady na výskum (dotazníky – veľa ľudí, telefón – telefónne účty) a čas.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Rýchlosť získavania informácií o zákazníkovi je zásadná.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BB50B0B2-FE37-4E91-BCE9-33625F622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55054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 v praxi</a:t>
            </a:r>
            <a:endParaRPr lang="cs-CZ" altLang="sk-SK" sz="3200" b="1" i="0"/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036BA807-32D3-4FC7-96F7-9F6467FF2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F0BD1977-905A-40CA-86B4-07771F0EC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Pohľad výrobcu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solidFill>
                <a:schemeClr val="hlink"/>
              </a:solidFill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Diskusné fóra – výborný zdroj informácií pre marketingový výskum.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Čas získavania informácií z diskusných skupín je veľmi krátky.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Odpadá čas potrebný na zber údajov – prístupné na Internete okamžite.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Dotazníky nie sú potrebné, telefónne účty sú oveľa nižšie.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2F4B555C-301D-48F0-9905-BE92FA372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F7EB3151-002C-412D-AC4B-C3601FB7A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10933F07-C64C-4376-889B-490EA92DD0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6666"/>
              </a:buClr>
              <a:buSzTx/>
              <a:buFont typeface="Wingdings" panose="05000000000000000000" pitchFamily="2" charset="2"/>
              <a:buNone/>
            </a:pPr>
            <a:endParaRPr lang="sk-SK" altLang="sk-SK" sz="2400" i="0">
              <a:solidFill>
                <a:schemeClr val="hlink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Orientácia diskusnej skupiny je súčet orientácií jej príspevkov.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Orientácia príspevku je súčet orientácií jeho častí (slovo, fráza, veta).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Hlavnými nositeľmi subjektívneho názoru sú prídavné mená a príslovky.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Zápor mení orientáciu časti textu.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Synonyma majú rovnakú orientáciu.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Antonyma majú opačnú orientáciu.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21D3658B-41CF-4D41-AEE0-A8AB763F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2BCFE90C-D66B-414E-890B-40475CE51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9828F3DC-E3FE-43E4-A2C6-262BED860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Kroky postupného získavania orientácie: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Part-of-speech</a:t>
            </a:r>
            <a:r>
              <a:rPr lang="sk-SK" sz="2400" i="0" dirty="0">
                <a:latin typeface="Arial" charset="0"/>
              </a:rPr>
              <a:t> analýza (priradenie slovného druhu)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Vytvorenie </a:t>
            </a:r>
            <a:r>
              <a:rPr lang="sk-SK" sz="2400" i="0" dirty="0" err="1">
                <a:latin typeface="Arial" charset="0"/>
              </a:rPr>
              <a:t>seedlistu</a:t>
            </a:r>
            <a:r>
              <a:rPr lang="sk-SK" sz="2400" i="0" dirty="0">
                <a:latin typeface="Arial" charset="0"/>
              </a:rPr>
              <a:t> (zoznam pozitívnych a negatívnych prídavných mien a prísloviek)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Nájdenie synoným a antoným v </a:t>
            </a:r>
            <a:r>
              <a:rPr lang="sk-SK" sz="2400" i="0" dirty="0" err="1">
                <a:latin typeface="Arial" charset="0"/>
              </a:rPr>
              <a:t>seedliste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Porovnanie počtu kladne a záporne orientovaných slov (častí) príspevku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Otočenie orientácie záporom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Antonyma majú opačnú orientáciu.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04E44FE6-B61F-4AED-8EC9-30D06CCAA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B9A78B15-8498-4E54-9D13-1FC838EBB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B22328CD-71CF-4B34-97A4-7D0125C6A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Problémy znižujúce úspešnosť klasifikácie názorov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Prídavné meno s kladnou (zápornou) orientáciou nesie opačný postoj: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„Rád si prečítam 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dobrú </a:t>
            </a:r>
            <a:r>
              <a:rPr lang="sk-SK" sz="2400" i="0" dirty="0">
                <a:latin typeface="Arial" charset="0"/>
              </a:rPr>
              <a:t>knihu. Táto taká nebola.“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Prídavné mená a príslovky majú opačnú orientáciu ako sa predpokladalo: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„Tento výrobok je 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dobrá </a:t>
            </a:r>
            <a:r>
              <a:rPr lang="sk-SK" sz="2400" i="0" dirty="0">
                <a:latin typeface="Arial" charset="0"/>
              </a:rPr>
              <a:t>hlúposť.“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Názor je vyjadrený nepriamo (bez prídavných mien a prísloviek):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„Na ten film by som už nešiel.“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„Inú značku by som si nekúpil.“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>
            <a:extLst>
              <a:ext uri="{FF2B5EF4-FFF2-40B4-BE49-F238E27FC236}">
                <a16:creationId xmlns:a16="http://schemas.microsoft.com/office/drawing/2014/main" id="{0B20AA15-5026-42FF-B5D6-4848B2CD8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Osnova:</a:t>
            </a:r>
            <a:endParaRPr lang="cs-CZ" altLang="sk-SK" sz="3200" b="1" i="0"/>
          </a:p>
        </p:txBody>
      </p:sp>
      <p:sp>
        <p:nvSpPr>
          <p:cNvPr id="4099" name="Text Box 5">
            <a:extLst>
              <a:ext uri="{FF2B5EF4-FFF2-40B4-BE49-F238E27FC236}">
                <a16:creationId xmlns:a16="http://schemas.microsoft.com/office/drawing/2014/main" id="{D4AF4F33-0F08-4FF9-ADE5-367029E47C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4100" name="Text Box 6">
            <a:extLst>
              <a:ext uri="{FF2B5EF4-FFF2-40B4-BE49-F238E27FC236}">
                <a16:creationId xmlns:a16="http://schemas.microsoft.com/office/drawing/2014/main" id="{95B5079D-4172-4E72-9717-43D1D91F6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133600"/>
            <a:ext cx="32543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 i="0"/>
              <a:t>Analýza sentimentu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 i="0"/>
              <a:t>Diskusné skupiny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r>
              <a:rPr lang="sk-SK" altLang="sk-SK" sz="2400" i="0"/>
              <a:t>Klasifikácia názorov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AutoNum type="arabicPeriod"/>
            </a:pPr>
            <a:endParaRPr lang="sk-SK" altLang="sk-SK" sz="2400" i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8996D329-9057-419F-AA75-4F630F939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B3F08816-8E9F-4475-8BB4-EF641250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19460" name="Text Box 4">
            <a:extLst>
              <a:ext uri="{FF2B5EF4-FFF2-40B4-BE49-F238E27FC236}">
                <a16:creationId xmlns:a16="http://schemas.microsoft.com/office/drawing/2014/main" id="{E6368E21-D521-4D4A-8821-FF852F913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Riešenia zvyšujúce úspešnosť klasifikácie názorov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Uvažovanie kontextu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Zahrnutie ďalších slovných druhov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Identifikácia typických znakov hodnotenej veci: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film, kniha – zápletka, dej, efekty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digitálny fotoaparát – ostrosť, obraz, farby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Tvorba špecializovaných </a:t>
            </a:r>
            <a:r>
              <a:rPr lang="sk-SK" sz="2400" i="0" dirty="0" err="1">
                <a:latin typeface="Arial" charset="0"/>
              </a:rPr>
              <a:t>seedlistov</a:t>
            </a:r>
            <a:r>
              <a:rPr lang="sk-SK" sz="2400" i="0" dirty="0">
                <a:latin typeface="Arial" charset="0"/>
              </a:rPr>
              <a:t> pre rôzne domény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>
            <a:extLst>
              <a:ext uri="{FF2B5EF4-FFF2-40B4-BE49-F238E27FC236}">
                <a16:creationId xmlns:a16="http://schemas.microsoft.com/office/drawing/2014/main" id="{42DB6FCD-E7FC-4B6A-ACB3-C65323CB0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598297C6-7CE7-4FE2-B69E-385E77BE8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2F40B09F-3BC0-4C8A-8412-B71F697DC3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604963"/>
            <a:ext cx="79930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Vyhodnotenie úspešnosti </a:t>
            </a:r>
            <a:r>
              <a:rPr lang="en-US" sz="2400" i="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bez</a:t>
            </a:r>
            <a:r>
              <a:rPr lang="en-US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prahu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&gt; 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Positive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&lt; 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Negative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= 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 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</a:t>
            </a:r>
            <a:r>
              <a:rPr lang="sk-SK" sz="2400" i="0" dirty="0" err="1">
                <a:latin typeface="Arial" charset="0"/>
                <a:sym typeface="Wingdings" pitchFamily="2" charset="2"/>
              </a:rPr>
              <a:t>Neutral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3209FF25-DB22-4B37-B0D6-F132EC7AF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076700"/>
            <a:ext cx="7993063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Vyhodnotenie úspešnosti s použitím prahu</a:t>
            </a: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hlink"/>
                </a:solidFill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)-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&gt;2 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Positive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)-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&lt;-2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Negative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en-US" sz="2400" i="0" dirty="0">
                <a:latin typeface="Arial" charset="0"/>
              </a:rPr>
              <a:t>|c</a:t>
            </a:r>
            <a:r>
              <a:rPr lang="sk-SK" sz="2400" i="0" dirty="0" err="1">
                <a:latin typeface="Arial" charset="0"/>
              </a:rPr>
              <a:t>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positive</a:t>
            </a:r>
            <a:r>
              <a:rPr lang="sk-SK" sz="2400" i="0" dirty="0">
                <a:latin typeface="Arial" charset="0"/>
              </a:rPr>
              <a:t>)-</a:t>
            </a:r>
            <a:r>
              <a:rPr lang="sk-SK" sz="2400" i="0" dirty="0" err="1">
                <a:latin typeface="Arial" charset="0"/>
              </a:rPr>
              <a:t>count</a:t>
            </a:r>
            <a:r>
              <a:rPr lang="sk-SK" sz="2400" i="0" dirty="0">
                <a:latin typeface="Arial" charset="0"/>
              </a:rPr>
              <a:t>(</a:t>
            </a:r>
            <a:r>
              <a:rPr lang="sk-SK" sz="2400" i="0" dirty="0" err="1">
                <a:latin typeface="Arial" charset="0"/>
              </a:rPr>
              <a:t>negative</a:t>
            </a:r>
            <a:r>
              <a:rPr lang="sk-SK" sz="2400" i="0" dirty="0">
                <a:latin typeface="Arial" charset="0"/>
              </a:rPr>
              <a:t>)</a:t>
            </a:r>
            <a:r>
              <a:rPr lang="en-US" sz="2400" i="0" dirty="0">
                <a:latin typeface="Arial" charset="0"/>
              </a:rPr>
              <a:t>|&lt;3 </a:t>
            </a:r>
            <a:r>
              <a:rPr lang="en-US" sz="2400" i="0" dirty="0">
                <a:latin typeface="Arial" charset="0"/>
                <a:sym typeface="Wingdings" pitchFamily="2" charset="2"/>
              </a:rPr>
              <a:t> </a:t>
            </a:r>
            <a:r>
              <a:rPr lang="sk-SK" sz="2400" i="0">
                <a:latin typeface="Arial" charset="0"/>
                <a:sym typeface="Wingdings" pitchFamily="2" charset="2"/>
              </a:rPr>
              <a:t>Neutral</a:t>
            </a: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buClr>
                <a:srgbClr val="006666"/>
              </a:buClr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260CF824-2D6F-4A78-BAE8-59D1B7EFD1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Analýza sentimentu</a:t>
            </a:r>
            <a:endParaRPr lang="cs-CZ" altLang="sk-SK" sz="3200" b="1" i="0"/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BB477CA7-CBE9-4CB5-B673-D6F1DDA002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1E1B8430-7FEA-4FF8-A264-1E64B9634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8135937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Dnes komerčné firmy ponúkajú mediálny monitoring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na sledovanie ohlasov v medi</a:t>
            </a:r>
            <a:r>
              <a:rPr lang="en-US" sz="2400" i="0" dirty="0">
                <a:latin typeface="Arial" charset="0"/>
              </a:rPr>
              <a:t>a</a:t>
            </a:r>
            <a:r>
              <a:rPr lang="sk-SK" sz="2400" i="0" dirty="0">
                <a:latin typeface="Arial" charset="0"/>
              </a:rPr>
              <a:t>ch pre: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veľké firmy a organizácie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politické strany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subjekty verejnej a štátnej správy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rôzne odvetvia hospodárstva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Monitorovanie mediálnych ohlasov je len prvým krokom.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Dôležitejším je určovanie charakterov príspevkov a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analýza </a:t>
            </a:r>
            <a:r>
              <a:rPr lang="sk-SK" sz="2400" i="0" dirty="0" err="1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sentimentu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Prvýkrát použili túto metódu</a:t>
            </a:r>
            <a:r>
              <a:rPr lang="sk-SK" sz="2400" dirty="0"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Bo </a:t>
            </a:r>
            <a:r>
              <a:rPr lang="sk-SK" sz="2400" i="0" dirty="0" err="1">
                <a:latin typeface="Arial" charset="0"/>
              </a:rPr>
              <a:t>Pang</a:t>
            </a:r>
            <a:r>
              <a:rPr lang="sk-SK" sz="2400" i="0" dirty="0">
                <a:latin typeface="Arial" charset="0"/>
              </a:rPr>
              <a:t> a </a:t>
            </a:r>
            <a:r>
              <a:rPr lang="sk-SK" sz="2400" i="0" dirty="0" err="1">
                <a:latin typeface="Arial" charset="0"/>
              </a:rPr>
              <a:t>Lillian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Lee</a:t>
            </a:r>
            <a:r>
              <a:rPr lang="sk-SK" sz="2400" i="0" dirty="0">
                <a:latin typeface="Arial" charset="0"/>
              </a:rPr>
              <a:t> v 2004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na analýzu recenzií filmov.</a:t>
            </a: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F08B3D6F-BDEA-45F2-B631-71DC13794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Analýza sentimentu</a:t>
            </a:r>
            <a:endParaRPr lang="cs-CZ" altLang="sk-SK" sz="3200" b="1" i="0"/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2B089DC1-8B19-4DD2-93B5-35B57D50B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9828F33A-4F72-4641-88C8-CA0F09ACC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8135937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Analýza </a:t>
            </a:r>
            <a:r>
              <a:rPr lang="sk-SK" sz="2400" i="0" dirty="0" err="1">
                <a:latin typeface="Arial" charset="0"/>
              </a:rPr>
              <a:t>sentimentu</a:t>
            </a:r>
            <a:r>
              <a:rPr lang="sk-SK" sz="2400" i="0" dirty="0">
                <a:latin typeface="Arial" charset="0"/>
              </a:rPr>
              <a:t> z oficiálnych a neoficiálnych (</a:t>
            </a:r>
            <a:r>
              <a:rPr lang="sk-SK" sz="2400" i="0" dirty="0" err="1">
                <a:latin typeface="Arial" charset="0"/>
              </a:rPr>
              <a:t>blogy</a:t>
            </a:r>
            <a:r>
              <a:rPr lang="sk-SK" sz="2400" i="0" dirty="0">
                <a:latin typeface="Arial" charset="0"/>
              </a:rPr>
              <a:t> a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diskusné skupiny) umožní: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predikovať</a:t>
            </a:r>
            <a:r>
              <a:rPr lang="sk-SK" sz="2400" i="0" dirty="0">
                <a:latin typeface="Arial" charset="0"/>
              </a:rPr>
              <a:t> vývoj nálad spoločnosti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stanoviť miery pre určenie slobody prejavu v tlačených médiách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Systémy využívajúce analýzu </a:t>
            </a:r>
            <a:r>
              <a:rPr lang="sk-SK" sz="2400" i="0" dirty="0" err="1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sentimentu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určujú pocity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a názory vyjadrené v texte formou prirodzeného jazyka.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Analýzu textu je potrebné robiť s ohľadom na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spracovávanú doménu.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endParaRPr lang="sk-SK" sz="2400" i="0" dirty="0">
              <a:latin typeface="Arial" charset="0"/>
            </a:endParaRP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3A50A855-3125-4CDD-BA05-2CA982D31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Analýza sentimentu</a:t>
            </a:r>
            <a:endParaRPr lang="cs-CZ" altLang="sk-SK" sz="3200" b="1" i="0"/>
          </a:p>
        </p:txBody>
      </p:sp>
      <p:sp>
        <p:nvSpPr>
          <p:cNvPr id="7171" name="Text Box 3">
            <a:extLst>
              <a:ext uri="{FF2B5EF4-FFF2-40B4-BE49-F238E27FC236}">
                <a16:creationId xmlns:a16="http://schemas.microsoft.com/office/drawing/2014/main" id="{0034BB8E-BFD6-4966-A5A5-49BF62478D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93A5DA13-E76D-4CE9-B034-7787CBA96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8135937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Podľa </a:t>
            </a:r>
            <a:r>
              <a:rPr lang="sk-SK" sz="2400" i="0" dirty="0" err="1">
                <a:latin typeface="Arial" charset="0"/>
              </a:rPr>
              <a:t>Osgooda</a:t>
            </a:r>
            <a:r>
              <a:rPr lang="sk-SK" sz="2400" i="0" dirty="0">
                <a:latin typeface="Arial" charset="0"/>
              </a:rPr>
              <a:t> rozoznávame tri emočné rozmery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písaného textu (definícia sémantického priestoru):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hodnotenie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(pozitívne alebo negatívne)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účinok, potencia</a:t>
            </a:r>
            <a:r>
              <a:rPr lang="en-US" sz="24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en-US" sz="2400" i="0" dirty="0">
                <a:latin typeface="Arial" charset="0"/>
              </a:rPr>
              <a:t>(</a:t>
            </a:r>
            <a:r>
              <a:rPr lang="sk-SK" sz="2400" i="0" dirty="0">
                <a:latin typeface="Arial" charset="0"/>
              </a:rPr>
              <a:t>závisia od nasledovných faktorov):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vzdialenosť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(vzťah autora k téme)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špecifickosť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 </a:t>
            </a:r>
            <a:r>
              <a:rPr lang="sk-SK" sz="2400" i="0" dirty="0">
                <a:latin typeface="Arial" charset="0"/>
              </a:rPr>
              <a:t>(jasná, vágna formulácia)</a:t>
            </a:r>
          </a:p>
          <a:p>
            <a:pPr marL="742950" lvl="1" indent="-28575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určitosť </a:t>
            </a:r>
            <a:r>
              <a:rPr lang="sk-SK" sz="2400" i="0" dirty="0">
                <a:latin typeface="Arial" charset="0"/>
              </a:rPr>
              <a:t>(istota, pochybnosti autora)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intenzita</a:t>
            </a:r>
            <a:r>
              <a:rPr lang="sk-SK" sz="2400" i="0" dirty="0">
                <a:latin typeface="Arial" charset="0"/>
              </a:rPr>
              <a:t> (sila emócie)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Metódy analýzy </a:t>
            </a:r>
            <a:r>
              <a:rPr lang="sk-SK" sz="2400" i="0" dirty="0" err="1">
                <a:latin typeface="Arial" charset="0"/>
              </a:rPr>
              <a:t>sentimentu</a:t>
            </a:r>
            <a:r>
              <a:rPr lang="sk-SK" sz="2400" i="0" dirty="0">
                <a:latin typeface="Arial" charset="0"/>
              </a:rPr>
              <a:t> pracujú so slovami, ktoré nevyjadrujú priamo pocity iba hodnotia tému.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 err="1">
                <a:latin typeface="Arial" charset="0"/>
              </a:rPr>
              <a:t>Sentiment</a:t>
            </a:r>
            <a:r>
              <a:rPr lang="sk-SK" sz="2400" i="0" dirty="0">
                <a:latin typeface="Arial" charset="0"/>
              </a:rPr>
              <a:t> je možné vyjadriť aj pomocou irónie, sarkazmu.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Špeciálnym prostriedkom je používanie </a:t>
            </a:r>
            <a:r>
              <a:rPr lang="sk-SK" sz="2400" i="0" dirty="0" err="1">
                <a:latin typeface="Arial" charset="0"/>
              </a:rPr>
              <a:t>emotikov</a:t>
            </a:r>
            <a:r>
              <a:rPr lang="sk-SK" sz="2400" i="0" dirty="0">
                <a:latin typeface="Arial" charset="0"/>
              </a:rPr>
              <a:t>.</a:t>
            </a:r>
          </a:p>
          <a:p>
            <a:pPr marL="342900" indent="-342900" algn="l" eaLnBrk="1" hangingPunct="1">
              <a:defRPr/>
            </a:pPr>
            <a:endParaRPr lang="sk-SK" sz="2400" i="0" dirty="0">
              <a:solidFill>
                <a:srgbClr val="006666"/>
              </a:solidFill>
              <a:latin typeface="Arial" charset="0"/>
            </a:endParaRPr>
          </a:p>
        </p:txBody>
      </p:sp>
      <p:pic>
        <p:nvPicPr>
          <p:cNvPr id="7173" name="Picture 5" descr="MCj04398490000[1]">
            <a:extLst>
              <a:ext uri="{FF2B5EF4-FFF2-40B4-BE49-F238E27FC236}">
                <a16:creationId xmlns:a16="http://schemas.microsoft.com/office/drawing/2014/main" id="{EE0CA768-87D7-4CFC-AE3D-B928B92D9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5648325"/>
            <a:ext cx="14065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DA90FF45-0D9E-4807-8B22-9E901BF8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363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Diskusné skupiny</a:t>
            </a:r>
            <a:endParaRPr lang="cs-CZ" altLang="sk-SK" sz="3200" b="1" i="0"/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60D67866-41FF-4F8B-AA0C-043A6F9CA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93D2BB65-5854-4F4B-9BFD-89C954E3E2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989138"/>
            <a:ext cx="8064500" cy="415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Diskusné fóra predstavujú jeden z prostriedkov prispievania k obsahu webu.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Umožňujú používateľom webu pretvárať jeho obsah. 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Vytvárajú konverzačný obsah (blog, mikroblog, chat, IRC...) formou „point-to-point“, „multicast“. </a:t>
            </a:r>
            <a:endParaRPr lang="en-US" altLang="sk-SK" sz="2400" i="0"/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Diskusné fóra sú taktiež zdrojom poznatkov o názoroch, pocitoch a postojoch používateľov.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Nárastom množstva dát na diskusných fórach sa stávajú pre človeka ťažko spracovateľné – automatická klasifikácia názorov.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2400" i="0">
              <a:solidFill>
                <a:srgbClr val="006666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D2FE1353-6B05-422B-86C1-E0CFB0F89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76250"/>
            <a:ext cx="363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Diskusné skupiny</a:t>
            </a:r>
            <a:endParaRPr lang="cs-CZ" altLang="sk-SK" sz="3200" b="1" i="0"/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6EE8DB95-BD6F-42A8-9C50-14DBD77E5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A350E2A8-9D53-4A7F-8ACD-81455F0F8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3" y="1484313"/>
            <a:ext cx="8516937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Diskusné fóra – rozsiahle databázy názorov, pocitov, postojov a nálad ľudí, ktorí používajú Internet ako spôsob komunikácie.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400" i="0"/>
              <a:t>Na rozdiel od databáz neobsahujú štruktúrované dáta, preto vyžadujú špeciálne postupy (klasifikácia názorov).</a:t>
            </a:r>
          </a:p>
        </p:txBody>
      </p:sp>
      <p:grpSp>
        <p:nvGrpSpPr>
          <p:cNvPr id="9221" name="Group 12">
            <a:extLst>
              <a:ext uri="{FF2B5EF4-FFF2-40B4-BE49-F238E27FC236}">
                <a16:creationId xmlns:a16="http://schemas.microsoft.com/office/drawing/2014/main" id="{FB631E91-67B4-472F-AFAF-60FAA3AC70F3}"/>
              </a:ext>
            </a:extLst>
          </p:cNvPr>
          <p:cNvGrpSpPr>
            <a:grpSpLocks/>
          </p:cNvGrpSpPr>
          <p:nvPr/>
        </p:nvGrpSpPr>
        <p:grpSpPr bwMode="auto">
          <a:xfrm>
            <a:off x="827088" y="3644900"/>
            <a:ext cx="2684462" cy="1876425"/>
            <a:chOff x="690" y="2202"/>
            <a:chExt cx="1691" cy="1182"/>
          </a:xfrm>
        </p:grpSpPr>
        <p:sp>
          <p:nvSpPr>
            <p:cNvPr id="9226" name="Rectangle 6">
              <a:extLst>
                <a:ext uri="{FF2B5EF4-FFF2-40B4-BE49-F238E27FC236}">
                  <a16:creationId xmlns:a16="http://schemas.microsoft.com/office/drawing/2014/main" id="{21D1FDDA-D7FE-4A10-A3E9-6C06E0A70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2523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9227" name="Rectangle 7">
              <a:extLst>
                <a:ext uri="{FF2B5EF4-FFF2-40B4-BE49-F238E27FC236}">
                  <a16:creationId xmlns:a16="http://schemas.microsoft.com/office/drawing/2014/main" id="{CDE4A188-D396-44BE-BF66-17ACB15113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4" y="2659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9228" name="Rectangle 8">
              <a:extLst>
                <a:ext uri="{FF2B5EF4-FFF2-40B4-BE49-F238E27FC236}">
                  <a16:creationId xmlns:a16="http://schemas.microsoft.com/office/drawing/2014/main" id="{A0A1D916-3071-422D-B76F-D83F704D4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0" y="2795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sk-SK" altLang="sk-SK" sz="1800"/>
            </a:p>
          </p:txBody>
        </p:sp>
        <p:sp>
          <p:nvSpPr>
            <p:cNvPr id="9229" name="Rectangle 9">
              <a:extLst>
                <a:ext uri="{FF2B5EF4-FFF2-40B4-BE49-F238E27FC236}">
                  <a16:creationId xmlns:a16="http://schemas.microsoft.com/office/drawing/2014/main" id="{D863EE55-EB09-467C-BCB6-BC9B05511D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" y="2931"/>
              <a:ext cx="1225" cy="45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1800"/>
                <a:t>Twitt X</a:t>
              </a:r>
            </a:p>
          </p:txBody>
        </p:sp>
        <p:sp>
          <p:nvSpPr>
            <p:cNvPr id="9230" name="Text Box 11">
              <a:extLst>
                <a:ext uri="{FF2B5EF4-FFF2-40B4-BE49-F238E27FC236}">
                  <a16:creationId xmlns:a16="http://schemas.microsoft.com/office/drawing/2014/main" id="{38FE9F36-5E2E-49E5-8C0A-E63D87C35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" y="2202"/>
              <a:ext cx="63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n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>
                <a:spcBef>
                  <a:spcPct val="20000"/>
                </a:spcBef>
                <a:buClr>
                  <a:schemeClr val="folHlink"/>
                </a:buClr>
                <a:buSzPct val="55000"/>
                <a:buFont typeface="Wingdings" panose="05000000000000000000" pitchFamily="2" charset="2"/>
                <a:buChar char="n"/>
                <a:defRPr sz="23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>
                <a:spcBef>
                  <a:spcPct val="20000"/>
                </a:spcBef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k-SK" altLang="sk-SK" sz="2000" b="1" i="0"/>
                <a:t>Twitter</a:t>
              </a:r>
            </a:p>
          </p:txBody>
        </p:sp>
      </p:grpSp>
      <p:sp>
        <p:nvSpPr>
          <p:cNvPr id="9222" name="Rectangle 14">
            <a:extLst>
              <a:ext uri="{FF2B5EF4-FFF2-40B4-BE49-F238E27FC236}">
                <a16:creationId xmlns:a16="http://schemas.microsoft.com/office/drawing/2014/main" id="{3F0034D3-27C5-49C2-B758-47749E320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3716338"/>
            <a:ext cx="2808288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 i="0"/>
              <a:t>Analýza názorov</a:t>
            </a:r>
          </a:p>
        </p:txBody>
      </p:sp>
      <p:sp>
        <p:nvSpPr>
          <p:cNvPr id="9223" name="Rectangle 16">
            <a:extLst>
              <a:ext uri="{FF2B5EF4-FFF2-40B4-BE49-F238E27FC236}">
                <a16:creationId xmlns:a16="http://schemas.microsoft.com/office/drawing/2014/main" id="{EC849431-EA7E-43C2-8179-5439EA6D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4797425"/>
            <a:ext cx="3600450" cy="15113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2000" b="1" i="0"/>
              <a:t>Použiteľné informácie: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sk-SK" altLang="sk-SK" sz="2000" b="1" i="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1800"/>
              <a:t>- Táto kniha je super</a:t>
            </a:r>
          </a:p>
          <a:p>
            <a:pPr>
              <a:spcBef>
                <a:spcPct val="0"/>
              </a:spcBef>
              <a:buClrTx/>
              <a:buSzTx/>
              <a:buFontTx/>
              <a:buChar char="-"/>
            </a:pPr>
            <a:r>
              <a:rPr lang="sk-SK" altLang="sk-SK" sz="1800"/>
              <a:t> Obyvatelia </a:t>
            </a:r>
            <a:r>
              <a:rPr lang="en-US" altLang="sk-SK" sz="1800"/>
              <a:t>ma do </a:t>
            </a:r>
            <a:r>
              <a:rPr lang="sk-SK" altLang="sk-SK" sz="1800"/>
              <a:t>týždňa zvrhnú </a:t>
            </a:r>
          </a:p>
        </p:txBody>
      </p:sp>
      <p:sp>
        <p:nvSpPr>
          <p:cNvPr id="9224" name="Line 18">
            <a:extLst>
              <a:ext uri="{FF2B5EF4-FFF2-40B4-BE49-F238E27FC236}">
                <a16:creationId xmlns:a16="http://schemas.microsoft.com/office/drawing/2014/main" id="{29C6FD9E-7E20-4640-8182-FEB9ED27D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860800"/>
            <a:ext cx="13668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  <p:sp>
        <p:nvSpPr>
          <p:cNvPr id="9225" name="Line 19">
            <a:extLst>
              <a:ext uri="{FF2B5EF4-FFF2-40B4-BE49-F238E27FC236}">
                <a16:creationId xmlns:a16="http://schemas.microsoft.com/office/drawing/2014/main" id="{62A05C8A-6C43-4161-B605-78CFF9719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4292600"/>
            <a:ext cx="0" cy="360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A0B199B-45C5-486F-B1C3-2C68C059C3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75BD88E-EB22-4FD6-B68C-06DAECC47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7172" name="Text Box 41">
            <a:extLst>
              <a:ext uri="{FF2B5EF4-FFF2-40B4-BE49-F238E27FC236}">
                <a16:creationId xmlns:a16="http://schemas.microsoft.com/office/drawing/2014/main" id="{F87F51A5-251E-4B13-AD6C-99FE1EE04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1844675"/>
            <a:ext cx="7991475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Klasifikácia dokumentov </a:t>
            </a:r>
            <a:r>
              <a:rPr lang="sk-SK" sz="2400" i="0" dirty="0">
                <a:latin typeface="Arial" charset="0"/>
              </a:rPr>
              <a:t>je zatrieďovanie dokumentov do preddefinovaných tried na základe analýzy obsahu textu pomocou metód SU. 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Dala podnet ku vzniku nového smeru – </a:t>
            </a:r>
            <a:r>
              <a:rPr lang="sk-SK" sz="2400" i="0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klasifikácii názorov, resp. dolovaniu názorov. 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 err="1">
                <a:latin typeface="Arial" charset="0"/>
              </a:rPr>
              <a:t>Ang</a:t>
            </a:r>
            <a:r>
              <a:rPr lang="sk-SK" sz="2400" i="0" dirty="0">
                <a:latin typeface="Arial" charset="0"/>
              </a:rPr>
              <a:t>. ekvivalenty: </a:t>
            </a:r>
            <a:r>
              <a:rPr lang="sk-SK" sz="2400" i="0" dirty="0" err="1">
                <a:latin typeface="Arial" charset="0"/>
              </a:rPr>
              <a:t>sentiment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classification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sentiment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analysis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opinion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mining</a:t>
            </a:r>
            <a:r>
              <a:rPr lang="sk-SK" sz="2400" i="0" dirty="0">
                <a:latin typeface="Arial" charset="0"/>
              </a:rPr>
              <a:t>, </a:t>
            </a:r>
            <a:r>
              <a:rPr lang="sk-SK" sz="2400" i="0" dirty="0" err="1">
                <a:latin typeface="Arial" charset="0"/>
              </a:rPr>
              <a:t>opinion</a:t>
            </a:r>
            <a:r>
              <a:rPr lang="sk-SK" sz="2400" i="0" dirty="0">
                <a:latin typeface="Arial" charset="0"/>
              </a:rPr>
              <a:t> </a:t>
            </a:r>
            <a:r>
              <a:rPr lang="sk-SK" sz="2400" i="0" dirty="0" err="1">
                <a:latin typeface="Arial" charset="0"/>
              </a:rPr>
              <a:t>extraction</a:t>
            </a:r>
            <a:r>
              <a:rPr lang="sk-SK" sz="2400" i="0" dirty="0">
                <a:latin typeface="Arial" charset="0"/>
              </a:rPr>
              <a:t>,...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Klasifikácia názorov sa zameriava na subjektívne stránky textu (na rozdiel od klasifikácie dokumentov): postoje , názory, pocity autora.</a:t>
            </a:r>
          </a:p>
          <a:p>
            <a:pPr algn="l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Tieto subjektívne informácie sa musia na niečo vzťahovať – na osobu, udalosť, film, tovar,..</a:t>
            </a:r>
          </a:p>
          <a:p>
            <a:pPr algn="l">
              <a:buFont typeface="Wingdings" pitchFamily="2" charset="2"/>
              <a:buChar char="q"/>
              <a:defRPr/>
            </a:pPr>
            <a:endParaRPr lang="sk-SK" sz="2400" i="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EAB9488-8A37-4AB9-84D3-5DEDAE262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813" y="466725"/>
            <a:ext cx="40846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b="1" i="0"/>
              <a:t>Klasifikácia názorov</a:t>
            </a:r>
            <a:endParaRPr lang="cs-CZ" altLang="sk-SK" sz="3200" b="1" i="0"/>
          </a:p>
        </p:txBody>
      </p:sp>
      <p:sp>
        <p:nvSpPr>
          <p:cNvPr id="11267" name="Text Box 3">
            <a:extLst>
              <a:ext uri="{FF2B5EF4-FFF2-40B4-BE49-F238E27FC236}">
                <a16:creationId xmlns:a16="http://schemas.microsoft.com/office/drawing/2014/main" id="{4AE3C47F-49BC-46B9-8849-1AFE6D8769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k-SK" altLang="sk-SK" sz="1800" i="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EC5478E0-687C-4445-9535-7C851AEE7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63" y="1844675"/>
            <a:ext cx="8372475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Nositeľmi subjektívnych postojov sú slová: prídavné 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mená, podstatné mená, príslovky, slovesá...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Niektoré slová nevyjadrujú názor, iba popisujú udalosti,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	fakty, preto nie je </a:t>
            </a:r>
            <a:r>
              <a:rPr lang="sk-SK" sz="2400" i="0" dirty="0" err="1">
                <a:latin typeface="Arial" charset="0"/>
              </a:rPr>
              <a:t>žiadúce</a:t>
            </a:r>
            <a:r>
              <a:rPr lang="sk-SK" sz="2400" i="0" dirty="0">
                <a:latin typeface="Arial" charset="0"/>
              </a:rPr>
              <a:t> ich použiť v klasifikácii názorov.</a:t>
            </a:r>
          </a:p>
          <a:p>
            <a:pPr marL="342900" indent="-342900" algn="l" eaLnBrk="1" hangingPunct="1">
              <a:buFont typeface="Wingdings" pitchFamily="2" charset="2"/>
              <a:buNone/>
              <a:defRPr/>
            </a:pPr>
            <a:r>
              <a:rPr lang="sk-SK" sz="2400" i="0" dirty="0">
                <a:latin typeface="Arial" charset="0"/>
              </a:rPr>
              <a:t> </a:t>
            </a:r>
          </a:p>
          <a:p>
            <a:pPr marL="342900" indent="-342900" algn="l" eaLnBrk="1" hangingPunct="1">
              <a:buFont typeface="Wingdings" pitchFamily="2" charset="2"/>
              <a:buChar char="q"/>
              <a:defRPr/>
            </a:pPr>
            <a:r>
              <a:rPr lang="sk-SK" sz="2400" i="0" dirty="0">
                <a:latin typeface="Arial" charset="0"/>
              </a:rPr>
              <a:t>Základné problémy, ktoré klasifikácia názorov rieši sú:</a:t>
            </a:r>
          </a:p>
          <a:p>
            <a:pPr marL="742950" lvl="1" indent="-285750" algn="l" eaLnBrk="1" hangingPunct="1">
              <a:defRPr/>
            </a:pPr>
            <a:r>
              <a:rPr lang="sk-SK" sz="2400" i="0" dirty="0">
                <a:latin typeface="Arial" charset="0"/>
              </a:rPr>
              <a:t>	</a:t>
            </a: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určenie subjektivity</a:t>
            </a:r>
          </a:p>
          <a:p>
            <a:pPr marL="742950" lvl="1" indent="-285750" algn="l" eaLnBrk="1" hangingPunct="1"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	určenie polarity (orientácie)</a:t>
            </a:r>
          </a:p>
          <a:p>
            <a:pPr marL="742950" lvl="1" indent="-285750" algn="l" eaLnBrk="1" hangingPunct="1"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 	určenie sily orientácie </a:t>
            </a:r>
          </a:p>
          <a:p>
            <a:pPr marL="742950" lvl="1" indent="-285750" algn="l" eaLnBrk="1" hangingPunct="1">
              <a:defRPr/>
            </a:pPr>
            <a:r>
              <a:rPr lang="sk-SK" sz="24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	</a:t>
            </a:r>
            <a:r>
              <a:rPr lang="sk-SK" sz="2000" i="0" dirty="0">
                <a:solidFill>
                  <a:schemeClr val="accent5">
                    <a:lumMod val="25000"/>
                  </a:schemeClr>
                </a:solidFill>
                <a:latin typeface="Arial" charset="0"/>
              </a:rPr>
              <a:t>		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3485</TotalTime>
  <Words>1286</Words>
  <Application>Microsoft Office PowerPoint</Application>
  <PresentationFormat>Prezentácia na obrazovke (4:3)</PresentationFormat>
  <Paragraphs>183</Paragraphs>
  <Slides>21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21</vt:i4>
      </vt:variant>
    </vt:vector>
  </HeadingPairs>
  <TitlesOfParts>
    <vt:vector size="25" baseType="lpstr">
      <vt:lpstr>Arial</vt:lpstr>
      <vt:lpstr>Times New Roman</vt:lpstr>
      <vt:lpstr>Wingdings</vt:lpstr>
      <vt:lpstr>Vrstvy</vt:lpstr>
      <vt:lpstr>Analýza sentimentu 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118</cp:revision>
  <dcterms:created xsi:type="dcterms:W3CDTF">2007-08-31T13:42:21Z</dcterms:created>
  <dcterms:modified xsi:type="dcterms:W3CDTF">2022-09-27T13:58:56Z</dcterms:modified>
</cp:coreProperties>
</file>