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81" r:id="rId4"/>
    <p:sldId id="282" r:id="rId5"/>
    <p:sldId id="302" r:id="rId6"/>
    <p:sldId id="283" r:id="rId7"/>
    <p:sldId id="284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693"/>
    <a:srgbClr val="336699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CEAEE1E-6278-41EF-A79D-64BBCC7D34F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75CAC8E-FCB4-4457-9DE2-2EC807F61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998AE6A6-0126-4948-A0DC-8C9ACE37C4F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E6DF8004-3200-490C-B812-59650AF2A085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sk-SK" altLang="sk-SK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D6FFEDBB-3EBA-4992-A112-6DAE93F7DFF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sk-SK" altLang="sk-SK" sz="240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D91C41CA-5753-4E41-A791-F50729662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1731ADAF-1932-42E6-A0EE-0249158081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EF84DE06-E3E8-4DB8-B1ED-C71D42DD5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sk-SK" altLang="sk-SK" sz="240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780426F8-3F45-4A90-892A-5D1D6F2A7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92DF22AE-04CD-49C4-8896-98367C90D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5AD3D043-0F67-40BC-B5F5-EA45E19D1D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7F4CA72-AE00-4C8B-9151-FD8EB823A7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78B2D-EB42-4DE3-B7D5-3414D5E176C6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5102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2AE3F94-DB2A-40EB-81B7-BF32A3FBD7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3956F03-6232-4FE4-B71D-EAF92C2785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63CACD5-1D2C-46B1-870D-4585A8C19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5C573-1DD5-4CD0-AC7C-281E97A752C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1104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7517CE4-1943-468C-B309-5F5D93029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5403A72-CD1D-4852-9749-BA505AD8E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7C19625-8D4D-40F9-8F63-6BF6A0F9C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D7C95-E85D-4D76-843A-9FE6C5D6415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525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09F9A13-89E9-4442-B6AB-A442EEC88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933E869-FA4D-49DA-A32B-5B860C89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E503B2D-53C2-44A8-8BBA-8AD9EFFB81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C0470-FA3B-4098-B65D-53BA12CCB66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40296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FF7F84B-D291-41B5-8CAD-D342195344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CB9BEE4-E841-4EB1-887B-1ABEEC9F2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BC1A27D-044A-4A45-BAD3-3BA38309F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B2AFC-34BB-4324-B092-3CD929132EB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0501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F4B772B-5957-42A6-BC35-387923EB58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B5B3692-CCFD-4F89-B8BF-C11EEE0898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734CD76-7B6D-4898-AE33-66D32D4A1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3F68-38BF-43C7-9E3B-759ED96CAF91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1936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2FBFD97-4A9F-4ADE-A688-ED1B2A7B8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0145069-8C6A-4C3F-8C21-9E3788BE88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D8345889-7950-497C-BEF4-8AAA763898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54F9C-93CE-4562-8949-31A164AF195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0432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E42BC67-F145-4201-A691-31B0D7BB1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DF48F0-0679-4D0F-813C-361902FF2D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2C31609-5AA4-4F69-9EE3-B4C55E472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3EB1A-7FDC-4D29-A236-B7AC7AD58A01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7467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768378F-1CED-41D8-AC63-F4875EB968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F109389-8839-444F-AE07-2D43AE5C62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DFA0E50-A891-44B8-8900-FA446932C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B39D1-1E35-4928-B224-31B69FC9112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9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A727134-27CA-4A08-9731-2AB84DE6C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7D0C825-B78D-40B0-8AAE-D423946DE4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2F44223-8200-4E8E-B0A3-9136947927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2A12F-3EC4-490B-A5C1-36F66D1E913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1066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CEFC49D-10C4-49AF-B03C-69AB8FD60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F68ACFE-681A-4585-87DF-9DF074D42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5C09E70-2424-4E66-9822-D225BCC7F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5F2F3-5FEC-44FB-B676-CA316EB9AC2B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9206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C7DD0574-B88D-47C5-884D-A062DB2514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D39DA609-8B07-4AE8-89DC-BFC92DC89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52298975-F06C-4BC2-A53B-BDE0D28D8A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4FD4125-B784-48D0-AFB4-A6E0BA292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sk-SK" altLang="sk-SK" sz="2400">
                  <a:latin typeface="Times New Roman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421B9D32-FE43-4CAB-B1D3-A5B7ABBBA6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47CF9CB4-3FE7-4DBF-8B8F-AFA8E0B63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 predlohy nadpisov.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5410D23-1CC5-46B8-A8E1-2F864C298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štýly predlohy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Tretia úroveň</a:t>
            </a:r>
          </a:p>
          <a:p>
            <a:pPr lvl="3"/>
            <a:r>
              <a:rPr lang="cs-CZ" altLang="sk-SK"/>
              <a:t>Štvrtá úroveň</a:t>
            </a:r>
          </a:p>
          <a:p>
            <a:pPr lvl="4"/>
            <a:r>
              <a:rPr lang="cs-CZ" altLang="sk-SK"/>
              <a:t>Piata úroveň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7C82D4E7-727F-4619-94F1-EACE5A53B5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6D4E8F99-CBD6-4F74-866E-D76FFB4B08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6EA27DA5-E8DB-4AF1-B176-6FAD811675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828F8A9-CD3A-4573-B31F-7613E81C467F}" type="slidenum">
              <a:rPr lang="cs-CZ" altLang="sk-SK"/>
              <a:pPr/>
              <a:t>‹#›</a:t>
            </a:fld>
            <a:endParaRPr lang="cs-CZ" altLang="sk-SK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25934461-B053-4E95-8771-9F962F6A8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F537665-0D76-44C7-A7C5-B5012216C3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altLang="sk-SK" b="1">
                <a:solidFill>
                  <a:schemeClr val="tx1"/>
                </a:solidFill>
              </a:rPr>
              <a:t>Mechanizmy prítomné 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v sociálnych sieťach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EE82995-054C-47C3-B4C4-D821D89B66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000" b="1"/>
              <a:t>prof</a:t>
            </a:r>
            <a:r>
              <a:rPr lang="en-US" altLang="sk-SK" sz="2000" b="1"/>
              <a:t>. </a:t>
            </a:r>
            <a:r>
              <a:rPr lang="sk-SK" altLang="sk-SK" sz="2000" b="1" dirty="0"/>
              <a:t>Ing. Kristína Machová, </a:t>
            </a:r>
            <a:r>
              <a:rPr lang="en-US" altLang="sk-SK" sz="2000" b="1" dirty="0"/>
              <a:t>PhD</a:t>
            </a:r>
            <a:r>
              <a:rPr lang="sk-SK" altLang="sk-SK" sz="20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sk-SK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000" dirty="0">
                <a:hlinkClick r:id="rId2"/>
              </a:rPr>
              <a:t>k</a:t>
            </a:r>
            <a:r>
              <a:rPr lang="sk-SK" altLang="sk-SK" sz="2000" dirty="0" err="1">
                <a:hlinkClick r:id="rId2"/>
              </a:rPr>
              <a:t>ristina</a:t>
            </a:r>
            <a:r>
              <a:rPr lang="sk-SK" altLang="sk-SK" sz="2000" dirty="0">
                <a:hlinkClick r:id="rId2"/>
              </a:rPr>
              <a:t>.</a:t>
            </a:r>
            <a:r>
              <a:rPr lang="en-US" altLang="sk-SK" sz="2000" dirty="0">
                <a:hlinkClick r:id="rId2"/>
              </a:rPr>
              <a:t>m</a:t>
            </a:r>
            <a:r>
              <a:rPr lang="sk-SK" altLang="sk-SK" sz="2000" dirty="0" err="1">
                <a:hlinkClick r:id="rId2"/>
              </a:rPr>
              <a:t>achova</a:t>
            </a:r>
            <a:r>
              <a:rPr lang="en-US" altLang="sk-SK" sz="2000" dirty="0">
                <a:hlinkClick r:id="rId2"/>
              </a:rPr>
              <a:t>@tuke.sk</a:t>
            </a:r>
            <a:endParaRPr lang="en-US" altLang="sk-SK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sk-SK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593FDE2-A18F-44E0-8BFF-79BB170C5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88950"/>
            <a:ext cx="454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Sociálno-afiliačná sieť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C8AA390A-9D94-4B66-B365-E8CE6F98D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6FCD8ADF-4B84-4B79-81FA-15831C30C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54150"/>
            <a:ext cx="8675687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Graf pozostáva z: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uzlov reprezentujúcich ľudí</a:t>
            </a:r>
            <a:endParaRPr lang="sk-SK" altLang="sk-SK" sz="2000" baseline="30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uzlov reprezentujúcich aktivity -udalosti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hrany – medzi dvoma osobami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hrany medzi osobou a aktivitou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Môžu nastať tri situácie - prípady vzniku nového spojenia: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Triádový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uzáver </a:t>
            </a:r>
            <a:r>
              <a:rPr lang="sk-SK" altLang="sk-SK" sz="2000" dirty="0">
                <a:cs typeface="Arial" charset="0"/>
              </a:rPr>
              <a:t>– A, B aj C sú osoby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Záujmový uzáver (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Focal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Closure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 </a:t>
            </a:r>
            <a:r>
              <a:rPr lang="sk-SK" altLang="sk-SK" sz="2000" dirty="0">
                <a:cs typeface="Arial" charset="0"/>
              </a:rPr>
              <a:t>– ide o prípad selekcie, kde B a C sú ľudia a </a:t>
            </a:r>
            <a:r>
              <a:rPr lang="sk-SK" altLang="sk-SK" sz="2000" dirty="0" err="1">
                <a:cs typeface="Arial" charset="0"/>
              </a:rPr>
              <a:t>A</a:t>
            </a:r>
            <a:r>
              <a:rPr lang="sk-SK" altLang="sk-SK" sz="2000" dirty="0">
                <a:cs typeface="Arial" charset="0"/>
              </a:rPr>
              <a:t> je aktivita: formuje sa spojenie medzi ľuďmi so spoločnou charakteristikou (aktivitou)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Členský uzáver (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Membership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closure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sk-SK" altLang="sk-SK" sz="2000" dirty="0">
                <a:cs typeface="Arial" charset="0"/>
              </a:rPr>
              <a:t> – ide o prípad sociálneho vplyvu, kde A </a:t>
            </a:r>
            <a:r>
              <a:rPr lang="sk-SK" altLang="sk-SK" sz="2000" dirty="0" err="1">
                <a:cs typeface="Arial" charset="0"/>
              </a:rPr>
              <a:t>a</a:t>
            </a:r>
            <a:r>
              <a:rPr lang="sk-SK" altLang="sk-SK" sz="2000" dirty="0">
                <a:cs typeface="Arial" charset="0"/>
              </a:rPr>
              <a:t> B sú ľudia a C je aktivita, ktorej sa zúčastňuje človek B (formuje sa spojenie medzi človekom a aktivitou priateľa)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Štúdia </a:t>
            </a:r>
            <a:r>
              <a:rPr lang="sk-SK" altLang="sk-SK" sz="2000" dirty="0" err="1">
                <a:cs typeface="Arial" charset="0"/>
              </a:rPr>
              <a:t>Backstroma</a:t>
            </a:r>
            <a:endParaRPr lang="sk-SK" altLang="sk-SK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štúdium vlastnosti členského uzáveru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ako závisí pravdepodobnosť pripojenia sa do skupiny od počtu priateľov, ktorí tak už urobili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najväčší efekt pri nižšom počte zapojených priateľov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8377095-5643-43D5-AABE-45EB9F02E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143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Príklady vizualizácií sociálnych sietí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A065B5A4-A07D-4E0F-BE92-0A9E30583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F9C7D3AB-27CA-4116-B2BF-DAE2A1CF8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557338"/>
            <a:ext cx="84947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Zakladateľ odvetvia –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Jacob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L.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Moreno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>
                <a:cs typeface="Arial" charset="0"/>
              </a:rPr>
              <a:t>(1889-1974) – navrhol </a:t>
            </a: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sociogram</a:t>
            </a:r>
            <a:endParaRPr lang="sk-SK" altLang="sk-SK" sz="2000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Príklady využitia vizualizácií sociálnych sietí: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Moviegalaxies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>
                <a:cs typeface="Arial" charset="0"/>
              </a:rPr>
              <a:t>– MIT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a Kolínska univerzita,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vizualizácia širokého spektra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filmov (postavy, vzťahy ...)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účelom je hľadanie „receptu“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na úspešný film na základe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analýzy vnímania divákov</a:t>
            </a:r>
            <a:endParaRPr lang="sk-SK" altLang="sk-SK" sz="1800" dirty="0">
              <a:cs typeface="Arial" charset="0"/>
            </a:endParaRPr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D34457E3-D7CE-4DCA-B834-5F1CC11A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5972175"/>
            <a:ext cx="8675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Veľkosť uzla – dôležitosť postavy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Hrúbka hrany – sila vzťahu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Farba – zhluky postáv v danej dejovej línii</a:t>
            </a:r>
          </a:p>
        </p:txBody>
      </p:sp>
      <p:pic>
        <p:nvPicPr>
          <p:cNvPr id="13318" name="Picture 2">
            <a:extLst>
              <a:ext uri="{FF2B5EF4-FFF2-40B4-BE49-F238E27FC236}">
                <a16:creationId xmlns:a16="http://schemas.microsoft.com/office/drawing/2014/main" id="{3835522C-B82B-4818-A7E8-9937D502F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232025"/>
            <a:ext cx="4581525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FA65C2F4-BC24-4B90-8A19-2E68ADE20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143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Príklady vizualizácií sociálnych sietí</a:t>
            </a:r>
            <a:endParaRPr lang="cs-CZ" altLang="sk-SK" sz="3200" b="1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1182F04-6C10-4DFC-A5D3-8E0A2158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E626087A-9CE6-45E4-BC20-BB2907506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557338"/>
            <a:ext cx="8494713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Príklady </a:t>
            </a:r>
            <a:r>
              <a:rPr lang="sk-SK" altLang="sk-SK" sz="2000" dirty="0" err="1">
                <a:cs typeface="Arial" charset="0"/>
              </a:rPr>
              <a:t>využita</a:t>
            </a:r>
            <a:r>
              <a:rPr lang="sk-SK" altLang="sk-SK" sz="2000" dirty="0">
                <a:cs typeface="Arial" charset="0"/>
              </a:rPr>
              <a:t> vizualizácií sociálnych sietí: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Influential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Thinkers</a:t>
            </a: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2000" dirty="0">
                <a:cs typeface="Arial" charset="0"/>
              </a:rPr>
              <a:t>– MIT, ako sa ovplyvňujú osobnosti na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 err="1">
                <a:cs typeface="Arial" charset="0"/>
              </a:rPr>
              <a:t>Wikipédii</a:t>
            </a:r>
            <a:r>
              <a:rPr lang="sk-SK" altLang="sk-SK" sz="2000" dirty="0">
                <a:cs typeface="Arial" charset="0"/>
              </a:rPr>
              <a:t> (filozofi, spisovatelia ...), vzťahy (kým bola osobnosť ovplyvnená a koho ovplyvnila), účelom je objavovanie nových osobností a diel na základe podobnosti s našimi obľúbencami</a:t>
            </a:r>
            <a:endParaRPr lang="sk-SK" altLang="sk-SK" sz="1800" dirty="0">
              <a:cs typeface="Arial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639E1F6F-3DA8-4880-A7BB-62F094933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5661025"/>
            <a:ext cx="86772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Veľkosť uzla – vplyv 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1600" dirty="0">
                <a:cs typeface="Arial" charset="0"/>
              </a:rPr>
              <a:t>	osobnosti v histórii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Farba – zhluky 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1600" dirty="0">
                <a:cs typeface="Arial" charset="0"/>
              </a:rPr>
              <a:t>	reprezentujú filozofické smery</a:t>
            </a:r>
          </a:p>
        </p:txBody>
      </p:sp>
      <p:pic>
        <p:nvPicPr>
          <p:cNvPr id="14342" name="Picture 2">
            <a:extLst>
              <a:ext uri="{FF2B5EF4-FFF2-40B4-BE49-F238E27FC236}">
                <a16:creationId xmlns:a16="http://schemas.microsoft.com/office/drawing/2014/main" id="{9D2AEB72-3E0D-457E-A862-A047992A7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3138488"/>
            <a:ext cx="54006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33ED4E7-09BB-4ADB-B0B4-604511C4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2303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Sociogram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98D42F87-BB17-4ACE-8304-68CCF7DB0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7FB0CCD-6730-4FD6-9464-2AE5EC4F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557338"/>
            <a:ext cx="8451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800"/>
              <a:t>V prvom sociograme použil Moreno: trojuholník (muž) a kruh (žena) na odlíšenie skupín uzlov (farba, tvar,...).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198C9F1-254E-4CAB-966B-C16CE5ADC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5059363"/>
            <a:ext cx="90805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1600" dirty="0">
                <a:cs typeface="Arial" charset="0"/>
              </a:rPr>
              <a:t>Rôzne kombinácie vzťahov – </a:t>
            </a:r>
            <a:r>
              <a:rPr lang="sk-SK" altLang="sk-SK" sz="1600" dirty="0" err="1">
                <a:cs typeface="Arial" charset="0"/>
              </a:rPr>
              <a:t>socionetrické</a:t>
            </a:r>
            <a:r>
              <a:rPr lang="sk-SK" altLang="sk-SK" sz="1600" dirty="0">
                <a:cs typeface="Arial" charset="0"/>
              </a:rPr>
              <a:t> vzorce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pár</a:t>
            </a:r>
            <a:r>
              <a:rPr lang="sk-SK" altLang="sk-SK" sz="1600" dirty="0">
                <a:cs typeface="Arial" charset="0"/>
              </a:rPr>
              <a:t> – dva uzly so vzájomnou preferenciou, </a:t>
            </a: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trojuholník</a:t>
            </a:r>
            <a:r>
              <a:rPr lang="sk-SK" altLang="sk-SK" sz="1600" dirty="0">
                <a:cs typeface="Arial" charset="0"/>
              </a:rPr>
              <a:t> – tri uzly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reťaz</a:t>
            </a:r>
            <a:r>
              <a:rPr lang="sk-SK" altLang="sk-SK" sz="1600" dirty="0">
                <a:cs typeface="Arial" charset="0"/>
              </a:rPr>
              <a:t> – viac uzlov s kruhovými preferenciami, </a:t>
            </a: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hviezda </a:t>
            </a:r>
            <a:r>
              <a:rPr lang="sk-SK" altLang="sk-SK" sz="1600" dirty="0">
                <a:cs typeface="Arial" charset="0"/>
              </a:rPr>
              <a:t>– uzol, smeruje doň veľa preferencií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klika (partia)</a:t>
            </a:r>
            <a:r>
              <a:rPr lang="sk-SK" altLang="sk-SK" sz="1600" dirty="0">
                <a:cs typeface="Arial" charset="0"/>
              </a:rPr>
              <a:t> – tri a viac uzlov so vzájomnými preferenciami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izolovaný</a:t>
            </a:r>
            <a:r>
              <a:rPr lang="sk-SK" altLang="sk-SK" sz="1600" dirty="0">
                <a:cs typeface="Arial" charset="0"/>
              </a:rPr>
              <a:t> – bez preferencií, </a:t>
            </a: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zabudnutý</a:t>
            </a:r>
            <a:r>
              <a:rPr lang="sk-SK" altLang="sk-SK" sz="1600" dirty="0">
                <a:cs typeface="Arial" charset="0"/>
              </a:rPr>
              <a:t> – vychádzajú z neho preferencie no žiadne doň nesmerujú, </a:t>
            </a:r>
            <a:r>
              <a:rPr lang="sk-SK" altLang="sk-SK" sz="16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šedá eminencia </a:t>
            </a:r>
            <a:r>
              <a:rPr lang="sk-SK" altLang="sk-SK" sz="1600" dirty="0">
                <a:cs typeface="Arial" charset="0"/>
              </a:rPr>
              <a:t>– izolovaný uzol má iba preferenciu s hviezdou</a:t>
            </a:r>
          </a:p>
        </p:txBody>
      </p:sp>
      <p:pic>
        <p:nvPicPr>
          <p:cNvPr id="15366" name="Picture 2">
            <a:extLst>
              <a:ext uri="{FF2B5EF4-FFF2-40B4-BE49-F238E27FC236}">
                <a16:creationId xmlns:a16="http://schemas.microsoft.com/office/drawing/2014/main" id="{B1612727-49BA-4B02-B567-513094B69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2265363"/>
            <a:ext cx="27813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3">
            <a:extLst>
              <a:ext uri="{FF2B5EF4-FFF2-40B4-BE49-F238E27FC236}">
                <a16:creationId xmlns:a16="http://schemas.microsoft.com/office/drawing/2014/main" id="{8A81D5D6-A1CA-49C3-850F-951921F62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441575"/>
            <a:ext cx="373538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 Box 4">
            <a:extLst>
              <a:ext uri="{FF2B5EF4-FFF2-40B4-BE49-F238E27FC236}">
                <a16:creationId xmlns:a16="http://schemas.microsoft.com/office/drawing/2014/main" id="{37A6B88D-B57B-4A4D-8BCD-E6070BE84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227513"/>
            <a:ext cx="5076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Preferencie – orientované šípky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Vzájomná preferencia – v strede pretnutá čiara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600"/>
              <a:t>Negatívne preferencie – prerušovaná čiara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8119D2A5-6462-4B2A-8992-4DA99A6B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2303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Sociogram</a:t>
            </a:r>
            <a:endParaRPr lang="cs-CZ" altLang="sk-SK" sz="3200" b="1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1E0B1A8E-17AD-421E-8C27-05896E99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33A31C78-A2B9-4959-865A-B5EBBE07D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557338"/>
            <a:ext cx="8702675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Existuje viacero typov </a:t>
            </a:r>
            <a:r>
              <a:rPr lang="sk-SK" altLang="sk-SK" sz="2000" dirty="0" err="1">
                <a:cs typeface="Arial" charset="0"/>
              </a:rPr>
              <a:t>sociogramov</a:t>
            </a:r>
            <a:r>
              <a:rPr lang="sk-SK" altLang="sk-SK" sz="2000" dirty="0">
                <a:cs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Klasický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sociogram</a:t>
            </a:r>
            <a:r>
              <a:rPr lang="sk-SK" altLang="sk-SK" sz="1800" dirty="0"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najobľúbenejší členovia siete do stredu, izolovaní na okraje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aby sa pretínalo čo najmenej hrán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sila vzťahov sa vyjadruje vzájomnou vzdialenosťou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Kruhový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sociogram</a:t>
            </a:r>
            <a:r>
              <a:rPr lang="sk-SK" altLang="sk-SK" sz="1800" dirty="0"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uzly sa umiestňujú na sústredné kružnice – každá reprezentuje interval prijatých preferencií, v strede sú umiestnené hviezdy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Tabuľkový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sociogram</a:t>
            </a:r>
            <a:r>
              <a:rPr lang="sk-SK" altLang="sk-SK" sz="1800" dirty="0"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toľko riadkov, koľko preferencií najobľúbenejšieho uzla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uzly sa umiestňujú od najobľúbenejších (1. riadok) po menej obľúbené</a:t>
            </a: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id="{61FC1D8B-BDC9-41FC-98BD-531A89AEE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511675"/>
            <a:ext cx="573087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975BAEE3-EFE0-4191-A5F5-687B2F0DA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66725"/>
            <a:ext cx="7969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Nástroje na vizualizáciu sociálnych sietí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2210114E-E1C7-4F55-ABAA-09E0D0C8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7179FFB1-B74C-48B7-A0DE-4BECDB620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87026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 err="1">
                <a:cs typeface="Arial" charset="0"/>
              </a:rPr>
              <a:t>Stand-alone</a:t>
            </a:r>
            <a:r>
              <a:rPr lang="sk-SK" altLang="sk-SK" sz="2000" dirty="0">
                <a:cs typeface="Arial" charset="0"/>
              </a:rPr>
              <a:t> softvér: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Graphviz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(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Graph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Visualization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Software)</a:t>
            </a:r>
            <a:r>
              <a:rPr lang="sk-SK" altLang="sk-SK" sz="16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AT</a:t>
            </a:r>
            <a:r>
              <a:rPr lang="en-US" altLang="sk-SK" sz="1600" dirty="0">
                <a:cs typeface="Arial" charset="0"/>
              </a:rPr>
              <a:t>&amp;T Labs </a:t>
            </a:r>
            <a:r>
              <a:rPr lang="sk-SK" altLang="sk-SK" sz="1600" dirty="0" err="1">
                <a:cs typeface="Arial" charset="0"/>
              </a:rPr>
              <a:t>Research</a:t>
            </a:r>
            <a:r>
              <a:rPr lang="sk-SK" altLang="sk-SK" sz="16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viac častí, jedna pre opis grafu DOT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algoritmy na vykresľovanie rôznych rozložení uzlov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http://www.graphviz.org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0427F11D-8DDB-4D0F-9501-99D27747A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089275"/>
            <a:ext cx="87026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Gephi</a:t>
            </a:r>
            <a:r>
              <a:rPr lang="sk-SK" altLang="sk-SK" sz="16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nielen vizualizácia ale aj analytické funkcie (</a:t>
            </a:r>
            <a:r>
              <a:rPr lang="sk-SK" altLang="sk-SK" sz="1600" dirty="0" err="1">
                <a:cs typeface="Arial" charset="0"/>
              </a:rPr>
              <a:t>Java</a:t>
            </a:r>
            <a:r>
              <a:rPr lang="sk-SK" altLang="sk-SK" sz="1600" dirty="0">
                <a:cs typeface="Arial" charset="0"/>
              </a:rPr>
              <a:t>, platforma </a:t>
            </a:r>
            <a:r>
              <a:rPr lang="sk-SK" altLang="sk-SK" sz="1600" dirty="0" err="1">
                <a:cs typeface="Arial" charset="0"/>
              </a:rPr>
              <a:t>NetBeans</a:t>
            </a:r>
            <a:r>
              <a:rPr lang="sk-SK" altLang="sk-SK" sz="1600" dirty="0">
                <a:cs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vývoj inicializovali študenti francúzskej UTC (</a:t>
            </a:r>
            <a:r>
              <a:rPr lang="sk-SK" altLang="sk-SK" sz="1600" dirty="0" err="1">
                <a:cs typeface="Arial" charset="0"/>
              </a:rPr>
              <a:t>Universite</a:t>
            </a:r>
            <a:r>
              <a:rPr lang="sk-SK" altLang="sk-SK" sz="1600" dirty="0">
                <a:cs typeface="Arial" charset="0"/>
              </a:rPr>
              <a:t> </a:t>
            </a:r>
            <a:r>
              <a:rPr lang="sk-SK" altLang="sk-SK" sz="1600" dirty="0" err="1">
                <a:cs typeface="Arial" charset="0"/>
              </a:rPr>
              <a:t>de</a:t>
            </a:r>
            <a:r>
              <a:rPr lang="sk-SK" altLang="sk-SK" sz="1600" dirty="0">
                <a:cs typeface="Arial" charset="0"/>
              </a:rPr>
              <a:t> </a:t>
            </a:r>
            <a:r>
              <a:rPr lang="sk-SK" altLang="sk-SK" sz="1600" dirty="0" err="1">
                <a:cs typeface="Arial" charset="0"/>
              </a:rPr>
              <a:t>Technologie</a:t>
            </a:r>
            <a:r>
              <a:rPr lang="sk-SK" altLang="sk-SK" sz="1600" dirty="0">
                <a:cs typeface="Arial" charset="0"/>
              </a:rPr>
              <a:t> </a:t>
            </a:r>
            <a:r>
              <a:rPr lang="sk-SK" altLang="sk-SK" sz="1600" dirty="0" err="1">
                <a:cs typeface="Arial" charset="0"/>
              </a:rPr>
              <a:t>de</a:t>
            </a:r>
            <a:r>
              <a:rPr lang="sk-SK" altLang="sk-SK" sz="1600" dirty="0">
                <a:cs typeface="Arial" charset="0"/>
              </a:rPr>
              <a:t> </a:t>
            </a:r>
            <a:r>
              <a:rPr lang="sk-SK" altLang="sk-SK" sz="1600" dirty="0" err="1">
                <a:cs typeface="Arial" charset="0"/>
              </a:rPr>
              <a:t>Compiegne</a:t>
            </a:r>
            <a:r>
              <a:rPr lang="sk-SK" altLang="sk-SK" sz="1600" dirty="0">
                <a:cs typeface="Arial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podporuje veľa formátov I/O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https://gephi.org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endParaRPr lang="sk-SK" altLang="sk-SK" sz="1600" dirty="0">
              <a:cs typeface="Arial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F7E62E8E-756B-4F50-A81A-DD0461C2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508500"/>
            <a:ext cx="8702675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NodeXL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(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Network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Overview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Discovery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and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Exploration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sk-SK" altLang="sk-SK" sz="18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for</a:t>
            </a:r>
            <a:r>
              <a:rPr lang="sk-SK" altLang="sk-SK" sz="1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Excel)</a:t>
            </a:r>
            <a:r>
              <a:rPr lang="sk-SK" altLang="sk-SK" sz="1600" dirty="0"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funkcionality pre vizualizáciu aj analýzu dát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vhodný pre používateľov málo skúsených v programovaní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600" dirty="0">
                <a:cs typeface="Arial" charset="0"/>
              </a:rPr>
              <a:t>http://nodexl.codeplex.com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endParaRPr lang="sk-SK" altLang="sk-SK" sz="1600" dirty="0"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3AFA0589-7630-4691-8798-22861E23D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Osnova:</a:t>
            </a:r>
            <a:endParaRPr lang="cs-CZ" altLang="sk-SK" sz="3200" b="1"/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3F92DAEB-2A76-419F-82B0-070C02E8E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7D4A2F8A-C877-4B6E-A354-E52B7D657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75" y="2151063"/>
            <a:ext cx="70056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Úvod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Analýza sociálnych sietí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Základné pojmy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Homofíla v sociálnych sieťach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Sociálno–afiliačná sieť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Príklady vizualizácií sociálnych sietí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Sociogram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/>
              <a:t>Nástroje na vizualizáciu sociálnych sietí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sk-SK" altLang="sk-SK" sz="2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Prednáška vychádza z prác (vrátane obrázkov):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Návrat P., Kubán P., Krátky P., Macko P., Móro R., Srba I., Šajgalík M., Ševcech J., Vrablecová, P.: Weboveda: východiská, predmet, metódy.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9BFE0FF-795D-4B22-BAE8-30F98A809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209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Úvod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BFAA517-6131-4F06-B765-8A5ED656E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E4D753C-5A20-4A9C-AD5D-472E20ABD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28775"/>
            <a:ext cx="8128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Aplikácie poskytujúce služby sociálnych sietí: 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poskytujú množstvo dát o prepojeniach medzi jednotlivcami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umožňujú rozsiahle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+mn-cs"/>
              </a:rPr>
              <a:t>analýzy týchto sietí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umožňujú overenie rôznych teoretických modelov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Príslušníci sociálnych sietí sú formovaní aktivitami svojich priateľov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Štúdium sociálnych sietí umožňuje zefektívniť webové služby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Analýza sociálnych sietí prináša jasnejší pohľad na </a:t>
            </a:r>
          </a:p>
          <a:p>
            <a:pPr>
              <a:defRPr/>
            </a:pPr>
            <a:r>
              <a:rPr lang="sk-SK" sz="2000" dirty="0">
                <a:latin typeface="Arial" charset="0"/>
                <a:cs typeface="+mn-cs"/>
              </a:rPr>
              <a:t>	politické, ekonomické a sociálne prostredie </a:t>
            </a:r>
          </a:p>
          <a:p>
            <a:pPr marL="342900" indent="-342900">
              <a:defRPr/>
            </a:pPr>
            <a:r>
              <a:rPr lang="sk-SK" sz="2000" dirty="0">
                <a:latin typeface="Arial" charset="0"/>
                <a:cs typeface="+mn-cs"/>
              </a:rPr>
              <a:t>	</a:t>
            </a:r>
            <a:endParaRPr lang="sk-SK" dirty="0">
              <a:latin typeface="Arial" charset="0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Sídla sociálnych sietí poskytujú veľké množstvo údajov o štruktúre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Umožňuje presnejšie a rozsiahlejšie </a:t>
            </a:r>
          </a:p>
          <a:p>
            <a:pPr lvl="1">
              <a:defRPr/>
            </a:pPr>
            <a:r>
              <a:rPr lang="sk-SK" sz="2000" dirty="0">
                <a:latin typeface="Arial" charset="0"/>
                <a:cs typeface="+mn-cs"/>
              </a:rPr>
              <a:t>	testovanie teórií o sociálnych vzťahoch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latin typeface="Arial" charset="0"/>
                <a:cs typeface="+mn-cs"/>
              </a:rPr>
              <a:t>Mobilizácia voličov do volieb (61 </a:t>
            </a:r>
            <a:r>
              <a:rPr lang="sk-SK" sz="2000" dirty="0" err="1">
                <a:latin typeface="Arial" charset="0"/>
                <a:cs typeface="+mn-cs"/>
              </a:rPr>
              <a:t>mil</a:t>
            </a:r>
            <a:r>
              <a:rPr lang="sk-SK" sz="2000" dirty="0">
                <a:latin typeface="Arial" charset="0"/>
                <a:cs typeface="+mn-cs"/>
              </a:rPr>
              <a:t> účastníkov)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DBF21569-70A4-4D20-8BA7-9A2A6FC86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895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Analýza sociálnych sietí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E7DBACD4-A0AB-406D-816E-EAE1F2CD6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DE80F43F-36CE-43E3-B767-EF2F7A317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33525"/>
            <a:ext cx="880268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Snaha vysvetliť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ako sú účastníci prepojení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vzájomný vplyv na ich správanie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ako interakcia ovplyvňuje štruktúru celej siete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Dve základné analytické otázky: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prečo účastníci </a:t>
            </a:r>
            <a:r>
              <a:rPr lang="sk-SK" altLang="sk-SK" sz="2000" dirty="0" err="1">
                <a:cs typeface="Arial" charset="0"/>
              </a:rPr>
              <a:t>interagujú</a:t>
            </a:r>
            <a:r>
              <a:rPr lang="sk-SK" altLang="sk-SK" sz="2000" dirty="0">
                <a:cs typeface="Arial" charset="0"/>
              </a:rPr>
              <a:t> pozorovaným spôsobom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aké sú následky interakcie, pozorovanej štruktúry siete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obsah sťahovaných dokumentov (z hocikade na svete) neviditeľný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Výsledky analýzy sa výhodne aplikujú v praxi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vylepšenie odporúčaní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zefektívnenie marketingu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vyhľadávanie – zvýšenie relevancie odkazov (</a:t>
            </a:r>
            <a:r>
              <a:rPr lang="sk-SK" altLang="sk-SK" sz="2000" dirty="0" err="1">
                <a:cs typeface="Arial" charset="0"/>
              </a:rPr>
              <a:t>Google</a:t>
            </a:r>
            <a:r>
              <a:rPr lang="sk-SK" altLang="sk-SK" sz="2000" dirty="0">
                <a:cs typeface="Arial" charset="0"/>
              </a:rPr>
              <a:t> – odkazy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	ohodnotené (</a:t>
            </a:r>
            <a:r>
              <a:rPr lang="sk-SK" altLang="sk-SK" sz="2000" dirty="0" err="1">
                <a:cs typeface="Arial" charset="0"/>
              </a:rPr>
              <a:t>likes</a:t>
            </a:r>
            <a:r>
              <a:rPr lang="sk-SK" altLang="sk-SK" sz="2000" dirty="0">
                <a:cs typeface="Arial" charset="0"/>
              </a:rPr>
              <a:t>) kamarátmi zo SS sú vo vyhľadávaní vyššie)</a:t>
            </a:r>
          </a:p>
          <a:p>
            <a:pPr marL="0"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Truthy</a:t>
            </a:r>
            <a:r>
              <a:rPr lang="sk-SK" altLang="sk-SK" sz="2000" dirty="0">
                <a:cs typeface="Arial" charset="0"/>
              </a:rPr>
              <a:t> – nástroj na analýzu sociálnych sietí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analyzuje šírenie informácií (politických, obchodných)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na stránkach </a:t>
            </a:r>
            <a:r>
              <a:rPr lang="sk-SK" altLang="sk-SK" sz="2000" dirty="0" err="1">
                <a:cs typeface="Arial" charset="0"/>
              </a:rPr>
              <a:t>Twitter</a:t>
            </a:r>
            <a:r>
              <a:rPr lang="sk-SK" altLang="sk-SK" sz="2000" dirty="0"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identifikácia nových trendov (predikcia kľúčových ukazovateľov trhu)</a:t>
            </a:r>
            <a:endParaRPr lang="sk-SK" altLang="sk-SK" sz="1800" dirty="0"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306A3F9C-87DE-4E9E-9E1C-F932B7901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895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Analýza sociálnych sietí</a:t>
            </a:r>
            <a:endParaRPr lang="cs-CZ" altLang="sk-SK" sz="3200" b="1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EED9D5BC-036B-4892-B55D-36FC80C5D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666CABF7-8760-4C7B-8203-9CF357AF2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84313"/>
            <a:ext cx="880268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Virálny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marketing </a:t>
            </a:r>
            <a:r>
              <a:rPr lang="sk-SK" altLang="sk-SK" sz="2000" dirty="0">
                <a:cs typeface="Arial" charset="0"/>
              </a:rPr>
              <a:t>– sledovanie šírenia informácie o produkte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produkt sa nepáči zákazníkovi – negatívny potenciál pre marketing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celebrita – výrazne prispieva k šíreniu mienky – vysoký potenciál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	pre zacielenie marketingu</a:t>
            </a:r>
          </a:p>
          <a:p>
            <a:pPr marL="0"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cs typeface="Arial" charset="0"/>
              </a:rPr>
              <a:t>Truthy</a:t>
            </a:r>
            <a:endParaRPr lang="sk-SK" altLang="sk-SK" sz="1800" dirty="0">
              <a:cs typeface="Arial" charset="0"/>
            </a:endParaRPr>
          </a:p>
        </p:txBody>
      </p:sp>
      <p:pic>
        <p:nvPicPr>
          <p:cNvPr id="7173" name="Picture 2">
            <a:extLst>
              <a:ext uri="{FF2B5EF4-FFF2-40B4-BE49-F238E27FC236}">
                <a16:creationId xmlns:a16="http://schemas.microsoft.com/office/drawing/2014/main" id="{E9C2C737-4912-4C6D-8F2A-4B467194A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924175"/>
            <a:ext cx="7323138" cy="382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EA98C0C-55E2-46F4-BCC1-A5698C011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79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Základné pojmy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B9798892-BE2C-4788-B7D3-63581C6E0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18D2B51-53DC-418A-AFF0-764F9FB74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1558925"/>
            <a:ext cx="8802687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účastník, väzba, </a:t>
            </a:r>
            <a:r>
              <a:rPr lang="sk-SK" altLang="sk-SK" sz="2000" dirty="0" err="1">
                <a:cs typeface="Arial" charset="0"/>
              </a:rPr>
              <a:t>dyáda</a:t>
            </a:r>
            <a:r>
              <a:rPr lang="sk-SK" altLang="sk-SK" sz="2000" dirty="0">
                <a:cs typeface="Arial" charset="0"/>
              </a:rPr>
              <a:t>, triáda, podskupina, skupina, vzťah, sociálna sieť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účastníci: jednotlivé (ľudia) alebo kolektívne jednotky (oddelenie vo firme)</a:t>
            </a:r>
          </a:p>
          <a:p>
            <a:pPr marL="0"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väzba (medzi dvoma účastníkmi) môže byť rôzneho druhu: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hodnotenie inou osobou (priateľstvo, rešpekt)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prevod materiálnych zdrojov (obchodné transakcie, pôžičky)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afiliácie (klub, TU)			SIEŤ:	</a:t>
            </a:r>
            <a:r>
              <a:rPr lang="sk-SK" altLang="sk-SK" sz="1800" dirty="0" err="1">
                <a:cs typeface="Arial" charset="0"/>
              </a:rPr>
              <a:t>jednomódová</a:t>
            </a:r>
            <a:endParaRPr lang="sk-SK" altLang="sk-SK" sz="18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interakcie (posielanie správ, </a:t>
            </a:r>
            <a:r>
              <a:rPr lang="sk-SK" altLang="sk-SK" sz="1800" dirty="0" err="1">
                <a:cs typeface="Arial" charset="0"/>
              </a:rPr>
              <a:t>chat</a:t>
            </a:r>
            <a:r>
              <a:rPr lang="sk-SK" altLang="sk-SK" sz="1800" dirty="0">
                <a:cs typeface="Arial" charset="0"/>
              </a:rPr>
              <a:t>)		</a:t>
            </a:r>
            <a:r>
              <a:rPr lang="sk-SK" altLang="sk-SK" sz="1800" dirty="0" err="1">
                <a:cs typeface="Arial" charset="0"/>
              </a:rPr>
              <a:t>dvojmódová</a:t>
            </a:r>
            <a:endParaRPr lang="sk-SK" altLang="sk-SK" sz="18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biologické a rodinné vzťahy			</a:t>
            </a:r>
            <a:r>
              <a:rPr lang="sk-SK" altLang="sk-SK" sz="1800" dirty="0" err="1">
                <a:cs typeface="Arial" charset="0"/>
              </a:rPr>
              <a:t>viacmódová</a:t>
            </a:r>
            <a:endParaRPr lang="sk-SK" altLang="sk-SK" sz="18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fyzické prepojenie (cesta, most)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cs typeface="Arial" charset="0"/>
              </a:rPr>
              <a:t>Diáda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dvaja účastníci, analýza reciprocity väzby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Triáda:</a:t>
            </a:r>
            <a:endParaRPr lang="sk-SK" altLang="sk-SK" sz="2000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traja účastníci, analýza </a:t>
            </a:r>
            <a:r>
              <a:rPr lang="sk-SK" altLang="sk-SK" sz="1800" dirty="0" err="1">
                <a:cs typeface="Arial" charset="0"/>
              </a:rPr>
              <a:t>tranzitívnosti</a:t>
            </a:r>
            <a:r>
              <a:rPr lang="sk-SK" altLang="sk-SK" sz="1800" dirty="0">
                <a:cs typeface="Arial" charset="0"/>
              </a:rPr>
              <a:t> a vyváženosti vzťahov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Analýza sietí – aj vzťah medzi systémami účastníkov</a:t>
            </a:r>
            <a:r>
              <a:rPr lang="sk-SK" altLang="sk-SK" sz="2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výber konečnej množiny účastníkov – skupiny pre štúdium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súbor väzieb medzi účastníkmi skupiny – vzťah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1800" dirty="0">
                <a:cs typeface="Arial" charset="0"/>
              </a:rPr>
              <a:t>	(trieda – kto je kamarát, kto komu čo požičal)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CB1650E-B0FB-4682-8213-8B90054F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208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k-SK" altLang="sk-SK" sz="3200" b="1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Homofília</a:t>
            </a:r>
            <a:r>
              <a:rPr lang="sk-SK" altLang="sk-SK" sz="3200" b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v sociálnych sieťach</a:t>
            </a:r>
            <a:endParaRPr lang="cs-CZ" altLang="sk-SK" sz="3200" b="1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69D42C2-A027-49E5-BE98-14FCF37A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C56C4C1-A064-4EEF-A388-0DC2D3D40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17650"/>
            <a:ext cx="867568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Homofília</a:t>
            </a:r>
            <a:endParaRPr lang="sk-SK" altLang="sk-SK" sz="2000" dirty="0">
              <a:solidFill>
                <a:schemeClr val="accent6">
                  <a:lumMod val="50000"/>
                </a:schemeClr>
              </a:solidFill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princíp založený na tendencii byť podobný svojim kamarátom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Platón: „podobnosť plodí priateľstvo“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Aristoteles: „ľudia majú radi tých, ktorí sú ako oni“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cs typeface="Arial" charset="0"/>
              </a:rPr>
              <a:t>homofília</a:t>
            </a:r>
            <a:r>
              <a:rPr lang="sk-SK" altLang="sk-SK" sz="2000" dirty="0">
                <a:cs typeface="Arial" charset="0"/>
              </a:rPr>
              <a:t> pomáha pochopiť spôsob formovania liniek v SS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cs typeface="Arial" charset="0"/>
              </a:rPr>
              <a:t>kontextuálne</a:t>
            </a:r>
            <a:r>
              <a:rPr lang="sk-SK" altLang="sk-SK" sz="2000" dirty="0">
                <a:cs typeface="Arial" charset="0"/>
              </a:rPr>
              <a:t> faktory (geografická blízkosť, rodina, organizácia, sociálna vrstva ...) vplývajú na štruktúru siete (</a:t>
            </a:r>
            <a:r>
              <a:rPr lang="sk-SK" altLang="sk-SK" sz="2000" dirty="0" err="1">
                <a:cs typeface="Arial" charset="0"/>
              </a:rPr>
              <a:t>homofilné</a:t>
            </a:r>
            <a:r>
              <a:rPr lang="sk-SK" altLang="sk-SK" sz="2000" dirty="0">
                <a:cs typeface="Arial" charset="0"/>
              </a:rPr>
              <a:t> prepojenia)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 err="1">
                <a:cs typeface="Arial" charset="0"/>
              </a:rPr>
              <a:t>homofília</a:t>
            </a:r>
            <a:r>
              <a:rPr lang="sk-SK" altLang="sk-SK" sz="2000" dirty="0">
                <a:cs typeface="Arial" charset="0"/>
              </a:rPr>
              <a:t> limituje sociálne svety (aké informácie dostanú, aké postoje ich formujú)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Dôkaz prítomnosti </a:t>
            </a:r>
            <a:r>
              <a:rPr lang="sk-SK" altLang="sk-SK" sz="2000" dirty="0" err="1">
                <a:cs typeface="Arial" charset="0"/>
              </a:rPr>
              <a:t>homofílie</a:t>
            </a:r>
            <a:endParaRPr lang="sk-SK" altLang="sk-SK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uzol - jedinec mužského/ženského pohlavia s </a:t>
            </a:r>
            <a:r>
              <a:rPr lang="sk-SK" altLang="sk-SK" sz="2000" dirty="0" err="1">
                <a:cs typeface="Arial" charset="0"/>
              </a:rPr>
              <a:t>pravdepod</a:t>
            </a:r>
            <a:r>
              <a:rPr lang="sk-SK" altLang="sk-SK" sz="2000" dirty="0">
                <a:cs typeface="Arial" charset="0"/>
              </a:rPr>
              <a:t>. p/q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hrana medzi dvoma mužmi/ženami – pravdepodobnosť p</a:t>
            </a:r>
            <a:r>
              <a:rPr lang="sk-SK" altLang="sk-SK" sz="2000" baseline="30000" dirty="0">
                <a:cs typeface="Arial" charset="0"/>
              </a:rPr>
              <a:t>2</a:t>
            </a:r>
            <a:r>
              <a:rPr lang="sk-SK" altLang="sk-SK" sz="2000" dirty="0">
                <a:cs typeface="Arial" charset="0"/>
              </a:rPr>
              <a:t>/q</a:t>
            </a:r>
            <a:r>
              <a:rPr lang="sk-SK" altLang="sk-SK" sz="2000" baseline="30000" dirty="0">
                <a:cs typeface="Arial" charset="0"/>
              </a:rPr>
              <a:t>2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hrana medzi mužom a ženou – pravdepodobnosť 2pq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ak je počet hrán medzi jedincami rôznych pohlaví v reálnej sieti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     menší ako 2pq, potom je dokázaná </a:t>
            </a:r>
            <a:r>
              <a:rPr lang="sk-SK" altLang="sk-SK" sz="2000" dirty="0" err="1">
                <a:cs typeface="Arial" charset="0"/>
              </a:rPr>
              <a:t>homofília</a:t>
            </a:r>
            <a:r>
              <a:rPr lang="sk-SK" altLang="sk-SK" sz="2000" dirty="0">
                <a:cs typeface="Arial" charset="0"/>
              </a:rPr>
              <a:t> v sieti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6A507F5-D7E5-4AF5-82D9-F242075C9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208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Homofília v sociálnych sieťach</a:t>
            </a:r>
            <a:endParaRPr lang="cs-CZ" altLang="sk-SK" sz="3200" b="1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85C39A9-5093-4751-AD1D-1AE1E1ED5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3424DFC1-0BCD-40C9-A777-A95D19385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17650"/>
            <a:ext cx="867568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Príklad vplyvu kontextu na štruktúru siete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SS: vzťahy medzi študentmi 2 základných a 2 stredných škôl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000"/>
              <a:t>aj ich rasová príslušnosť</a:t>
            </a:r>
            <a:endParaRPr lang="sk-SK" altLang="sk-SK" sz="2000" baseline="3000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800"/>
              <a:t>prvá divízia založená na rase (ľavá a pravá polovica)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1800"/>
              <a:t>druhá divízia založená na príslušnosti k škole (horná a dolná polovica</a:t>
            </a:r>
          </a:p>
        </p:txBody>
      </p:sp>
      <p:pic>
        <p:nvPicPr>
          <p:cNvPr id="10245" name="Picture 2">
            <a:extLst>
              <a:ext uri="{FF2B5EF4-FFF2-40B4-BE49-F238E27FC236}">
                <a16:creationId xmlns:a16="http://schemas.microsoft.com/office/drawing/2014/main" id="{11B5B291-6B44-4584-A4E3-A9DBB28BB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086100"/>
            <a:ext cx="5472113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2E4D438-048A-4869-96D3-A2DA8BA46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208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/>
              <a:t>Homofília v sociálnych sieťach</a:t>
            </a:r>
            <a:endParaRPr lang="cs-CZ" altLang="sk-SK" sz="3200" b="1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F0E3536C-49E9-4A54-BA8D-473CC9305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6F58AF51-940A-48A8-BA80-5D2F1CB36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17650"/>
            <a:ext cx="8675687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Mechanizmy </a:t>
            </a:r>
            <a:r>
              <a:rPr lang="sk-SK" altLang="sk-SK" sz="2000" dirty="0" err="1">
                <a:cs typeface="Arial" charset="0"/>
              </a:rPr>
              <a:t>homofílie</a:t>
            </a:r>
            <a:r>
              <a:rPr lang="sk-SK" altLang="sk-SK" sz="2000" dirty="0">
                <a:cs typeface="Arial" charset="0"/>
              </a:rPr>
              <a:t> – selekcia a socializácia: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Selekcia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podľa nemenných spoločenských charakteristík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	spoločná štvrť, škola, práca</a:t>
            </a:r>
            <a:endParaRPr lang="sk-SK" altLang="sk-SK" sz="2000" baseline="30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podľa menných charakteristík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1800" dirty="0">
                <a:cs typeface="Arial" charset="0"/>
              </a:rPr>
              <a:t>	správanie, aktivity, záujmy (formujú komplexnejšie spojenia – linky)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1800" dirty="0">
                <a:cs typeface="Arial" charset="0"/>
              </a:rPr>
              <a:t>sú formované nové vzťahy na základe charakteristík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Socializácia - sociálny vplyv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je to opak selekcie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tendencia zmeny správania, aby sa priblížilo správaniu kamarátov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nie sú formované nové vzťahy ale existujúce spojenia 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	formujú správanie (nádej?)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Štúdia </a:t>
            </a:r>
            <a:r>
              <a:rPr lang="sk-SK" altLang="sk-SK" sz="2000" dirty="0" err="1">
                <a:cs typeface="Arial" charset="0"/>
              </a:rPr>
              <a:t>Christakisa</a:t>
            </a:r>
            <a:endParaRPr lang="sk-SK" altLang="sk-SK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selekcia – hľadanie kamarátov s obezitou/zdravým životným štýlom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selekcia – na základe iných charakteristík s tým súvisiacich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  <a:defRPr/>
            </a:pPr>
            <a:r>
              <a:rPr lang="sk-SK" altLang="sk-SK" sz="2000" dirty="0">
                <a:cs typeface="Arial" charset="0"/>
              </a:rPr>
              <a:t>socializácia – obezita/zdravý štýl sa môže šíriť pôsobením</a:t>
            </a:r>
          </a:p>
          <a:p>
            <a:pPr marL="457200" lvl="1" indent="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sk-SK" altLang="sk-SK" sz="2000" dirty="0">
                <a:cs typeface="Arial" charset="0"/>
              </a:rPr>
              <a:t>	sociálneho vplyvu</a:t>
            </a:r>
            <a:endParaRPr lang="sk-SK" altLang="sk-SK" sz="1800" dirty="0">
              <a:cs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4493</TotalTime>
  <Words>1349</Words>
  <Application>Microsoft Office PowerPoint</Application>
  <PresentationFormat>Prezentácia na obrazovke (4:3)</PresentationFormat>
  <Paragraphs>183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Vrstvy</vt:lpstr>
      <vt:lpstr>Mechanizmy prítomné  v sociálnych sieťach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188</cp:revision>
  <dcterms:created xsi:type="dcterms:W3CDTF">2007-08-31T13:42:21Z</dcterms:created>
  <dcterms:modified xsi:type="dcterms:W3CDTF">2022-09-27T13:58:24Z</dcterms:modified>
</cp:coreProperties>
</file>