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310" r:id="rId8"/>
    <p:sldId id="267" r:id="rId9"/>
    <p:sldId id="311" r:id="rId10"/>
    <p:sldId id="274" r:id="rId11"/>
    <p:sldId id="312" r:id="rId12"/>
    <p:sldId id="275" r:id="rId13"/>
    <p:sldId id="284" r:id="rId14"/>
    <p:sldId id="285" r:id="rId15"/>
    <p:sldId id="286" r:id="rId16"/>
    <p:sldId id="272" r:id="rId17"/>
    <p:sldId id="268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269" r:id="rId35"/>
    <p:sldId id="303" r:id="rId36"/>
    <p:sldId id="304" r:id="rId37"/>
    <p:sldId id="305" r:id="rId38"/>
    <p:sldId id="306" r:id="rId39"/>
    <p:sldId id="308" r:id="rId40"/>
    <p:sldId id="307" r:id="rId41"/>
    <p:sldId id="309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6600"/>
    <a:srgbClr val="006666"/>
    <a:srgbClr val="006699"/>
    <a:srgbClr val="003366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550" autoAdjust="0"/>
  </p:normalViewPr>
  <p:slideViewPr>
    <p:cSldViewPr>
      <p:cViewPr varScale="1">
        <p:scale>
          <a:sx n="87" d="100"/>
          <a:sy n="87" d="100"/>
        </p:scale>
        <p:origin x="102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26963B3-F73C-45E9-A2A3-6BE74C796A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1E0B944-2166-4E85-AF0E-EDCBB84D4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 sz="2400" i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618E89C-6808-4621-86D3-13704B66CC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8B3FC13C-5704-4389-AF71-14E35D7104E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k-SK" altLang="sk-SK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7F5A4FAF-1ECC-4977-8BD5-C37897353AD8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k-SK" altLang="sk-SK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CDB7BAFC-782D-41E2-9CC5-389E61BAE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0637EDDF-3500-4563-B297-574CC6ECDE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1DDAD68E-4B0F-4522-A2FD-967891F32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k-SK" altLang="sk-SK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4DC9FD10-9B0E-405D-A7D2-C4DA6F5B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E3D58B8-A0B7-4C88-84A9-E7FA963617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738F317-9529-42F3-A170-88822561B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7CCB47F4-70DF-4D30-990D-CECA55C64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2426F-C750-4AF3-BC7A-67DB0340079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627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8A0581F-15C8-4CBF-9D8E-DC78415FD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2907399-2AD4-4787-8C52-B3BF28CFD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205298C-3A4E-47F5-8625-63335BD77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109A8-6E97-47AB-BCE6-D0D837B7EC4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78413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4FAEBE4-CE39-4A22-BE75-DFF434DC7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C08D30F-2D81-48C9-8A88-279059667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D5B0551-70DD-43BB-A39C-0396E1AC3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27C6D-530B-4787-8DC7-B304FD21AA5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1044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FA6098-9CA1-4C81-BA39-433CA6312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5989BB-959D-46C3-AC33-AE2FD3B70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9FCCA73-2366-4EB6-B214-5386C9EB2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4FA2D-E7C9-4497-9CB9-A09D771ACD4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07309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4C2FE00-842C-4692-AAD1-BB219F6DD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81FD2DC-2621-4368-9B84-41C2B4C78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437996F-4A45-4BD5-BF47-A0674B7B4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37DBD-30BE-472C-B7FA-BC164094579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9757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5EA08ED-A61A-43F6-A4AF-8BE4B7CE6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8B29B2-603E-45BD-B0D2-940BC010B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B96012A-9FEA-461B-A198-1286E73B0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227A1-6226-4215-9D83-EE5EEF6DC320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087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EE7E2E4-9DCA-4816-8C28-23CD7CD35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FD7AE23-3868-40BA-AB37-7F8563F6C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EABC9C2-2B96-4855-A1D2-9084A81F2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09189-4966-458B-896D-C18BDC000EA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57588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5335B63-8FC9-4079-A5A2-6BDE0F6DF7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68A0BFC-4786-4FE0-AF95-333D4BE86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D02F725-1C83-4182-AEB3-C30804649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717F3-6225-4796-8924-85401ADD60CA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02391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02F9305-7D4B-402C-A951-3E7BCA673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E4650F4-012A-48F8-922D-7BACFD3E3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8F7DC32-8685-4ED7-9BD1-49214C68D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C38BA-6354-48F6-9FA6-5E19CB357F6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425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C20967B-E7BF-472B-B916-E828B4948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9B75591-86F6-4F1E-91FA-7C2B0C10D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86BEF14-9FFC-4998-97EB-11C780F94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2926A-A1E7-4965-BC21-6FFADF3989F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13415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6E2DEF-48C6-4199-B133-BD3F3C562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134C98F-A398-4A51-9733-C8423503C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AC8A7BF-39FE-41B5-A7FD-D05C02DCD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1ADB7-67CE-4C56-8102-D75E8AD8187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5569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6B1415D-2DE2-44E8-9537-375F7C23A3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599DBFB2-EE31-4624-B373-37497349C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sk-SK" altLang="sk-SK" sz="2400" i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694F9CC5-9734-4078-80D6-BCF41EC6D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463E9914-7938-43A0-8524-7D1088280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sk-SK" altLang="sk-SK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19513714-6A89-4358-AC8E-B5F6BA632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F925FCD0-DAB2-4E47-A545-884C1F7E3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 predlohy nadpisov.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54D1B825-8E7C-4B80-9FB6-46A820569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štýly predlohy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Tretia úroveň</a:t>
            </a:r>
          </a:p>
          <a:p>
            <a:pPr lvl="3"/>
            <a:r>
              <a:rPr lang="cs-CZ" altLang="sk-SK"/>
              <a:t>Štvrtá úroveň</a:t>
            </a:r>
          </a:p>
          <a:p>
            <a:pPr lvl="4"/>
            <a:r>
              <a:rPr lang="cs-CZ" altLang="sk-SK"/>
              <a:t>Piata úroveň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7F12E323-EB35-4AED-BD3E-888A9B02C0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6A39C462-8207-48ED-A2C4-FD28F4BB9F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39D1D56F-A971-49AD-A6CF-662D416884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/>
            </a:lvl1pPr>
          </a:lstStyle>
          <a:p>
            <a:fld id="{6313A54B-A09C-4F3B-ABD2-35095363EC58}" type="slidenum">
              <a:rPr lang="cs-CZ" altLang="sk-SK"/>
              <a:pPr/>
              <a:t>‹#›</a:t>
            </a:fld>
            <a:endParaRPr lang="cs-CZ" altLang="sk-SK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0C942873-D47F-45C9-BA91-785486E26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CDD777-61B6-4611-BF2F-82367BBECE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086600" cy="2209800"/>
          </a:xfrm>
        </p:spPr>
        <p:txBody>
          <a:bodyPr/>
          <a:lstStyle/>
          <a:p>
            <a:pPr algn="ctr" eaLnBrk="1" hangingPunct="1"/>
            <a:r>
              <a:rPr lang="sk-SK" altLang="sk-SK" b="1">
                <a:solidFill>
                  <a:schemeClr val="tx1"/>
                </a:solidFill>
              </a:rPr>
              <a:t>Sociálny web verzus sémantický web</a:t>
            </a:r>
            <a:endParaRPr lang="cs-CZ" altLang="sk-SK" b="1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9508109-EAF7-452F-8376-7FB402E56D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b="1"/>
              <a:t>prof. </a:t>
            </a:r>
            <a:r>
              <a:rPr lang="sk-SK" altLang="sk-SK" sz="2000" b="1" dirty="0"/>
              <a:t>Ing. Kristína Machová, PhD.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000" dirty="0">
                <a:hlinkClick r:id="rId2"/>
              </a:rPr>
              <a:t>k</a:t>
            </a:r>
            <a:r>
              <a:rPr lang="sk-SK" altLang="sk-SK" sz="2000" dirty="0" err="1">
                <a:hlinkClick r:id="rId2"/>
              </a:rPr>
              <a:t>ristina</a:t>
            </a:r>
            <a:r>
              <a:rPr lang="sk-SK" altLang="sk-SK" sz="2000" dirty="0">
                <a:hlinkClick r:id="rId2"/>
              </a:rPr>
              <a:t>.</a:t>
            </a:r>
            <a:r>
              <a:rPr lang="en-US" altLang="sk-SK" sz="2000" dirty="0">
                <a:hlinkClick r:id="rId2"/>
              </a:rPr>
              <a:t>m</a:t>
            </a:r>
            <a:r>
              <a:rPr lang="sk-SK" altLang="sk-SK" sz="2000" dirty="0" err="1">
                <a:hlinkClick r:id="rId2"/>
              </a:rPr>
              <a:t>achova</a:t>
            </a:r>
            <a:r>
              <a:rPr lang="en-US" altLang="sk-SK" sz="2000" dirty="0">
                <a:hlinkClick r:id="rId2"/>
              </a:rPr>
              <a:t>@tuke.sk</a:t>
            </a:r>
            <a:endParaRPr lang="en-US" altLang="sk-SK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hlinkClick r:id="rId3"/>
              </a:rPr>
              <a:t>https://kristina.machova.website.tuke.sk</a:t>
            </a:r>
            <a:r>
              <a:rPr lang="cs-CZ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B78DA70F-E5C3-43DC-ADC0-6A04C74BB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119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súčasnosti</a:t>
            </a:r>
            <a:endParaRPr lang="cs-CZ" altLang="sk-SK" sz="3200" b="1" i="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603B6D57-1F51-4FDC-B181-E77FD699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1611A56F-48E0-45CB-A21D-2BB5E35C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81232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Friendster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www.friendster.com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):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 San Franciscu v roku 2003 získala patent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on-line sociálnej siete.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Vynálezca patentu </a:t>
            </a:r>
            <a:r>
              <a:rPr lang="sk-SK" sz="2400" i="0" dirty="0" err="1">
                <a:latin typeface="Arial" charset="0"/>
              </a:rPr>
              <a:t>Jonathan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Abrams</a:t>
            </a:r>
            <a:r>
              <a:rPr lang="sk-SK" sz="2400" i="0" dirty="0">
                <a:latin typeface="Arial" charset="0"/>
              </a:rPr>
              <a:t> dostal ocenenie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za systém, metodiku a aparát pre spájanie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používateľov na základe priateľstva.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Spočiatku veľmi expandovaná (9-10 mil. používateľov),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Bola neskôr zatienená spoločnosťou </a:t>
            </a:r>
            <a:r>
              <a:rPr lang="sk-SK" sz="2400" i="0" dirty="0" err="1">
                <a:latin typeface="Arial" charset="0"/>
              </a:rPr>
              <a:t>MySpace</a:t>
            </a:r>
            <a:r>
              <a:rPr lang="sk-SK" sz="2400" i="0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 budúcnosti môže </a:t>
            </a:r>
            <a:r>
              <a:rPr lang="sk-SK" sz="2400" i="0" dirty="0" err="1">
                <a:latin typeface="Arial" charset="0"/>
              </a:rPr>
              <a:t>licencovať</a:t>
            </a:r>
            <a:r>
              <a:rPr lang="sk-SK" sz="2400" i="0" dirty="0">
                <a:latin typeface="Arial" charset="0"/>
              </a:rPr>
              <a:t> metodiku on-line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spracovania sociálnych sietí.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7EF22B18-ED8F-4C28-A3EA-770354CB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119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súčasnosti</a:t>
            </a:r>
            <a:endParaRPr lang="cs-CZ" altLang="sk-SK" sz="3200" b="1" i="0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C9C97E7-CDF2-4ABD-9C97-1B158CCD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F0C74F8-875D-4F34-B5DF-C4E1D11F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76565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Xanga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www.xanga.com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):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Jedna z najväčších </a:t>
            </a:r>
            <a:r>
              <a:rPr lang="sk-SK" sz="2400" i="0" dirty="0" err="1">
                <a:latin typeface="Arial" charset="0"/>
              </a:rPr>
              <a:t>blog</a:t>
            </a:r>
            <a:r>
              <a:rPr lang="sk-SK" sz="2400" i="0" dirty="0">
                <a:latin typeface="Arial" charset="0"/>
              </a:rPr>
              <a:t> portálov (používateľov viac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ako 27 mil.)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Vznikla v </a:t>
            </a:r>
            <a:r>
              <a:rPr lang="sk-SK" sz="2400" i="0" dirty="0" err="1">
                <a:latin typeface="Arial" charset="0"/>
              </a:rPr>
              <a:t>Newyork-u</a:t>
            </a:r>
            <a:r>
              <a:rPr lang="sk-SK" sz="2400" i="0" dirty="0">
                <a:latin typeface="Arial" charset="0"/>
              </a:rPr>
              <a:t> roku 1999 spustením služby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pre čítanie recenzií na knihy a filmy,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neskôr pre pridávanie </a:t>
            </a:r>
            <a:r>
              <a:rPr lang="sk-SK" sz="2400" i="0" dirty="0" err="1">
                <a:latin typeface="Arial" charset="0"/>
              </a:rPr>
              <a:t>blogov</a:t>
            </a:r>
            <a:r>
              <a:rPr lang="sk-SK" sz="2400" i="0" dirty="0">
                <a:latin typeface="Arial" charset="0"/>
              </a:rPr>
              <a:t> (expanzia).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Hi5 (www.hi5.com):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Sociálna sieť, ktorá bola derivovaná z </a:t>
            </a:r>
            <a:r>
              <a:rPr lang="sk-SK" sz="2400" i="0" dirty="0" err="1">
                <a:latin typeface="Arial" charset="0"/>
              </a:rPr>
              <a:t>MySpace</a:t>
            </a:r>
            <a:r>
              <a:rPr lang="sk-SK" sz="2400" i="0" dirty="0">
                <a:latin typeface="Arial" charset="0"/>
              </a:rPr>
              <a:t>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pre tínedžerov (40 mil. </a:t>
            </a:r>
            <a:r>
              <a:rPr lang="sk-SK" sz="2400" i="0" dirty="0" err="1">
                <a:latin typeface="Arial" charset="0"/>
              </a:rPr>
              <a:t>použ</a:t>
            </a:r>
            <a:r>
              <a:rPr lang="sk-SK" sz="2400" i="0" dirty="0">
                <a:latin typeface="Arial" charset="0"/>
              </a:rPr>
              <a:t>.).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 to 8. najrozšírenejšia sociálna sieť v USA,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viac profilovaná ako </a:t>
            </a:r>
            <a:r>
              <a:rPr lang="sk-SK" sz="2400" i="0" dirty="0" err="1">
                <a:latin typeface="Arial" charset="0"/>
              </a:rPr>
              <a:t>MySpace</a:t>
            </a:r>
            <a:r>
              <a:rPr lang="sk-SK" sz="2400" i="0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Značne obľúbené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: </a:t>
            </a:r>
            <a:r>
              <a:rPr lang="sk-SK" sz="240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Hip</a:t>
            </a:r>
            <a:r>
              <a:rPr lang="sk-SK" sz="240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Hop a R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&amp;B</a:t>
            </a:r>
            <a:r>
              <a:rPr lang="en-US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.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6DACEA24-117E-4622-A1FE-039CA37A8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840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– vstupné dáta</a:t>
            </a:r>
            <a:endParaRPr lang="cs-CZ" altLang="sk-SK" sz="3200" b="1" i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EDE971B3-C7B1-4099-94A7-431DB40A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81E17113-DBE0-4BC0-A976-197E72D49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785938"/>
            <a:ext cx="8709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Existujú dve formy reprezentácie dát pre vizualizáciu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Sociálnej siete: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1.	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Pravouhlé zobrazenie </a:t>
            </a:r>
            <a:r>
              <a:rPr lang="sk-SK" sz="2400" i="0" dirty="0">
                <a:latin typeface="Arial" charset="0"/>
              </a:rPr>
              <a:t>(vyhodnotenie dát z formulárov,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ankiet, prieskumov aj štatistických výskumov).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Riadky reprezentujú jednotlivé prípady štúdie - entity,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stĺpce ich vlastnosti alebo hodnoty meraní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a bunky vyjadrujú hodnotu vlastnosti istej osoby.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2.	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Štvorcové zobrazenie </a:t>
            </a:r>
            <a:r>
              <a:rPr lang="sk-SK" sz="2400" i="0" dirty="0">
                <a:latin typeface="Arial" charset="0"/>
              </a:rPr>
              <a:t>resp.</a:t>
            </a:r>
            <a:r>
              <a:rPr lang="sk-SK" sz="2400" i="0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sieťová reprezentácia </a:t>
            </a:r>
            <a:r>
              <a:rPr lang="sk-SK" sz="2400" i="0" dirty="0">
                <a:latin typeface="Arial" charset="0"/>
              </a:rPr>
              <a:t>je matica,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v ktorej sú stĺpce a riadky reprezentované tými istými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entitami. Bunky matice reprezentujú vzťah medzi entitami.</a:t>
            </a:r>
            <a:endParaRPr lang="cs-CZ" sz="24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3327BE46-189E-450B-A1CF-4CD433B1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840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– vstupné dáta</a:t>
            </a:r>
            <a:endParaRPr lang="cs-CZ" altLang="sk-SK" sz="3200" b="1" i="0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867A870-9931-4495-8317-6ED0C21E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graphicFrame>
        <p:nvGraphicFramePr>
          <p:cNvPr id="36910" name="Group 46">
            <a:extLst>
              <a:ext uri="{FF2B5EF4-FFF2-40B4-BE49-F238E27FC236}">
                <a16:creationId xmlns:a16="http://schemas.microsoft.com/office/drawing/2014/main" id="{B636F328-7809-4444-AA08-A48F173BDD2D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2133600"/>
          <a:ext cx="7102475" cy="2722564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k-S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Vzdelanie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vysokoškolské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Matúš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stredoškolské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Jakub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postgraduálne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Klarisa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vysokoškolské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postgraduálne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53" name="Text Box 45">
            <a:extLst>
              <a:ext uri="{FF2B5EF4-FFF2-40B4-BE49-F238E27FC236}">
                <a16:creationId xmlns:a16="http://schemas.microsoft.com/office/drawing/2014/main" id="{F1CF7239-A0BF-4EC7-82F6-E03E859FE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574800"/>
            <a:ext cx="537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Pravouhlé zobrazenie </a:t>
            </a:r>
            <a:r>
              <a:rPr lang="sk-SK" sz="2400" i="0" dirty="0">
                <a:latin typeface="Arial" charset="0"/>
              </a:rPr>
              <a:t>štatistických dát</a:t>
            </a:r>
          </a:p>
        </p:txBody>
      </p:sp>
      <p:sp>
        <p:nvSpPr>
          <p:cNvPr id="13354" name="Text Box 43">
            <a:extLst>
              <a:ext uri="{FF2B5EF4-FFF2-40B4-BE49-F238E27FC236}">
                <a16:creationId xmlns:a16="http://schemas.microsoft.com/office/drawing/2014/main" id="{68F136D8-64BA-4756-8111-EED08009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37125"/>
            <a:ext cx="85899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2000" i="0" dirty="0">
                <a:latin typeface="Arial" charset="0"/>
              </a:rPr>
              <a:t>Porovnanie:</a:t>
            </a:r>
          </a:p>
          <a:p>
            <a:pPr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Pravouhlé zobrazenie – konvenčná štruktúra dát – odhaľuje kvantitatívne a kvalitatívne vlastnosti jednotlivých prvkov siete.</a:t>
            </a:r>
          </a:p>
          <a:p>
            <a:pPr>
              <a:defRPr/>
            </a:pPr>
            <a:r>
              <a:rPr lang="sk-SK" sz="20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Štvorcové zobrazenie nás informuje o vzťahoch medzi jednotlivými prvkami siete navzájom.</a:t>
            </a:r>
          </a:p>
          <a:p>
            <a:pPr>
              <a:defRPr/>
            </a:pPr>
            <a:endParaRPr lang="sk-SK" sz="2000" i="0" dirty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E850CA3-4F49-4E78-815A-16E9FE844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840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– vstupné dáta</a:t>
            </a:r>
            <a:endParaRPr lang="cs-CZ" altLang="sk-SK" sz="3200" b="1" i="0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F3FACFF-9A51-4C24-BA7A-BAA082A2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4340" name="Text Box 41">
            <a:extLst>
              <a:ext uri="{FF2B5EF4-FFF2-40B4-BE49-F238E27FC236}">
                <a16:creationId xmlns:a16="http://schemas.microsoft.com/office/drawing/2014/main" id="{46EDCA2D-D9DB-4AB4-BC57-DEEF22CB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574800"/>
            <a:ext cx="535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400" i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Štvorcové zobrazenie </a:t>
            </a:r>
            <a:r>
              <a:rPr lang="sk-SK" sz="2400" i="0" dirty="0">
                <a:latin typeface="Arial" charset="0"/>
              </a:rPr>
              <a:t>štatistických dát</a:t>
            </a:r>
          </a:p>
        </p:txBody>
      </p:sp>
      <p:graphicFrame>
        <p:nvGraphicFramePr>
          <p:cNvPr id="38047" name="Group 159">
            <a:extLst>
              <a:ext uri="{FF2B5EF4-FFF2-40B4-BE49-F238E27FC236}">
                <a16:creationId xmlns:a16="http://schemas.microsoft.com/office/drawing/2014/main" id="{4EEFCC49-3888-4A73-B047-274D33D8CF23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2133600"/>
          <a:ext cx="7286625" cy="2714626"/>
        </p:xfrm>
        <a:graphic>
          <a:graphicData uri="http://schemas.openxmlformats.org/drawingml/2006/table">
            <a:tbl>
              <a:tblPr/>
              <a:tblGrid>
                <a:gridCol w="141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7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osoba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Dominika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Matúš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Jakub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Klarisa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Dominika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Matúš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Jakub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Klarisa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7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Adam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sk-S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40" name="BlokTextu 56">
            <a:extLst>
              <a:ext uri="{FF2B5EF4-FFF2-40B4-BE49-F238E27FC236}">
                <a16:creationId xmlns:a16="http://schemas.microsoft.com/office/drawing/2014/main" id="{F1118C89-905D-4335-B097-45B51B45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5013325"/>
            <a:ext cx="89074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0"/>
              <a:t>V štvorcovom zobrazení môžeme porovnávať: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i="0"/>
              <a:t>riadky</a:t>
            </a:r>
            <a:r>
              <a:rPr lang="sk-SK" altLang="sk-SK" sz="2000" i="0"/>
              <a:t> – zistenie podobnosti medzi osobami, lebo majú podobných priateľov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i="0"/>
              <a:t>stĺpce</a:t>
            </a:r>
            <a:r>
              <a:rPr lang="sk-SK" altLang="sk-SK" sz="2000" i="0"/>
              <a:t> – zistenie kto je komu podobný, lebo si ich vybrala za priateľa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0"/>
              <a:t>	tá istá osoba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i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1DFF998D-C5EA-447C-AB23-5AC7BC5B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840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– vstupné dáta</a:t>
            </a:r>
            <a:endParaRPr lang="cs-CZ" altLang="sk-SK" sz="3200" b="1" i="0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EC20C693-376D-4D4D-AFEE-79A0F1775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7412" name="Text Box 41">
            <a:extLst>
              <a:ext uri="{FF2B5EF4-FFF2-40B4-BE49-F238E27FC236}">
                <a16:creationId xmlns:a16="http://schemas.microsoft.com/office/drawing/2014/main" id="{57414332-1C15-4FBD-B976-5DFAF1DD4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7041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i="0"/>
              <a:t>Štvorcové zobrazenie je možné analyzovať: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000" i="0"/>
              <a:t> Ak sa v ňom nachádza približne rovnaký počet „1“ a „0“, potom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0"/>
              <a:t>	má sieť priemernú hustotu obľúbenosti.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000" i="0"/>
              <a:t> Porovnaním stĺpcov a riadkov je možné určiť, či sa vo voľbách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0"/>
              <a:t>		nachádza reciprocita (vzájomné priateľské vzťahy).</a:t>
            </a:r>
          </a:p>
        </p:txBody>
      </p:sp>
      <p:sp>
        <p:nvSpPr>
          <p:cNvPr id="17413" name="Text Box 58">
            <a:extLst>
              <a:ext uri="{FF2B5EF4-FFF2-40B4-BE49-F238E27FC236}">
                <a16:creationId xmlns:a16="http://schemas.microsoft.com/office/drawing/2014/main" id="{49CE4D4E-BF07-44AA-A13D-F1514DD2A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7893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i="0"/>
              <a:t>Dominika</a:t>
            </a:r>
          </a:p>
        </p:txBody>
      </p:sp>
      <p:sp>
        <p:nvSpPr>
          <p:cNvPr id="17414" name="Text Box 59">
            <a:extLst>
              <a:ext uri="{FF2B5EF4-FFF2-40B4-BE49-F238E27FC236}">
                <a16:creationId xmlns:a16="http://schemas.microsoft.com/office/drawing/2014/main" id="{6A222734-0DAB-4C9B-A0FB-4907E773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78936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i="0"/>
              <a:t>Matúš</a:t>
            </a:r>
          </a:p>
        </p:txBody>
      </p:sp>
      <p:sp>
        <p:nvSpPr>
          <p:cNvPr id="17415" name="Text Box 60">
            <a:extLst>
              <a:ext uri="{FF2B5EF4-FFF2-40B4-BE49-F238E27FC236}">
                <a16:creationId xmlns:a16="http://schemas.microsoft.com/office/drawing/2014/main" id="{29948BEA-479A-4584-B07D-291429DD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2292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i="0"/>
              <a:t>Jakub</a:t>
            </a:r>
          </a:p>
        </p:txBody>
      </p:sp>
      <p:sp>
        <p:nvSpPr>
          <p:cNvPr id="17416" name="Text Box 61">
            <a:extLst>
              <a:ext uri="{FF2B5EF4-FFF2-40B4-BE49-F238E27FC236}">
                <a16:creationId xmlns:a16="http://schemas.microsoft.com/office/drawing/2014/main" id="{8AA5679E-354E-4A6A-A833-4D1C3E56F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229225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i="0"/>
              <a:t>Adam</a:t>
            </a:r>
          </a:p>
        </p:txBody>
      </p:sp>
      <p:sp>
        <p:nvSpPr>
          <p:cNvPr id="17417" name="Text Box 62">
            <a:extLst>
              <a:ext uri="{FF2B5EF4-FFF2-40B4-BE49-F238E27FC236}">
                <a16:creationId xmlns:a16="http://schemas.microsoft.com/office/drawing/2014/main" id="{BC372CE0-8B06-4CB6-8C0F-56EFB6D9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87692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i="0"/>
              <a:t>Klarisa</a:t>
            </a:r>
          </a:p>
        </p:txBody>
      </p:sp>
      <p:sp>
        <p:nvSpPr>
          <p:cNvPr id="17418" name="Line 63">
            <a:extLst>
              <a:ext uri="{FF2B5EF4-FFF2-40B4-BE49-F238E27FC236}">
                <a16:creationId xmlns:a16="http://schemas.microsoft.com/office/drawing/2014/main" id="{40457684-76C0-40BA-8BDE-C306BD597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4076700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19" name="Line 65">
            <a:extLst>
              <a:ext uri="{FF2B5EF4-FFF2-40B4-BE49-F238E27FC236}">
                <a16:creationId xmlns:a16="http://schemas.microsoft.com/office/drawing/2014/main" id="{9B54E2B8-E9B6-4533-AEB4-778F680BFC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5445125"/>
            <a:ext cx="9366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20" name="Line 66">
            <a:extLst>
              <a:ext uri="{FF2B5EF4-FFF2-40B4-BE49-F238E27FC236}">
                <a16:creationId xmlns:a16="http://schemas.microsoft.com/office/drawing/2014/main" id="{5326A10A-5532-4FEB-B0AB-E7690B68A2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5445125"/>
            <a:ext cx="2665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21" name="Line 67">
            <a:extLst>
              <a:ext uri="{FF2B5EF4-FFF2-40B4-BE49-F238E27FC236}">
                <a16:creationId xmlns:a16="http://schemas.microsoft.com/office/drawing/2014/main" id="{DFDF5AAA-54D0-40BF-AE56-411DAA63A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113" y="4149725"/>
            <a:ext cx="649287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22" name="Line 68">
            <a:extLst>
              <a:ext uri="{FF2B5EF4-FFF2-40B4-BE49-F238E27FC236}">
                <a16:creationId xmlns:a16="http://schemas.microsoft.com/office/drawing/2014/main" id="{13D48298-753F-478E-92AF-4AA125DE5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4149725"/>
            <a:ext cx="1944687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423" name="Line 69">
            <a:extLst>
              <a:ext uri="{FF2B5EF4-FFF2-40B4-BE49-F238E27FC236}">
                <a16:creationId xmlns:a16="http://schemas.microsoft.com/office/drawing/2014/main" id="{50192D6E-201B-40CA-A1A0-D0F938B37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149725"/>
            <a:ext cx="576263" cy="1150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59EAFCA0-C3E1-4015-8E82-5A35003D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332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- prvky</a:t>
            </a:r>
            <a:endParaRPr lang="cs-CZ" altLang="sk-SK" sz="3200" b="1" i="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2DA85AAC-5748-48E8-9E54-EB7D80E1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2D6128F8-510C-4E62-A761-FF6062F7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916113"/>
            <a:ext cx="8389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Sociálna sieť </a:t>
            </a:r>
            <a:r>
              <a:rPr lang="sk-SK" sz="2400" i="0" dirty="0">
                <a:latin typeface="Arial" charset="0"/>
              </a:rPr>
              <a:t>je reprezentovaná </a:t>
            </a:r>
            <a:r>
              <a:rPr lang="sk-SK" sz="2400" i="0" dirty="0" err="1">
                <a:latin typeface="Arial" charset="0"/>
              </a:rPr>
              <a:t>incidenčnou</a:t>
            </a:r>
            <a:r>
              <a:rPr lang="sk-SK" sz="2400" i="0" dirty="0">
                <a:latin typeface="Arial" charset="0"/>
              </a:rPr>
              <a:t> maticou </a:t>
            </a:r>
            <a:r>
              <a:rPr lang="sk-SK" sz="2400" dirty="0">
                <a:latin typeface="Arial" charset="0"/>
              </a:rPr>
              <a:t>B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vrcholov a hrán (</a:t>
            </a:r>
            <a:r>
              <a:rPr lang="sk-SK" sz="2400" u="sng" dirty="0">
                <a:latin typeface="Arial" charset="0"/>
              </a:rPr>
              <a:t>n x m</a:t>
            </a:r>
            <a:r>
              <a:rPr lang="sk-SK" sz="2400" i="0" dirty="0">
                <a:latin typeface="Arial" charset="0"/>
              </a:rPr>
              <a:t>, kde </a:t>
            </a:r>
            <a:r>
              <a:rPr lang="sk-SK" sz="2400" dirty="0">
                <a:latin typeface="Arial" charset="0"/>
              </a:rPr>
              <a:t>n</a:t>
            </a:r>
            <a:r>
              <a:rPr lang="sk-SK" sz="2400" i="0" dirty="0">
                <a:latin typeface="Arial" charset="0"/>
              </a:rPr>
              <a:t> je celkový počet vrcholov a </a:t>
            </a:r>
          </a:p>
          <a:p>
            <a:pPr marL="342900" indent="-342900" eaLnBrk="1" hangingPunct="1">
              <a:defRPr/>
            </a:pPr>
            <a:r>
              <a:rPr lang="sk-SK" sz="2400" dirty="0">
                <a:latin typeface="Arial" charset="0"/>
              </a:rPr>
              <a:t>m</a:t>
            </a:r>
            <a:r>
              <a:rPr lang="sk-SK" sz="2400" i="0" dirty="0">
                <a:latin typeface="Arial" charset="0"/>
              </a:rPr>
              <a:t> je počet hrán). Každý prvok </a:t>
            </a:r>
            <a:r>
              <a:rPr lang="sk-SK" sz="2400" dirty="0" err="1">
                <a:latin typeface="Arial" charset="0"/>
              </a:rPr>
              <a:t>b</a:t>
            </a:r>
            <a:r>
              <a:rPr lang="sk-SK" sz="2400" baseline="-25000" dirty="0" err="1">
                <a:latin typeface="Arial" charset="0"/>
              </a:rPr>
              <a:t>ij</a:t>
            </a:r>
            <a:r>
              <a:rPr lang="sk-SK" sz="2400" i="0" dirty="0">
                <a:latin typeface="Arial" charset="0"/>
              </a:rPr>
              <a:t> matice </a:t>
            </a:r>
            <a:r>
              <a:rPr lang="sk-SK" sz="2400" dirty="0">
                <a:latin typeface="Arial" charset="0"/>
              </a:rPr>
              <a:t>B</a:t>
            </a:r>
            <a:r>
              <a:rPr lang="sk-SK" sz="2400" i="0" dirty="0">
                <a:latin typeface="Arial" charset="0"/>
              </a:rPr>
              <a:t> je: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</a:t>
            </a:r>
            <a:r>
              <a:rPr lang="sk-SK" sz="2400" dirty="0" err="1">
                <a:latin typeface="Arial" charset="0"/>
              </a:rPr>
              <a:t>b</a:t>
            </a:r>
            <a:r>
              <a:rPr lang="sk-SK" sz="2400" baseline="-25000" dirty="0" err="1">
                <a:latin typeface="Arial" charset="0"/>
              </a:rPr>
              <a:t>ij</a:t>
            </a:r>
            <a:r>
              <a:rPr lang="sk-SK" sz="2400" dirty="0">
                <a:latin typeface="Arial" charset="0"/>
              </a:rPr>
              <a:t> = 1</a:t>
            </a:r>
            <a:r>
              <a:rPr lang="sk-SK" sz="2400" i="0" dirty="0">
                <a:latin typeface="Arial" charset="0"/>
              </a:rPr>
              <a:t> ak vrchol </a:t>
            </a:r>
            <a:r>
              <a:rPr lang="sk-SK" sz="2400" dirty="0">
                <a:latin typeface="Arial" charset="0"/>
              </a:rPr>
              <a:t>i</a:t>
            </a:r>
            <a:r>
              <a:rPr lang="sk-SK" sz="2400" i="0" dirty="0">
                <a:latin typeface="Arial" charset="0"/>
              </a:rPr>
              <a:t> je </a:t>
            </a:r>
            <a:r>
              <a:rPr lang="sk-SK" sz="2400" i="0" dirty="0" err="1">
                <a:latin typeface="Arial" charset="0"/>
              </a:rPr>
              <a:t>incidentný</a:t>
            </a:r>
            <a:r>
              <a:rPr lang="sk-SK" sz="2400" i="0" dirty="0">
                <a:latin typeface="Arial" charset="0"/>
              </a:rPr>
              <a:t> s hranou </a:t>
            </a:r>
            <a:r>
              <a:rPr lang="sk-SK" sz="2400" dirty="0">
                <a:latin typeface="Arial" charset="0"/>
              </a:rPr>
              <a:t>j</a:t>
            </a:r>
            <a:r>
              <a:rPr lang="sk-SK" sz="2400" i="0" dirty="0">
                <a:latin typeface="Arial" charset="0"/>
              </a:rPr>
              <a:t> v grafe G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	</a:t>
            </a:r>
            <a:r>
              <a:rPr lang="sk-SK" sz="2400" dirty="0" err="1">
                <a:latin typeface="Arial" charset="0"/>
              </a:rPr>
              <a:t>b</a:t>
            </a:r>
            <a:r>
              <a:rPr lang="sk-SK" sz="2400" baseline="-25000" dirty="0" err="1">
                <a:latin typeface="Arial" charset="0"/>
              </a:rPr>
              <a:t>ij</a:t>
            </a:r>
            <a:r>
              <a:rPr lang="sk-SK" sz="2400" dirty="0">
                <a:latin typeface="Arial" charset="0"/>
              </a:rPr>
              <a:t> = 0</a:t>
            </a:r>
            <a:r>
              <a:rPr lang="sk-SK" sz="2400" i="0" dirty="0">
                <a:latin typeface="Arial" charset="0"/>
              </a:rPr>
              <a:t> inak.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Táto reprezentácia sa nazýva 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matica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susednosti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>
                <a:latin typeface="Arial" charset="0"/>
              </a:rPr>
              <a:t>–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najjednoduchšia a najpoužívanejšia binárna forma.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Takouto maticou je aj štvorcové zobrazenie.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Vizualizácia matice </a:t>
            </a:r>
            <a:r>
              <a:rPr lang="sk-SK" sz="2400" i="0" dirty="0" err="1">
                <a:latin typeface="Arial" charset="0"/>
              </a:rPr>
              <a:t>susednosti</a:t>
            </a:r>
            <a:r>
              <a:rPr lang="sk-SK" sz="2400" i="0" dirty="0">
                <a:latin typeface="Arial" charset="0"/>
              </a:rPr>
              <a:t> je graf – sociálna sieť.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Uzly sú entity siete a hrany reprezentujú reláciu medzi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uzlami, napr. priateľ, zamestnávateľ, príbuzný, spolužiak...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4994C957-0A62-448A-857E-1B05C836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2E9948E-0F20-41D4-B24B-D7012734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B2135AFC-5941-440D-928F-E76A214F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7988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 err="1">
                <a:latin typeface="Arial" charset="0"/>
              </a:rPr>
              <a:t>Vizualizačné</a:t>
            </a:r>
            <a:r>
              <a:rPr lang="sk-SK" sz="2000" i="0" dirty="0">
                <a:latin typeface="Arial" charset="0"/>
              </a:rPr>
              <a:t> metódy sa používajú v mnohých vedných oblastiach.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cs-CZ" sz="2000" i="0" dirty="0" err="1">
                <a:latin typeface="Arial" charset="0"/>
              </a:rPr>
              <a:t>Podľa</a:t>
            </a:r>
            <a:r>
              <a:rPr lang="cs-CZ" sz="2000" i="0" dirty="0">
                <a:latin typeface="Arial" charset="0"/>
              </a:rPr>
              <a:t> historika Alfreda </a:t>
            </a:r>
            <a:r>
              <a:rPr lang="cs-CZ" sz="2000" i="0" dirty="0" err="1">
                <a:latin typeface="Arial" charset="0"/>
              </a:rPr>
              <a:t>Crosbyho</a:t>
            </a:r>
            <a:r>
              <a:rPr lang="cs-CZ" sz="2000" i="0" dirty="0">
                <a:latin typeface="Arial" charset="0"/>
              </a:rPr>
              <a:t> je jeden z </a:t>
            </a:r>
            <a:r>
              <a:rPr lang="cs-CZ" sz="2000" i="0" dirty="0" err="1">
                <a:latin typeface="Arial" charset="0"/>
              </a:rPr>
              <a:t>dvoch</a:t>
            </a:r>
            <a:r>
              <a:rPr lang="cs-CZ" sz="2000" i="0" dirty="0">
                <a:latin typeface="Arial" charset="0"/>
              </a:rPr>
              <a:t> </a:t>
            </a:r>
            <a:r>
              <a:rPr lang="cs-CZ" sz="2000" i="0" dirty="0" err="1">
                <a:latin typeface="Arial" charset="0"/>
              </a:rPr>
              <a:t>faktorov</a:t>
            </a:r>
            <a:r>
              <a:rPr lang="cs-CZ" sz="2000" i="0" dirty="0">
                <a:latin typeface="Arial" charset="0"/>
              </a:rPr>
              <a:t> </a:t>
            </a:r>
          </a:p>
          <a:p>
            <a:pPr marL="342900" indent="-342900" eaLnBrk="1" hangingPunct="1">
              <a:defRPr/>
            </a:pPr>
            <a:r>
              <a:rPr lang="cs-CZ" sz="2000" i="0" dirty="0">
                <a:latin typeface="Arial" charset="0"/>
              </a:rPr>
              <a:t>		(druhý je </a:t>
            </a:r>
            <a:r>
              <a:rPr lang="cs-CZ" sz="2000" i="0" dirty="0" err="1">
                <a:latin typeface="Arial" charset="0"/>
              </a:rPr>
              <a:t>meranie</a:t>
            </a:r>
            <a:r>
              <a:rPr lang="cs-CZ" sz="2000" i="0" dirty="0">
                <a:latin typeface="Arial" charset="0"/>
              </a:rPr>
              <a:t>), </a:t>
            </a:r>
            <a:r>
              <a:rPr lang="cs-CZ" sz="2000" i="0" dirty="0" err="1">
                <a:latin typeface="Arial" charset="0"/>
              </a:rPr>
              <a:t>ktorým</a:t>
            </a:r>
            <a:r>
              <a:rPr lang="cs-CZ" sz="2000" i="0" dirty="0">
                <a:latin typeface="Arial" charset="0"/>
              </a:rPr>
              <a:t> </a:t>
            </a:r>
            <a:r>
              <a:rPr lang="cs-CZ" sz="2000" i="0" dirty="0" err="1">
                <a:latin typeface="Arial" charset="0"/>
              </a:rPr>
              <a:t>vďačíme</a:t>
            </a:r>
            <a:r>
              <a:rPr lang="cs-CZ" sz="2000" i="0" dirty="0">
                <a:latin typeface="Arial" charset="0"/>
              </a:rPr>
              <a:t> za rozmach </a:t>
            </a:r>
          </a:p>
          <a:p>
            <a:pPr marL="342900" indent="-342900" eaLnBrk="1" hangingPunct="1">
              <a:defRPr/>
            </a:pPr>
            <a:r>
              <a:rPr lang="cs-CZ" sz="2000" i="0" dirty="0">
                <a:latin typeface="Arial" charset="0"/>
              </a:rPr>
              <a:t>		</a:t>
            </a:r>
            <a:r>
              <a:rPr lang="cs-CZ" sz="2000" i="0" dirty="0" err="1">
                <a:latin typeface="Arial" charset="0"/>
              </a:rPr>
              <a:t>všetkých</a:t>
            </a:r>
            <a:r>
              <a:rPr lang="cs-CZ" sz="2000" i="0" dirty="0">
                <a:latin typeface="Arial" charset="0"/>
              </a:rPr>
              <a:t> </a:t>
            </a:r>
            <a:r>
              <a:rPr lang="cs-CZ" sz="2000" i="0" dirty="0" err="1">
                <a:latin typeface="Arial" charset="0"/>
              </a:rPr>
              <a:t>vedných</a:t>
            </a:r>
            <a:r>
              <a:rPr lang="cs-CZ" sz="2000" i="0" dirty="0">
                <a:latin typeface="Arial" charset="0"/>
              </a:rPr>
              <a:t> oblastí.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cs-CZ" sz="2000" i="0" dirty="0">
                <a:latin typeface="Arial" charset="0"/>
              </a:rPr>
              <a:t>Bez </a:t>
            </a:r>
            <a:r>
              <a:rPr lang="cs-CZ" sz="2000" i="0" dirty="0" err="1">
                <a:latin typeface="Arial" charset="0"/>
              </a:rPr>
              <a:t>vizualizácie</a:t>
            </a:r>
            <a:r>
              <a:rPr lang="cs-CZ" sz="2000" i="0" dirty="0">
                <a:latin typeface="Arial" charset="0"/>
              </a:rPr>
              <a:t> (možnosti </a:t>
            </a:r>
            <a:r>
              <a:rPr lang="cs-CZ" sz="2000" i="0" dirty="0" err="1">
                <a:latin typeface="Arial" charset="0"/>
              </a:rPr>
              <a:t>vykresliť</a:t>
            </a:r>
            <a:r>
              <a:rPr lang="cs-CZ" sz="2000" i="0" dirty="0">
                <a:latin typeface="Arial" charset="0"/>
              </a:rPr>
              <a:t> získané údaje) by bol </a:t>
            </a:r>
            <a:r>
              <a:rPr lang="cs-CZ" sz="2000" i="0" dirty="0" err="1">
                <a:latin typeface="Arial" charset="0"/>
              </a:rPr>
              <a:t>výskum</a:t>
            </a:r>
            <a:r>
              <a:rPr lang="cs-CZ" sz="2000" i="0" dirty="0">
                <a:latin typeface="Arial" charset="0"/>
              </a:rPr>
              <a:t> </a:t>
            </a:r>
          </a:p>
          <a:p>
            <a:pPr marL="342900" indent="-342900" eaLnBrk="1" hangingPunct="1">
              <a:defRPr/>
            </a:pPr>
            <a:r>
              <a:rPr lang="cs-CZ" sz="2000" i="0" dirty="0">
                <a:latin typeface="Arial" charset="0"/>
              </a:rPr>
              <a:t>		</a:t>
            </a:r>
            <a:r>
              <a:rPr lang="cs-CZ" sz="2000" i="0" dirty="0" err="1">
                <a:latin typeface="Arial" charset="0"/>
              </a:rPr>
              <a:t>sťažený</a:t>
            </a:r>
            <a:r>
              <a:rPr lang="cs-CZ" sz="2000" i="0" dirty="0">
                <a:latin typeface="Arial" charset="0"/>
              </a:rPr>
              <a:t> až namáhavý.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cs-CZ" sz="2000" i="0" dirty="0">
                <a:latin typeface="Arial" charset="0"/>
              </a:rPr>
              <a:t>Existuje množstvo </a:t>
            </a:r>
            <a:r>
              <a:rPr lang="cs-CZ" sz="2000" i="0" dirty="0" err="1">
                <a:latin typeface="Arial" charset="0"/>
              </a:rPr>
              <a:t>vizualizačných</a:t>
            </a:r>
            <a:r>
              <a:rPr lang="cs-CZ" sz="2000" i="0" dirty="0">
                <a:latin typeface="Arial" charset="0"/>
              </a:rPr>
              <a:t> </a:t>
            </a:r>
            <a:r>
              <a:rPr lang="cs-CZ" sz="2000" i="0" dirty="0" err="1">
                <a:latin typeface="Arial" charset="0"/>
              </a:rPr>
              <a:t>metód</a:t>
            </a:r>
            <a:r>
              <a:rPr lang="cs-CZ" sz="2000" i="0" dirty="0">
                <a:latin typeface="Arial" charset="0"/>
              </a:rPr>
              <a:t>:</a:t>
            </a:r>
          </a:p>
          <a:p>
            <a:pPr marL="742950" lvl="1" indent="-285750" eaLnBrk="1" hangingPunct="1">
              <a:defRPr/>
            </a:pPr>
            <a:r>
              <a:rPr lang="cs-CZ" sz="2000" i="0" dirty="0">
                <a:latin typeface="Arial" charset="0"/>
              </a:rPr>
              <a:t>	</a:t>
            </a: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diagram</a:t>
            </a: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oblúkový</a:t>
            </a: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diagram</a:t>
            </a: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	diagram toku 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údajov</a:t>
            </a:r>
            <a:endParaRPr lang="cs-CZ" sz="20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kruhový centralizovaný diagram</a:t>
            </a: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kruhová 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konvergencia</a:t>
            </a:r>
            <a:endParaRPr lang="cs-CZ" sz="20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emplicitná</a:t>
            </a: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implózia</a:t>
            </a:r>
            <a:endParaRPr lang="cs-CZ" sz="20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kruhová hierarchická </a:t>
            </a:r>
            <a:r>
              <a:rPr lang="cs-CZ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reprezentácia</a:t>
            </a:r>
            <a:endParaRPr lang="cs-CZ" sz="20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	strom</a:t>
            </a:r>
          </a:p>
          <a:p>
            <a:pPr marL="742950" lvl="1" indent="-285750" eaLnBrk="1" hangingPunct="1">
              <a:defRPr/>
            </a:pPr>
            <a:r>
              <a:rPr lang="cs-CZ" sz="2000" i="0" dirty="0">
                <a:solidFill>
                  <a:srgbClr val="006666"/>
                </a:solidFill>
                <a:latin typeface="Arial" charset="0"/>
              </a:rPr>
              <a:t>	</a:t>
            </a:r>
            <a:r>
              <a:rPr lang="cs-CZ" sz="2000" i="0" dirty="0">
                <a:latin typeface="Arial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D1A06996-41F2-4757-9BEA-094D79DF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57674D6C-9151-48E3-9BF0-9220DA79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2C61C4C-9446-4E68-8341-E84003ED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Diagram</a:t>
            </a:r>
            <a:r>
              <a:rPr lang="cs-CZ" sz="2000" i="0" dirty="0">
                <a:solidFill>
                  <a:srgbClr val="006666"/>
                </a:solidFill>
                <a:latin typeface="Arial" charset="0"/>
              </a:rPr>
              <a:t>	</a:t>
            </a:r>
            <a:r>
              <a:rPr lang="cs-CZ" sz="2000" i="0" dirty="0">
                <a:latin typeface="Arial" charset="0"/>
              </a:rPr>
              <a:t>		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6854A0E3-23BF-4B7B-A93F-66B55DF5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649605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E68C2639-ECEE-4AB1-A560-D1BBEF51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B091326-339D-4535-851F-962B70AB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E3A82E24-1408-45F6-BDE7-264BD25C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360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Oblúkový diagram</a:t>
            </a:r>
            <a:r>
              <a:rPr lang="cs-CZ" sz="2000" i="0" dirty="0">
                <a:solidFill>
                  <a:srgbClr val="006666"/>
                </a:solidFill>
                <a:latin typeface="Arial" charset="0"/>
              </a:rPr>
              <a:t>	</a:t>
            </a:r>
            <a:r>
              <a:rPr lang="cs-CZ" sz="2000" i="0" dirty="0">
                <a:latin typeface="Arial" charset="0"/>
              </a:rPr>
              <a:t>		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685ECF2D-4403-4BC9-88C5-CDD590A4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68421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CFDB73F0-4A47-420E-A539-9DE8D457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80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Osnova:</a:t>
            </a:r>
            <a:endParaRPr lang="cs-CZ" altLang="sk-SK" sz="3200" b="1" i="0"/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64FAD6CD-E6B3-480C-8733-E90ACC7F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4956BC9B-C247-4DF9-8BCD-6DD23958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133600"/>
            <a:ext cx="5326062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Sociálny a sémantický web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Sociálne siete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Metódy vizualizácie sociálnych sietí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Vizualizácia a kontrola bezpečnosti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Vizualizácia a optimalizácia kódu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Karma používateľa webu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Vizualizácia priateľov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Vizualizácia influencerov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sk-SK" altLang="sk-SK" sz="2400" i="0"/>
              <a:t>Vizualizácia oblastí záujmu</a:t>
            </a:r>
            <a:endParaRPr lang="cs-CZ" altLang="sk-SK" sz="2400" i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B2A33B19-569D-40F9-9860-D4FC581E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716EF394-86DC-4F30-8C6A-E3261D98C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D643877F-6B71-4D0E-B148-BC351CA0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7993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Oblúkový diagram 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Arc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Diagram)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endParaRPr lang="sk-SK" sz="2400" i="0" dirty="0">
              <a:solidFill>
                <a:schemeClr val="hlink"/>
              </a:solidFill>
              <a:latin typeface="Arial" charset="0"/>
            </a:endParaRP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predstavuje štruktúru v </a:t>
            </a:r>
            <a:r>
              <a:rPr lang="sk-SK" sz="2400" i="0" dirty="0" err="1">
                <a:latin typeface="Arial" charset="0"/>
              </a:rPr>
              <a:t>sľučke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 vhodná v prípade mnohých </a:t>
            </a:r>
            <a:r>
              <a:rPr lang="sk-SK" sz="2400" i="0" dirty="0" err="1">
                <a:latin typeface="Arial" charset="0"/>
              </a:rPr>
              <a:t>sub</a:t>
            </a:r>
            <a:r>
              <a:rPr lang="sk-SK" sz="2400" i="0" dirty="0">
                <a:latin typeface="Arial" charset="0"/>
              </a:rPr>
              <a:t> sekvencií   	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entity sú umiestnené na priamke 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relácie medzi entitami sú reprezentované pol kružnicami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nemecký študent </a:t>
            </a:r>
            <a:r>
              <a:rPr lang="sk-SK" sz="2400" i="0" dirty="0" err="1">
                <a:latin typeface="Arial" charset="0"/>
              </a:rPr>
              <a:t>University</a:t>
            </a:r>
            <a:r>
              <a:rPr lang="sk-SK" sz="2400" i="0" dirty="0">
                <a:latin typeface="Arial" charset="0"/>
              </a:rPr>
              <a:t> of </a:t>
            </a:r>
            <a:r>
              <a:rPr lang="sk-SK" sz="2400" i="0" dirty="0" err="1">
                <a:latin typeface="Arial" charset="0"/>
              </a:rPr>
              <a:t>Applied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Sciences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Postdam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vizualizácia odpovedí na maily 		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AC673C1B-8CBE-4C64-8A32-011B65B59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499B0ED-52D8-4BE2-9D34-E308E72A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CECF5551-3BFA-437B-98D0-FE71BF2A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31686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Diagram toku údajov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Data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Flow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Diagram)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 err="1">
                <a:latin typeface="Arial" charset="0"/>
              </a:rPr>
              <a:t>vizualizuje</a:t>
            </a:r>
            <a:r>
              <a:rPr lang="sk-SK" sz="2400" i="0" dirty="0">
                <a:latin typeface="Arial" charset="0"/>
              </a:rPr>
              <a:t> smer posunu informácie od zdroja informácie k výstupu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má sekvenčný charakter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524BB2BE-11B5-4C56-BCD3-895CAE6E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507206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8763A827-A5FD-404B-ADD1-AE6D097B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5957CE50-D946-461F-9111-D4631550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BAFD4477-30FD-4CB6-9F9D-FEF5F305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34559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Kruhový centralizovaný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diagram 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Radial</a:t>
            </a:r>
            <a:endParaRPr lang="sk-SK" sz="2400" i="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Centralized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Diagram)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reprezentácia kruhovým stromom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uzly v sieti sú reprezentované pomocou kruhov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koreň stromu je centrálny uzol</a:t>
            </a: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DC042A91-E46D-437B-B0B6-CE3B3488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133600"/>
            <a:ext cx="507206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F415E12B-F4E1-47DC-BD19-3398DD04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2C69437-D9E6-45E9-BBE9-27BCADEE8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513F2224-EA6A-4C95-9210-907F7764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04963"/>
            <a:ext cx="3455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Kruhová konvergencia 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Radial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Convergence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stromová štruktúra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uzly sú umiestnené na kružnici (tréneri baseballu – 5 </a:t>
            </a:r>
            <a:r>
              <a:rPr lang="sk-SK" sz="2400" i="0" dirty="0" err="1">
                <a:latin typeface="Arial" charset="0"/>
              </a:rPr>
              <a:t>týmov</a:t>
            </a:r>
            <a:r>
              <a:rPr lang="sk-SK" sz="2400" i="0" dirty="0">
                <a:latin typeface="Arial" charset="0"/>
              </a:rPr>
              <a:t>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relácie odkazujú mestá, kde objavili svojich zverencov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92F03388-265D-42A4-A9B4-6AE93AC2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05038"/>
            <a:ext cx="5072063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E5008E10-F048-4BF5-827F-D94708C6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483FFE2-473B-4F37-AEEC-7DB990CE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2EA0828E-B4F3-4FCF-81A8-5A305AF61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33131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Eliptická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emplózia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Eliptical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Implosion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uzly sú umiestnené v obsahu kružnice (resp. elipsy)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obvod kružnice je časová os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 err="1">
                <a:latin typeface="Arial" charset="0"/>
              </a:rPr>
              <a:t>zdialenosť</a:t>
            </a:r>
            <a:r>
              <a:rPr lang="sk-SK" sz="2400" i="0" dirty="0">
                <a:latin typeface="Arial" charset="0"/>
              </a:rPr>
              <a:t> uzlu od stredu určuje dôležitosť v čase, ku ktorému ich spojnica smeruje</a:t>
            </a: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778C3CC4-8021-4A36-8B95-9DFF0FC9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50403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7">
            <a:extLst>
              <a:ext uri="{FF2B5EF4-FFF2-40B4-BE49-F238E27FC236}">
                <a16:creationId xmlns:a16="http://schemas.microsoft.com/office/drawing/2014/main" id="{2BA2ADD2-C14A-4C32-BABA-7717A007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i="0"/>
              <a:t>W. Bradford Paley – vizualizácia histórie vedy podľa „The History of Science“.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FB6A9BA2-C6F8-40D0-A195-D1381D365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DD17AFC-05DF-4CD8-98B1-67EFDC94F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2385D36A-9A47-4392-A5F7-DB33345B2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00213"/>
            <a:ext cx="44656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Kruhová hierarchická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reprezentácia  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Radial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Hierarchical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Network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vhodná pre siete obrovské (do 10 mil. uzlov)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vyvinuté spol. </a:t>
            </a:r>
            <a:r>
              <a:rPr lang="sk-SK" sz="2400" i="0" dirty="0" err="1">
                <a:latin typeface="Arial" charset="0"/>
              </a:rPr>
              <a:t>NicheWorks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umožňuje siete prehľadávať interaktívne a skúmať uzly a hrany siete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iné metódy sú buď pomalé alebo neprodukujú dostatočne výstižný výstup</a:t>
            </a: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E73F2444-B357-416D-A257-4BB77728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39938"/>
            <a:ext cx="41402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B6AC51B-DFE5-4619-845F-9BF9BFF2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48F83E1A-1320-4449-BFFE-B30A1060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83A15399-6FC4-4B8D-9DF4-85808569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3816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Strom 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Tree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matematika, štatistika, automatizácia,  rozhodovacie stromy – vyhovujú iba striktne hierarchicky usporiadaným dátam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koreňový uzol (</a:t>
            </a:r>
            <a:r>
              <a:rPr lang="sk-SK" sz="2400" i="0" dirty="0" err="1">
                <a:latin typeface="Arial" charset="0"/>
              </a:rPr>
              <a:t>root</a:t>
            </a:r>
            <a:r>
              <a:rPr lang="sk-SK" sz="2400" i="0" dirty="0">
                <a:latin typeface="Arial" charset="0"/>
              </a:rPr>
              <a:t>) je najsilnejší bod siete, ostatné sa hierarchicky napájajú na tento uzol a navzájom</a:t>
            </a:r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DECE362D-D501-4EA5-A42E-2ED606F4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5720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B39DCEB1-6065-46DB-9D4A-890A04CC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708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Metódy vizualizácie sociálnych sietí</a:t>
            </a:r>
            <a:endParaRPr lang="cs-CZ" altLang="sk-SK" sz="3200" b="1" i="0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FD9BAA8-98E9-4CAE-935F-C3560C70E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FCE2720A-F3F3-4415-9FCA-0D2EE52B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73238"/>
            <a:ext cx="8135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Pomocou vizualizácie je možné dôjsť k informáciám vzniknutým </a:t>
            </a:r>
            <a:r>
              <a:rPr lang="sk-SK" sz="2400" i="0" dirty="0" err="1">
                <a:latin typeface="Arial" charset="0"/>
              </a:rPr>
              <a:t>emergenciou</a:t>
            </a:r>
            <a:r>
              <a:rPr lang="sk-SK" sz="2400" i="0" dirty="0">
                <a:latin typeface="Arial" charset="0"/>
              </a:rPr>
              <a:t> (pri komplikovanej štruktúre </a:t>
            </a:r>
            <a:r>
              <a:rPr lang="sk-SK" sz="2400" i="0" dirty="0" err="1">
                <a:latin typeface="Arial" charset="0"/>
              </a:rPr>
              <a:t>vstupnych</a:t>
            </a:r>
            <a:r>
              <a:rPr lang="sk-SK" sz="2400" i="0" dirty="0">
                <a:latin typeface="Arial" charset="0"/>
              </a:rPr>
              <a:t> dát je </a:t>
            </a:r>
            <a:r>
              <a:rPr lang="sk-SK" sz="2400" i="0" dirty="0" err="1">
                <a:latin typeface="Arial" charset="0"/>
              </a:rPr>
              <a:t>obtiažne</a:t>
            </a:r>
            <a:r>
              <a:rPr lang="sk-SK" sz="2400" i="0" dirty="0">
                <a:latin typeface="Arial" charset="0"/>
              </a:rPr>
              <a:t> ich vyhodnotenie).</a:t>
            </a:r>
          </a:p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Projekt OPTE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pokus o vizualizáciu Internetu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analýza zbytočných rozsahov IP, detekcia prírodných katastrof, počasia, vojny (informácia o vnútornej štruktúre môže poslúžiť predikcii)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analýza preťažených častí sietí môže inicializovať ich posilnenie, prepracovanie, resp. zrušenie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65AD9C10-DCD3-4051-98E8-929934DC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969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kontrola bezpečnosti</a:t>
            </a:r>
            <a:endParaRPr lang="cs-CZ" altLang="sk-SK" sz="3200" b="1" i="0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50039785-C3FD-4A3D-8987-BC1E3406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89B1052-2E8F-4A6E-AF9E-9127B4C7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73238"/>
            <a:ext cx="81359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 err="1">
                <a:latin typeface="Arial" charset="0"/>
              </a:rPr>
              <a:t>Stiennon</a:t>
            </a:r>
            <a:r>
              <a:rPr lang="sk-SK" sz="2400" i="0" dirty="0">
                <a:latin typeface="Arial" charset="0"/>
              </a:rPr>
              <a:t>: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„Systémové volanie je šanca na adresovanie pamäte. </a:t>
            </a: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Hacker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analyzuje každý prístup do pamäte kvôli odhaleniu náchylnosti na útok pomocou pretečenia zásobníku. Vývojár musí všetky tieto prístupy zabezpečiť. Čím viac prístupov, tým väčšia šanca pre útočníka.“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pokus o vizualizáciu systémových volaní pri zobrazení jedinej stránky na dvoch webových serveroch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porovnanie bezpečnosti a optimalizácie behu dvoch webových serverov: </a:t>
            </a:r>
            <a:r>
              <a:rPr lang="sk-SK" sz="2400" i="0" dirty="0" err="1">
                <a:latin typeface="Arial" charset="0"/>
              </a:rPr>
              <a:t>Apache</a:t>
            </a:r>
            <a:r>
              <a:rPr lang="sk-SK" sz="2400" i="0" dirty="0">
                <a:latin typeface="Arial" charset="0"/>
              </a:rPr>
              <a:t> a Microsoft IIS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výstupy popísanej analýzy: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4CF8E6AD-8686-4012-BFC5-68818E6F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969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kontrola bezpečnosti</a:t>
            </a:r>
            <a:endParaRPr lang="cs-CZ" altLang="sk-SK" sz="3200" b="1" i="0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C669530E-36D2-4F7F-AB31-FB18FD17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BA36CDED-70CE-4318-80D4-210ED7E6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IIS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E2D15AD0-C017-4A39-A9EF-AF74A591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70564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A1E555AB-138C-4991-BACB-B8F12CDB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46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Sociálny a sémantický web</a:t>
            </a:r>
            <a:endParaRPr lang="cs-CZ" altLang="sk-SK" sz="3200" b="1" i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C25F3B3-7F26-4355-8577-102A0E4F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09AFFC6-0903-461F-84E3-FB5399DE2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657350"/>
            <a:ext cx="84867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Sémantický web tvorí zmysluplné dáta pre stroje. 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Zmysluplnosť dát pre strojové algoritmy môžu sprostredkovať </a:t>
            </a:r>
          </a:p>
          <a:p>
            <a:pPr marL="342900" indent="-342900" eaLnBrk="1" hangingPunct="1">
              <a:defRPr/>
            </a:pPr>
            <a:r>
              <a:rPr lang="sk-SK" sz="2000" i="0" dirty="0" err="1">
                <a:latin typeface="Arial" charset="0"/>
              </a:rPr>
              <a:t>metadáta</a:t>
            </a:r>
            <a:r>
              <a:rPr lang="sk-SK" sz="2000" i="0" dirty="0">
                <a:latin typeface="Arial" charset="0"/>
              </a:rPr>
              <a:t>, ktoré sú vytvárané na základe existujúcich ontológií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– sémantických modelov oblasti</a:t>
            </a:r>
            <a:r>
              <a:rPr lang="en-US" sz="2000" i="0" dirty="0">
                <a:latin typeface="Arial" charset="0"/>
              </a:rPr>
              <a:t>, </a:t>
            </a:r>
            <a:r>
              <a:rPr lang="sk-SK" sz="2000" i="0" dirty="0">
                <a:latin typeface="Arial" charset="0"/>
              </a:rPr>
              <a:t>domény.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Podmienkou je možnosť odvodzovania nad danou ontológiou. </a:t>
            </a:r>
          </a:p>
          <a:p>
            <a:pPr marL="342900" indent="-342900" eaLnBrk="1" hangingPunct="1"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Kontinuita kontextu sémantiky a inteligencie webu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je naznačená v </a:t>
            </a:r>
            <a:r>
              <a:rPr lang="sk-SK" sz="2000" i="0" dirty="0" err="1">
                <a:latin typeface="Arial" charset="0"/>
              </a:rPr>
              <a:t>Semantic</a:t>
            </a:r>
            <a:r>
              <a:rPr lang="sk-SK" sz="2000" i="0" dirty="0">
                <a:latin typeface="Arial" charset="0"/>
              </a:rPr>
              <a:t> Web Report autora </a:t>
            </a:r>
            <a:r>
              <a:rPr lang="sk-SK" sz="2000" i="0" dirty="0" err="1">
                <a:latin typeface="Arial" charset="0"/>
              </a:rPr>
              <a:t>Mills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Davis-a</a:t>
            </a: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Vyvíjajú sa súčasne a vo vzájomnej podpore.</a:t>
            </a:r>
          </a:p>
          <a:p>
            <a:pPr marL="342900" indent="-342900" eaLnBrk="1" hangingPunct="1">
              <a:defRPr/>
            </a:pP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V tom istom reporte je reprezentovaný názor: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V súčasnosti sa 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sociálny web vyvíja divergentne v porovnaní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 vývojom sémantického webu.</a:t>
            </a:r>
          </a:p>
          <a:p>
            <a:pPr marL="342900" indent="-342900" eaLnBrk="1" hangingPunct="1">
              <a:defRPr/>
            </a:pPr>
            <a:endParaRPr lang="sk-SK" sz="24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A2953DB-3F00-42B1-B6F3-3D68849B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969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kontrola bezpečnosti</a:t>
            </a:r>
            <a:endParaRPr lang="cs-CZ" altLang="sk-SK" sz="3200" b="1" i="0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E568575-B819-4842-888E-3C67E486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4BDDA45E-4796-4A86-B27B-9ACB3099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28775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Apache</a:t>
            </a:r>
            <a:endParaRPr lang="sk-SK" sz="2400" i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FBAF510B-A70F-4346-A5EB-3C8CE3D0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81163"/>
            <a:ext cx="7011988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90302B6B-146E-4DF0-AB88-F6713ACD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542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optimalizácia kódu</a:t>
            </a:r>
            <a:endParaRPr lang="cs-CZ" altLang="sk-SK" sz="3200" b="1" i="0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397D0630-6154-4900-8B5C-118FB88A4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B425449-F0D5-440F-80EC-52ADEE1A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16113"/>
            <a:ext cx="8461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Revízia zmien vo vyvíjanom kóde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obraz kódu vyvíjaného softwaru sa dynamicky mení v čase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viac vývojárov na tvorbe projektu – častejšie zmeny kódu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problematická orientácia v dynamicky meniacom sa prostredí – metódy vizualizácie sú nápomocné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projekt 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REVIOSIONIST </a:t>
            </a:r>
            <a:r>
              <a:rPr lang="sk-SK" sz="2400" i="0" dirty="0">
                <a:latin typeface="Arial" charset="0"/>
              </a:rPr>
              <a:t>generuje vizualizácie zmeny v štruktúrach a obsahu stránok </a:t>
            </a:r>
            <a:r>
              <a:rPr lang="sk-SK" sz="2400" i="0" dirty="0" err="1">
                <a:latin typeface="Arial" charset="0"/>
              </a:rPr>
              <a:t>processing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 err="1">
                <a:latin typeface="Arial" charset="0"/>
              </a:rPr>
              <a:t>www</a:t>
            </a:r>
            <a:r>
              <a:rPr lang="sk-SK" sz="2400" i="0" dirty="0">
                <a:latin typeface="Arial" charset="0"/>
              </a:rPr>
              <a:t>://</a:t>
            </a:r>
            <a:r>
              <a:rPr lang="sk-SK" sz="2400" i="0" dirty="0" err="1">
                <a:latin typeface="Arial" charset="0"/>
              </a:rPr>
              <a:t>processing.org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latin typeface="Arial" charset="0"/>
              </a:rPr>
              <a:t>Obr</a:t>
            </a:r>
            <a:r>
              <a:rPr lang="sk-SK" sz="2400" i="0" dirty="0">
                <a:latin typeface="Arial" charset="0"/>
              </a:rPr>
              <a:t>: kód – čierna farba, zmeny – pomarančová farba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104B5CF0-A8EB-46BE-9455-C2065759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542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optimalizácia kódu</a:t>
            </a:r>
            <a:endParaRPr lang="cs-CZ" altLang="sk-SK" sz="3200" b="1" i="0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BC37305B-753D-4C6E-9A44-8A46EC41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D76787B3-DA7D-42B4-85A0-B48ABC67C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16113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66"/>
              </a:buClr>
              <a:buSzTx/>
              <a:buFont typeface="Wingdings" panose="05000000000000000000" pitchFamily="2" charset="2"/>
              <a:buNone/>
            </a:pPr>
            <a:r>
              <a:rPr lang="sk-SK" altLang="sk-SK" sz="2400" i="0"/>
              <a:t>Vizualizácia dynamickej zmeny kódu - revisionist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2D7AE01F-1839-4B9F-AA1A-C1343B11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59038"/>
            <a:ext cx="5503862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689A747A-0473-411E-BF40-D6EBC227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6542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a optimalizácia kódu</a:t>
            </a:r>
            <a:endParaRPr lang="cs-CZ" altLang="sk-SK" sz="3200" b="1" i="0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A54D1EF-5850-40F8-AD0A-1478FA98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2330A60C-2897-492D-9A61-4F8E1B01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916113"/>
            <a:ext cx="846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66"/>
              </a:buClr>
              <a:buSzTx/>
              <a:buFont typeface="Wingdings" panose="05000000000000000000" pitchFamily="2" charset="2"/>
              <a:buNone/>
            </a:pPr>
            <a:r>
              <a:rPr lang="sk-SK" altLang="sk-SK" sz="2400" i="0"/>
              <a:t>Vizualizácia dynamickej zmeny kódu - revisionist</a:t>
            </a:r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192A1B89-3891-4484-B477-FD2CCCBA2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22525"/>
            <a:ext cx="564832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266C72A-8779-4B8E-96C8-1CAB8547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964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Karma používateľa webu</a:t>
            </a:r>
            <a:endParaRPr lang="cs-CZ" altLang="sk-SK" sz="3200" b="1" i="0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5CAA2CD9-991F-4151-A7DE-9D450209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67951D34-C023-43C7-9F7F-EED96A51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916113"/>
            <a:ext cx="8516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Blog.sme.sk – hodnotenie používateľa derivované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2400" i="0"/>
              <a:t>		z hodnotení jeho príspevkov – karma.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Karma vyjadruje priemer názorov mnohých ľudí.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Vyjadruje popularitu nie kvalitu.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Karma sa zvyšuje kliknutím na podobný odkaz: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2400"/>
              <a:t>		„Výborný text, chcem tomuto autorovi zlepšiť karmu.“</a:t>
            </a:r>
            <a:endParaRPr lang="sk-SK" altLang="sk-SK" sz="2400" i="0"/>
          </a:p>
        </p:txBody>
      </p:sp>
      <p:graphicFrame>
        <p:nvGraphicFramePr>
          <p:cNvPr id="36869" name="Object 6">
            <a:extLst>
              <a:ext uri="{FF2B5EF4-FFF2-40B4-BE49-F238E27FC236}">
                <a16:creationId xmlns:a16="http://schemas.microsoft.com/office/drawing/2014/main" id="{D59CEC81-0FA8-4BB7-AE7C-12560408A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4437063"/>
          <a:ext cx="784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3175000" imgH="419100" progId="Equation.3">
                  <p:embed/>
                </p:oleObj>
              </mc:Choice>
              <mc:Fallback>
                <p:oleObj name="Rovnica" r:id="rId2" imgW="3175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437063"/>
                        <a:ext cx="7848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DEF1D702-6A50-44AC-A2A3-A056DAD8A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76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priateľstiev</a:t>
            </a:r>
            <a:endParaRPr lang="cs-CZ" altLang="sk-SK" sz="3200" b="1" i="0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17862AFD-A580-446F-99EA-0EE6522F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24BC3A24-741B-40D2-B116-9C37B388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628775"/>
            <a:ext cx="8516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Priateľ je jeden možný typ používateľa webu.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Štruktúra kategorizácie používateľov</a:t>
            </a:r>
          </a:p>
        </p:txBody>
      </p:sp>
      <p:pic>
        <p:nvPicPr>
          <p:cNvPr id="37893" name="Picture 6">
            <a:extLst>
              <a:ext uri="{FF2B5EF4-FFF2-40B4-BE49-F238E27FC236}">
                <a16:creationId xmlns:a16="http://schemas.microsoft.com/office/drawing/2014/main" id="{846C3D55-FE01-4D76-8B42-D58842C7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7488237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536E9428-7B86-42FA-8547-8FE727FC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760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priateľstiev</a:t>
            </a:r>
            <a:endParaRPr lang="cs-CZ" altLang="sk-SK" sz="3200" b="1" i="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1A628AEC-46B1-4856-AF97-52B7F9F9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32C31639-B489-438D-8FCE-1C9AE4183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516563"/>
            <a:ext cx="8516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Mrak vyjadruje popularitu používateľov – „tool ManyEyes.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Popularita osoby je číslo udávajúce počet používateľov, ktorí vedú danú osobu ako priateľa.</a:t>
            </a:r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CD3E13DA-BD6D-42D7-886F-B3AACCD4D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80645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8149FD44-9EBC-45DD-A0D4-0627FFF5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487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priateľstiev </a:t>
            </a:r>
            <a:endParaRPr lang="cs-CZ" altLang="sk-SK" sz="3200" b="1" i="0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00F4BBC9-8160-41E6-9624-AB69B0E0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E1C4E3AD-469F-4F38-8067-56D49A0B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700213"/>
            <a:ext cx="851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Popularita používateľa </a:t>
            </a:r>
            <a:r>
              <a:rPr lang="sk-SK" sz="2400" i="0" dirty="0">
                <a:latin typeface="Arial" charset="0"/>
              </a:rPr>
              <a:t>osoby je číslo udávajúce počet používateľov, ktorí vedú daného používateľa ako priateľa.</a:t>
            </a:r>
          </a:p>
        </p:txBody>
      </p:sp>
      <p:pic>
        <p:nvPicPr>
          <p:cNvPr id="39941" name="Picture 7">
            <a:extLst>
              <a:ext uri="{FF2B5EF4-FFF2-40B4-BE49-F238E27FC236}">
                <a16:creationId xmlns:a16="http://schemas.microsoft.com/office/drawing/2014/main" id="{18E36479-3D96-4AC7-9D45-D39448CD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84597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F714321B-6989-47C8-AFF3-7060F726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685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priateľstiev – v malom</a:t>
            </a:r>
            <a:endParaRPr lang="cs-CZ" altLang="sk-SK" sz="3200" b="1" i="0"/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DE20699A-4EF3-4840-8FFE-927F7827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6E8E0ECB-2499-44EA-BBA6-C0B77ECF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700213"/>
            <a:ext cx="8516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66"/>
              </a:buClr>
              <a:buSzTx/>
              <a:buFontTx/>
              <a:buNone/>
            </a:pPr>
            <a:r>
              <a:rPr lang="sk-SK" altLang="sk-SK" sz="2400" i="0"/>
              <a:t>Vizualizácia v malom - každý používateľ má vlastnú štruktúru vyjadrujúcu jeho relácie k priateľom - </a:t>
            </a:r>
            <a:r>
              <a:rPr lang="sk-SK" altLang="sk-SK" sz="2400"/>
              <a:t>Pajek</a:t>
            </a:r>
            <a:r>
              <a:rPr lang="sk-SK" altLang="sk-SK" sz="2400" i="0"/>
              <a:t>.</a:t>
            </a:r>
          </a:p>
        </p:txBody>
      </p:sp>
      <p:pic>
        <p:nvPicPr>
          <p:cNvPr id="40965" name="Picture 7">
            <a:extLst>
              <a:ext uri="{FF2B5EF4-FFF2-40B4-BE49-F238E27FC236}">
                <a16:creationId xmlns:a16="http://schemas.microsoft.com/office/drawing/2014/main" id="{9E437FF4-F10A-435A-8E43-6180B655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84597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B292603F-CB1B-421D-A831-B3670D65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487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priateľstiev </a:t>
            </a:r>
            <a:endParaRPr lang="cs-CZ" altLang="sk-SK" sz="3200" b="1" i="0"/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04E080A-5C16-4E47-89C5-268FE4C2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757F5E37-688E-4254-8080-A7A7E476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700213"/>
            <a:ext cx="85169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Na základe </a:t>
            </a:r>
            <a:r>
              <a:rPr lang="sk-SK" sz="2400" i="0" dirty="0" err="1">
                <a:latin typeface="Arial" charset="0"/>
              </a:rPr>
              <a:t>topológie</a:t>
            </a:r>
            <a:r>
              <a:rPr lang="sk-SK" sz="2400" i="0" dirty="0">
                <a:latin typeface="Arial" charset="0"/>
              </a:rPr>
              <a:t> siete a charakteru spojenia medzi uzlami rozlišujeme základné typy uzlov: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HVIEZDA </a:t>
            </a:r>
            <a:r>
              <a:rPr lang="sk-SK" sz="2400" i="0" dirty="0">
                <a:latin typeface="Arial" charset="0"/>
              </a:rPr>
              <a:t>(</a:t>
            </a:r>
            <a:r>
              <a:rPr lang="sk-SK" sz="2400" i="0" dirty="0" err="1">
                <a:latin typeface="Arial" charset="0"/>
              </a:rPr>
              <a:t>Star</a:t>
            </a:r>
            <a:r>
              <a:rPr lang="sk-SK" sz="2400" i="0" dirty="0">
                <a:latin typeface="Arial" charset="0"/>
              </a:rPr>
              <a:t>, </a:t>
            </a:r>
            <a:r>
              <a:rPr lang="sk-SK" sz="2400" i="0" dirty="0" err="1">
                <a:latin typeface="Arial" charset="0"/>
              </a:rPr>
              <a:t>Snowflake</a:t>
            </a:r>
            <a:r>
              <a:rPr lang="sk-SK" sz="2400" i="0" dirty="0">
                <a:latin typeface="Arial" charset="0"/>
              </a:rPr>
              <a:t>) 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 charakteristická centrálnym uzlom, na ktorý sa napájajú ostatné.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Dostaneme ju ak centrálny uzol umiestnime do stredu kružnice a ostatných používateľov na kružnicu.</a:t>
            </a:r>
          </a:p>
          <a:p>
            <a:pPr marL="342900" indent="-34290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MOST (</a:t>
            </a:r>
            <a:r>
              <a:rPr lang="sk-SK" sz="2400" i="0" dirty="0" err="1">
                <a:latin typeface="Arial" charset="0"/>
              </a:rPr>
              <a:t>Bridge</a:t>
            </a:r>
            <a:r>
              <a:rPr lang="sk-SK" sz="2400" i="0" dirty="0">
                <a:latin typeface="Arial" charset="0"/>
              </a:rPr>
              <a:t>)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Nedominantný uzol čo do počtu spojení.</a:t>
            </a:r>
          </a:p>
          <a:p>
            <a:pPr marL="742950" lvl="1" indent="-28575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Ale svojimi hranami sprostredkuje spojenie medzi rôznymi skupinami priateľov v rámci sociálnej siete.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2A429D0C-ABED-4B64-AA4A-E29810FF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46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Sociálny a sémantický web</a:t>
            </a:r>
            <a:endParaRPr lang="cs-CZ" altLang="sk-SK" sz="3200" b="1" i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3C97C29-C65A-440E-BF2A-2724784C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DD200139-902A-4E21-9332-C5918E71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70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400" i="0"/>
          </a:p>
        </p:txBody>
      </p:sp>
      <p:grpSp>
        <p:nvGrpSpPr>
          <p:cNvPr id="6149" name="Skupina 6">
            <a:extLst>
              <a:ext uri="{FF2B5EF4-FFF2-40B4-BE49-F238E27FC236}">
                <a16:creationId xmlns:a16="http://schemas.microsoft.com/office/drawing/2014/main" id="{B0576420-6963-4675-A9C6-273B834A47CD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1643063"/>
            <a:ext cx="7913688" cy="4500562"/>
            <a:chOff x="158750" y="2490788"/>
            <a:chExt cx="8628063" cy="4143375"/>
          </a:xfrm>
        </p:grpSpPr>
        <p:pic>
          <p:nvPicPr>
            <p:cNvPr id="6150" name="Picture 8" descr="semanticWawe">
              <a:extLst>
                <a:ext uri="{FF2B5EF4-FFF2-40B4-BE49-F238E27FC236}">
                  <a16:creationId xmlns:a16="http://schemas.microsoft.com/office/drawing/2014/main" id="{7B9FA61C-D50D-459E-8880-D2BB73332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2492375"/>
              <a:ext cx="5616575" cy="374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FB52268F-EDB2-4408-9ECF-CCF545217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273" y="6236633"/>
              <a:ext cx="2191199" cy="3975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Sociálne interakcie</a:t>
              </a:r>
              <a:endPara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DBB1B29A-DA5A-4B2B-AE0F-0B47AC236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50" y="2490788"/>
              <a:ext cx="1353489" cy="13109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sk-SK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Znalostné</a:t>
              </a:r>
            </a:p>
            <a:p>
              <a:pPr algn="ctr">
                <a:defRPr/>
              </a:pPr>
              <a:r>
                <a:rPr lang="sk-SK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interakcie </a:t>
              </a:r>
            </a:p>
            <a:p>
              <a:pPr algn="ctr">
                <a:defRPr/>
              </a:pPr>
              <a:r>
                <a:rPr lang="sk-SK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</a:p>
            <a:p>
              <a:pPr algn="ctr">
                <a:defRPr/>
              </a:pPr>
              <a:r>
                <a:rPr lang="sk-SK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odvádzanie</a:t>
              </a:r>
              <a:endParaRPr lang="cs-CZ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153" name="Line 11">
              <a:extLst>
                <a:ext uri="{FF2B5EF4-FFF2-40B4-BE49-F238E27FC236}">
                  <a16:creationId xmlns:a16="http://schemas.microsoft.com/office/drawing/2014/main" id="{26D5E040-833A-48E2-A6FA-9F00D2CD2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650" y="4076700"/>
              <a:ext cx="0" cy="2160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6154" name="Line 12">
              <a:extLst>
                <a:ext uri="{FF2B5EF4-FFF2-40B4-BE49-F238E27FC236}">
                  <a16:creationId xmlns:a16="http://schemas.microsoft.com/office/drawing/2014/main" id="{E0B0243B-E4FF-434F-8202-58D0CBD44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6453188"/>
              <a:ext cx="30241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96E1A9F2-73E1-4353-9937-C51A81F30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3324" y="2490788"/>
              <a:ext cx="1353489" cy="19204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Weboví </a:t>
              </a:r>
            </a:p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agenti:</a:t>
              </a:r>
            </a:p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vedia</a:t>
              </a:r>
            </a:p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učia sa</a:t>
              </a:r>
            </a:p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odvádzajú</a:t>
              </a:r>
            </a:p>
            <a:p>
              <a:pPr>
                <a:defRPr/>
              </a:pPr>
              <a:r>
                <a:rPr lang="sk-SK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ako človek.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2FC57A3D-AC3B-4F3D-8CAB-F8BEE8140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498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influencerov</a:t>
            </a:r>
            <a:endParaRPr lang="cs-CZ" altLang="sk-SK" sz="3200" b="1" i="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6BEDEF85-1C4F-4047-8C8A-3A1DC25B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B4E6AFC6-8A1A-41C0-9DD2-3342F75ED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484313"/>
            <a:ext cx="8516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Skúmame opačný trend – ako sa iní používatelia odkazujú na moje články. Ako ovplyvňujem ostatných obsahom svojich článkov.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sk-SK" altLang="sk-SK" sz="2400" i="0"/>
              <a:t>Prepojenie článkov 4 najväčších influencerov - </a:t>
            </a:r>
            <a:r>
              <a:rPr lang="sk-SK" altLang="sk-SK" sz="2400"/>
              <a:t>ManyEyes</a:t>
            </a:r>
            <a:r>
              <a:rPr lang="sk-SK" altLang="sk-SK" sz="2400" i="0"/>
              <a:t>.</a:t>
            </a:r>
          </a:p>
        </p:txBody>
      </p:sp>
      <p:pic>
        <p:nvPicPr>
          <p:cNvPr id="43013" name="Picture 6">
            <a:extLst>
              <a:ext uri="{FF2B5EF4-FFF2-40B4-BE49-F238E27FC236}">
                <a16:creationId xmlns:a16="http://schemas.microsoft.com/office/drawing/2014/main" id="{B0DF3153-26FC-4632-897B-2F6C38FD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22600"/>
            <a:ext cx="85328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08399C0-C6AF-4F05-B4A7-297BD633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554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Vizualizácia oblastí záujmu </a:t>
            </a:r>
            <a:endParaRPr lang="cs-CZ" altLang="sk-SK" sz="3200" b="1" i="0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CE9CFD88-A261-4560-9821-CBEA19FD8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82784F85-CD31-480C-B50B-B64940CB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700213"/>
            <a:ext cx="8516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006666"/>
              </a:buClr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Frank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van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Harmelen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buClr>
                <a:srgbClr val="006666"/>
              </a:buClr>
              <a:defRPr/>
            </a:pPr>
            <a:r>
              <a:rPr lang="sk-SK" sz="2400" i="0" dirty="0">
                <a:latin typeface="Arial" charset="0"/>
              </a:rPr>
              <a:t>	 </a:t>
            </a:r>
            <a:r>
              <a:rPr lang="sk-SK" sz="2400" dirty="0" err="1">
                <a:latin typeface="Arial" charset="0"/>
              </a:rPr>
              <a:t>Tag</a:t>
            </a:r>
            <a:r>
              <a:rPr lang="sk-SK" sz="2400" dirty="0">
                <a:latin typeface="Arial" charset="0"/>
              </a:rPr>
              <a:t> </a:t>
            </a:r>
            <a:r>
              <a:rPr lang="sk-SK" sz="2400" dirty="0" err="1">
                <a:latin typeface="Arial" charset="0"/>
              </a:rPr>
              <a:t>cloud</a:t>
            </a:r>
            <a:r>
              <a:rPr lang="sk-SK" sz="2400" dirty="0">
                <a:latin typeface="Arial" charset="0"/>
              </a:rPr>
              <a:t> </a:t>
            </a:r>
            <a:r>
              <a:rPr lang="sk-SK" sz="2400" dirty="0" err="1">
                <a:latin typeface="Arial" charset="0"/>
              </a:rPr>
              <a:t>showing</a:t>
            </a:r>
            <a:r>
              <a:rPr lang="sk-SK" sz="2400" dirty="0">
                <a:latin typeface="Arial" charset="0"/>
              </a:rPr>
              <a:t> my </a:t>
            </a:r>
            <a:r>
              <a:rPr lang="sk-SK" sz="2400" dirty="0" err="1">
                <a:latin typeface="Arial" charset="0"/>
              </a:rPr>
              <a:t>interests</a:t>
            </a:r>
            <a:r>
              <a:rPr lang="sk-SK" sz="2400" dirty="0">
                <a:latin typeface="Arial" charset="0"/>
              </a:rPr>
              <a:t>:</a:t>
            </a:r>
          </a:p>
        </p:txBody>
      </p:sp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A2FFC34B-8E25-4B63-9649-5F1DAE458808}"/>
              </a:ext>
            </a:extLst>
          </p:cNvPr>
          <p:cNvGraphicFramePr>
            <a:graphicFrameLocks noGrp="1"/>
          </p:cNvGraphicFramePr>
          <p:nvPr/>
        </p:nvGraphicFramePr>
        <p:xfrm>
          <a:off x="857250" y="3000375"/>
          <a:ext cx="8143875" cy="2752725"/>
        </p:xfrm>
        <a:graphic>
          <a:graphicData uri="http://schemas.openxmlformats.org/drawingml/2006/table">
            <a:tbl>
              <a:tblPr/>
              <a:tblGrid>
                <a:gridCol w="814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anytime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approximate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case</a:t>
                      </a:r>
                      <a:r>
                        <a:rPr lang="sk-SK" sz="1000" dirty="0">
                          <a:latin typeface="Times New Roman"/>
                          <a:ea typeface="Times New Roman"/>
                          <a:cs typeface="Times New Roman"/>
                        </a:rPr>
                        <a:t> study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diagnosis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inconsistent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kads</a:t>
                      </a:r>
                      <a:r>
                        <a:rPr lang="sk-SK" sz="7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models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kbs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sk-SK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based</a:t>
                      </a:r>
                      <a:r>
                        <a:rPr lang="sk-SK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sk-SK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sk-SK" sz="7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sk-SK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800" dirty="0" err="1">
                          <a:latin typeface="Times New Roman"/>
                          <a:ea typeface="Times New Roman"/>
                          <a:cs typeface="Times New Roman"/>
                        </a:rPr>
                        <a:t>representation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medical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protocols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ontology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2400" dirty="0" err="1">
                          <a:latin typeface="Times New Roman"/>
                          <a:ea typeface="Times New Roman"/>
                          <a:cs typeface="Times New Roman"/>
                        </a:rPr>
                        <a:t>owl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parametric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design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peer</a:t>
                      </a:r>
                      <a:r>
                        <a:rPr lang="sk-SK" sz="1300" dirty="0">
                          <a:latin typeface="Times New Roman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peer</a:t>
                      </a:r>
                      <a:r>
                        <a:rPr lang="sk-SK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problem</a:t>
                      </a:r>
                      <a:r>
                        <a:rPr lang="sk-SK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solving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problem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solving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methods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rdf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rdf</a:t>
                      </a:r>
                      <a:r>
                        <a:rPr lang="sk-SK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schema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300" dirty="0" err="1">
                          <a:latin typeface="Times New Roman"/>
                          <a:ea typeface="Times New Roman"/>
                          <a:cs typeface="Times New Roman"/>
                        </a:rPr>
                        <a:t>reflection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3600" dirty="0" err="1">
                          <a:latin typeface="Times New Roman"/>
                          <a:ea typeface="Times New Roman"/>
                          <a:cs typeface="Times New Roman"/>
                        </a:rPr>
                        <a:t>semantic</a:t>
                      </a:r>
                      <a:r>
                        <a:rPr lang="sk-SK" sz="3600" dirty="0">
                          <a:latin typeface="Times New Roman"/>
                          <a:ea typeface="Times New Roman"/>
                          <a:cs typeface="Times New Roman"/>
                        </a:rPr>
                        <a:t> web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semantics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specification</a:t>
                      </a:r>
                      <a:r>
                        <a:rPr lang="sk-SK" sz="7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languages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sk-SK" sz="7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700" dirty="0" err="1">
                          <a:latin typeface="Times New Roman"/>
                          <a:ea typeface="Times New Roman"/>
                          <a:cs typeface="Times New Roman"/>
                        </a:rPr>
                        <a:t>based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200" dirty="0" err="1">
                          <a:latin typeface="Times New Roman"/>
                          <a:ea typeface="Times New Roman"/>
                          <a:cs typeface="Times New Roman"/>
                        </a:rPr>
                        <a:t>ontology</a:t>
                      </a: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4" marB="9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19725210-889A-4AF8-AB61-195A2AA3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546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Sociálny a sémantický web</a:t>
            </a:r>
            <a:endParaRPr lang="cs-CZ" altLang="sk-SK" sz="3200" b="1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09456A9-9C09-4B8E-A1B9-293B1D6D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E70EA171-536F-450E-B12C-51DFEE78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81613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Klasický web sa rozvíja v dvoch divergentných smeroch: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1.	Ku webu.2 – sociálnemu webu, ktorý zrovnoprávňuje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	počet producentov obsahu s počtom konzumentov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(webové diskusie, zverejňovanie videí, fotografií, 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	systémy automatickej tvorby webových stránok,...).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sk-SK" sz="2400" i="0" dirty="0">
                <a:latin typeface="Arial" charset="0"/>
              </a:rPr>
              <a:t>Ku webu.3 – sémantickému webu, ktorý umožňuje</a:t>
            </a:r>
          </a:p>
          <a:p>
            <a:pPr marL="457200" indent="-457200" eaLnBrk="1" hangingPunct="1">
              <a:defRPr/>
            </a:pPr>
            <a:r>
              <a:rPr lang="sk-SK" sz="2400" i="0" dirty="0">
                <a:latin typeface="Arial" charset="0"/>
              </a:rPr>
              <a:t>	sémantické vyhľadávanie, zahŕňa UI, inteligentných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sk-SK" sz="2400" i="0" dirty="0">
                <a:latin typeface="Arial" charset="0"/>
              </a:rPr>
              <a:t>	 agentov a pod.</a:t>
            </a: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Tento zatiaľ rôznorodý web by mal konvergovať k</a:t>
            </a:r>
            <a:r>
              <a:rPr lang="en-US" sz="2400" i="0" dirty="0">
                <a:latin typeface="Arial" charset="0"/>
              </a:rPr>
              <a:t> webu.4 -</a:t>
            </a:r>
            <a:endParaRPr lang="sk-SK" sz="24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400" i="0" dirty="0">
                <a:latin typeface="Arial" charset="0"/>
              </a:rPr>
              <a:t>„všadeprítomnému webu“.</a:t>
            </a:r>
            <a:endParaRPr lang="cs-CZ" sz="24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3A034D8-5A7E-42F7-8879-658B3523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5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- úvod</a:t>
            </a:r>
            <a:endParaRPr lang="cs-CZ" altLang="sk-SK" sz="3200" b="1" i="0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FEB323F6-9E84-4C1A-BD82-A6AEBC07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50DC69BE-F13A-4A9A-AE62-7374C2BE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80168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Interakcie každého človeka s okolitým svetom môžu byť použité ako zdroj dát pre sociálnu sieť (napríklad </a:t>
            </a:r>
            <a:r>
              <a:rPr lang="sk-SK" sz="2400" i="0" dirty="0" err="1">
                <a:latin typeface="Arial" charset="0"/>
              </a:rPr>
              <a:t>Blog.sme.sk</a:t>
            </a:r>
            <a:r>
              <a:rPr lang="sk-SK" sz="2400" i="0" dirty="0">
                <a:latin typeface="Arial" charset="0"/>
              </a:rPr>
              <a:t>).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Sociálna sieť </a:t>
            </a:r>
            <a:r>
              <a:rPr lang="sk-SK" sz="2400" i="0" dirty="0">
                <a:latin typeface="Arial" charset="0"/>
              </a:rPr>
              <a:t>(graf) je vytvorená reláciami (spojnice) medzi používateľmi (uzly) webu.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Priateľ j</a:t>
            </a:r>
            <a:r>
              <a:rPr lang="sk-SK" sz="2400" i="0" dirty="0">
                <a:latin typeface="Arial" charset="0"/>
              </a:rPr>
              <a:t>e používateľ, ktorého autor stránky zverejnil na svojej profilovej stránke, pridal si ho k priateľom na sociálne sieti, ...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Influencer</a:t>
            </a:r>
            <a:r>
              <a:rPr lang="sk-SK" sz="2400" i="0" dirty="0">
                <a:latin typeface="Arial" charset="0"/>
              </a:rPr>
              <a:t> je používateľ, ktorý svojím pôsobením získal pozornosť ostatných používateľov (odkazujú sa na jeho príspevky, publikačnú činnosť).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cs-CZ" sz="20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74EF67E-94F2-4D8E-82E1-A57F21AC0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257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- úvod</a:t>
            </a:r>
            <a:endParaRPr lang="cs-CZ" altLang="sk-SK" sz="3200" b="1" i="0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BAB5169-545E-4A9C-84A1-C61B91AAA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1D3255C7-A6D1-4E01-A6B8-E4C390F8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714500"/>
            <a:ext cx="80168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V rámci sociálnych sietí rozlišujeme relácie priateľov a relácie </a:t>
            </a:r>
            <a:r>
              <a:rPr lang="sk-SK" sz="2400" i="0" dirty="0" err="1">
                <a:latin typeface="Arial" charset="0"/>
              </a:rPr>
              <a:t>influencerov</a:t>
            </a:r>
            <a:r>
              <a:rPr lang="sk-SK" sz="2400" i="0" dirty="0">
                <a:latin typeface="Arial" charset="0"/>
              </a:rPr>
              <a:t>. Tieto relácie tvoria bázu dát pre </a:t>
            </a:r>
            <a:r>
              <a:rPr lang="sk-SK" sz="2400" i="0" dirty="0" err="1">
                <a:latin typeface="Arial" charset="0"/>
              </a:rPr>
              <a:t>vizualizačné</a:t>
            </a:r>
            <a:r>
              <a:rPr lang="sk-SK" sz="2400" i="0" dirty="0">
                <a:latin typeface="Arial" charset="0"/>
              </a:rPr>
              <a:t> metódy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Vizualizácia sociálnej siete </a:t>
            </a:r>
            <a:r>
              <a:rPr lang="sk-SK" sz="2400" i="0" dirty="0">
                <a:latin typeface="Arial" charset="0"/>
              </a:rPr>
              <a:t>poskytuje zjednodušený (intuitívny) pohľad nad komplexnou množinou vstupných dát, ktorý 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zvýrazňuje</a:t>
            </a:r>
            <a:r>
              <a:rPr lang="sk-SK" sz="2400" i="0" dirty="0">
                <a:latin typeface="Arial" charset="0"/>
              </a:rPr>
              <a:t> vlastnosti, ktoré chceme skúmať.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Analýza konvenčnými metódami je neefektívna.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400" i="0" dirty="0" err="1">
                <a:latin typeface="Arial" charset="0"/>
              </a:rPr>
              <a:t>Vizualizujeme</a:t>
            </a:r>
            <a:r>
              <a:rPr lang="sk-SK" sz="2400" i="0" dirty="0">
                <a:latin typeface="Arial" charset="0"/>
              </a:rPr>
              <a:t>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priateľstvá </a:t>
            </a:r>
            <a:r>
              <a:rPr lang="sk-SK" sz="2400" i="0" dirty="0">
                <a:latin typeface="Arial" charset="0"/>
              </a:rPr>
              <a:t>a taktiež 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vplyv používateľov na komunitu</a:t>
            </a:r>
            <a:r>
              <a:rPr lang="sk-SK" sz="2400" i="0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sk-SK" sz="2400" i="0" dirty="0">
                <a:latin typeface="Arial" charset="0"/>
              </a:rPr>
              <a:t>a spätnú reakciu komunity na články daného „</a:t>
            </a:r>
            <a:r>
              <a:rPr lang="sk-SK" sz="2400" i="0" dirty="0" err="1">
                <a:latin typeface="Arial" charset="0"/>
              </a:rPr>
              <a:t>influencera</a:t>
            </a:r>
            <a:r>
              <a:rPr lang="sk-SK" sz="2400" i="0" dirty="0">
                <a:latin typeface="Arial" charset="0"/>
              </a:rPr>
              <a:t>“.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endParaRPr lang="cs-CZ" sz="20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80333BB8-4FF7-49CF-BC27-3432118E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119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súčasnosti</a:t>
            </a:r>
            <a:endParaRPr lang="cs-CZ" altLang="sk-SK" sz="3200" b="1" i="0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3A17A006-839B-4B58-952E-36337730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D1D2A2D-3457-4A43-AB78-227E3441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8154987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defRPr/>
            </a:pP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Facebook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(</a:t>
            </a: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www.facebook.com</a:t>
            </a:r>
            <a:r>
              <a:rPr lang="sk-SK" sz="24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):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Obrovská sociálna sieť združujúca priateľov 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z celého sveta.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Projekt Marka </a:t>
            </a:r>
            <a:r>
              <a:rPr lang="sk-SK" sz="2400" i="0" dirty="0" err="1">
                <a:latin typeface="Arial" charset="0"/>
              </a:rPr>
              <a:t>Zuckerbera</a:t>
            </a:r>
            <a:r>
              <a:rPr lang="sk-SK" sz="2400" i="0" dirty="0">
                <a:latin typeface="Arial" charset="0"/>
              </a:rPr>
              <a:t> zo štúdia na </a:t>
            </a:r>
            <a:r>
              <a:rPr lang="sk-SK" sz="2400" i="0" dirty="0" err="1">
                <a:latin typeface="Arial" charset="0"/>
              </a:rPr>
              <a:t>Harvarde</a:t>
            </a:r>
            <a:r>
              <a:rPr lang="sk-SK" sz="2400" i="0" dirty="0">
                <a:latin typeface="Arial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Pozvánka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Klasifikuje používateľa do jednej z nespočetných skupín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podľa: mesta bydliska, absolvovanej univerzity a pod.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Analyzuje vzťahy medzi používateľom a priateľmi jeho 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priateľov a na základe podobnosti ponúka 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potenciálnych priateľov.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Používa </a:t>
            </a:r>
            <a:r>
              <a:rPr lang="sk-SK" sz="2400" i="0" dirty="0" err="1">
                <a:latin typeface="Arial" charset="0"/>
              </a:rPr>
              <a:t>vizualizačné</a:t>
            </a:r>
            <a:r>
              <a:rPr lang="sk-SK" sz="2400" i="0" dirty="0">
                <a:latin typeface="Arial" charset="0"/>
              </a:rPr>
              <a:t> prostredie  „</a:t>
            </a:r>
            <a:r>
              <a:rPr lang="sk-SK" sz="2400" i="0" dirty="0" err="1">
                <a:latin typeface="Arial" charset="0"/>
              </a:rPr>
              <a:t>touchgraph</a:t>
            </a:r>
            <a:r>
              <a:rPr lang="sk-SK" sz="2400" i="0" dirty="0">
                <a:latin typeface="Arial" charset="0"/>
              </a:rPr>
              <a:t>“, 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ktoré </a:t>
            </a:r>
            <a:r>
              <a:rPr lang="sk-SK" sz="2400" i="0" dirty="0" err="1">
                <a:latin typeface="Arial" charset="0"/>
              </a:rPr>
              <a:t>vizualizuje</a:t>
            </a:r>
            <a:r>
              <a:rPr lang="sk-SK" sz="2400" i="0" dirty="0">
                <a:latin typeface="Arial" charset="0"/>
              </a:rPr>
              <a:t> priateľstvá   podľa skupín, </a:t>
            </a:r>
          </a:p>
          <a:p>
            <a:pPr marL="342900" indent="-342900">
              <a:defRPr/>
            </a:pPr>
            <a:r>
              <a:rPr lang="sk-SK" sz="2400" i="0" dirty="0">
                <a:latin typeface="Arial" charset="0"/>
              </a:rPr>
              <a:t>	do ktorých priatelia patria.</a:t>
            </a:r>
          </a:p>
          <a:p>
            <a:pPr marL="342900" indent="-342900">
              <a:defRPr/>
            </a:pPr>
            <a:endParaRPr lang="en-US" sz="2400" i="0" dirty="0"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en-US" sz="20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8725A68-814D-4647-95C2-64FDF529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5119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 b="1" i="0"/>
              <a:t>Sociálne siete súčasnosti</a:t>
            </a:r>
            <a:endParaRPr lang="cs-CZ" altLang="sk-SK" sz="3200" b="1" i="0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32E5DEF-5F71-4385-8483-1B4DC17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i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048C1A45-632F-400B-B448-79D5533F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84566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MySpace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sk-SK" sz="2400" i="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www.myspace.com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 sociálna sieť s interaktívnou štruktúrou. 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Je najväčšia na svete čo sa týka objemu </a:t>
            </a:r>
          </a:p>
          <a:p>
            <a:pPr marL="800100" lvl="1" indent="-342900">
              <a:defRPr/>
            </a:pPr>
            <a:r>
              <a:rPr lang="sk-SK" sz="2400" i="0" dirty="0">
                <a:latin typeface="Arial" charset="0"/>
              </a:rPr>
              <a:t>			prenesených dát a obsahuje medzinárodné </a:t>
            </a:r>
          </a:p>
          <a:p>
            <a:pPr marL="800100" lvl="1" indent="-342900">
              <a:defRPr/>
            </a:pPr>
            <a:r>
              <a:rPr lang="sk-SK" sz="2400" i="0" dirty="0">
                <a:latin typeface="Arial" charset="0"/>
              </a:rPr>
              <a:t>			osobné profily, </a:t>
            </a:r>
            <a:r>
              <a:rPr lang="sk-SK" sz="2400" i="0" dirty="0" err="1">
                <a:latin typeface="Arial" charset="0"/>
              </a:rPr>
              <a:t>blogy</a:t>
            </a:r>
            <a:r>
              <a:rPr lang="sk-SK" sz="2400" i="0" dirty="0">
                <a:latin typeface="Arial" charset="0"/>
              </a:rPr>
              <a:t>, fotografie, hudbu a videá.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sk-SK" sz="2400" i="0" dirty="0">
                <a:latin typeface="Arial" charset="0"/>
              </a:rPr>
              <a:t>Najpoužívanejšie z mnohých modulov tejto siete sú: </a:t>
            </a:r>
          </a:p>
          <a:p>
            <a:pPr marL="800100" lvl="1" indent="-342900">
              <a:defRPr/>
            </a:pPr>
            <a:r>
              <a:rPr lang="sk-SK" sz="2400" i="0" dirty="0">
                <a:latin typeface="Arial" charset="0"/>
              </a:rPr>
              <a:t>			</a:t>
            </a:r>
            <a:r>
              <a:rPr lang="sk-SK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MySpaceIM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sk-SK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MySpaceTV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</a:t>
            </a:r>
          </a:p>
          <a:p>
            <a:pPr marL="800100" lvl="1" indent="-342900">
              <a:defRPr/>
            </a:pP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			</a:t>
            </a:r>
            <a:r>
              <a:rPr lang="sk-SK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MySpaceMobile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sk-SK" sz="24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MySpaceNews</a:t>
            </a:r>
            <a:r>
              <a:rPr lang="sk-SK" sz="2400" i="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sk-SK" sz="2400" i="0" dirty="0">
                <a:latin typeface="Arial" charset="0"/>
              </a:rPr>
              <a:t>a pod.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LinkedIn</a:t>
            </a:r>
            <a:endParaRPr lang="sk-SK" sz="24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sk-SK" sz="24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iamResearcher</a:t>
            </a:r>
            <a:endParaRPr lang="en-US" sz="24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2080</Words>
  <Application>Microsoft Office PowerPoint</Application>
  <PresentationFormat>Prezentácia na obrazovke (4:3)</PresentationFormat>
  <Paragraphs>340</Paragraphs>
  <Slides>41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Vrstvy</vt:lpstr>
      <vt:lpstr>Rovnica</vt:lpstr>
      <vt:lpstr>Sociálny web verzus sémantický web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Kika</dc:creator>
  <cp:lastModifiedBy>Kristina Machova</cp:lastModifiedBy>
  <cp:revision>99</cp:revision>
  <dcterms:created xsi:type="dcterms:W3CDTF">2007-08-31T13:42:21Z</dcterms:created>
  <dcterms:modified xsi:type="dcterms:W3CDTF">2022-09-27T13:57:23Z</dcterms:modified>
</cp:coreProperties>
</file>