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sldIdLst>
    <p:sldId id="256" r:id="rId2"/>
    <p:sldId id="257" r:id="rId3"/>
    <p:sldId id="281" r:id="rId4"/>
    <p:sldId id="282" r:id="rId5"/>
    <p:sldId id="285" r:id="rId6"/>
    <p:sldId id="283" r:id="rId7"/>
    <p:sldId id="284" r:id="rId8"/>
    <p:sldId id="286" r:id="rId9"/>
    <p:sldId id="267" r:id="rId10"/>
    <p:sldId id="274" r:id="rId11"/>
    <p:sldId id="272" r:id="rId12"/>
    <p:sldId id="268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6693"/>
    <a:srgbClr val="336699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2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EA117F69-33DF-4A68-B176-8A11DAA6C7F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BEC3D005-F147-44CA-84A6-5F9EAB595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sk-SK" altLang="sk-SK" sz="2400">
                <a:latin typeface="Times New Roman" pitchFamily="18" charset="0"/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7007A3E2-A50B-4427-8FA0-02B0AA30C8F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>
                <a:extLst>
                  <a:ext uri="{FF2B5EF4-FFF2-40B4-BE49-F238E27FC236}">
                    <a16:creationId xmlns:a16="http://schemas.microsoft.com/office/drawing/2014/main" id="{204354FE-8139-4D15-B866-AECF31D046B3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sk-SK" altLang="sk-SK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>
                <a:extLst>
                  <a:ext uri="{FF2B5EF4-FFF2-40B4-BE49-F238E27FC236}">
                    <a16:creationId xmlns:a16="http://schemas.microsoft.com/office/drawing/2014/main" id="{2E2063FF-1C7E-476A-B85B-9CCF0067FD93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sk-SK" altLang="sk-SK" sz="2400">
                  <a:latin typeface="Times New Roman" pitchFamily="18" charset="0"/>
                </a:endParaRPr>
              </a:p>
            </p:txBody>
          </p:sp>
          <p:sp>
            <p:nvSpPr>
              <p:cNvPr id="12" name="Line 7">
                <a:extLst>
                  <a:ext uri="{FF2B5EF4-FFF2-40B4-BE49-F238E27FC236}">
                    <a16:creationId xmlns:a16="http://schemas.microsoft.com/office/drawing/2014/main" id="{A751755F-8124-4CBB-B89B-63C402B2E9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BF6FD7A0-85D9-48C3-9C3B-5EAB96374EB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>
                <a:extLst>
                  <a:ext uri="{FF2B5EF4-FFF2-40B4-BE49-F238E27FC236}">
                    <a16:creationId xmlns:a16="http://schemas.microsoft.com/office/drawing/2014/main" id="{8A14E446-7F56-4208-BEA3-1B9F6FA15C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sk-SK" altLang="sk-SK" sz="2400">
                  <a:latin typeface="Times New Roman" pitchFamily="18" charset="0"/>
                </a:endParaRPr>
              </a:p>
            </p:txBody>
          </p:sp>
          <p:sp>
            <p:nvSpPr>
              <p:cNvPr id="9" name="Line 10">
                <a:extLst>
                  <a:ext uri="{FF2B5EF4-FFF2-40B4-BE49-F238E27FC236}">
                    <a16:creationId xmlns:a16="http://schemas.microsoft.com/office/drawing/2014/main" id="{3F41D39C-B4C1-4F7D-B972-5F24C7D6A4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</p:grpSp>
      <p:sp>
        <p:nvSpPr>
          <p:cNvPr id="3789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Kliknite sem a upravte štýl predlohy nadpisov.</a:t>
            </a:r>
          </a:p>
        </p:txBody>
      </p:sp>
      <p:sp>
        <p:nvSpPr>
          <p:cNvPr id="3790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Kliknite sem a upravte štýl predlohy podnadpisov.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302EADE6-F7A9-4D54-9DFF-636BB25FB2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ACCDBB6C-DFB3-4DEF-935B-A207483D5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33895FF0-F5F0-4C60-BDB3-985BF48705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53F0A-07C9-4CDD-9502-6126BC0692B6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1037393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BE043E9C-8C2E-4BFB-9179-65A3F599BC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224635B0-DB25-4E9C-81FD-3B5358EB4D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3C38B8D3-2FDE-496F-9970-4BB875A65A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E29C38-4476-4684-A540-BB53D576AB09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24748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10D7B16-3982-4E9A-B662-93C7557E6E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566FD73F-71EB-4565-A2EF-E3C3E9CDD0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4DBF5E85-DE4A-4986-933A-CFD7F909B8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9E6568-9773-441D-9F96-43A4F7719977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913414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545D0FEE-CFA3-4387-8774-9FEE1E5DFE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A99482E3-B50C-4001-A0FA-1EFC104583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20B77EB3-AC6D-4372-A7DA-2BC3ACDC38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3D703D-8459-4127-96F3-14B6B870F4D0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631023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C6782E2-F185-4654-8466-FAB344D872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085D9C49-6B39-4917-B171-5CDC6F486B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695B3893-1F2D-47D3-B7D4-74B35E655B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5FF31D-9FF7-449B-AD60-CC88F2624B58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3297632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F287BFE-0C78-40DA-B7B0-15619B810D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31A96BB2-43C6-4633-991E-15D7F268BC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E4028F9A-91DD-4BFA-97D7-3A7D019407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ADD917-E7B8-41D0-9990-888F2BEF5A2A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294932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291B8B8C-C87B-4E1F-A571-54CBC75142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69C412E6-36D0-4621-BE96-280A33BEAC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6DBBF1BF-6093-430E-9BE2-F61C0285A8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93B034-A85B-4897-AF5C-D383366BEA27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236664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0174DAD9-E84A-4093-B2DB-326BDE6A80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21E9E80B-CA1C-496A-BBEB-12310D105F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E6CA5F83-F60C-47F9-9F28-D2C53F6394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71459-DEBD-46CE-9456-54AB4A4B1D92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2412160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F05065BD-4DB7-44A7-9A28-DFE773212A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76E754C4-CF1C-45F8-958E-6C272AD8F3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EC64711D-3941-4B6E-A622-9B99749248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CA7F03-B32F-4A44-B44B-BEBE996F124B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4267330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1711F9A9-78E5-45A2-9C6B-709EFF1A31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391315B9-CB13-4063-95DE-8FCB4B8419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DD58CC5-0F96-44B2-BA26-AD5C415DD4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9B7CB8-4A67-472A-A1D5-4A9FEFDDFAE9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3303769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29DEEC5-D389-4C73-B4B7-57727BDDBF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615F906-E899-4F19-BE26-66E8E6485D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DD20888C-8166-46CF-9486-222C1D5B6F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B9E1C1-FF84-4A81-892B-5448ADF6CCAA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1843462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B04C0117-6C7A-49C7-A9BF-115A2174DA0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>
              <a:extLst>
                <a:ext uri="{FF2B5EF4-FFF2-40B4-BE49-F238E27FC236}">
                  <a16:creationId xmlns:a16="http://schemas.microsoft.com/office/drawing/2014/main" id="{349E4F2D-B039-44D5-8004-DB91800987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sk-SK" altLang="sk-SK" sz="2400">
                <a:latin typeface="Times New Roman" pitchFamily="18" charset="0"/>
              </a:endParaRPr>
            </a:p>
          </p:txBody>
        </p:sp>
        <p:grpSp>
          <p:nvGrpSpPr>
            <p:cNvPr id="1034" name="Group 4">
              <a:extLst>
                <a:ext uri="{FF2B5EF4-FFF2-40B4-BE49-F238E27FC236}">
                  <a16:creationId xmlns:a16="http://schemas.microsoft.com/office/drawing/2014/main" id="{9F8E137F-1335-4662-BAA5-368BC74371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>
                <a:extLst>
                  <a:ext uri="{FF2B5EF4-FFF2-40B4-BE49-F238E27FC236}">
                    <a16:creationId xmlns:a16="http://schemas.microsoft.com/office/drawing/2014/main" id="{229DF42D-0601-4380-A530-519F218BCA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sk-SK" altLang="sk-SK" sz="2400">
                  <a:latin typeface="Times New Roman" pitchFamily="18" charset="0"/>
                </a:endParaRPr>
              </a:p>
            </p:txBody>
          </p:sp>
          <p:sp>
            <p:nvSpPr>
              <p:cNvPr id="1036" name="Line 6">
                <a:extLst>
                  <a:ext uri="{FF2B5EF4-FFF2-40B4-BE49-F238E27FC236}">
                    <a16:creationId xmlns:a16="http://schemas.microsoft.com/office/drawing/2014/main" id="{2B9B4C91-4B87-4FAC-9160-35D442BF4F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</p:grpSp>
      <p:sp>
        <p:nvSpPr>
          <p:cNvPr id="1027" name="Rectangle 7">
            <a:extLst>
              <a:ext uri="{FF2B5EF4-FFF2-40B4-BE49-F238E27FC236}">
                <a16:creationId xmlns:a16="http://schemas.microsoft.com/office/drawing/2014/main" id="{296FBFC5-4097-41A8-8B3C-2B7E8FD9D9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sk-SK"/>
              <a:t>Kliknite sem a upravte štýl predlohy nadpisov.</a:t>
            </a:r>
          </a:p>
        </p:txBody>
      </p:sp>
      <p:sp>
        <p:nvSpPr>
          <p:cNvPr id="1028" name="Rectangle 8">
            <a:extLst>
              <a:ext uri="{FF2B5EF4-FFF2-40B4-BE49-F238E27FC236}">
                <a16:creationId xmlns:a16="http://schemas.microsoft.com/office/drawing/2014/main" id="{AA6A2521-DF23-408D-BA2D-29B0C0511A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sk-SK"/>
              <a:t>Kliknite sem a upravte štýly predlohy textu.</a:t>
            </a:r>
          </a:p>
          <a:p>
            <a:pPr lvl="1"/>
            <a:r>
              <a:rPr lang="cs-CZ" altLang="sk-SK"/>
              <a:t>Druhá úroveň</a:t>
            </a:r>
          </a:p>
          <a:p>
            <a:pPr lvl="2"/>
            <a:r>
              <a:rPr lang="cs-CZ" altLang="sk-SK"/>
              <a:t>Tretia úroveň</a:t>
            </a:r>
          </a:p>
          <a:p>
            <a:pPr lvl="3"/>
            <a:r>
              <a:rPr lang="cs-CZ" altLang="sk-SK"/>
              <a:t>Štvrtá úroveň</a:t>
            </a:r>
          </a:p>
          <a:p>
            <a:pPr lvl="4"/>
            <a:r>
              <a:rPr lang="cs-CZ" altLang="sk-SK"/>
              <a:t>Piata úroveň</a:t>
            </a:r>
          </a:p>
        </p:txBody>
      </p:sp>
      <p:sp>
        <p:nvSpPr>
          <p:cNvPr id="36873" name="Rectangle 9">
            <a:extLst>
              <a:ext uri="{FF2B5EF4-FFF2-40B4-BE49-F238E27FC236}">
                <a16:creationId xmlns:a16="http://schemas.microsoft.com/office/drawing/2014/main" id="{0DC2FC4E-F7C9-4A5E-9544-6A49058F2AB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6874" name="Rectangle 10">
            <a:extLst>
              <a:ext uri="{FF2B5EF4-FFF2-40B4-BE49-F238E27FC236}">
                <a16:creationId xmlns:a16="http://schemas.microsoft.com/office/drawing/2014/main" id="{1945BAC8-3FC0-419B-BDC8-6C8326B7ED6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6875" name="Rectangle 11">
            <a:extLst>
              <a:ext uri="{FF2B5EF4-FFF2-40B4-BE49-F238E27FC236}">
                <a16:creationId xmlns:a16="http://schemas.microsoft.com/office/drawing/2014/main" id="{65659549-98A6-471A-9287-A9DA0626259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A6D43062-0F40-421A-A9B0-A6DA03CF840F}" type="slidenum">
              <a:rPr lang="cs-CZ" altLang="sk-SK"/>
              <a:pPr/>
              <a:t>‹#›</a:t>
            </a:fld>
            <a:endParaRPr lang="cs-CZ" altLang="sk-SK"/>
          </a:p>
        </p:txBody>
      </p:sp>
      <p:sp>
        <p:nvSpPr>
          <p:cNvPr id="1032" name="Line 12">
            <a:extLst>
              <a:ext uri="{FF2B5EF4-FFF2-40B4-BE49-F238E27FC236}">
                <a16:creationId xmlns:a16="http://schemas.microsoft.com/office/drawing/2014/main" id="{BC8FA6F7-D072-4DC5-87D2-80ED36BE12DE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kristina.machova.website.tuke.sk/" TargetMode="External"/><Relationship Id="rId2" Type="http://schemas.openxmlformats.org/officeDocument/2006/relationships/hyperlink" Target="mailto:kristina.machova@tuke.s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0B83DE2-4FB5-4420-BDDE-AEB5A83BA4A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58888" y="1125538"/>
            <a:ext cx="7086600" cy="2209800"/>
          </a:xfrm>
        </p:spPr>
        <p:txBody>
          <a:bodyPr/>
          <a:lstStyle/>
          <a:p>
            <a:pPr algn="ctr" eaLnBrk="1" hangingPunct="1"/>
            <a:r>
              <a:rPr lang="sk-SK" altLang="sk-SK" b="1">
                <a:solidFill>
                  <a:schemeClr val="tx1"/>
                </a:solidFill>
              </a:rPr>
              <a:t>Web - o - veda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C4AAC2D-F21F-4254-A517-62F749FBAC2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k-SK" altLang="sk-SK" sz="2000" b="1"/>
              <a:t>prof</a:t>
            </a:r>
            <a:r>
              <a:rPr lang="en-US" altLang="sk-SK" sz="2000" b="1"/>
              <a:t>. </a:t>
            </a:r>
            <a:r>
              <a:rPr lang="sk-SK" altLang="sk-SK" sz="2000" b="1" dirty="0"/>
              <a:t>Ing. Kristína Machová, </a:t>
            </a:r>
            <a:r>
              <a:rPr lang="en-US" altLang="sk-SK" sz="2000" b="1" dirty="0"/>
              <a:t>PhD</a:t>
            </a:r>
            <a:r>
              <a:rPr lang="sk-SK" altLang="sk-SK" sz="2000" b="1" dirty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sk-SK" altLang="sk-SK" sz="2000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sk-SK" sz="2000" dirty="0">
                <a:hlinkClick r:id="rId2"/>
              </a:rPr>
              <a:t>k</a:t>
            </a:r>
            <a:r>
              <a:rPr lang="sk-SK" altLang="sk-SK" sz="2000" dirty="0" err="1">
                <a:hlinkClick r:id="rId2"/>
              </a:rPr>
              <a:t>ristina</a:t>
            </a:r>
            <a:r>
              <a:rPr lang="sk-SK" altLang="sk-SK" sz="2000" dirty="0">
                <a:hlinkClick r:id="rId2"/>
              </a:rPr>
              <a:t>.</a:t>
            </a:r>
            <a:r>
              <a:rPr lang="en-US" altLang="sk-SK" sz="2000" dirty="0">
                <a:hlinkClick r:id="rId2"/>
              </a:rPr>
              <a:t>m</a:t>
            </a:r>
            <a:r>
              <a:rPr lang="sk-SK" altLang="sk-SK" sz="2000" dirty="0" err="1">
                <a:hlinkClick r:id="rId2"/>
              </a:rPr>
              <a:t>achova</a:t>
            </a:r>
            <a:r>
              <a:rPr lang="en-US" altLang="sk-SK" sz="2000" dirty="0">
                <a:hlinkClick r:id="rId2"/>
              </a:rPr>
              <a:t>@tuke.sk</a:t>
            </a:r>
            <a:endParaRPr lang="en-US" altLang="sk-SK" sz="2000" dirty="0"/>
          </a:p>
          <a:p>
            <a:pPr eaLnBrk="1" hangingPunct="1">
              <a:lnSpc>
                <a:spcPct val="80000"/>
              </a:lnSpc>
            </a:pPr>
            <a:r>
              <a:rPr lang="cs-CZ" sz="2000" dirty="0">
                <a:hlinkClick r:id="rId3"/>
              </a:rPr>
              <a:t>https://kristina.machova.website.tuke.sk</a:t>
            </a:r>
            <a:r>
              <a:rPr lang="cs-CZ" altLang="sk-SK" sz="2000" dirty="0"/>
              <a:t> </a:t>
            </a:r>
          </a:p>
          <a:p>
            <a:pPr eaLnBrk="1" hangingPunct="1">
              <a:lnSpc>
                <a:spcPct val="80000"/>
              </a:lnSpc>
            </a:pPr>
            <a:endParaRPr lang="cs-CZ" altLang="sk-SK" sz="20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36D87332-DC83-4B6A-BE10-849817A30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2349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 b="1"/>
              <a:t>Skrytý web</a:t>
            </a:r>
            <a:endParaRPr lang="cs-CZ" altLang="sk-SK" sz="3200" b="1"/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8BBF7634-CC9C-41E0-AD62-0A3D81189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/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0EDB46EE-D556-457D-88A3-C662D4310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700213"/>
            <a:ext cx="8675688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sk-SK" sz="2000" dirty="0">
                <a:latin typeface="Arial" charset="0"/>
                <a:cs typeface="+mn-cs"/>
              </a:rPr>
              <a:t>Pri bežnej práci s webom sa dostávame iba k stránkam, ktoré vyhľadávače</a:t>
            </a:r>
          </a:p>
          <a:p>
            <a:pPr marL="342900" indent="-342900">
              <a:defRPr/>
            </a:pPr>
            <a:r>
              <a:rPr lang="sk-SK" sz="2000" dirty="0">
                <a:latin typeface="Arial" charset="0"/>
                <a:cs typeface="+mn-cs"/>
              </a:rPr>
              <a:t>dokázali </a:t>
            </a:r>
            <a:r>
              <a:rPr lang="sk-SK" sz="2000" dirty="0" err="1">
                <a:latin typeface="Arial" charset="0"/>
                <a:cs typeface="+mn-cs"/>
              </a:rPr>
              <a:t>zaindexovať</a:t>
            </a:r>
            <a:r>
              <a:rPr lang="sk-SK" sz="2000" dirty="0">
                <a:latin typeface="Arial" charset="0"/>
                <a:cs typeface="+mn-cs"/>
              </a:rPr>
              <a:t>. Skryté ostávajú: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sk-SK" sz="2000" dirty="0">
                <a:latin typeface="Arial" charset="0"/>
                <a:cs typeface="+mn-cs"/>
              </a:rPr>
              <a:t>stránky, na ktoré nik neukazuje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sk-SK" sz="2000" dirty="0">
                <a:latin typeface="Arial" charset="0"/>
                <a:cs typeface="+mn-cs"/>
              </a:rPr>
              <a:t>môže ísť o 96 </a:t>
            </a:r>
            <a:r>
              <a:rPr lang="en-US" sz="2000" dirty="0">
                <a:latin typeface="Arial" charset="0"/>
                <a:cs typeface="+mn-cs"/>
              </a:rPr>
              <a:t>% </a:t>
            </a:r>
            <a:r>
              <a:rPr lang="en-US" sz="2000" dirty="0" err="1">
                <a:latin typeface="Arial" charset="0"/>
                <a:cs typeface="+mn-cs"/>
              </a:rPr>
              <a:t>celkovej</a:t>
            </a:r>
            <a:r>
              <a:rPr lang="en-US" sz="2000" dirty="0">
                <a:latin typeface="Arial" charset="0"/>
                <a:cs typeface="+mn-cs"/>
              </a:rPr>
              <a:t> </a:t>
            </a:r>
            <a:r>
              <a:rPr lang="sk-SK" sz="2000" dirty="0">
                <a:latin typeface="Arial" charset="0"/>
                <a:cs typeface="+mn-cs"/>
              </a:rPr>
              <a:t>veľkosti (</a:t>
            </a:r>
            <a:r>
              <a:rPr lang="sk-SK" sz="2000" dirty="0" err="1">
                <a:latin typeface="Arial" charset="0"/>
                <a:cs typeface="+mn-cs"/>
              </a:rPr>
              <a:t>Bigney</a:t>
            </a:r>
            <a:r>
              <a:rPr lang="sk-SK" sz="2000" dirty="0">
                <a:latin typeface="Arial" charset="0"/>
                <a:cs typeface="+mn-cs"/>
              </a:rPr>
              <a:t>, T.)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sk-SK" sz="2000" dirty="0">
                <a:latin typeface="Arial" charset="0"/>
                <a:cs typeface="+mn-cs"/>
              </a:rPr>
              <a:t>skrytá časť webu tvorí 2/3 (</a:t>
            </a:r>
            <a:r>
              <a:rPr lang="sk-SK" sz="2000" dirty="0" err="1">
                <a:latin typeface="Arial" charset="0"/>
                <a:cs typeface="+mn-cs"/>
              </a:rPr>
              <a:t>He</a:t>
            </a:r>
            <a:r>
              <a:rPr lang="sk-SK" sz="2000" dirty="0">
                <a:latin typeface="Arial" charset="0"/>
                <a:cs typeface="+mn-cs"/>
              </a:rPr>
              <a:t>, B. </a:t>
            </a:r>
            <a:r>
              <a:rPr lang="sk-SK" sz="2000" dirty="0" err="1">
                <a:latin typeface="Arial" charset="0"/>
                <a:cs typeface="+mn-cs"/>
              </a:rPr>
              <a:t>et</a:t>
            </a:r>
            <a:r>
              <a:rPr lang="sk-SK" sz="2000" dirty="0">
                <a:latin typeface="Arial" charset="0"/>
                <a:cs typeface="+mn-cs"/>
              </a:rPr>
              <a:t> al.)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sk-SK" sz="2000" dirty="0">
                <a:latin typeface="Arial" charset="0"/>
                <a:cs typeface="+mn-cs"/>
              </a:rPr>
              <a:t>súkromné časti web stránok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sk-SK" sz="2000" dirty="0">
                <a:latin typeface="Arial" charset="0"/>
                <a:cs typeface="+mn-cs"/>
              </a:rPr>
              <a:t>čiastočne spoplatnené stránky, stránky s nutnou registráciou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sk-SK" sz="2000" dirty="0">
                <a:latin typeface="Arial" charset="0"/>
                <a:cs typeface="+mn-cs"/>
              </a:rPr>
              <a:t>štátne databázy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sk-SK" sz="2000" dirty="0">
                <a:latin typeface="Arial" charset="0"/>
                <a:cs typeface="+mn-cs"/>
              </a:rPr>
              <a:t>používateľom vygenerované dopyty </a:t>
            </a:r>
          </a:p>
          <a:p>
            <a:pPr>
              <a:defRPr/>
            </a:pPr>
            <a:r>
              <a:rPr lang="sk-SK" sz="2000" dirty="0">
                <a:latin typeface="Arial" charset="0"/>
                <a:cs typeface="+mn-cs"/>
              </a:rPr>
              <a:t>	(v internetových obchodoch)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sk-SK" sz="2000" dirty="0">
                <a:latin typeface="Arial" charset="0"/>
                <a:cs typeface="+mn-cs"/>
              </a:rPr>
              <a:t>dokumenty posielané službami </a:t>
            </a:r>
          </a:p>
          <a:p>
            <a:pPr>
              <a:defRPr/>
            </a:pPr>
            <a:r>
              <a:rPr lang="sk-SK" sz="2000" dirty="0">
                <a:latin typeface="Arial" charset="0"/>
                <a:cs typeface="+mn-cs"/>
              </a:rPr>
              <a:t>	na </a:t>
            </a:r>
            <a:r>
              <a:rPr lang="sk-SK" sz="2000" dirty="0" err="1">
                <a:latin typeface="Arial" charset="0"/>
                <a:cs typeface="+mn-cs"/>
              </a:rPr>
              <a:t>zdieľanie</a:t>
            </a:r>
            <a:r>
              <a:rPr lang="sk-SK" sz="2000" dirty="0">
                <a:latin typeface="Arial" charset="0"/>
                <a:cs typeface="+mn-cs"/>
              </a:rPr>
              <a:t> údajov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sk-SK" sz="2000" dirty="0">
                <a:latin typeface="Arial" charset="0"/>
                <a:cs typeface="+mn-cs"/>
              </a:rPr>
              <a:t>nelegálny obsah (podozrivá komunikácia </a:t>
            </a:r>
          </a:p>
          <a:p>
            <a:pPr>
              <a:defRPr/>
            </a:pPr>
            <a:r>
              <a:rPr lang="sk-SK" sz="2000" dirty="0">
                <a:latin typeface="Arial" charset="0"/>
                <a:cs typeface="+mn-cs"/>
              </a:rPr>
              <a:t>	sa zabaľuje do ďalšej a ďalšej komunikácie</a:t>
            </a:r>
          </a:p>
          <a:p>
            <a:pPr>
              <a:defRPr/>
            </a:pPr>
            <a:r>
              <a:rPr lang="sk-SK" sz="2000" dirty="0">
                <a:latin typeface="Arial" charset="0"/>
                <a:cs typeface="+mn-cs"/>
              </a:rPr>
              <a:t>	- cibuľový efekt) </a:t>
            </a:r>
          </a:p>
          <a:p>
            <a:pPr marL="342900" indent="-342900">
              <a:defRPr/>
            </a:pPr>
            <a:endParaRPr lang="sk-SK" sz="2000" dirty="0">
              <a:latin typeface="Arial" charset="0"/>
              <a:cs typeface="+mn-cs"/>
            </a:endParaRPr>
          </a:p>
          <a:p>
            <a:pPr marL="342900" indent="-342900">
              <a:defRPr/>
            </a:pPr>
            <a:r>
              <a:rPr lang="sk-SK" sz="2000" dirty="0">
                <a:latin typeface="Arial" charset="0"/>
                <a:cs typeface="+mn-cs"/>
              </a:rPr>
              <a:t> </a:t>
            </a:r>
          </a:p>
        </p:txBody>
      </p:sp>
      <p:pic>
        <p:nvPicPr>
          <p:cNvPr id="12293" name="Picture 6">
            <a:extLst>
              <a:ext uri="{FF2B5EF4-FFF2-40B4-BE49-F238E27FC236}">
                <a16:creationId xmlns:a16="http://schemas.microsoft.com/office/drawing/2014/main" id="{9762C828-102E-49EB-A717-C546D6D70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210050"/>
            <a:ext cx="261937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85444FC4-18D8-4AA4-B73E-A29D54B35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42814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 b="1"/>
              <a:t>Redundancia a spam</a:t>
            </a:r>
            <a:endParaRPr lang="cs-CZ" altLang="sk-SK" sz="3200" b="1"/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4C6FF638-26D4-4721-83AE-5B749E413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/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B44B37B7-1DFC-4836-8F08-E419D6978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1916113"/>
            <a:ext cx="781526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q"/>
              <a:defRPr/>
            </a:pPr>
            <a:r>
              <a:rPr lang="sk-SK" sz="24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Redundancia</a:t>
            </a:r>
            <a:r>
              <a:rPr lang="sk-SK" sz="2400" dirty="0">
                <a:latin typeface="Arial" charset="0"/>
                <a:cs typeface="+mn-cs"/>
              </a:rPr>
              <a:t> – rovnaké alebo veľmi podobné stránky</a:t>
            </a:r>
          </a:p>
          <a:p>
            <a:pPr marL="800100" lvl="1" indent="-342900">
              <a:buFont typeface="Wingdings" pitchFamily="2" charset="2"/>
              <a:buChar char="q"/>
              <a:defRPr/>
            </a:pPr>
            <a:r>
              <a:rPr lang="sk-SK" sz="2000" dirty="0">
                <a:latin typeface="Arial" charset="0"/>
                <a:cs typeface="+mn-cs"/>
              </a:rPr>
              <a:t>komplikuje vyhľadávanie – problém</a:t>
            </a:r>
          </a:p>
          <a:p>
            <a:pPr marL="800100" lvl="1" indent="-342900">
              <a:buFont typeface="Wingdings" pitchFamily="2" charset="2"/>
              <a:buChar char="q"/>
              <a:defRPr/>
            </a:pPr>
            <a:r>
              <a:rPr lang="sk-SK" sz="2000" dirty="0">
                <a:latin typeface="Arial" charset="0"/>
                <a:cs typeface="+mn-cs"/>
              </a:rPr>
              <a:t>vzniká kopírovaním (spravodajstvo), ukladaním </a:t>
            </a:r>
          </a:p>
          <a:p>
            <a:pPr lvl="1">
              <a:defRPr/>
            </a:pPr>
            <a:r>
              <a:rPr lang="sk-SK" sz="2000" dirty="0">
                <a:latin typeface="Arial" charset="0"/>
                <a:cs typeface="+mn-cs"/>
              </a:rPr>
              <a:t>	na viaceré úložiská</a:t>
            </a:r>
          </a:p>
          <a:p>
            <a:pPr marL="800100" lvl="1" indent="-342900">
              <a:buFont typeface="Wingdings" pitchFamily="2" charset="2"/>
              <a:buChar char="q"/>
              <a:defRPr/>
            </a:pPr>
            <a:r>
              <a:rPr lang="sk-SK" sz="2000" dirty="0">
                <a:latin typeface="Arial" charset="0"/>
                <a:cs typeface="+mn-cs"/>
              </a:rPr>
              <a:t>30</a:t>
            </a:r>
            <a:r>
              <a:rPr lang="sk-SK" sz="2000" dirty="0">
                <a:latin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</a:rPr>
              <a:t>%</a:t>
            </a:r>
            <a:r>
              <a:rPr lang="sk-SK" sz="2000" dirty="0">
                <a:latin typeface="Arial" charset="0"/>
                <a:cs typeface="Arial" charset="0"/>
              </a:rPr>
              <a:t> redundancie (</a:t>
            </a:r>
            <a:r>
              <a:rPr lang="sk-SK" sz="2000" dirty="0" err="1">
                <a:latin typeface="Arial" charset="0"/>
                <a:cs typeface="Arial" charset="0"/>
              </a:rPr>
              <a:t>Fetterly</a:t>
            </a:r>
            <a:r>
              <a:rPr lang="sk-SK" sz="2000" dirty="0">
                <a:latin typeface="Arial" charset="0"/>
                <a:cs typeface="Arial" charset="0"/>
              </a:rPr>
              <a:t>)</a:t>
            </a:r>
            <a:r>
              <a:rPr lang="sk-SK" sz="2000" dirty="0">
                <a:latin typeface="Arial" charset="0"/>
                <a:cs typeface="+mn-cs"/>
              </a:rPr>
              <a:t>.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sk-SK" sz="2400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+mn-cs"/>
              </a:rPr>
              <a:t>Spam </a:t>
            </a:r>
            <a:r>
              <a:rPr lang="sk-SK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+mn-cs"/>
              </a:rPr>
              <a:t>– reklamný obsah</a:t>
            </a:r>
          </a:p>
          <a:p>
            <a:pPr marL="800100" lvl="1" indent="-342900">
              <a:buFont typeface="Wingdings" pitchFamily="2" charset="2"/>
              <a:buChar char="q"/>
              <a:defRPr/>
            </a:pPr>
            <a:r>
              <a:rPr lang="sk-SK" sz="2000" dirty="0" err="1">
                <a:latin typeface="Arial" charset="0"/>
                <a:cs typeface="+mn-cs"/>
              </a:rPr>
              <a:t>preliezač</a:t>
            </a:r>
            <a:r>
              <a:rPr lang="sk-SK" sz="2000" dirty="0">
                <a:latin typeface="Arial" charset="0"/>
                <a:cs typeface="+mn-cs"/>
              </a:rPr>
              <a:t> </a:t>
            </a:r>
            <a:r>
              <a:rPr lang="sk-SK" sz="2000" dirty="0" err="1">
                <a:latin typeface="Arial" charset="0"/>
                <a:cs typeface="+mn-cs"/>
              </a:rPr>
              <a:t>Bing</a:t>
            </a:r>
            <a:r>
              <a:rPr lang="sk-SK" sz="2000" dirty="0">
                <a:latin typeface="Arial" charset="0"/>
                <a:cs typeface="+mn-cs"/>
              </a:rPr>
              <a:t>  </a:t>
            </a:r>
          </a:p>
          <a:p>
            <a:pPr marL="800100" lvl="1" indent="-342900">
              <a:buFont typeface="Wingdings" pitchFamily="2" charset="2"/>
              <a:buChar char="q"/>
              <a:defRPr/>
            </a:pPr>
            <a:r>
              <a:rPr lang="sk-SK" sz="2000" dirty="0">
                <a:latin typeface="Arial" charset="0"/>
                <a:cs typeface="+mn-cs"/>
              </a:rPr>
              <a:t>14</a:t>
            </a:r>
            <a:r>
              <a:rPr lang="sk-SK" sz="2000" dirty="0">
                <a:latin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</a:rPr>
              <a:t>%</a:t>
            </a:r>
            <a:r>
              <a:rPr lang="sk-SK" sz="2000" dirty="0">
                <a:latin typeface="Arial" charset="0"/>
                <a:cs typeface="Arial" charset="0"/>
              </a:rPr>
              <a:t> spamu</a:t>
            </a:r>
            <a:r>
              <a:rPr lang="sk-SK" sz="2000" dirty="0">
                <a:latin typeface="Arial" charset="0"/>
                <a:cs typeface="+mn-cs"/>
              </a:rPr>
              <a:t> </a:t>
            </a:r>
            <a:r>
              <a:rPr lang="sk-SK" sz="2000" dirty="0">
                <a:latin typeface="Arial" charset="0"/>
                <a:cs typeface="Arial" charset="0"/>
              </a:rPr>
              <a:t>(</a:t>
            </a:r>
            <a:r>
              <a:rPr lang="sk-SK" sz="2000" dirty="0" err="1">
                <a:latin typeface="Arial" charset="0"/>
                <a:cs typeface="Arial" charset="0"/>
              </a:rPr>
              <a:t>Ntoulas</a:t>
            </a:r>
            <a:r>
              <a:rPr lang="sk-SK" sz="2000" dirty="0">
                <a:latin typeface="Arial" charset="0"/>
                <a:cs typeface="Arial" charset="0"/>
              </a:rPr>
              <a:t>)</a:t>
            </a:r>
            <a:r>
              <a:rPr lang="sk-SK" sz="2000" dirty="0">
                <a:latin typeface="Arial" charset="0"/>
                <a:cs typeface="+mn-cs"/>
              </a:rPr>
              <a:t> </a:t>
            </a:r>
          </a:p>
          <a:p>
            <a:pPr marL="800100" lvl="1" indent="-342900">
              <a:buFont typeface="Wingdings" pitchFamily="2" charset="2"/>
              <a:buChar char="q"/>
              <a:defRPr/>
            </a:pPr>
            <a:r>
              <a:rPr lang="sk-SK" sz="2000" dirty="0">
                <a:latin typeface="Arial" charset="0"/>
                <a:cs typeface="+mn-cs"/>
              </a:rPr>
              <a:t>použili heuristiky </a:t>
            </a:r>
          </a:p>
          <a:p>
            <a:pPr lvl="1">
              <a:defRPr/>
            </a:pPr>
            <a:r>
              <a:rPr lang="sk-SK" sz="2000" dirty="0">
                <a:latin typeface="Arial" charset="0"/>
                <a:cs typeface="+mn-cs"/>
              </a:rPr>
              <a:t>	na odhaľovanie spamu </a:t>
            </a:r>
          </a:p>
          <a:p>
            <a:pPr lvl="1">
              <a:defRPr/>
            </a:pPr>
            <a:r>
              <a:rPr lang="sk-SK" sz="2000" dirty="0">
                <a:latin typeface="Arial" charset="0"/>
                <a:cs typeface="+mn-cs"/>
              </a:rPr>
              <a:t>	v rôznych doménach</a:t>
            </a:r>
          </a:p>
        </p:txBody>
      </p:sp>
      <p:pic>
        <p:nvPicPr>
          <p:cNvPr id="13317" name="Picture 5">
            <a:extLst>
              <a:ext uri="{FF2B5EF4-FFF2-40B4-BE49-F238E27FC236}">
                <a16:creationId xmlns:a16="http://schemas.microsoft.com/office/drawing/2014/main" id="{CF46D89E-9655-4BA7-ADE1-F0CD63AA2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675" y="3644900"/>
            <a:ext cx="4776788" cy="321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68801531-11AE-4074-9264-3DF27AF10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4305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sk-SK" altLang="sk-SK" sz="32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Charakteristiky webu</a:t>
            </a:r>
            <a:endParaRPr lang="cs-CZ" altLang="sk-SK" sz="3200" b="1" dirty="0">
              <a:solidFill>
                <a:schemeClr val="accent6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F47F88D9-16FD-450E-9F82-331BD6B2E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/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CF180636-A5C5-437B-9EB2-CE7B9E648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604963"/>
            <a:ext cx="7954962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sk-SK" altLang="sk-SK" sz="2000" dirty="0">
                <a:cs typeface="Arial" charset="0"/>
              </a:rPr>
              <a:t>W3C – Web </a:t>
            </a:r>
            <a:r>
              <a:rPr lang="sk-SK" altLang="sk-SK" sz="2000" dirty="0" err="1">
                <a:cs typeface="Arial" charset="0"/>
              </a:rPr>
              <a:t>Characterization</a:t>
            </a:r>
            <a:r>
              <a:rPr lang="sk-SK" altLang="sk-SK" sz="2000" dirty="0">
                <a:cs typeface="Arial" charset="0"/>
              </a:rPr>
              <a:t> </a:t>
            </a:r>
            <a:r>
              <a:rPr lang="sk-SK" altLang="sk-SK" sz="2000" dirty="0" err="1">
                <a:cs typeface="Arial" charset="0"/>
              </a:rPr>
              <a:t>activity</a:t>
            </a:r>
            <a:r>
              <a:rPr lang="sk-SK" altLang="sk-SK" sz="2000" dirty="0">
                <a:cs typeface="Arial" charset="0"/>
              </a:rPr>
              <a:t> (</a:t>
            </a:r>
            <a:r>
              <a:rPr lang="sk-SK" altLang="sk-SK" sz="2000" dirty="0" err="1">
                <a:cs typeface="Arial" charset="0"/>
              </a:rPr>
              <a:t>Pitkow</a:t>
            </a:r>
            <a:r>
              <a:rPr lang="sk-SK" altLang="sk-SK" sz="2000" dirty="0">
                <a:cs typeface="Arial" charset="0"/>
              </a:rPr>
              <a:t>, J.E.)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1800" dirty="0">
                <a:cs typeface="Arial" charset="0"/>
              </a:rPr>
              <a:t>definícia konceptov: zdroj, linka, </a:t>
            </a:r>
            <a:r>
              <a:rPr lang="sk-SK" altLang="sk-SK" sz="1800" dirty="0" err="1">
                <a:cs typeface="Arial" charset="0"/>
              </a:rPr>
              <a:t>proxy</a:t>
            </a:r>
            <a:r>
              <a:rPr lang="sk-SK" altLang="sk-SK" sz="1800" dirty="0">
                <a:cs typeface="Arial" charset="0"/>
              </a:rPr>
              <a:t>, klient, server, správa, požiadavka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1800" dirty="0">
                <a:cs typeface="Arial" charset="0"/>
              </a:rPr>
              <a:t>definície umožnili vytvárať webové metriky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1800" dirty="0">
                <a:cs typeface="Arial" charset="0"/>
              </a:rPr>
              <a:t>skúmali sa charakteristiky štruktúry webu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1800" dirty="0">
                <a:cs typeface="Arial" charset="0"/>
              </a:rPr>
              <a:t>skúmalo sa správanie sa používateľov na webe – aktivita klientov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1800" dirty="0">
                <a:cs typeface="Arial" charset="0"/>
              </a:rPr>
              <a:t>Web – dynamické prostredie, ktoré sa správa pravidelne a predvídateľne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cs-CZ" altLang="sk-SK" sz="1800" dirty="0">
                <a:cs typeface="Arial" charset="0"/>
              </a:rPr>
              <a:t>popularita </a:t>
            </a:r>
            <a:r>
              <a:rPr lang="cs-CZ" altLang="sk-SK" sz="1800" dirty="0" err="1">
                <a:cs typeface="Arial" charset="0"/>
              </a:rPr>
              <a:t>stránok</a:t>
            </a:r>
            <a:r>
              <a:rPr lang="cs-CZ" altLang="sk-SK" sz="1800" dirty="0">
                <a:cs typeface="Arial" charset="0"/>
              </a:rPr>
              <a:t> </a:t>
            </a:r>
            <a:r>
              <a:rPr lang="cs-CZ" altLang="sk-SK" sz="1800" dirty="0" err="1">
                <a:cs typeface="Arial" charset="0"/>
              </a:rPr>
              <a:t>sa</a:t>
            </a:r>
            <a:r>
              <a:rPr lang="cs-CZ" altLang="sk-SK" sz="1800" dirty="0">
                <a:cs typeface="Arial" charset="0"/>
              </a:rPr>
              <a:t> </a:t>
            </a:r>
            <a:r>
              <a:rPr lang="cs-CZ" altLang="sk-SK" sz="1800" dirty="0" err="1">
                <a:cs typeface="Arial" charset="0"/>
              </a:rPr>
              <a:t>riadi</a:t>
            </a:r>
            <a:r>
              <a:rPr lang="cs-CZ" altLang="sk-SK" sz="1800" dirty="0">
                <a:cs typeface="Arial" charset="0"/>
              </a:rPr>
              <a:t> </a:t>
            </a:r>
            <a:r>
              <a:rPr lang="cs-CZ" altLang="sk-SK" sz="1800" dirty="0" err="1">
                <a:cs typeface="Arial" charset="0"/>
              </a:rPr>
              <a:t>Zipfovým</a:t>
            </a:r>
            <a:r>
              <a:rPr lang="cs-CZ" altLang="sk-SK" sz="1800" dirty="0">
                <a:cs typeface="Arial" charset="0"/>
              </a:rPr>
              <a:t> </a:t>
            </a:r>
            <a:r>
              <a:rPr lang="cs-CZ" altLang="sk-SK" sz="1800" dirty="0" err="1">
                <a:cs typeface="Arial" charset="0"/>
              </a:rPr>
              <a:t>rozdelením</a:t>
            </a:r>
            <a:endParaRPr lang="cs-CZ" altLang="sk-SK" sz="1800" dirty="0"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cs-CZ" altLang="sk-SK" sz="1800" dirty="0">
                <a:cs typeface="Arial" charset="0"/>
              </a:rPr>
              <a:t>	(</a:t>
            </a:r>
            <a:r>
              <a:rPr lang="cs-CZ" altLang="sk-SK" sz="1800" dirty="0" err="1">
                <a:cs typeface="Arial" charset="0"/>
              </a:rPr>
              <a:t>zopár</a:t>
            </a:r>
            <a:r>
              <a:rPr lang="cs-CZ" altLang="sk-SK" sz="1800" dirty="0">
                <a:cs typeface="Arial" charset="0"/>
              </a:rPr>
              <a:t> </a:t>
            </a:r>
            <a:r>
              <a:rPr lang="cs-CZ" altLang="sk-SK" sz="1800" dirty="0" err="1">
                <a:cs typeface="Arial" charset="0"/>
              </a:rPr>
              <a:t>veľmi</a:t>
            </a:r>
            <a:r>
              <a:rPr lang="cs-CZ" altLang="sk-SK" sz="1800" dirty="0">
                <a:cs typeface="Arial" charset="0"/>
              </a:rPr>
              <a:t> </a:t>
            </a:r>
            <a:r>
              <a:rPr lang="cs-CZ" altLang="sk-SK" sz="1800" dirty="0" err="1">
                <a:cs typeface="Arial" charset="0"/>
              </a:rPr>
              <a:t>obľúbených</a:t>
            </a:r>
            <a:r>
              <a:rPr lang="cs-CZ" altLang="sk-SK" sz="1800" dirty="0">
                <a:cs typeface="Arial" charset="0"/>
              </a:rPr>
              <a:t>,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cs-CZ" altLang="sk-SK" sz="1800" dirty="0">
                <a:cs typeface="Arial" charset="0"/>
              </a:rPr>
              <a:t>	</a:t>
            </a:r>
            <a:r>
              <a:rPr lang="cs-CZ" altLang="sk-SK" sz="1800" dirty="0" err="1">
                <a:cs typeface="Arial" charset="0"/>
              </a:rPr>
              <a:t>stredné</a:t>
            </a:r>
            <a:r>
              <a:rPr lang="cs-CZ" altLang="sk-SK" sz="1800" dirty="0">
                <a:cs typeface="Arial" charset="0"/>
              </a:rPr>
              <a:t> </a:t>
            </a:r>
            <a:r>
              <a:rPr lang="cs-CZ" altLang="sk-SK" sz="1800" dirty="0" err="1">
                <a:cs typeface="Arial" charset="0"/>
              </a:rPr>
              <a:t>množstvo</a:t>
            </a:r>
            <a:r>
              <a:rPr lang="cs-CZ" altLang="sk-SK" sz="1800" dirty="0">
                <a:cs typeface="Arial" charset="0"/>
              </a:rPr>
              <a:t>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cs-CZ" altLang="sk-SK" sz="1800" dirty="0">
                <a:cs typeface="Arial" charset="0"/>
              </a:rPr>
              <a:t>	</a:t>
            </a:r>
            <a:r>
              <a:rPr lang="cs-CZ" altLang="sk-SK" sz="1800" dirty="0" err="1">
                <a:cs typeface="Arial" charset="0"/>
              </a:rPr>
              <a:t>priemerne</a:t>
            </a:r>
            <a:r>
              <a:rPr lang="cs-CZ" altLang="sk-SK" sz="1800" dirty="0">
                <a:cs typeface="Arial" charset="0"/>
              </a:rPr>
              <a:t> </a:t>
            </a:r>
            <a:r>
              <a:rPr lang="cs-CZ" altLang="sk-SK" sz="1800" dirty="0" err="1">
                <a:cs typeface="Arial" charset="0"/>
              </a:rPr>
              <a:t>obľúbených</a:t>
            </a:r>
            <a:r>
              <a:rPr lang="cs-CZ" altLang="sk-SK" sz="1800" dirty="0">
                <a:cs typeface="Arial" charset="0"/>
              </a:rPr>
              <a:t>,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cs-CZ" altLang="sk-SK" sz="1800" dirty="0">
                <a:cs typeface="Arial" charset="0"/>
              </a:rPr>
              <a:t>	obrovské </a:t>
            </a:r>
            <a:r>
              <a:rPr lang="cs-CZ" altLang="sk-SK" sz="1800" dirty="0" err="1">
                <a:cs typeface="Arial" charset="0"/>
              </a:rPr>
              <a:t>množstvo</a:t>
            </a:r>
            <a:r>
              <a:rPr lang="cs-CZ" altLang="sk-SK" sz="1800" dirty="0">
                <a:cs typeface="Arial" charset="0"/>
              </a:rPr>
              <a:t>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cs-CZ" altLang="sk-SK" sz="1800" dirty="0">
                <a:cs typeface="Arial" charset="0"/>
              </a:rPr>
              <a:t>	</a:t>
            </a:r>
            <a:r>
              <a:rPr lang="cs-CZ" altLang="sk-SK" sz="1800" dirty="0" err="1">
                <a:cs typeface="Arial" charset="0"/>
              </a:rPr>
              <a:t>málokedy</a:t>
            </a:r>
            <a:r>
              <a:rPr lang="cs-CZ" altLang="sk-SK" sz="1800" dirty="0">
                <a:cs typeface="Arial" charset="0"/>
              </a:rPr>
              <a:t> navštívených)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cs-CZ" altLang="sk-SK" sz="1800" dirty="0">
                <a:cs typeface="Arial" charset="0"/>
              </a:rPr>
              <a:t>Krajinné </a:t>
            </a:r>
            <a:r>
              <a:rPr lang="cs-CZ" altLang="sk-SK" sz="1800" dirty="0" err="1">
                <a:cs typeface="Arial" charset="0"/>
              </a:rPr>
              <a:t>zastúpenie</a:t>
            </a:r>
            <a:r>
              <a:rPr lang="cs-CZ" altLang="sk-SK" sz="1800" dirty="0">
                <a:cs typeface="Arial" charset="0"/>
              </a:rPr>
              <a:t>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cs-CZ" altLang="sk-SK" sz="1800" dirty="0">
                <a:cs typeface="Arial" charset="0"/>
              </a:rPr>
              <a:t>	</a:t>
            </a:r>
          </a:p>
        </p:txBody>
      </p:sp>
      <p:pic>
        <p:nvPicPr>
          <p:cNvPr id="14341" name="Picture 6">
            <a:extLst>
              <a:ext uri="{FF2B5EF4-FFF2-40B4-BE49-F238E27FC236}">
                <a16:creationId xmlns:a16="http://schemas.microsoft.com/office/drawing/2014/main" id="{0F709FDB-AFE9-43D4-AE08-4F625C524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5" y="3644900"/>
            <a:ext cx="4446588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FE9960AE-F927-4A3B-B275-B0C877E64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4305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sk-SK" altLang="sk-SK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Charakteristiky webu</a:t>
            </a:r>
            <a:endParaRPr lang="cs-CZ" altLang="sk-SK" sz="3200" b="1" dirty="0">
              <a:solidFill>
                <a:schemeClr val="tx1">
                  <a:lumMod val="95000"/>
                  <a:lumOff val="5000"/>
                </a:schemeClr>
              </a:solidFill>
              <a:cs typeface="Arial" charset="0"/>
            </a:endParaRP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70B1FF4B-5702-4942-9793-5D07D5DFF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/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E7B9B95F-A73A-438E-8E70-32F68091C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604963"/>
            <a:ext cx="8636000" cy="45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sk-SK" altLang="sk-SK" sz="2000" dirty="0">
                <a:cs typeface="Arial" charset="0"/>
              </a:rPr>
              <a:t>V </a:t>
            </a:r>
            <a:r>
              <a:rPr lang="sk-SK" altLang="sk-SK" sz="2000" dirty="0" err="1">
                <a:cs typeface="Arial" charset="0"/>
              </a:rPr>
              <a:t>súčastnosti</a:t>
            </a:r>
            <a:r>
              <a:rPr lang="sk-SK" altLang="sk-SK" sz="2000" dirty="0">
                <a:cs typeface="Arial" charset="0"/>
              </a:rPr>
              <a:t> sú </a:t>
            </a:r>
            <a:r>
              <a:rPr lang="sk-SK" altLang="sk-SK" sz="20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najodkazovanejšie služby sociálnych sietí </a:t>
            </a:r>
            <a:r>
              <a:rPr lang="sk-SK" altLang="sk-SK" sz="2000" dirty="0">
                <a:cs typeface="Arial" charset="0"/>
              </a:rPr>
              <a:t>(vid Tab.)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sk-SK" altLang="sk-SK" sz="20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Dynamickosť webu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1800" dirty="0">
                <a:cs typeface="Arial" charset="0"/>
              </a:rPr>
              <a:t>zmeny na stránkach (iba zmena HTML zápisu, malá zmena obsahu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sk-SK" altLang="sk-SK" sz="1800" dirty="0">
                <a:cs typeface="Arial" charset="0"/>
              </a:rPr>
              <a:t>	vyššia frekvencia zmien, ale nižší rozsah zmien, veľké stránky sa menia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sk-SK" altLang="sk-SK" sz="1800" dirty="0">
                <a:cs typeface="Arial" charset="0"/>
              </a:rPr>
              <a:t>	častejšie, vládne a z domény vzdelávania sa menia menej ako komerčné)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1800" dirty="0">
                <a:cs typeface="Arial" charset="0"/>
              </a:rPr>
              <a:t>vytváranie, zanikanie stránok (staré sa rýchlo nahrádzali novými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sk-SK" altLang="sk-SK" sz="1800" dirty="0">
                <a:cs typeface="Arial" charset="0"/>
              </a:rPr>
              <a:t>	ale obsah sa podobal)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1800" dirty="0">
                <a:cs typeface="Arial" charset="0"/>
              </a:rPr>
              <a:t>evolúcia štruktúry prepojení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sk-SK" altLang="sk-SK" sz="1800" dirty="0">
                <a:cs typeface="Arial" charset="0"/>
              </a:rPr>
              <a:t>	(prepojenia sa menia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sk-SK" altLang="sk-SK" sz="1800" dirty="0">
                <a:cs typeface="Arial" charset="0"/>
              </a:rPr>
              <a:t>	rýchlejšie ako stránky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sk-SK" altLang="sk-SK" sz="1800" dirty="0">
                <a:cs typeface="Arial" charset="0"/>
              </a:rPr>
              <a:t>	väčšina pretrvá menej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sk-SK" altLang="sk-SK" sz="1800" dirty="0">
                <a:cs typeface="Arial" charset="0"/>
              </a:rPr>
              <a:t>	ako pol roka,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sk-SK" altLang="sk-SK" sz="1800" dirty="0">
                <a:cs typeface="Arial" charset="0"/>
              </a:rPr>
              <a:t>	týždenne 25</a:t>
            </a:r>
            <a:r>
              <a:rPr lang="en-US" sz="1800" dirty="0">
                <a:cs typeface="Arial" charset="0"/>
              </a:rPr>
              <a:t> %</a:t>
            </a:r>
            <a:r>
              <a:rPr lang="sk-SK" sz="1800" dirty="0">
                <a:cs typeface="Arial" charset="0"/>
              </a:rPr>
              <a:t> nových,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sk-SK" sz="1800" dirty="0">
                <a:cs typeface="Arial" charset="0"/>
              </a:rPr>
              <a:t>	v priebehu roka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sk-SK" sz="1800" dirty="0">
                <a:cs typeface="Arial" charset="0"/>
              </a:rPr>
              <a:t>	sa 80</a:t>
            </a:r>
            <a:r>
              <a:rPr lang="en-US" sz="1800" dirty="0">
                <a:cs typeface="Arial" charset="0"/>
              </a:rPr>
              <a:t> %</a:t>
            </a:r>
            <a:r>
              <a:rPr lang="sk-SK" sz="1800" dirty="0">
                <a:cs typeface="Arial" charset="0"/>
              </a:rPr>
              <a:t> prepojení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sk-SK" sz="1800" dirty="0">
                <a:cs typeface="Arial" charset="0"/>
              </a:rPr>
              <a:t>	úplne nahradí novými</a:t>
            </a:r>
            <a:r>
              <a:rPr lang="sk-SK" altLang="sk-SK" sz="1800" dirty="0">
                <a:cs typeface="Arial" charset="0"/>
              </a:rPr>
              <a:t>)</a:t>
            </a:r>
          </a:p>
        </p:txBody>
      </p:sp>
      <p:pic>
        <p:nvPicPr>
          <p:cNvPr id="15365" name="Picture 2">
            <a:extLst>
              <a:ext uri="{FF2B5EF4-FFF2-40B4-BE49-F238E27FC236}">
                <a16:creationId xmlns:a16="http://schemas.microsoft.com/office/drawing/2014/main" id="{5CA01867-3232-49F8-9995-9947DAB8A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3573463"/>
            <a:ext cx="5038725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1293093A-2706-4FD2-9D1D-D50F27295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4305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 b="1"/>
              <a:t>Charakteristiky webu</a:t>
            </a:r>
            <a:endParaRPr lang="cs-CZ" altLang="sk-SK" sz="3200" b="1"/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C6C5FB5C-892A-4A34-994C-11F6B8CCA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/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145B661C-6EA7-458D-822D-8B5CD5AFB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1511300"/>
            <a:ext cx="8026400" cy="544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q"/>
              <a:defRPr/>
            </a:pPr>
            <a:r>
              <a:rPr lang="sk-SK" sz="24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Mŕtve linky</a:t>
            </a:r>
            <a:r>
              <a:rPr lang="sk-SK" sz="2400" dirty="0">
                <a:latin typeface="Arial" charset="0"/>
                <a:cs typeface="+mn-cs"/>
              </a:rPr>
              <a:t> – problém 404</a:t>
            </a:r>
          </a:p>
          <a:p>
            <a:pPr marL="800100" lvl="1" indent="-342900">
              <a:buFont typeface="Wingdings" pitchFamily="2" charset="2"/>
              <a:buChar char="q"/>
              <a:defRPr/>
            </a:pPr>
            <a:r>
              <a:rPr lang="sk-SK" sz="2000" dirty="0">
                <a:latin typeface="Arial" charset="0"/>
                <a:cs typeface="+mn-cs"/>
              </a:rPr>
              <a:t>v dôsledku neustáleho zanikania a nahradzovania stránok </a:t>
            </a:r>
          </a:p>
          <a:p>
            <a:pPr lvl="1">
              <a:defRPr/>
            </a:pPr>
            <a:r>
              <a:rPr lang="sk-SK" sz="2000" dirty="0">
                <a:latin typeface="Arial" charset="0"/>
                <a:cs typeface="+mn-cs"/>
              </a:rPr>
              <a:t>	sa niektoré prepojenia stávajú neplatnými</a:t>
            </a:r>
          </a:p>
          <a:p>
            <a:pPr marL="800100" lvl="1" indent="-342900">
              <a:buFont typeface="Wingdings" pitchFamily="2" charset="2"/>
              <a:buChar char="q"/>
              <a:defRPr/>
            </a:pPr>
            <a:r>
              <a:rPr lang="sk-SK" sz="2000" dirty="0">
                <a:latin typeface="Arial" charset="0"/>
                <a:cs typeface="+mn-cs"/>
              </a:rPr>
              <a:t>odkazujú na neexistujúci obsah</a:t>
            </a:r>
          </a:p>
          <a:p>
            <a:pPr marL="800100" lvl="1" indent="-342900">
              <a:buFont typeface="Wingdings" pitchFamily="2" charset="2"/>
              <a:buChar char="q"/>
              <a:defRPr/>
            </a:pPr>
            <a:r>
              <a:rPr lang="sk-SK" sz="2000" dirty="0">
                <a:latin typeface="Arial" charset="0"/>
                <a:cs typeface="+mn-cs"/>
              </a:rPr>
              <a:t>priemerný čas existencie stránky sa predlžuje</a:t>
            </a:r>
            <a:r>
              <a:rPr lang="sk-SK" sz="2000" dirty="0">
                <a:latin typeface="Arial" charset="0"/>
                <a:cs typeface="Arial" charset="0"/>
              </a:rPr>
              <a:t> (1997 – 44 dní, </a:t>
            </a:r>
          </a:p>
          <a:p>
            <a:pPr lvl="1">
              <a:defRPr/>
            </a:pPr>
            <a:r>
              <a:rPr lang="sk-SK" sz="2000" dirty="0">
                <a:latin typeface="Arial" charset="0"/>
                <a:cs typeface="Arial" charset="0"/>
              </a:rPr>
              <a:t>	2001 – 75 dní, 2003 – 100 dní) </a:t>
            </a:r>
          </a:p>
          <a:p>
            <a:pPr marL="800100" lvl="1" indent="-342900">
              <a:buFont typeface="Wingdings" pitchFamily="2" charset="2"/>
              <a:buChar char="q"/>
              <a:defRPr/>
            </a:pPr>
            <a:r>
              <a:rPr lang="sk-SK" sz="2000" dirty="0">
                <a:latin typeface="Arial" charset="0"/>
                <a:cs typeface="Arial" charset="0"/>
              </a:rPr>
              <a:t>približne 25 </a:t>
            </a:r>
            <a:r>
              <a:rPr lang="en-US" sz="2000" dirty="0">
                <a:latin typeface="Arial" charset="0"/>
                <a:cs typeface="Arial" charset="0"/>
              </a:rPr>
              <a:t>%</a:t>
            </a:r>
            <a:r>
              <a:rPr lang="sk-SK" sz="2000" dirty="0">
                <a:latin typeface="Arial" charset="0"/>
                <a:cs typeface="Arial" charset="0"/>
              </a:rPr>
              <a:t> knižničných zdrojov sa znehodnotí za 5 rokov,</a:t>
            </a:r>
          </a:p>
          <a:p>
            <a:pPr lvl="2">
              <a:defRPr/>
            </a:pPr>
            <a:r>
              <a:rPr lang="sk-SK" sz="2000" dirty="0">
                <a:latin typeface="Arial" charset="0"/>
                <a:cs typeface="+mn-cs"/>
              </a:rPr>
              <a:t>všeobecný web - 67</a:t>
            </a:r>
            <a:r>
              <a:rPr lang="sk-SK" sz="2000" dirty="0">
                <a:latin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</a:rPr>
              <a:t>%</a:t>
            </a:r>
            <a:r>
              <a:rPr lang="sk-SK" sz="2000" dirty="0">
                <a:latin typeface="Arial" charset="0"/>
                <a:cs typeface="Arial" charset="0"/>
              </a:rPr>
              <a:t> za 4 roky, </a:t>
            </a:r>
            <a:r>
              <a:rPr lang="sk-SK" sz="2000" dirty="0" err="1">
                <a:latin typeface="Arial" charset="0"/>
                <a:cs typeface="Arial" charset="0"/>
              </a:rPr>
              <a:t>Twitter</a:t>
            </a:r>
            <a:r>
              <a:rPr lang="sk-SK" sz="2000" dirty="0">
                <a:latin typeface="Arial" charset="0"/>
                <a:cs typeface="Arial" charset="0"/>
              </a:rPr>
              <a:t> - 11 </a:t>
            </a:r>
            <a:r>
              <a:rPr lang="en-US" sz="2000" dirty="0">
                <a:latin typeface="Arial" charset="0"/>
                <a:cs typeface="Arial" charset="0"/>
              </a:rPr>
              <a:t>%</a:t>
            </a:r>
            <a:r>
              <a:rPr lang="sk-SK" sz="2000" dirty="0">
                <a:latin typeface="Arial" charset="0"/>
                <a:cs typeface="Arial" charset="0"/>
              </a:rPr>
              <a:t> za rok</a:t>
            </a:r>
            <a:endParaRPr lang="sk-SK" sz="2000" dirty="0">
              <a:latin typeface="Arial" charset="0"/>
              <a:cs typeface="+mn-cs"/>
            </a:endParaRP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sk-SK" sz="2400" dirty="0" err="1">
                <a:solidFill>
                  <a:schemeClr val="accent6">
                    <a:lumMod val="50000"/>
                  </a:schemeClr>
                </a:solidFill>
                <a:latin typeface="Arial" charset="0"/>
                <a:cs typeface="+mn-cs"/>
              </a:rPr>
              <a:t>Blogosféra</a:t>
            </a:r>
            <a:r>
              <a:rPr lang="sk-SK" sz="2400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sk-SK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+mn-cs"/>
              </a:rPr>
              <a:t>– reklamný obsah</a:t>
            </a:r>
          </a:p>
          <a:p>
            <a:pPr marL="800100" lvl="1" indent="-342900">
              <a:buFont typeface="Wingdings" pitchFamily="2" charset="2"/>
              <a:buChar char="q"/>
              <a:defRPr/>
            </a:pPr>
            <a:r>
              <a:rPr lang="sk-SK" sz="2000" dirty="0">
                <a:latin typeface="Arial" charset="0"/>
                <a:cs typeface="+mn-cs"/>
              </a:rPr>
              <a:t>pojem </a:t>
            </a:r>
            <a:r>
              <a:rPr lang="sk-SK" sz="2000" dirty="0" err="1">
                <a:latin typeface="Arial" charset="0"/>
                <a:cs typeface="+mn-cs"/>
              </a:rPr>
              <a:t>Blog</a:t>
            </a:r>
            <a:r>
              <a:rPr lang="sk-SK" sz="2000" dirty="0">
                <a:latin typeface="Arial" charset="0"/>
                <a:cs typeface="+mn-cs"/>
              </a:rPr>
              <a:t> vznikol 1997 zo slova </a:t>
            </a:r>
            <a:r>
              <a:rPr lang="sk-SK" sz="2000" i="1" dirty="0">
                <a:latin typeface="Arial" charset="0"/>
                <a:cs typeface="+mn-cs"/>
              </a:rPr>
              <a:t>„</a:t>
            </a:r>
            <a:r>
              <a:rPr lang="sk-SK" sz="2000" i="1" dirty="0" err="1">
                <a:latin typeface="Arial" charset="0"/>
                <a:cs typeface="+mn-cs"/>
              </a:rPr>
              <a:t>weblog</a:t>
            </a:r>
            <a:r>
              <a:rPr lang="sk-SK" sz="2000" i="1" dirty="0">
                <a:latin typeface="Arial" charset="0"/>
                <a:cs typeface="+mn-cs"/>
              </a:rPr>
              <a:t>“</a:t>
            </a:r>
            <a:r>
              <a:rPr lang="sk-SK" sz="2000" dirty="0">
                <a:latin typeface="Arial" charset="0"/>
                <a:cs typeface="+mn-cs"/>
              </a:rPr>
              <a:t>  </a:t>
            </a:r>
          </a:p>
          <a:p>
            <a:pPr marL="800100" lvl="1" indent="-342900">
              <a:buFont typeface="Wingdings" pitchFamily="2" charset="2"/>
              <a:buChar char="q"/>
              <a:defRPr/>
            </a:pPr>
            <a:r>
              <a:rPr lang="sk-SK" sz="2000" dirty="0">
                <a:latin typeface="Arial" charset="0"/>
                <a:cs typeface="+mn-cs"/>
              </a:rPr>
              <a:t>vyjadrenie názorov jedinca vo forme pravidelných záznamov </a:t>
            </a:r>
          </a:p>
          <a:p>
            <a:pPr marL="800100" lvl="1" indent="-342900">
              <a:buFont typeface="Wingdings" pitchFamily="2" charset="2"/>
              <a:buChar char="q"/>
              <a:defRPr/>
            </a:pPr>
            <a:r>
              <a:rPr lang="sk-SK" sz="2000" dirty="0">
                <a:latin typeface="Arial" charset="0"/>
                <a:cs typeface="+mn-cs"/>
              </a:rPr>
              <a:t>veľkosť </a:t>
            </a:r>
            <a:r>
              <a:rPr lang="sk-SK" sz="2000" dirty="0" err="1">
                <a:latin typeface="Arial" charset="0"/>
                <a:cs typeface="+mn-cs"/>
              </a:rPr>
              <a:t>blogosféry</a:t>
            </a:r>
            <a:r>
              <a:rPr lang="sk-SK" sz="2000" dirty="0">
                <a:latin typeface="Arial" charset="0"/>
                <a:cs typeface="+mn-cs"/>
              </a:rPr>
              <a:t> sa zdvojnásobí každých 6 mesiacov</a:t>
            </a:r>
          </a:p>
          <a:p>
            <a:pPr marL="800100" lvl="1" indent="-342900">
              <a:buFont typeface="Wingdings" pitchFamily="2" charset="2"/>
              <a:buChar char="q"/>
              <a:defRPr/>
            </a:pPr>
            <a:r>
              <a:rPr lang="sk-SK" sz="2000" dirty="0">
                <a:latin typeface="Arial" charset="0"/>
                <a:cs typeface="+mn-cs"/>
              </a:rPr>
              <a:t>dnes viac ako 170 mil. </a:t>
            </a:r>
            <a:r>
              <a:rPr lang="sk-SK" sz="2000" dirty="0" err="1">
                <a:latin typeface="Arial" charset="0"/>
                <a:cs typeface="+mn-cs"/>
              </a:rPr>
              <a:t>blogov</a:t>
            </a:r>
            <a:endParaRPr lang="sk-SK" sz="2000" dirty="0">
              <a:latin typeface="Arial" charset="0"/>
              <a:cs typeface="+mn-cs"/>
            </a:endParaRPr>
          </a:p>
          <a:p>
            <a:pPr marL="800100" lvl="1" indent="-342900">
              <a:buFont typeface="Wingdings" pitchFamily="2" charset="2"/>
              <a:buChar char="q"/>
              <a:defRPr/>
            </a:pPr>
            <a:r>
              <a:rPr lang="sk-SK" sz="2000" dirty="0" err="1">
                <a:latin typeface="Arial" charset="0"/>
                <a:cs typeface="+mn-cs"/>
              </a:rPr>
              <a:t>blogovanie</a:t>
            </a:r>
            <a:r>
              <a:rPr lang="sk-SK" sz="2000" dirty="0">
                <a:latin typeface="Arial" charset="0"/>
                <a:cs typeface="+mn-cs"/>
              </a:rPr>
              <a:t> prostredníctvom soc. sietí – tzv. </a:t>
            </a:r>
            <a:r>
              <a:rPr lang="sk-SK" sz="2000" dirty="0" err="1">
                <a:latin typeface="Arial" charset="0"/>
                <a:cs typeface="+mn-cs"/>
              </a:rPr>
              <a:t>mikroblogy</a:t>
            </a:r>
            <a:endParaRPr lang="sk-SK" sz="2000" dirty="0">
              <a:latin typeface="Arial" charset="0"/>
              <a:cs typeface="+mn-cs"/>
            </a:endParaRPr>
          </a:p>
          <a:p>
            <a:pPr marL="800100" lvl="1" indent="-342900">
              <a:buFont typeface="Wingdings" pitchFamily="2" charset="2"/>
              <a:buChar char="q"/>
              <a:defRPr/>
            </a:pPr>
            <a:r>
              <a:rPr lang="sk-SK" sz="2000" dirty="0">
                <a:latin typeface="Arial" charset="0"/>
                <a:cs typeface="Arial" charset="0"/>
              </a:rPr>
              <a:t>14 </a:t>
            </a:r>
            <a:r>
              <a:rPr lang="en-US" sz="2000" dirty="0">
                <a:latin typeface="Arial" charset="0"/>
                <a:cs typeface="Arial" charset="0"/>
              </a:rPr>
              <a:t>%</a:t>
            </a:r>
            <a:r>
              <a:rPr lang="sk-SK" sz="2000" dirty="0">
                <a:latin typeface="Arial" charset="0"/>
                <a:cs typeface="Arial" charset="0"/>
              </a:rPr>
              <a:t> </a:t>
            </a:r>
            <a:r>
              <a:rPr lang="sk-SK" sz="2000" dirty="0" err="1">
                <a:latin typeface="Arial" charset="0"/>
                <a:cs typeface="Arial" charset="0"/>
              </a:rPr>
              <a:t>bloggerov</a:t>
            </a:r>
            <a:r>
              <a:rPr lang="sk-SK" sz="2000" dirty="0">
                <a:latin typeface="Arial" charset="0"/>
                <a:cs typeface="Arial" charset="0"/>
              </a:rPr>
              <a:t> sa živí len </a:t>
            </a:r>
            <a:r>
              <a:rPr lang="sk-SK" sz="2000" dirty="0" err="1">
                <a:latin typeface="Arial" charset="0"/>
                <a:cs typeface="Arial" charset="0"/>
              </a:rPr>
              <a:t>blogovaním</a:t>
            </a:r>
            <a:r>
              <a:rPr lang="sk-SK" sz="2000" dirty="0">
                <a:latin typeface="Arial" charset="0"/>
                <a:cs typeface="Arial" charset="0"/>
              </a:rPr>
              <a:t> (24 tis. dolárov za rok)</a:t>
            </a:r>
          </a:p>
          <a:p>
            <a:pPr marL="800100" lvl="1" indent="-342900">
              <a:buFont typeface="Wingdings" pitchFamily="2" charset="2"/>
              <a:buChar char="q"/>
              <a:defRPr/>
            </a:pPr>
            <a:r>
              <a:rPr lang="sk-SK" sz="2000" dirty="0" err="1">
                <a:latin typeface="Arial" charset="0"/>
                <a:cs typeface="Arial" charset="0"/>
              </a:rPr>
              <a:t>Huffington</a:t>
            </a:r>
            <a:r>
              <a:rPr lang="sk-SK" sz="2000" dirty="0">
                <a:latin typeface="Arial" charset="0"/>
                <a:cs typeface="Arial" charset="0"/>
              </a:rPr>
              <a:t> Post, </a:t>
            </a:r>
            <a:r>
              <a:rPr lang="sk-SK" sz="2000" dirty="0" err="1">
                <a:latin typeface="Arial" charset="0"/>
                <a:cs typeface="Arial" charset="0"/>
              </a:rPr>
              <a:t>Mashable</a:t>
            </a:r>
            <a:r>
              <a:rPr lang="sk-SK" sz="2000" dirty="0">
                <a:latin typeface="Arial" charset="0"/>
                <a:cs typeface="Arial" charset="0"/>
              </a:rPr>
              <a:t> – najviac zarábajúce</a:t>
            </a:r>
          </a:p>
          <a:p>
            <a:pPr marL="800100" lvl="1" indent="-342900">
              <a:buFont typeface="Wingdings" pitchFamily="2" charset="2"/>
              <a:buChar char="q"/>
              <a:defRPr/>
            </a:pPr>
            <a:r>
              <a:rPr lang="sk-SK" sz="2000" dirty="0">
                <a:latin typeface="Arial" charset="0"/>
                <a:cs typeface="Arial" charset="0"/>
              </a:rPr>
              <a:t>viac ako polovica platených – ani tisíc dolárov za rok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B72F5A6F-6884-41B2-9493-70A1457CE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3917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sk-SK" altLang="sk-SK" sz="32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Archivovanie webu</a:t>
            </a:r>
            <a:endParaRPr lang="cs-CZ" altLang="sk-SK" sz="3200" b="1" dirty="0">
              <a:solidFill>
                <a:schemeClr val="accent6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61554974-C79D-45F9-88A5-830698666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/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EE1F377C-675E-4D15-9B0D-C5E155950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649413"/>
            <a:ext cx="895667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sk-SK" altLang="sk-SK" sz="2000" dirty="0">
                <a:cs typeface="Arial" charset="0"/>
              </a:rPr>
              <a:t>Zhromažďovanie a trvalé uchovávanie webových stránok v archíve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2000" dirty="0">
                <a:cs typeface="Arial" charset="0"/>
              </a:rPr>
              <a:t>zrýchlený životný cyklus webových stránok, zánik po krátkej dobe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2000" dirty="0">
                <a:cs typeface="Arial" charset="0"/>
              </a:rPr>
              <a:t>digitálne dedičstvo spoločnosti – iniciatívy archivácie (boj s prchavosťou)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2000" dirty="0">
                <a:cs typeface="Arial" charset="0"/>
              </a:rPr>
              <a:t>nedostupné linky majú dopad na fungovanie rôznych aplikácií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2000" dirty="0">
                <a:cs typeface="Arial" charset="0"/>
              </a:rPr>
              <a:t>dostupné verejnosti (lokálne oblasti)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sk-SK" altLang="sk-SK" sz="2000" dirty="0">
                <a:cs typeface="Arial" charset="0"/>
              </a:rPr>
              <a:t>Problémy: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2000" dirty="0">
                <a:cs typeface="Arial" charset="0"/>
              </a:rPr>
              <a:t>jedna organizácia nemôže archivovať celý web – </a:t>
            </a:r>
            <a:r>
              <a:rPr lang="sk-SK" altLang="sk-SK" sz="2000" dirty="0" err="1">
                <a:cs typeface="Arial" charset="0"/>
              </a:rPr>
              <a:t>kolaboratívna</a:t>
            </a:r>
            <a:r>
              <a:rPr lang="sk-SK" altLang="sk-SK" sz="2000" dirty="0">
                <a:cs typeface="Arial" charset="0"/>
              </a:rPr>
              <a:t> aktivita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2000" dirty="0">
                <a:cs typeface="Arial" charset="0"/>
              </a:rPr>
              <a:t>skrytý web, prihlasovacie údaje, stránky vytvárané dynamicky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2000" dirty="0">
                <a:cs typeface="Arial" charset="0"/>
              </a:rPr>
              <a:t>autorské práva – manažment práv, procesy mazania určitého obsahu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sk-SK" altLang="sk-SK" sz="2000" dirty="0">
                <a:cs typeface="Arial" charset="0"/>
              </a:rPr>
              <a:t>Iniciatívy: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2000" dirty="0">
                <a:cs typeface="Arial" charset="0"/>
              </a:rPr>
              <a:t>Archivovaniu webu sa venuje 67 organizácií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sk-SK" altLang="sk-SK" sz="2000" dirty="0">
                <a:cs typeface="Arial" charset="0"/>
              </a:rPr>
              <a:t>	Internet </a:t>
            </a:r>
            <a:r>
              <a:rPr lang="sk-SK" altLang="sk-SK" sz="2000" dirty="0" err="1">
                <a:cs typeface="Arial" charset="0"/>
              </a:rPr>
              <a:t>Archive</a:t>
            </a:r>
            <a:r>
              <a:rPr lang="sk-SK" altLang="sk-SK" sz="2000" dirty="0">
                <a:cs typeface="Arial" charset="0"/>
              </a:rPr>
              <a:t>, (1996, San Francisco, služba </a:t>
            </a:r>
            <a:r>
              <a:rPr lang="sk-SK" altLang="sk-SK" sz="2000" dirty="0" err="1">
                <a:cs typeface="Arial" charset="0"/>
              </a:rPr>
              <a:t>Archive-it</a:t>
            </a:r>
            <a:r>
              <a:rPr lang="sk-SK" altLang="sk-SK" sz="2000" dirty="0">
                <a:cs typeface="Arial" charset="0"/>
              </a:rPr>
              <a:t>)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sk-SK" altLang="sk-SK" sz="2000" dirty="0">
                <a:cs typeface="Arial" charset="0"/>
              </a:rPr>
              <a:t>	Internet </a:t>
            </a:r>
            <a:r>
              <a:rPr lang="sk-SK" altLang="sk-SK" sz="2000" dirty="0" err="1">
                <a:cs typeface="Arial" charset="0"/>
              </a:rPr>
              <a:t>Memory</a:t>
            </a:r>
            <a:r>
              <a:rPr lang="sk-SK" altLang="sk-SK" sz="2000" dirty="0">
                <a:cs typeface="Arial" charset="0"/>
              </a:rPr>
              <a:t> (2004, Francúzsko, Holandsko, </a:t>
            </a:r>
            <a:r>
              <a:rPr lang="sk-SK" altLang="sk-SK" sz="2000" dirty="0" err="1">
                <a:cs typeface="Arial" charset="0"/>
              </a:rPr>
              <a:t>ArchiveTheNet</a:t>
            </a:r>
            <a:r>
              <a:rPr lang="sk-SK" altLang="sk-SK" sz="2000" dirty="0">
                <a:cs typeface="Arial" charset="0"/>
              </a:rPr>
              <a:t>)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sk-SK" altLang="sk-SK" sz="2000" dirty="0">
                <a:cs typeface="Arial" charset="0"/>
              </a:rPr>
              <a:t>	a </a:t>
            </a:r>
            <a:r>
              <a:rPr lang="sk-SK" altLang="sk-SK" sz="2000" dirty="0" err="1">
                <a:cs typeface="Arial" charset="0"/>
              </a:rPr>
              <a:t>California</a:t>
            </a:r>
            <a:r>
              <a:rPr lang="sk-SK" altLang="sk-SK" sz="2000" dirty="0">
                <a:cs typeface="Arial" charset="0"/>
              </a:rPr>
              <a:t> </a:t>
            </a:r>
            <a:r>
              <a:rPr lang="sk-SK" altLang="sk-SK" sz="2000" dirty="0" err="1">
                <a:cs typeface="Arial" charset="0"/>
              </a:rPr>
              <a:t>Digital</a:t>
            </a:r>
            <a:r>
              <a:rPr lang="sk-SK" altLang="sk-SK" sz="2000" dirty="0">
                <a:cs typeface="Arial" charset="0"/>
              </a:rPr>
              <a:t> </a:t>
            </a:r>
            <a:r>
              <a:rPr lang="sk-SK" altLang="sk-SK" sz="2000" dirty="0" err="1">
                <a:cs typeface="Arial" charset="0"/>
              </a:rPr>
              <a:t>Library</a:t>
            </a:r>
            <a:r>
              <a:rPr lang="sk-SK" altLang="sk-SK" sz="2000" dirty="0">
                <a:cs typeface="Arial" charset="0"/>
              </a:rPr>
              <a:t> (2005, Web </a:t>
            </a:r>
            <a:r>
              <a:rPr lang="sk-SK" altLang="sk-SK" sz="2000" dirty="0" err="1">
                <a:cs typeface="Arial" charset="0"/>
              </a:rPr>
              <a:t>Archiving</a:t>
            </a:r>
            <a:r>
              <a:rPr lang="sk-SK" altLang="sk-SK" sz="2000" dirty="0">
                <a:cs typeface="Arial" charset="0"/>
              </a:rPr>
              <a:t> </a:t>
            </a:r>
            <a:r>
              <a:rPr lang="sk-SK" altLang="sk-SK" sz="2000" dirty="0" err="1">
                <a:cs typeface="Arial" charset="0"/>
              </a:rPr>
              <a:t>Service</a:t>
            </a:r>
            <a:r>
              <a:rPr lang="sk-SK" altLang="sk-SK" sz="2000" dirty="0">
                <a:cs typeface="Arial" charset="0"/>
              </a:rPr>
              <a:t>)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3642AFFC-F41E-45D4-AA73-D327C0A59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3917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 b="1"/>
              <a:t>Archivovanie webu</a:t>
            </a:r>
            <a:endParaRPr lang="cs-CZ" altLang="sk-SK" sz="3200" b="1"/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DB553287-6BBA-4B92-9F9F-0465C0828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/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510CCF7F-64BD-48DF-AC0A-136C1CF57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3" y="1601788"/>
            <a:ext cx="886460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sk-SK" altLang="sk-SK" sz="2000" dirty="0">
                <a:cs typeface="Arial" charset="0"/>
              </a:rPr>
              <a:t>Prístupy k archivovaniu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2000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archivovanie na strane klienta </a:t>
            </a:r>
            <a:r>
              <a:rPr lang="sk-SK" altLang="sk-SK" sz="2000" dirty="0">
                <a:cs typeface="Arial" charset="0"/>
              </a:rPr>
              <a:t>(jednoduchosť, </a:t>
            </a:r>
            <a:r>
              <a:rPr lang="sk-SK" altLang="sk-SK" sz="2000" dirty="0" err="1">
                <a:cs typeface="Arial" charset="0"/>
              </a:rPr>
              <a:t>preliezače</a:t>
            </a:r>
            <a:r>
              <a:rPr lang="sk-SK" altLang="sk-SK" sz="2000" dirty="0">
                <a:cs typeface="Arial" charset="0"/>
              </a:rPr>
              <a:t> nasledujú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sk-SK" altLang="sk-SK" sz="2000" dirty="0">
                <a:cs typeface="Arial" charset="0"/>
              </a:rPr>
              <a:t>	linky a ukladajú </a:t>
            </a:r>
            <a:r>
              <a:rPr lang="sk-SK" altLang="sk-SK" sz="2000" u="sng" dirty="0">
                <a:cs typeface="Arial" charset="0"/>
              </a:rPr>
              <a:t>dostupné</a:t>
            </a:r>
            <a:r>
              <a:rPr lang="sk-SK" altLang="sk-SK" sz="2000" dirty="0">
                <a:cs typeface="Arial" charset="0"/>
              </a:rPr>
              <a:t> stránky po určitú hranicu)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2000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archivovanie na strane servera</a:t>
            </a:r>
            <a:r>
              <a:rPr lang="sk-SK" altLang="sk-SK" sz="2000" dirty="0">
                <a:cs typeface="Arial" charset="0"/>
              </a:rPr>
              <a:t> (priame kopírovanie súborov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sk-SK" altLang="sk-SK" sz="2000" dirty="0">
                <a:cs typeface="Arial" charset="0"/>
              </a:rPr>
              <a:t>	zo servera, aj </a:t>
            </a:r>
            <a:r>
              <a:rPr lang="sk-SK" altLang="sk-SK" sz="2000" u="sng" dirty="0">
                <a:cs typeface="Arial" charset="0"/>
              </a:rPr>
              <a:t>skrytý</a:t>
            </a:r>
            <a:r>
              <a:rPr lang="sk-SK" altLang="sk-SK" sz="2000" dirty="0">
                <a:cs typeface="Arial" charset="0"/>
              </a:rPr>
              <a:t> web)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2000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archivovanie založené na transakciách </a:t>
            </a:r>
            <a:r>
              <a:rPr lang="sk-SK" altLang="sk-SK" sz="2000" dirty="0">
                <a:cs typeface="Arial" charset="0"/>
              </a:rPr>
              <a:t>(zaznamenávajú sa transakcie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sk-SK" altLang="sk-SK" sz="2000" dirty="0">
                <a:cs typeface="Arial" charset="0"/>
              </a:rPr>
              <a:t>	medzi používateľom a serverom, zaznamenáva sa iba videné,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sk-SK" altLang="sk-SK" sz="2000" dirty="0">
                <a:cs typeface="Arial" charset="0"/>
              </a:rPr>
              <a:t>	nutná spolupráca s vlastníkom stránok)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sk-SK" altLang="sk-SK" sz="2000" dirty="0"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sk-SK" altLang="sk-SK" sz="2000" dirty="0">
                <a:cs typeface="Arial" charset="0"/>
              </a:rPr>
              <a:t>Nástroje na ukladanie, navigáciu a vyhľadávanie vo veľkých archívoch: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2000" dirty="0" err="1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Heritrix</a:t>
            </a:r>
            <a:r>
              <a:rPr lang="sk-SK" altLang="sk-SK" sz="2000" dirty="0">
                <a:cs typeface="Arial" charset="0"/>
              </a:rPr>
              <a:t> – </a:t>
            </a:r>
            <a:r>
              <a:rPr lang="sk-SK" altLang="sk-SK" sz="2000" dirty="0" err="1">
                <a:cs typeface="Arial" charset="0"/>
              </a:rPr>
              <a:t>open</a:t>
            </a:r>
            <a:r>
              <a:rPr lang="sk-SK" altLang="sk-SK" sz="2000" dirty="0">
                <a:cs typeface="Arial" charset="0"/>
              </a:rPr>
              <a:t> </a:t>
            </a:r>
            <a:r>
              <a:rPr lang="sk-SK" altLang="sk-SK" sz="2000" dirty="0" err="1">
                <a:cs typeface="Arial" charset="0"/>
              </a:rPr>
              <a:t>source</a:t>
            </a:r>
            <a:r>
              <a:rPr lang="sk-SK" altLang="sk-SK" sz="2000" dirty="0">
                <a:cs typeface="Arial" charset="0"/>
              </a:rPr>
              <a:t> </a:t>
            </a:r>
            <a:r>
              <a:rPr lang="sk-SK" altLang="sk-SK" sz="2000" dirty="0" err="1">
                <a:cs typeface="Arial" charset="0"/>
              </a:rPr>
              <a:t>preliezač</a:t>
            </a:r>
            <a:r>
              <a:rPr lang="sk-SK" altLang="sk-SK" sz="2000" dirty="0">
                <a:cs typeface="Arial" charset="0"/>
              </a:rPr>
              <a:t>, 2003, rozhranie Web </a:t>
            </a:r>
            <a:r>
              <a:rPr lang="sk-SK" altLang="sk-SK" sz="2000" dirty="0" err="1">
                <a:cs typeface="Arial" charset="0"/>
              </a:rPr>
              <a:t>Curator</a:t>
            </a:r>
            <a:r>
              <a:rPr lang="sk-SK" altLang="sk-SK" sz="2000" dirty="0">
                <a:cs typeface="Arial" charset="0"/>
              </a:rPr>
              <a:t> </a:t>
            </a:r>
            <a:r>
              <a:rPr lang="sk-SK" altLang="sk-SK" sz="2000" dirty="0" err="1">
                <a:cs typeface="Arial" charset="0"/>
              </a:rPr>
              <a:t>Tool</a:t>
            </a:r>
            <a:endParaRPr lang="sk-SK" altLang="sk-SK" sz="2000" dirty="0"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2000" dirty="0" err="1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Httrack</a:t>
            </a:r>
            <a:r>
              <a:rPr lang="sk-SK" altLang="sk-SK" sz="20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</a:t>
            </a:r>
            <a:r>
              <a:rPr lang="sk-SK" altLang="sk-SK" sz="2000" dirty="0">
                <a:cs typeface="Arial" charset="0"/>
              </a:rPr>
              <a:t>– zachytáva HTML kód aj obrázky, rekurzívne buduje štruktúru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sk-SK" altLang="sk-SK" sz="2000" dirty="0">
                <a:cs typeface="Arial" charset="0"/>
              </a:rPr>
              <a:t>	priečinkov a dokáže aktualizovať už stiahnuté stránky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20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GNU </a:t>
            </a:r>
            <a:r>
              <a:rPr lang="sk-SK" altLang="sk-SK" sz="2000" dirty="0" err="1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Wger</a:t>
            </a:r>
            <a:r>
              <a:rPr lang="sk-SK" altLang="sk-SK" sz="20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</a:t>
            </a:r>
            <a:r>
              <a:rPr lang="sk-SK" altLang="sk-SK" sz="2000" dirty="0">
                <a:cs typeface="Arial" charset="0"/>
              </a:rPr>
              <a:t>– 1996, podobný </a:t>
            </a:r>
            <a:r>
              <a:rPr lang="sk-SK" altLang="sk-SK" sz="2000" dirty="0" err="1">
                <a:cs typeface="Arial" charset="0"/>
              </a:rPr>
              <a:t>Httrack</a:t>
            </a:r>
            <a:r>
              <a:rPr lang="sk-SK" altLang="sk-SK" sz="2000" dirty="0">
                <a:cs typeface="Arial" charset="0"/>
              </a:rPr>
              <a:t>, nemá grafické rozhranie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2000" dirty="0" err="1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Archive.is</a:t>
            </a:r>
            <a:r>
              <a:rPr lang="sk-SK" altLang="sk-SK" sz="2000" dirty="0">
                <a:cs typeface="Arial" charset="0"/>
              </a:rPr>
              <a:t> – neplatená služba, ukladanie stránok podľa kritérií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2000" dirty="0" err="1">
                <a:cs typeface="Arial" charset="0"/>
              </a:rPr>
              <a:t>WebCite</a:t>
            </a:r>
            <a:r>
              <a:rPr lang="sk-SK" altLang="sk-SK" sz="2000" dirty="0">
                <a:cs typeface="Arial" charset="0"/>
              </a:rPr>
              <a:t> – výskumníci, žurnalisti, odkazy na zdroje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2000" dirty="0" err="1">
                <a:cs typeface="Arial" charset="0"/>
              </a:rPr>
              <a:t>Peep.us</a:t>
            </a:r>
            <a:r>
              <a:rPr lang="sk-SK" altLang="sk-SK" sz="2000" dirty="0">
                <a:cs typeface="Arial" charset="0"/>
              </a:rPr>
              <a:t> – archivovanie aktuálne zobrazenej stránky (jednej, chránenej)   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8E9A534A-007D-4240-B2D9-D0E568691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411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sk-SK" altLang="sk-SK" sz="32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Webový vyhľadávač</a:t>
            </a:r>
            <a:endParaRPr lang="cs-CZ" altLang="sk-SK" sz="3200" b="1" dirty="0">
              <a:solidFill>
                <a:schemeClr val="accent6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820E0981-04FB-4EF6-B49A-F557E4149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/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E5511A32-7B81-4668-B11F-90539305B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649413"/>
            <a:ext cx="7669212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sk-SK" altLang="sk-SK" sz="20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Vyhľadávanie na webe (Web </a:t>
            </a:r>
            <a:r>
              <a:rPr lang="sk-SK" altLang="sk-SK" sz="2000" dirty="0" err="1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Search</a:t>
            </a:r>
            <a:r>
              <a:rPr lang="sk-SK" altLang="sk-SK" sz="20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2000" dirty="0">
                <a:cs typeface="Arial" charset="0"/>
              </a:rPr>
              <a:t>je podoblasťou </a:t>
            </a:r>
            <a:r>
              <a:rPr lang="sk-SK" altLang="sk-SK" sz="20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vyhľadávania informácií (</a:t>
            </a:r>
            <a:r>
              <a:rPr lang="sk-SK" altLang="sk-SK" sz="2000" dirty="0" err="1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Information</a:t>
            </a:r>
            <a:r>
              <a:rPr lang="sk-SK" altLang="sk-SK" sz="20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</a:t>
            </a:r>
            <a:r>
              <a:rPr lang="sk-SK" altLang="sk-SK" sz="2000" dirty="0" err="1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Retrieval</a:t>
            </a:r>
            <a:r>
              <a:rPr lang="sk-SK" altLang="sk-SK" sz="20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)</a:t>
            </a:r>
            <a:r>
              <a:rPr lang="sk-SK" altLang="sk-SK" sz="2000" dirty="0">
                <a:cs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20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webové </a:t>
            </a:r>
            <a:r>
              <a:rPr lang="sk-SK" altLang="sk-SK" sz="2000" dirty="0" err="1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preliezače</a:t>
            </a:r>
            <a:r>
              <a:rPr lang="sk-SK" altLang="sk-SK" sz="20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 </a:t>
            </a:r>
            <a:r>
              <a:rPr lang="sk-SK" altLang="sk-SK" sz="2000" dirty="0">
                <a:cs typeface="Arial" charset="0"/>
              </a:rPr>
              <a:t>(</a:t>
            </a:r>
            <a:r>
              <a:rPr lang="sk-SK" altLang="sk-SK" sz="2000" dirty="0" err="1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Search</a:t>
            </a:r>
            <a:r>
              <a:rPr lang="sk-SK" altLang="sk-SK" sz="20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 </a:t>
            </a:r>
            <a:r>
              <a:rPr lang="sk-SK" altLang="sk-SK" sz="2000" dirty="0" err="1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Engines</a:t>
            </a:r>
            <a:r>
              <a:rPr lang="sk-SK" altLang="sk-SK" sz="2000" dirty="0">
                <a:cs typeface="Arial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2000" dirty="0">
                <a:cs typeface="Arial" charset="0"/>
              </a:rPr>
              <a:t>je správanie sa používateľov pri hľadaní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2000" dirty="0">
                <a:cs typeface="Arial" charset="0"/>
              </a:rPr>
              <a:t>širší kontext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sk-SK" altLang="sk-SK" sz="2000" dirty="0">
                <a:cs typeface="Arial" charset="0"/>
              </a:rPr>
              <a:t>	– informačné potreby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sk-SK" altLang="sk-SK" sz="2000" dirty="0">
                <a:cs typeface="Arial" charset="0"/>
              </a:rPr>
              <a:t>	používateľa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sk-SK" altLang="sk-SK" sz="2000" dirty="0">
                <a:cs typeface="Arial" charset="0"/>
              </a:rPr>
              <a:t>	– </a:t>
            </a:r>
            <a:r>
              <a:rPr lang="sk-SK" altLang="sk-SK" sz="20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hľadanie informácií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sk-SK" altLang="sk-SK" sz="20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	(</a:t>
            </a:r>
            <a:r>
              <a:rPr lang="sk-SK" altLang="sk-SK" sz="2000" dirty="0" err="1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information</a:t>
            </a:r>
            <a:r>
              <a:rPr lang="sk-SK" altLang="sk-SK" sz="20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</a:t>
            </a:r>
            <a:r>
              <a:rPr lang="sk-SK" altLang="sk-SK" sz="2000" dirty="0" err="1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seeking</a:t>
            </a:r>
            <a:r>
              <a:rPr lang="sk-SK" altLang="sk-SK" sz="20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)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sk-SK" altLang="sk-SK" sz="2000" dirty="0">
                <a:cs typeface="Arial" charset="0"/>
              </a:rPr>
              <a:t>Hľadanie – aj učenie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sk-SK" altLang="sk-SK" sz="2000" dirty="0">
                <a:cs typeface="Arial" charset="0"/>
              </a:rPr>
              <a:t>a porozumenie domény.</a:t>
            </a:r>
          </a:p>
        </p:txBody>
      </p:sp>
      <p:pic>
        <p:nvPicPr>
          <p:cNvPr id="19461" name="Picture 2">
            <a:extLst>
              <a:ext uri="{FF2B5EF4-FFF2-40B4-BE49-F238E27FC236}">
                <a16:creationId xmlns:a16="http://schemas.microsoft.com/office/drawing/2014/main" id="{94DABE8A-5F89-4215-BE8A-8C0EA33E0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525" y="2997200"/>
            <a:ext cx="4868863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DBD855EA-3C5B-4212-A849-55411BECB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44402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 b="1"/>
              <a:t>História vyhľadávania</a:t>
            </a:r>
            <a:endParaRPr lang="cs-CZ" altLang="sk-SK" sz="3200" b="1"/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1A0E2C4B-794A-4EB9-92B1-4724B9961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/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6B4E8DE3-A1D1-4ED0-88D3-CF0B56E78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3" y="1601788"/>
            <a:ext cx="8697912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sk-SK" altLang="sk-SK" sz="2000" dirty="0">
                <a:cs typeface="Arial" charset="0"/>
              </a:rPr>
              <a:t>Majitelia zadávali svoje stránky do kategórií </a:t>
            </a:r>
            <a:r>
              <a:rPr lang="sk-SK" altLang="sk-SK" sz="20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webových adresárov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sk-SK" altLang="sk-SK" sz="2000" dirty="0">
                <a:cs typeface="Arial" charset="0"/>
              </a:rPr>
              <a:t>(začiatok 90-tych rokov)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2000" dirty="0" err="1">
                <a:cs typeface="Arial" charset="0"/>
              </a:rPr>
              <a:t>Zahoo</a:t>
            </a:r>
            <a:r>
              <a:rPr lang="sk-SK" altLang="sk-SK" sz="2000" dirty="0">
                <a:cs typeface="Arial" charset="0"/>
              </a:rPr>
              <a:t>! (</a:t>
            </a:r>
            <a:r>
              <a:rPr lang="sk-SK" altLang="sk-SK" sz="2000" dirty="0" err="1">
                <a:cs typeface="Arial" charset="0"/>
              </a:rPr>
              <a:t>Yet</a:t>
            </a:r>
            <a:r>
              <a:rPr lang="sk-SK" altLang="sk-SK" sz="2000" dirty="0">
                <a:cs typeface="Arial" charset="0"/>
              </a:rPr>
              <a:t> </a:t>
            </a:r>
            <a:r>
              <a:rPr lang="sk-SK" altLang="sk-SK" sz="2000" dirty="0" err="1">
                <a:cs typeface="Arial" charset="0"/>
              </a:rPr>
              <a:t>Another</a:t>
            </a:r>
            <a:r>
              <a:rPr lang="sk-SK" altLang="sk-SK" sz="2000" dirty="0">
                <a:cs typeface="Arial" charset="0"/>
              </a:rPr>
              <a:t> </a:t>
            </a:r>
            <a:r>
              <a:rPr lang="sk-SK" altLang="sk-SK" sz="2000" dirty="0" err="1">
                <a:cs typeface="Arial" charset="0"/>
              </a:rPr>
              <a:t>Hierarchical</a:t>
            </a:r>
            <a:r>
              <a:rPr lang="sk-SK" altLang="sk-SK" sz="2000" dirty="0">
                <a:cs typeface="Arial" charset="0"/>
              </a:rPr>
              <a:t> </a:t>
            </a:r>
            <a:r>
              <a:rPr lang="sk-SK" altLang="sk-SK" sz="2000" dirty="0" err="1">
                <a:cs typeface="Arial" charset="0"/>
              </a:rPr>
              <a:t>Officious</a:t>
            </a:r>
            <a:r>
              <a:rPr lang="sk-SK" altLang="sk-SK" sz="2000" dirty="0">
                <a:cs typeface="Arial" charset="0"/>
              </a:rPr>
              <a:t> Oracle), 1994  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2000" dirty="0">
                <a:cs typeface="Arial" charset="0"/>
              </a:rPr>
              <a:t>zahŕňali len hlavnú stránku (nie podstránky)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2000" dirty="0">
                <a:cs typeface="Arial" charset="0"/>
              </a:rPr>
              <a:t>neudržali krok s exponenciálnym rastom obsahu webu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sk-SK" altLang="sk-SK" sz="2000" dirty="0"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sk-SK" altLang="sk-SK" sz="2000" dirty="0">
                <a:cs typeface="Arial" charset="0"/>
              </a:rPr>
              <a:t>Boli nahradené </a:t>
            </a:r>
            <a:r>
              <a:rPr lang="sk-SK" altLang="sk-SK" sz="20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vyhľadávačmi</a:t>
            </a:r>
            <a:r>
              <a:rPr lang="sk-SK" altLang="sk-SK" sz="2000" dirty="0">
                <a:cs typeface="Arial" charset="0"/>
              </a:rPr>
              <a:t> založenými na </a:t>
            </a:r>
            <a:r>
              <a:rPr lang="sk-SK" altLang="sk-SK" sz="20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indexovaní stránok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2000" dirty="0" err="1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Preliezač</a:t>
            </a:r>
            <a:r>
              <a:rPr lang="sk-SK" altLang="sk-SK" sz="20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(</a:t>
            </a:r>
            <a:r>
              <a:rPr lang="sk-SK" altLang="sk-SK" sz="2000" dirty="0" err="1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Crawler</a:t>
            </a:r>
            <a:r>
              <a:rPr lang="sk-SK" altLang="sk-SK" sz="20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) </a:t>
            </a:r>
            <a:r>
              <a:rPr lang="sk-SK" altLang="sk-SK" sz="2000" dirty="0">
                <a:cs typeface="Arial" charset="0"/>
              </a:rPr>
              <a:t>– špecializovaný program, ktorý automaticky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sk-SK" altLang="sk-SK" sz="2000" dirty="0">
                <a:cs typeface="Arial" charset="0"/>
              </a:rPr>
              <a:t>	prechádza a sťahuje stránky.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2000" dirty="0" err="1">
                <a:cs typeface="Arial" charset="0"/>
              </a:rPr>
              <a:t>AltaVista</a:t>
            </a:r>
            <a:r>
              <a:rPr lang="sk-SK" altLang="sk-SK" sz="2000" dirty="0">
                <a:cs typeface="Arial" charset="0"/>
              </a:rPr>
              <a:t> (1995), </a:t>
            </a:r>
            <a:r>
              <a:rPr lang="sk-SK" altLang="sk-SK" sz="2000" dirty="0" err="1">
                <a:cs typeface="Arial" charset="0"/>
              </a:rPr>
              <a:t>Google</a:t>
            </a:r>
            <a:r>
              <a:rPr lang="sk-SK" altLang="sk-SK" sz="2000" dirty="0">
                <a:cs typeface="Arial" charset="0"/>
              </a:rPr>
              <a:t> (1998), </a:t>
            </a:r>
            <a:r>
              <a:rPr lang="sk-SK" altLang="sk-SK" sz="2000" dirty="0" err="1">
                <a:cs typeface="Arial" charset="0"/>
              </a:rPr>
              <a:t>Bing</a:t>
            </a:r>
            <a:r>
              <a:rPr lang="sk-SK" altLang="sk-SK" sz="2000" dirty="0">
                <a:cs typeface="Arial" charset="0"/>
              </a:rPr>
              <a:t> (2009, Microsoft)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sk-SK" altLang="sk-SK" sz="2000" dirty="0"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sk-SK" altLang="sk-SK" sz="2000" dirty="0">
                <a:cs typeface="Arial" charset="0"/>
              </a:rPr>
              <a:t>Dopytovanie: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20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Navigačné</a:t>
            </a:r>
            <a:r>
              <a:rPr lang="sk-SK" altLang="sk-SK" sz="2000" dirty="0">
                <a:cs typeface="Arial" charset="0"/>
              </a:rPr>
              <a:t> – používateľ hľadá stránku o ktorej vie, že existuje (</a:t>
            </a:r>
            <a:r>
              <a:rPr lang="sk-SK" sz="2000" dirty="0">
                <a:cs typeface="Arial" charset="0"/>
              </a:rPr>
              <a:t>20-25 </a:t>
            </a:r>
            <a:r>
              <a:rPr lang="en-US" sz="2000" dirty="0">
                <a:cs typeface="Arial" charset="0"/>
              </a:rPr>
              <a:t>%</a:t>
            </a:r>
            <a:r>
              <a:rPr lang="sk-SK" altLang="sk-SK" sz="2000" dirty="0">
                <a:cs typeface="Arial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20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Informačné </a:t>
            </a:r>
            <a:r>
              <a:rPr lang="sk-SK" altLang="sk-SK" sz="2000" dirty="0">
                <a:cs typeface="Arial" charset="0"/>
              </a:rPr>
              <a:t>– hľadá informáciu, nevie či je a kde je, roztrúsená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sk-SK" altLang="sk-SK" sz="2000" dirty="0">
                <a:cs typeface="Arial" charset="0"/>
              </a:rPr>
              <a:t>	na viacerých stránkach (40-</a:t>
            </a:r>
            <a:r>
              <a:rPr lang="sk-SK" sz="2000" dirty="0">
                <a:cs typeface="Arial" charset="0"/>
              </a:rPr>
              <a:t>50 </a:t>
            </a:r>
            <a:r>
              <a:rPr lang="en-US" sz="2000" dirty="0">
                <a:cs typeface="Arial" charset="0"/>
              </a:rPr>
              <a:t>%</a:t>
            </a:r>
            <a:r>
              <a:rPr lang="sk-SK" altLang="sk-SK" sz="2000" dirty="0">
                <a:cs typeface="Arial" charset="0"/>
              </a:rPr>
              <a:t>)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20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Transakčné </a:t>
            </a:r>
            <a:r>
              <a:rPr lang="sk-SK" altLang="sk-SK" sz="2000" dirty="0">
                <a:cs typeface="Arial" charset="0"/>
              </a:rPr>
              <a:t>– hľadá stránku, na ktorej prebehne interakcia, napr.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sk-SK" altLang="sk-SK" sz="2000" dirty="0">
                <a:cs typeface="Arial" charset="0"/>
              </a:rPr>
              <a:t>	nakupovanie (30</a:t>
            </a:r>
            <a:r>
              <a:rPr lang="sk-SK" sz="2000" dirty="0">
                <a:cs typeface="Arial" charset="0"/>
              </a:rPr>
              <a:t> </a:t>
            </a:r>
            <a:r>
              <a:rPr lang="en-US" sz="2000" dirty="0">
                <a:cs typeface="Arial" charset="0"/>
              </a:rPr>
              <a:t>%</a:t>
            </a:r>
            <a:r>
              <a:rPr lang="sk-SK" sz="2000" dirty="0">
                <a:cs typeface="Arial" charset="0"/>
              </a:rPr>
              <a:t>)</a:t>
            </a:r>
            <a:endParaRPr lang="sk-SK" altLang="sk-SK" sz="2000" dirty="0"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9EBC5F4C-CA86-4D5A-91A0-219D5395A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3952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 b="1"/>
              <a:t>Typy vyhľadávania</a:t>
            </a:r>
            <a:endParaRPr lang="cs-CZ" altLang="sk-SK" sz="3200" b="1"/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09910703-34A6-4349-BF56-833AE9533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/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1FC1EC93-0A58-4AF8-B072-F12978EF3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1449388"/>
            <a:ext cx="8124825" cy="55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20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Kontextové dopĺňanie</a:t>
            </a:r>
            <a:r>
              <a:rPr lang="sk-SK" altLang="sk-SK" sz="2000" dirty="0">
                <a:cs typeface="Arial" charset="0"/>
              </a:rPr>
              <a:t> - automatické dopĺňanie dopytu </a:t>
            </a:r>
          </a:p>
          <a:p>
            <a:pPr marL="457200" lvl="1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sk-SK" altLang="sk-SK" sz="2000" dirty="0">
                <a:cs typeface="Arial" charset="0"/>
              </a:rPr>
              <a:t>na základe kontextu  </a:t>
            </a:r>
            <a:r>
              <a:rPr lang="sk-SK" altLang="sk-SK" sz="1800" dirty="0">
                <a:cs typeface="Arial" charset="0"/>
              </a:rPr>
              <a:t> 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2000" dirty="0" err="1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Fazetové</a:t>
            </a:r>
            <a:r>
              <a:rPr lang="sk-SK" altLang="sk-SK" sz="20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 vyhľadávanie 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1800" dirty="0">
                <a:cs typeface="Arial" charset="0"/>
              </a:rPr>
              <a:t>sú k dispozícii štruktúrované dáta (on-line obchody, digitálne knižnice) 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1800" dirty="0" err="1">
                <a:cs typeface="Arial" charset="0"/>
              </a:rPr>
              <a:t>fazety</a:t>
            </a:r>
            <a:r>
              <a:rPr lang="sk-SK" altLang="sk-SK" sz="1800" dirty="0">
                <a:cs typeface="Arial" charset="0"/>
              </a:rPr>
              <a:t> predstavujú kategórie (autor, názov, rok vydania, ...)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1800" dirty="0">
                <a:cs typeface="Arial" charset="0"/>
              </a:rPr>
              <a:t>dopyt je množina hodnôt vybraných </a:t>
            </a:r>
            <a:r>
              <a:rPr lang="sk-SK" altLang="sk-SK" sz="1800" dirty="0" err="1">
                <a:cs typeface="Arial" charset="0"/>
              </a:rPr>
              <a:t>faziet</a:t>
            </a:r>
            <a:r>
              <a:rPr lang="sk-SK" altLang="sk-SK" sz="1800" dirty="0">
                <a:cs typeface="Arial" charset="0"/>
              </a:rPr>
              <a:t> </a:t>
            </a:r>
            <a:endParaRPr lang="sk-SK" altLang="sk-SK" sz="2000" dirty="0"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20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Vyhľadávanie pomocou </a:t>
            </a:r>
            <a:r>
              <a:rPr lang="sk-SK" altLang="sk-SK" sz="2000" dirty="0" err="1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tagov</a:t>
            </a:r>
            <a:r>
              <a:rPr lang="sk-SK" altLang="sk-SK" sz="20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1800" dirty="0" err="1">
                <a:cs typeface="Arial" charset="0"/>
              </a:rPr>
              <a:t>tagy</a:t>
            </a:r>
            <a:r>
              <a:rPr lang="sk-SK" altLang="sk-SK" sz="1800" dirty="0">
                <a:cs typeface="Arial" charset="0"/>
              </a:rPr>
              <a:t> sú slovné značky, ktoré k zdrojom pridávajú používatelia, aby </a:t>
            </a:r>
          </a:p>
          <a:p>
            <a:pPr marL="400050" lvl="1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sk-SK" altLang="sk-SK" sz="1800" dirty="0">
                <a:cs typeface="Arial" charset="0"/>
              </a:rPr>
              <a:t>	sa k nim vedeli v budúcnosti ľahšie vrátiť 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1800" dirty="0" err="1">
                <a:cs typeface="Arial" charset="0"/>
              </a:rPr>
              <a:t>vizualizované</a:t>
            </a:r>
            <a:r>
              <a:rPr lang="sk-SK" altLang="sk-SK" sz="1800" dirty="0">
                <a:cs typeface="Arial" charset="0"/>
              </a:rPr>
              <a:t> v podobe oblaku, </a:t>
            </a:r>
            <a:r>
              <a:rPr lang="sk-SK" altLang="sk-SK" sz="1800" dirty="0" err="1">
                <a:cs typeface="Arial" charset="0"/>
              </a:rPr>
              <a:t>tagy</a:t>
            </a:r>
            <a:r>
              <a:rPr lang="sk-SK" altLang="sk-SK" sz="1800" dirty="0">
                <a:cs typeface="Arial" charset="0"/>
              </a:rPr>
              <a:t> sú odlíšené farbou, veľkosťou</a:t>
            </a:r>
          </a:p>
          <a:p>
            <a:pPr marL="400050" lvl="1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sk-SK" altLang="sk-SK" sz="1800" dirty="0">
                <a:cs typeface="Arial" charset="0"/>
              </a:rPr>
              <a:t>	podľa relevancie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1800" dirty="0">
                <a:cs typeface="Arial" charset="0"/>
              </a:rPr>
              <a:t>dopyt tvorí postupnosť značiek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20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Dopytovanie pomocou príkladu (</a:t>
            </a:r>
            <a:r>
              <a:rPr lang="sk-SK" altLang="sk-SK" sz="2000" dirty="0" err="1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Query</a:t>
            </a:r>
            <a:r>
              <a:rPr lang="sk-SK" altLang="sk-SK" sz="20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 by </a:t>
            </a:r>
            <a:r>
              <a:rPr lang="sk-SK" altLang="sk-SK" sz="2000" dirty="0" err="1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example</a:t>
            </a:r>
            <a:r>
              <a:rPr lang="sk-SK" altLang="sk-SK" sz="20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)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1800" dirty="0">
                <a:cs typeface="Arial" charset="0"/>
              </a:rPr>
              <a:t>dopytom je samotný dokument (množina dok., obrázkov)  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1800" dirty="0">
                <a:cs typeface="Arial" charset="0"/>
              </a:rPr>
              <a:t>výstupom je množina podobných dokumentov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1800" dirty="0">
                <a:cs typeface="Arial" charset="0"/>
              </a:rPr>
              <a:t>aj negatívne príklady – výsledok nepodobný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20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Prieskumné vyhľadávanie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1800" dirty="0" err="1">
                <a:cs typeface="Arial" charset="0"/>
              </a:rPr>
              <a:t>Marchioni</a:t>
            </a:r>
            <a:r>
              <a:rPr lang="sk-SK" altLang="sk-SK" sz="1800" dirty="0">
                <a:cs typeface="Arial" charset="0"/>
              </a:rPr>
              <a:t>, nejasná informácia na začiatku, mení sa, otvorený koniec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1800" dirty="0" err="1">
                <a:cs typeface="Arial" charset="0"/>
              </a:rPr>
              <a:t>Iteratívnosť</a:t>
            </a:r>
            <a:r>
              <a:rPr lang="sk-SK" altLang="sk-SK" sz="1800" dirty="0">
                <a:cs typeface="Arial" charset="0"/>
              </a:rPr>
              <a:t>, rôzne stratégie, skúmanie novej domény</a:t>
            </a:r>
            <a:endParaRPr lang="sk-SK" altLang="sk-SK" sz="2000" dirty="0"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>
            <a:extLst>
              <a:ext uri="{FF2B5EF4-FFF2-40B4-BE49-F238E27FC236}">
                <a16:creationId xmlns:a16="http://schemas.microsoft.com/office/drawing/2014/main" id="{8CA910D4-2907-4335-B844-B39C34AB8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1806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 b="1"/>
              <a:t>Osnova:</a:t>
            </a:r>
            <a:endParaRPr lang="cs-CZ" altLang="sk-SK" sz="3200" b="1"/>
          </a:p>
        </p:txBody>
      </p:sp>
      <p:sp>
        <p:nvSpPr>
          <p:cNvPr id="4099" name="Text Box 5">
            <a:extLst>
              <a:ext uri="{FF2B5EF4-FFF2-40B4-BE49-F238E27FC236}">
                <a16:creationId xmlns:a16="http://schemas.microsoft.com/office/drawing/2014/main" id="{5AC84584-7513-41DA-B8DE-6E52DF68B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/>
          </a:p>
        </p:txBody>
      </p:sp>
      <p:sp>
        <p:nvSpPr>
          <p:cNvPr id="4100" name="Text Box 6">
            <a:extLst>
              <a:ext uri="{FF2B5EF4-FFF2-40B4-BE49-F238E27FC236}">
                <a16:creationId xmlns:a16="http://schemas.microsoft.com/office/drawing/2014/main" id="{F2A2BCD8-7072-466E-83DD-10BAC23DA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175" y="2151063"/>
            <a:ext cx="7005638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sk-SK" altLang="sk-SK" sz="2400"/>
              <a:t>Úvod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sk-SK" altLang="sk-SK" sz="2400"/>
              <a:t>Stavebné kamene webu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sk-SK" altLang="sk-SK" sz="2400"/>
              <a:t>Charakteristiky webu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sk-SK" altLang="sk-SK" sz="2400"/>
              <a:t>Archivovanie webu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sk-SK" altLang="sk-SK" sz="2400"/>
              <a:t>Webový vyhľadávač - preliezač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sk-SK" altLang="sk-SK" sz="2400"/>
              <a:t>Rozdeľovanie grafov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endParaRPr lang="sk-SK" altLang="sk-SK" sz="2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1800"/>
              <a:t>Prednáška vychádza z prác (vrátane obrázkov):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1800"/>
              <a:t>Návrat P., Kubán P., Krátky P., Macko P., Móro R., Srba I., Šajgalík M., Ševcech J., Vrablecová, P.: Weboveda: východiská, predmet, metódy.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1800"/>
              <a:t>McCown F.: Introduction to Web Science – Syllabus.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400"/>
              <a:t> </a:t>
            </a:r>
            <a:endParaRPr lang="cs-CZ" altLang="sk-SK" sz="240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B5423739-AD66-44D2-ACC4-29E9424F8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7664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 b="1"/>
              <a:t>Zobrazovanie výsledkov vyhľadávania</a:t>
            </a:r>
            <a:endParaRPr lang="cs-CZ" altLang="sk-SK" sz="3200" b="1"/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6F86D4C7-149E-4E1F-8624-D8FDB78F7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/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E92D1E53-C2B4-4CB9-BFD6-EEDA78700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1631950"/>
            <a:ext cx="8270875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2000" dirty="0">
                <a:cs typeface="Arial" charset="0"/>
              </a:rPr>
              <a:t>Väčšinou forma </a:t>
            </a:r>
            <a:r>
              <a:rPr lang="sk-SK" altLang="sk-SK" sz="20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usporiadaného zoznamu </a:t>
            </a:r>
            <a:r>
              <a:rPr lang="sk-SK" altLang="sk-SK" sz="2000" dirty="0">
                <a:cs typeface="Arial" charset="0"/>
              </a:rPr>
              <a:t>obsahujúceho </a:t>
            </a:r>
          </a:p>
          <a:p>
            <a:pPr marL="457200" lvl="1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sk-SK" altLang="sk-SK" sz="2000" dirty="0">
                <a:cs typeface="Arial" charset="0"/>
              </a:rPr>
              <a:t>Odkaz (URI) a krátky súhrn (</a:t>
            </a:r>
            <a:r>
              <a:rPr lang="sk-SK" altLang="sk-SK" sz="2000" dirty="0" err="1">
                <a:cs typeface="Arial" charset="0"/>
              </a:rPr>
              <a:t>Snippet</a:t>
            </a:r>
            <a:r>
              <a:rPr lang="sk-SK" altLang="sk-SK" sz="2000" dirty="0">
                <a:cs typeface="Arial" charset="0"/>
              </a:rPr>
              <a:t>)</a:t>
            </a:r>
            <a:r>
              <a:rPr lang="sk-SK" altLang="sk-SK" sz="1800" dirty="0">
                <a:cs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2000" dirty="0">
                <a:cs typeface="Arial" charset="0"/>
              </a:rPr>
              <a:t>Najrelevantnejšie – najvyššie v zozname (</a:t>
            </a:r>
            <a:r>
              <a:rPr lang="sk-SK" altLang="sk-SK" sz="2000" dirty="0" err="1">
                <a:cs typeface="Arial" charset="0"/>
              </a:rPr>
              <a:t>PageRank</a:t>
            </a:r>
            <a:r>
              <a:rPr lang="sk-SK" altLang="sk-SK" sz="2000" dirty="0">
                <a:cs typeface="Arial" charset="0"/>
              </a:rPr>
              <a:t>, HITS, strojové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sk-SK" altLang="sk-SK" sz="2000" dirty="0">
                <a:cs typeface="Arial" charset="0"/>
              </a:rPr>
              <a:t>	učenie (</a:t>
            </a:r>
            <a:r>
              <a:rPr lang="sk-SK" altLang="sk-SK" sz="2000" dirty="0" err="1">
                <a:cs typeface="Arial" charset="0"/>
              </a:rPr>
              <a:t>Learnig-to-rank</a:t>
            </a:r>
            <a:r>
              <a:rPr lang="sk-SK" altLang="sk-SK" sz="2000" dirty="0">
                <a:cs typeface="Arial" charset="0"/>
              </a:rPr>
              <a:t>) 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2000" dirty="0">
                <a:cs typeface="Arial" charset="0"/>
              </a:rPr>
              <a:t>Zadaný dopyt môžeme hľadať v </a:t>
            </a:r>
            <a:r>
              <a:rPr lang="sk-SK" altLang="sk-SK" sz="20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rôznych doménach - vertikálach</a:t>
            </a:r>
            <a:r>
              <a:rPr lang="sk-SK" altLang="sk-SK" sz="2000" dirty="0">
                <a:cs typeface="Arial" charset="0"/>
              </a:rPr>
              <a:t>  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1800" dirty="0">
                <a:cs typeface="Arial" charset="0"/>
              </a:rPr>
              <a:t>rôzne domény: správy, obrázky, videá 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1800" dirty="0">
                <a:cs typeface="Arial" charset="0"/>
              </a:rPr>
              <a:t>rôzne domény – vertikály, kt. sú si </a:t>
            </a:r>
            <a:r>
              <a:rPr lang="sk-SK" altLang="sk-SK" sz="1800" dirty="0" err="1">
                <a:cs typeface="Arial" charset="0"/>
              </a:rPr>
              <a:t>ortogonálne</a:t>
            </a:r>
            <a:endParaRPr lang="sk-SK" altLang="sk-SK" sz="1800" dirty="0"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2000" dirty="0">
                <a:cs typeface="Arial" charset="0"/>
              </a:rPr>
              <a:t>Ako kombinovať výsledky z rôznych </a:t>
            </a:r>
            <a:r>
              <a:rPr lang="sk-SK" altLang="sk-SK" sz="2000" dirty="0" err="1">
                <a:cs typeface="Arial" charset="0"/>
              </a:rPr>
              <a:t>vertiál</a:t>
            </a:r>
            <a:r>
              <a:rPr lang="sk-SK" altLang="sk-SK" sz="2000" dirty="0">
                <a:cs typeface="Arial" charset="0"/>
              </a:rPr>
              <a:t>?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1800" dirty="0">
                <a:cs typeface="Arial" charset="0"/>
              </a:rPr>
              <a:t>rôzne vertikály sú ohodnocované samostatnými funkciami  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1800" dirty="0">
                <a:cs typeface="Arial" charset="0"/>
              </a:rPr>
              <a:t>prvý prístup – zmiešanie výsledkov rôznych vertikál v jednom zozname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1800" dirty="0">
                <a:cs typeface="Arial" charset="0"/>
              </a:rPr>
              <a:t>druhý prístup – výsledky každej vertikály v samostatnej časti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2000" dirty="0" err="1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Meta-vyhľadávanie</a:t>
            </a:r>
            <a:r>
              <a:rPr lang="sk-SK" altLang="sk-SK" sz="20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 (</a:t>
            </a:r>
            <a:r>
              <a:rPr lang="sk-SK" altLang="sk-SK" sz="2000" dirty="0" err="1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Federal</a:t>
            </a:r>
            <a:r>
              <a:rPr lang="sk-SK" altLang="sk-SK" sz="20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 </a:t>
            </a:r>
            <a:r>
              <a:rPr lang="sk-SK" altLang="sk-SK" sz="2000" dirty="0" err="1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Search</a:t>
            </a:r>
            <a:r>
              <a:rPr lang="sk-SK" altLang="sk-SK" sz="20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)</a:t>
            </a:r>
            <a:endParaRPr lang="sk-SK" altLang="sk-SK" sz="1800" dirty="0">
              <a:cs typeface="Arial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1800" dirty="0" err="1">
                <a:cs typeface="Arial" charset="0"/>
              </a:rPr>
              <a:t>agregácia</a:t>
            </a:r>
            <a:r>
              <a:rPr lang="sk-SK" altLang="sk-SK" sz="1800" dirty="0">
                <a:cs typeface="Arial" charset="0"/>
              </a:rPr>
              <a:t> výsledkov rôznych vyhľadávačov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1800" dirty="0">
                <a:cs typeface="Arial" charset="0"/>
              </a:rPr>
              <a:t>dopyt bol distribuovaný do rôznych </a:t>
            </a:r>
            <a:r>
              <a:rPr lang="sk-SK" altLang="sk-SK" sz="1800" dirty="0" err="1">
                <a:cs typeface="Arial" charset="0"/>
              </a:rPr>
              <a:t>samostaných</a:t>
            </a:r>
            <a:r>
              <a:rPr lang="sk-SK" altLang="sk-SK" sz="1800" dirty="0">
                <a:cs typeface="Arial" charset="0"/>
              </a:rPr>
              <a:t> vyhľadávačov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2000" dirty="0" err="1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Personalizované</a:t>
            </a:r>
            <a:r>
              <a:rPr lang="sk-SK" altLang="sk-SK" sz="20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 vyhľadávanie – adaptívny web</a:t>
            </a:r>
            <a:endParaRPr lang="sk-SK" altLang="sk-SK" sz="1800" dirty="0">
              <a:cs typeface="Arial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1800" dirty="0">
                <a:cs typeface="Arial" charset="0"/>
              </a:rPr>
              <a:t>výsledky na  základe modelu používateľa </a:t>
            </a:r>
            <a:endParaRPr lang="sk-SK" altLang="sk-SK" sz="2000" dirty="0"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0AFE7F8B-FDFB-4AA8-9624-E0066A6F6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4235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sk-SK" altLang="sk-SK" sz="32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Rozdeľovanie grafov</a:t>
            </a:r>
            <a:endParaRPr lang="cs-CZ" altLang="sk-SK" sz="3200" b="1" dirty="0">
              <a:solidFill>
                <a:schemeClr val="accent6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9047F82E-846F-4953-8909-B89543387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/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5A8F5795-6F7E-46AE-A3B5-88A1BEC62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649413"/>
            <a:ext cx="84328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sk-SK" altLang="sk-SK" sz="20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Internet vecí (Internet </a:t>
            </a:r>
            <a:r>
              <a:rPr lang="sk-SK" altLang="sk-SK" sz="2000" dirty="0" err="1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of</a:t>
            </a:r>
            <a:r>
              <a:rPr lang="sk-SK" altLang="sk-SK" sz="20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</a:t>
            </a:r>
            <a:r>
              <a:rPr lang="sk-SK" altLang="sk-SK" sz="2000" dirty="0" err="1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Thinks</a:t>
            </a:r>
            <a:r>
              <a:rPr lang="sk-SK" altLang="sk-SK" sz="20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) </a:t>
            </a:r>
            <a:r>
              <a:rPr lang="sk-SK" altLang="sk-SK" sz="2000" dirty="0">
                <a:cs typeface="Arial" charset="0"/>
              </a:rPr>
              <a:t>– preniká do každodenného života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2000" dirty="0">
                <a:cs typeface="Arial" charset="0"/>
              </a:rPr>
              <a:t>Vznikajú veľké dátové korpusy </a:t>
            </a:r>
            <a:r>
              <a:rPr lang="sk-SK" altLang="sk-SK" sz="20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(Big </a:t>
            </a:r>
            <a:r>
              <a:rPr lang="sk-SK" altLang="sk-SK" sz="2000" dirty="0" err="1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Data</a:t>
            </a:r>
            <a:r>
              <a:rPr lang="sk-SK" altLang="sk-SK" sz="20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) 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1800" dirty="0">
                <a:cs typeface="Arial" charset="0"/>
              </a:rPr>
              <a:t>obrovský objem </a:t>
            </a:r>
            <a:r>
              <a:rPr lang="sk-SK" altLang="sk-SK" sz="18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(</a:t>
            </a:r>
            <a:r>
              <a:rPr lang="sk-SK" altLang="sk-SK" sz="1800" dirty="0" err="1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Volume</a:t>
            </a:r>
            <a:r>
              <a:rPr lang="sk-SK" altLang="sk-SK" sz="18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)</a:t>
            </a:r>
            <a:r>
              <a:rPr lang="sk-SK" altLang="sk-SK" sz="1800" dirty="0">
                <a:cs typeface="Arial" charset="0"/>
              </a:rPr>
              <a:t> – </a:t>
            </a:r>
            <a:r>
              <a:rPr lang="sk-SK" altLang="sk-SK" sz="1800" dirty="0" err="1">
                <a:cs typeface="Arial" charset="0"/>
              </a:rPr>
              <a:t>exponencionálny</a:t>
            </a:r>
            <a:r>
              <a:rPr lang="sk-SK" altLang="sk-SK" sz="1800" dirty="0">
                <a:cs typeface="Arial" charset="0"/>
              </a:rPr>
              <a:t> nárast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1800" dirty="0">
                <a:cs typeface="Arial" charset="0"/>
              </a:rPr>
              <a:t>heterogénne ne/štruktúrované dáta </a:t>
            </a:r>
            <a:r>
              <a:rPr lang="sk-SK" altLang="sk-SK" sz="18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(</a:t>
            </a:r>
            <a:r>
              <a:rPr lang="sk-SK" altLang="sk-SK" sz="1800" dirty="0" err="1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Variousness</a:t>
            </a:r>
            <a:r>
              <a:rPr lang="sk-SK" altLang="sk-SK" sz="18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)</a:t>
            </a:r>
            <a:r>
              <a:rPr lang="sk-SK" altLang="sk-SK" sz="1800" dirty="0">
                <a:cs typeface="Arial" charset="0"/>
              </a:rPr>
              <a:t> – 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1800" dirty="0">
                <a:cs typeface="Arial" charset="0"/>
              </a:rPr>
              <a:t>rýchly prísun nových dát </a:t>
            </a:r>
            <a:r>
              <a:rPr lang="sk-SK" altLang="sk-SK" sz="18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(</a:t>
            </a:r>
            <a:r>
              <a:rPr lang="sk-SK" altLang="sk-SK" sz="1800" dirty="0" err="1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Velocity</a:t>
            </a:r>
            <a:r>
              <a:rPr lang="sk-SK" altLang="sk-SK" sz="18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)</a:t>
            </a:r>
            <a:r>
              <a:rPr lang="sk-SK" altLang="sk-SK" sz="1800" dirty="0">
                <a:cs typeface="Arial" charset="0"/>
              </a:rPr>
              <a:t> – prúdy dát, on-line dáta, konverzačné</a:t>
            </a:r>
          </a:p>
          <a:p>
            <a:pPr marL="400050" lvl="1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sk-SK" altLang="sk-SK" sz="1800" dirty="0">
                <a:cs typeface="Arial" charset="0"/>
              </a:rPr>
              <a:t>	rýchle spracovanie a predikcia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2000" dirty="0">
                <a:cs typeface="Arial" charset="0"/>
              </a:rPr>
              <a:t>metódy na prácu s dátami – </a:t>
            </a:r>
            <a:r>
              <a:rPr lang="sk-SK" altLang="sk-SK" sz="20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rozdeľovanie a zoskupovanie grafov</a:t>
            </a:r>
            <a:endParaRPr lang="sk-SK" altLang="sk-SK" sz="2000" dirty="0">
              <a:cs typeface="Arial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1800" dirty="0">
                <a:cs typeface="Arial" charset="0"/>
              </a:rPr>
              <a:t>zdroje: služby sociálnych sietí, </a:t>
            </a:r>
            <a:r>
              <a:rPr lang="sk-SK" altLang="sk-SK" sz="1800" dirty="0" err="1">
                <a:cs typeface="Arial" charset="0"/>
              </a:rPr>
              <a:t>komunitné</a:t>
            </a:r>
            <a:r>
              <a:rPr lang="sk-SK" altLang="sk-SK" sz="1800" dirty="0">
                <a:cs typeface="Arial" charset="0"/>
              </a:rPr>
              <a:t> weby, weby otázok a odpovedí </a:t>
            </a:r>
          </a:p>
          <a:p>
            <a:pPr marL="457200" lvl="1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sk-SK" altLang="sk-SK" sz="1800" dirty="0">
                <a:cs typeface="Arial" charset="0"/>
              </a:rPr>
              <a:t>	(</a:t>
            </a:r>
            <a:r>
              <a:rPr lang="sk-SK" altLang="sk-SK" sz="1800" dirty="0" err="1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Community</a:t>
            </a:r>
            <a:r>
              <a:rPr lang="sk-SK" altLang="sk-SK" sz="18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</a:t>
            </a:r>
            <a:r>
              <a:rPr lang="sk-SK" altLang="sk-SK" sz="1800" dirty="0" err="1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Question</a:t>
            </a:r>
            <a:r>
              <a:rPr lang="sk-SK" altLang="sk-SK" sz="18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</a:t>
            </a:r>
            <a:r>
              <a:rPr lang="sk-SK" altLang="sk-SK" sz="1800" dirty="0" err="1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Answering</a:t>
            </a:r>
            <a:r>
              <a:rPr lang="sk-SK" altLang="sk-SK" sz="1800" dirty="0">
                <a:cs typeface="Arial" charset="0"/>
              </a:rPr>
              <a:t>), weby vedy a výskumu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1800" dirty="0">
                <a:cs typeface="Arial" charset="0"/>
              </a:rPr>
              <a:t>potreba identifikovať pevne zoskupené skupiny v sieťach – </a:t>
            </a:r>
            <a:r>
              <a:rPr lang="sk-SK" altLang="sk-SK" sz="1800" dirty="0" err="1">
                <a:cs typeface="Arial" charset="0"/>
              </a:rPr>
              <a:t>Obr.A</a:t>
            </a:r>
            <a:endParaRPr lang="sk-SK" altLang="sk-SK" sz="1800" dirty="0">
              <a:cs typeface="Arial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1800" dirty="0">
                <a:cs typeface="Arial" charset="0"/>
              </a:rPr>
              <a:t>potreba rozdeliť grafovú reprezentáciu siete – </a:t>
            </a:r>
            <a:r>
              <a:rPr lang="sk-SK" altLang="sk-SK" sz="1800" dirty="0" err="1">
                <a:cs typeface="Arial" charset="0"/>
              </a:rPr>
              <a:t>Obr.B</a:t>
            </a:r>
            <a:endParaRPr lang="sk-SK" altLang="sk-SK" sz="1800" dirty="0"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id="{6C7E6265-718B-4EA8-BC4E-61493B0BB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4235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 b="1"/>
              <a:t>Rozdeľovanie grafov</a:t>
            </a:r>
            <a:endParaRPr lang="cs-CZ" altLang="sk-SK" sz="3200" b="1"/>
          </a:p>
        </p:txBody>
      </p:sp>
      <p:sp>
        <p:nvSpPr>
          <p:cNvPr id="24579" name="Text Box 3">
            <a:extLst>
              <a:ext uri="{FF2B5EF4-FFF2-40B4-BE49-F238E27FC236}">
                <a16:creationId xmlns:a16="http://schemas.microsoft.com/office/drawing/2014/main" id="{1FAA4D01-5AF2-4E3D-9C75-FE94D0F90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/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4AADDEED-7B02-43D1-93A7-D060EBFAB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649413"/>
            <a:ext cx="7812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k-SK" altLang="sk-SK" sz="1800"/>
              <a:t>Obr.A: Identifikácia pevne zoskupených skupín v sieťach spoluautorov</a:t>
            </a:r>
          </a:p>
        </p:txBody>
      </p:sp>
      <p:pic>
        <p:nvPicPr>
          <p:cNvPr id="24581" name="Picture 2">
            <a:extLst>
              <a:ext uri="{FF2B5EF4-FFF2-40B4-BE49-F238E27FC236}">
                <a16:creationId xmlns:a16="http://schemas.microsoft.com/office/drawing/2014/main" id="{A430A317-BFF8-4065-8B25-FCDB0C2AD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185988"/>
            <a:ext cx="5616575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D1FCBACE-6AA5-46ED-B210-031549FA8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4235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 b="1"/>
              <a:t>Rozdeľovanie grafov</a:t>
            </a:r>
            <a:endParaRPr lang="cs-CZ" altLang="sk-SK" sz="3200" b="1"/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48FEA4E2-9087-4BDB-8A91-1E2C9437D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/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424DC1B6-0070-4991-BCD2-A88D6B807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649413"/>
            <a:ext cx="7623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k-SK" altLang="sk-SK" sz="1800"/>
              <a:t>Obr.B: Rozdelenie grafovej reprezentáciu siete – športového klubu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k-SK" altLang="sk-SK" sz="1800"/>
              <a:t>(predikcia nových klubov vzniknuvších po hádke predsedníctva)</a:t>
            </a:r>
          </a:p>
        </p:txBody>
      </p:sp>
      <p:pic>
        <p:nvPicPr>
          <p:cNvPr id="25605" name="Picture 2">
            <a:extLst>
              <a:ext uri="{FF2B5EF4-FFF2-40B4-BE49-F238E27FC236}">
                <a16:creationId xmlns:a16="http://schemas.microsoft.com/office/drawing/2014/main" id="{3DA85DF9-8284-4C9A-84A1-6621D7496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420938"/>
            <a:ext cx="6276975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>
            <a:extLst>
              <a:ext uri="{FF2B5EF4-FFF2-40B4-BE49-F238E27FC236}">
                <a16:creationId xmlns:a16="http://schemas.microsoft.com/office/drawing/2014/main" id="{33A38BEA-AB98-4CEB-9FC3-AF5AB48C2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5646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 b="1"/>
              <a:t>Metódy rozdeľovania grafov</a:t>
            </a:r>
            <a:endParaRPr lang="cs-CZ" altLang="sk-SK" sz="3200" b="1"/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EBC40FA3-7340-4653-90F9-7B3CE1B1D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/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FBB89BD9-28AA-4902-9D86-9D287EB20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649413"/>
            <a:ext cx="381635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sk-SK" altLang="sk-SK" sz="20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Deliace metódy (</a:t>
            </a:r>
            <a:r>
              <a:rPr lang="sk-SK" altLang="sk-SK" sz="2000" dirty="0" err="1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Divisive</a:t>
            </a:r>
            <a:r>
              <a:rPr lang="sk-SK" altLang="sk-SK" sz="20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) </a:t>
            </a:r>
            <a:endParaRPr lang="sk-SK" altLang="sk-SK" sz="2000" dirty="0"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2000" dirty="0" err="1">
                <a:cs typeface="Arial" charset="0"/>
              </a:rPr>
              <a:t>dentifikácia</a:t>
            </a:r>
            <a:r>
              <a:rPr lang="sk-SK" altLang="sk-SK" sz="2000" dirty="0">
                <a:cs typeface="Arial" charset="0"/>
              </a:rPr>
              <a:t> a odstraňovanie hrán medzi husto prepojenými oblasťami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2000" dirty="0">
                <a:cs typeface="Arial" charset="0"/>
              </a:rPr>
              <a:t>sieť sa rozpadá rekurzívne na podsiete</a:t>
            </a:r>
          </a:p>
        </p:txBody>
      </p:sp>
      <p:pic>
        <p:nvPicPr>
          <p:cNvPr id="26629" name="Picture 2">
            <a:extLst>
              <a:ext uri="{FF2B5EF4-FFF2-40B4-BE49-F238E27FC236}">
                <a16:creationId xmlns:a16="http://schemas.microsoft.com/office/drawing/2014/main" id="{7CCBD6CE-B35D-4992-886A-B94A0E86D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13" y="1773238"/>
            <a:ext cx="36861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26968DDE-2245-4912-9C39-57F315571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50" y="4051300"/>
            <a:ext cx="414655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sk-SK" altLang="sk-SK" sz="2000" dirty="0" err="1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Aglomeratívne</a:t>
            </a:r>
            <a:r>
              <a:rPr lang="sk-SK" altLang="sk-SK" sz="20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metódy (</a:t>
            </a:r>
            <a:r>
              <a:rPr lang="sk-SK" altLang="sk-SK" sz="2000" dirty="0" err="1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Aglomerative</a:t>
            </a:r>
            <a:r>
              <a:rPr lang="sk-SK" altLang="sk-SK" sz="20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) </a:t>
            </a:r>
            <a:endParaRPr lang="sk-SK" altLang="sk-SK" sz="2000" dirty="0"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2000" dirty="0">
                <a:cs typeface="Arial" charset="0"/>
              </a:rPr>
              <a:t>Hľadá vrcholy, ktoré patria do rovnakého regiónu a spája ich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2000" dirty="0">
                <a:cs typeface="Arial" charset="0"/>
              </a:rPr>
              <a:t>Výsledok - veľké množstvo častí obsahujúcich husto prepojené regióny</a:t>
            </a:r>
          </a:p>
        </p:txBody>
      </p:sp>
      <p:pic>
        <p:nvPicPr>
          <p:cNvPr id="26631" name="Picture 3">
            <a:extLst>
              <a:ext uri="{FF2B5EF4-FFF2-40B4-BE49-F238E27FC236}">
                <a16:creationId xmlns:a16="http://schemas.microsoft.com/office/drawing/2014/main" id="{96C12EF1-752A-4E36-8B28-DAC9604AF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4178300"/>
            <a:ext cx="4048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9C34B997-4C40-4A88-AA5C-1DACBBC1D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5646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 b="1"/>
              <a:t>Metódy rozdeľovania grafov</a:t>
            </a:r>
            <a:endParaRPr lang="cs-CZ" altLang="sk-SK" sz="3200" b="1"/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A568EBF2-EC18-4BAC-B9D8-AF53EB33A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/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1C870E52-88AC-4ACC-8E6F-93EBECE81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649413"/>
            <a:ext cx="8532812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sk-SK" altLang="sk-SK" sz="2000" dirty="0" err="1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Girvanov-Newmanov</a:t>
            </a:r>
            <a:r>
              <a:rPr lang="sk-SK" altLang="sk-SK" sz="20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algoritmus (2002)</a:t>
            </a:r>
            <a:endParaRPr lang="sk-SK" altLang="sk-SK" sz="2000" dirty="0"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2000" dirty="0">
                <a:cs typeface="Arial" charset="0"/>
              </a:rPr>
              <a:t>je príkladom deliacej metódy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2000" dirty="0">
                <a:cs typeface="Arial" charset="0"/>
              </a:rPr>
              <a:t>využíva sa hlavne pre dáta zo sociálnych sietí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2000" dirty="0">
                <a:cs typeface="Arial" charset="0"/>
              </a:rPr>
              <a:t>Kroky: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sk-SK" altLang="sk-SK" sz="2000" dirty="0">
                <a:cs typeface="Arial" charset="0"/>
              </a:rPr>
              <a:t>	1. nájsť hranu/y s najvyššou medzi - polohou a odstrániť ich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sk-SK" altLang="sk-SK" sz="2000" dirty="0">
                <a:cs typeface="Arial" charset="0"/>
              </a:rPr>
              <a:t>		– vzniknú nové regióny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sk-SK" altLang="sk-SK" sz="2000" dirty="0">
                <a:cs typeface="Arial" charset="0"/>
              </a:rPr>
              <a:t>	2. v modifikovanom grafe prepočítať medzi - polohy, ísť na krok 1.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sk-SK" altLang="sk-SK" sz="2000" dirty="0">
                <a:cs typeface="Arial" charset="0"/>
              </a:rPr>
              <a:t>		– vzniknú nové vnorené regióny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sk-SK" altLang="sk-SK" sz="2000" dirty="0">
                <a:cs typeface="Arial" charset="0"/>
              </a:rPr>
              <a:t>	3. ukončovacia podmienka: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sk-SK" altLang="sk-SK" sz="2000" dirty="0">
                <a:cs typeface="Arial" charset="0"/>
              </a:rPr>
              <a:t>		- nezostali žiadne hrany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sk-SK" altLang="sk-SK" sz="2000" dirty="0">
                <a:cs typeface="Arial" charset="0"/>
              </a:rPr>
              <a:t>		- dosiahli sme požadovaný počet regiónov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sk-SK" altLang="sk-SK" sz="2000" dirty="0" err="1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Medzipoloha</a:t>
            </a:r>
            <a:r>
              <a:rPr lang="sk-SK" altLang="sk-SK" sz="20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(</a:t>
            </a:r>
            <a:r>
              <a:rPr lang="sk-SK" altLang="sk-SK" sz="2000" dirty="0" err="1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Betweennes</a:t>
            </a:r>
            <a:r>
              <a:rPr lang="sk-SK" altLang="sk-SK" sz="20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)</a:t>
            </a:r>
            <a:r>
              <a:rPr lang="sk-SK" altLang="sk-SK" sz="2000" dirty="0">
                <a:cs typeface="Arial" charset="0"/>
              </a:rPr>
              <a:t> </a:t>
            </a:r>
            <a:r>
              <a:rPr lang="sk-SK" altLang="sk-SK" sz="2000" i="1" dirty="0">
                <a:cs typeface="Arial" charset="0"/>
              </a:rPr>
              <a:t>je celkové množstvo najkratších ciest zo všetkých vrcholov do všetkých ostatných vrcholov prechádzajúcich cez danú hranu.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2000" dirty="0">
                <a:cs typeface="Arial" charset="0"/>
              </a:rPr>
              <a:t>výpočet medzi - polôh je náročný (veľké množstvo najkratších ciest)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2000" dirty="0">
                <a:cs typeface="Arial" charset="0"/>
              </a:rPr>
              <a:t>výhodnejšie je využiť na to vyhľadávanie do šírky  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C87345E1-9F5F-44B1-8FFC-051F2BD49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5646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 b="1"/>
              <a:t>Metódy rozdeľovania grafov</a:t>
            </a:r>
            <a:endParaRPr lang="cs-CZ" altLang="sk-SK" sz="3200" b="1"/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3449CB4E-35F2-45A3-B6F2-02585C0A9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/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55BD9DED-8B8A-42FE-9D28-EA5D545BB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649413"/>
            <a:ext cx="853281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sk-SK" altLang="sk-SK" sz="20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Výpočet Medzi – polohy založený na vyhľadávaní do šírky</a:t>
            </a:r>
            <a:endParaRPr lang="sk-SK" altLang="sk-SK" sz="2000" i="1" dirty="0"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1800" dirty="0">
                <a:cs typeface="Arial" charset="0"/>
              </a:rPr>
              <a:t>v konkrétnom čase sa uvažuje graf z perspektívy jedného vrcholu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1800" dirty="0">
                <a:cs typeface="Arial" charset="0"/>
              </a:rPr>
              <a:t>určí sa celkový tok aktuálneho vrcholu distribuovaný cez hrany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1800" dirty="0">
                <a:cs typeface="Arial" charset="0"/>
              </a:rPr>
              <a:t>sumarizujú sa všetky toky a určí sa výsledná medzi – poloha každej hrany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endParaRPr lang="sk-SK" altLang="sk-SK" sz="1800" dirty="0"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sk-SK" altLang="sk-SK" sz="2000" dirty="0">
                <a:cs typeface="Arial" charset="0"/>
              </a:rPr>
              <a:t>1. Vyhľadávanie do šírky so začiatkom vo vrchole A</a:t>
            </a:r>
            <a:r>
              <a:rPr lang="sk-SK" altLang="sk-SK" sz="1800" dirty="0">
                <a:cs typeface="Arial" charset="0"/>
              </a:rPr>
              <a:t> </a:t>
            </a:r>
          </a:p>
        </p:txBody>
      </p:sp>
      <p:pic>
        <p:nvPicPr>
          <p:cNvPr id="28677" name="Picture 2">
            <a:extLst>
              <a:ext uri="{FF2B5EF4-FFF2-40B4-BE49-F238E27FC236}">
                <a16:creationId xmlns:a16="http://schemas.microsoft.com/office/drawing/2014/main" id="{58BFD4C0-7CCF-4A16-A48B-DC05C0BEE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573463"/>
            <a:ext cx="7313612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id="{09255776-98B0-4278-81F9-C41C4E638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5646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 b="1"/>
              <a:t>Metódy rozdeľovania grafov</a:t>
            </a:r>
            <a:endParaRPr lang="cs-CZ" altLang="sk-SK" sz="3200" b="1"/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0F984271-E6FD-4584-BB95-3DCCED557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/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9132C12D-D444-4238-B6EF-FB6E4DB3A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989138"/>
            <a:ext cx="31702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k-SK" altLang="sk-SK" sz="2000"/>
              <a:t>2. Počet najkratších ciest z vrcholu A do každého iného vrcholu</a:t>
            </a:r>
            <a:r>
              <a:rPr lang="sk-SK" altLang="sk-SK" sz="1800"/>
              <a:t> </a:t>
            </a:r>
          </a:p>
        </p:txBody>
      </p:sp>
      <p:sp>
        <p:nvSpPr>
          <p:cNvPr id="29701" name="Text Box 4">
            <a:extLst>
              <a:ext uri="{FF2B5EF4-FFF2-40B4-BE49-F238E27FC236}">
                <a16:creationId xmlns:a16="http://schemas.microsoft.com/office/drawing/2014/main" id="{C6713B2F-C98B-4686-A431-7EE909705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6175" y="4456113"/>
            <a:ext cx="31686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k-SK" altLang="sk-SK" sz="2000"/>
              <a:t>3. Určenie množstva toku z A do všetkých ostatných vrcholov</a:t>
            </a:r>
            <a:r>
              <a:rPr lang="sk-SK" altLang="sk-SK" sz="1800"/>
              <a:t> </a:t>
            </a:r>
          </a:p>
        </p:txBody>
      </p:sp>
      <p:pic>
        <p:nvPicPr>
          <p:cNvPr id="29702" name="Picture 2">
            <a:extLst>
              <a:ext uri="{FF2B5EF4-FFF2-40B4-BE49-F238E27FC236}">
                <a16:creationId xmlns:a16="http://schemas.microsoft.com/office/drawing/2014/main" id="{3EB6A15E-8DE0-461A-A30D-F37A34501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1560513"/>
            <a:ext cx="3543300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3">
            <a:extLst>
              <a:ext uri="{FF2B5EF4-FFF2-40B4-BE49-F238E27FC236}">
                <a16:creationId xmlns:a16="http://schemas.microsoft.com/office/drawing/2014/main" id="{8AF4D56D-EF14-4579-BDE1-4E23F5F9F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051300"/>
            <a:ext cx="3971925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6C4B49B2-4DED-44B3-A0C2-DBC7E028C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1209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sk-SK" altLang="sk-SK" sz="32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Úvod</a:t>
            </a:r>
            <a:endParaRPr lang="cs-CZ" altLang="sk-SK" sz="3200" b="1" dirty="0">
              <a:solidFill>
                <a:schemeClr val="accent6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C6D76068-AD7E-46FA-A4CB-710DD0487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/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C1B36B42-D3D7-4689-8F90-EF9482EA5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628775"/>
            <a:ext cx="7545387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q"/>
              <a:defRPr/>
            </a:pPr>
            <a:r>
              <a:rPr lang="sk-SK" sz="2000" dirty="0">
                <a:latin typeface="Arial" charset="0"/>
                <a:cs typeface="+mn-cs"/>
              </a:rPr>
              <a:t>Web je dôležitý predmet skúmania?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sk-SK" sz="20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+mn-cs"/>
              </a:rPr>
              <a:t>„Web </a:t>
            </a:r>
            <a:r>
              <a:rPr lang="sk-SK" sz="20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+mn-cs"/>
              </a:rPr>
              <a:t>Science</a:t>
            </a:r>
            <a:r>
              <a:rPr lang="sk-SK" sz="20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+mn-cs"/>
              </a:rPr>
              <a:t>“ </a:t>
            </a:r>
            <a:r>
              <a:rPr lang="sk-SK" sz="2000" dirty="0">
                <a:latin typeface="Arial" charset="0"/>
                <a:cs typeface="+mn-cs"/>
              </a:rPr>
              <a:t>(provokujúci, kontroverzný) – osobité metódy, </a:t>
            </a:r>
          </a:p>
          <a:p>
            <a:pPr marL="342900" indent="-342900">
              <a:defRPr/>
            </a:pPr>
            <a:r>
              <a:rPr lang="sk-SK" sz="2000" dirty="0">
                <a:latin typeface="Arial" charset="0"/>
                <a:cs typeface="+mn-cs"/>
              </a:rPr>
              <a:t>	interdisciplinárny prístup, študijné programy, konferencie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sk-SK" sz="2000" dirty="0">
                <a:latin typeface="Arial" charset="0"/>
                <a:cs typeface="+mn-cs"/>
              </a:rPr>
              <a:t>Web – pavučina (</a:t>
            </a:r>
            <a:r>
              <a:rPr lang="sk-SK" sz="2000" dirty="0" err="1">
                <a:latin typeface="Arial" charset="0"/>
                <a:cs typeface="+mn-cs"/>
              </a:rPr>
              <a:t>pavučinológia</a:t>
            </a:r>
            <a:r>
              <a:rPr lang="sk-SK" sz="2000" dirty="0">
                <a:latin typeface="Arial" charset="0"/>
                <a:cs typeface="+mn-cs"/>
              </a:rPr>
              <a:t>), sieť (širší pojem, </a:t>
            </a:r>
            <a:r>
              <a:rPr lang="sk-SK" sz="2000" dirty="0" err="1">
                <a:latin typeface="Arial" charset="0"/>
                <a:cs typeface="+mn-cs"/>
              </a:rPr>
              <a:t>sieťológia</a:t>
            </a:r>
            <a:r>
              <a:rPr lang="sk-SK" sz="2000" dirty="0">
                <a:latin typeface="Arial" charset="0"/>
                <a:cs typeface="+mn-cs"/>
              </a:rPr>
              <a:t>) </a:t>
            </a:r>
          </a:p>
          <a:p>
            <a:pPr marL="342900" indent="-342900">
              <a:defRPr/>
            </a:pPr>
            <a:r>
              <a:rPr lang="sk-SK" sz="2000" dirty="0">
                <a:latin typeface="Arial" charset="0"/>
                <a:cs typeface="+mn-cs"/>
              </a:rPr>
              <a:t>	</a:t>
            </a:r>
            <a:r>
              <a:rPr lang="sk-SK" sz="20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+mn-cs"/>
              </a:rPr>
              <a:t>„</a:t>
            </a:r>
            <a:r>
              <a:rPr lang="sk-SK" sz="20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+mn-cs"/>
              </a:rPr>
              <a:t>webológia</a:t>
            </a:r>
            <a:r>
              <a:rPr lang="sk-SK" sz="20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+mn-cs"/>
              </a:rPr>
              <a:t>“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sk-SK" sz="2000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+mn-cs"/>
              </a:rPr>
              <a:t>Technologické východiská:</a:t>
            </a:r>
          </a:p>
          <a:p>
            <a:pPr marL="800100" lvl="1" indent="-342900">
              <a:buFont typeface="Wingdings" pitchFamily="2" charset="2"/>
              <a:buChar char="q"/>
              <a:defRPr/>
            </a:pPr>
            <a:r>
              <a:rPr lang="sk-SK" dirty="0">
                <a:latin typeface="Arial" charset="0"/>
                <a:cs typeface="+mn-cs"/>
              </a:rPr>
              <a:t>Internet</a:t>
            </a:r>
          </a:p>
          <a:p>
            <a:pPr marL="800100" lvl="1" indent="-342900">
              <a:buFont typeface="Wingdings" pitchFamily="2" charset="2"/>
              <a:buChar char="q"/>
              <a:defRPr/>
            </a:pPr>
            <a:r>
              <a:rPr lang="sk-SK" dirty="0">
                <a:latin typeface="Arial" charset="0"/>
                <a:cs typeface="+mn-cs"/>
              </a:rPr>
              <a:t>systém doménových mien</a:t>
            </a:r>
          </a:p>
          <a:p>
            <a:pPr marL="800100" lvl="1" indent="-342900">
              <a:buFont typeface="Wingdings" pitchFamily="2" charset="2"/>
              <a:buChar char="q"/>
              <a:defRPr/>
            </a:pPr>
            <a:r>
              <a:rPr lang="sk-SK" dirty="0">
                <a:latin typeface="Arial" charset="0"/>
                <a:cs typeface="+mn-cs"/>
              </a:rPr>
              <a:t>jednotný identifikátor zdroja</a:t>
            </a:r>
          </a:p>
          <a:p>
            <a:pPr marL="800100" lvl="1" indent="-342900">
              <a:buFont typeface="Wingdings" pitchFamily="2" charset="2"/>
              <a:buChar char="q"/>
              <a:defRPr/>
            </a:pPr>
            <a:r>
              <a:rPr lang="sk-SK" dirty="0">
                <a:latin typeface="Arial" charset="0"/>
                <a:cs typeface="+mn-cs"/>
              </a:rPr>
              <a:t>hypertext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sk-SK" sz="2000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+mn-cs"/>
              </a:rPr>
              <a:t>Spoločenské východiská:</a:t>
            </a:r>
          </a:p>
          <a:p>
            <a:pPr marL="800100" lvl="1" indent="-342900">
              <a:buFont typeface="Wingdings" pitchFamily="2" charset="2"/>
              <a:buChar char="q"/>
              <a:defRPr/>
            </a:pPr>
            <a:r>
              <a:rPr lang="sk-SK" dirty="0">
                <a:latin typeface="Arial" charset="0"/>
                <a:cs typeface="+mn-cs"/>
              </a:rPr>
              <a:t>sociálne vzťahy (služby: </a:t>
            </a:r>
            <a:r>
              <a:rPr lang="sk-SK" dirty="0" err="1">
                <a:latin typeface="Arial" charset="0"/>
                <a:cs typeface="+mn-cs"/>
              </a:rPr>
              <a:t>blog</a:t>
            </a:r>
            <a:r>
              <a:rPr lang="sk-SK" dirty="0">
                <a:latin typeface="Arial" charset="0"/>
                <a:cs typeface="+mn-cs"/>
              </a:rPr>
              <a:t>, </a:t>
            </a:r>
            <a:r>
              <a:rPr lang="sk-SK" dirty="0" err="1">
                <a:latin typeface="Arial" charset="0"/>
                <a:cs typeface="+mn-cs"/>
              </a:rPr>
              <a:t>mikroblog</a:t>
            </a:r>
            <a:r>
              <a:rPr lang="sk-SK" dirty="0">
                <a:latin typeface="Arial" charset="0"/>
                <a:cs typeface="+mn-cs"/>
              </a:rPr>
              <a:t>, </a:t>
            </a:r>
            <a:r>
              <a:rPr lang="sk-SK" dirty="0" err="1">
                <a:latin typeface="Arial" charset="0"/>
                <a:cs typeface="+mn-cs"/>
              </a:rPr>
              <a:t>wiki</a:t>
            </a:r>
            <a:r>
              <a:rPr lang="sk-SK" dirty="0">
                <a:latin typeface="Arial" charset="0"/>
                <a:cs typeface="+mn-cs"/>
              </a:rPr>
              <a:t>)</a:t>
            </a:r>
          </a:p>
          <a:p>
            <a:pPr marL="800100" lvl="1" indent="-342900">
              <a:buFont typeface="Wingdings" pitchFamily="2" charset="2"/>
              <a:buChar char="q"/>
              <a:defRPr/>
            </a:pPr>
            <a:r>
              <a:rPr lang="sk-SK" dirty="0">
                <a:latin typeface="Arial" charset="0"/>
                <a:cs typeface="+mn-cs"/>
              </a:rPr>
              <a:t>sídlo sociálneho </a:t>
            </a:r>
            <a:r>
              <a:rPr lang="sk-SK" dirty="0" err="1">
                <a:latin typeface="Arial" charset="0"/>
                <a:cs typeface="+mn-cs"/>
              </a:rPr>
              <a:t>zosieťovania</a:t>
            </a:r>
            <a:endParaRPr lang="cs-CZ" dirty="0">
              <a:latin typeface="Arial" charset="0"/>
              <a:cs typeface="+mn-cs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96E51393-A682-490A-BDF2-5DF70EF0F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53435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 b="1"/>
              <a:t>Technologické východiská</a:t>
            </a:r>
            <a:endParaRPr lang="cs-CZ" altLang="sk-SK" sz="3200" b="1"/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377180C4-4285-4984-ABF4-AC0CA44EB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/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B84DF094-B6D9-4434-ABAA-B10DE8C5E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3" y="1125538"/>
            <a:ext cx="8802687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20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Internet: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2000" dirty="0">
                <a:cs typeface="Arial" charset="0"/>
              </a:rPr>
              <a:t>fyzikálna (elektronická) báza počítača sa nemení, mení sa 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sk-SK" altLang="sk-SK" sz="2000" dirty="0">
                <a:cs typeface="Arial" charset="0"/>
              </a:rPr>
              <a:t>	rýchlosť, veľkosť pamäti, veľkosť počítača, príslušenstvo, vlastník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2000" dirty="0">
                <a:cs typeface="Arial" charset="0"/>
              </a:rPr>
              <a:t>„rastúce možnosti počítačového spracovania informácií viedli 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sk-SK" altLang="sk-SK" sz="2000" dirty="0">
                <a:cs typeface="Arial" charset="0"/>
              </a:rPr>
              <a:t>	k myšlienke prepojenia viacerých počítačov“ –</a:t>
            </a:r>
            <a:r>
              <a:rPr lang="sk-SK" altLang="sk-SK" sz="2000" dirty="0">
                <a:solidFill>
                  <a:srgbClr val="77773C"/>
                </a:solidFill>
                <a:cs typeface="Arial" charset="0"/>
              </a:rPr>
              <a:t> Internet.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sk-SK" altLang="sk-SK" sz="2000" dirty="0">
                <a:solidFill>
                  <a:srgbClr val="77773C"/>
                </a:solidFill>
                <a:cs typeface="Arial" charset="0"/>
              </a:rPr>
              <a:t>	Web </a:t>
            </a:r>
            <a:r>
              <a:rPr lang="sk-SK" altLang="sk-SK" sz="2000" dirty="0">
                <a:cs typeface="Arial" charset="0"/>
              </a:rPr>
              <a:t>je obsah tejto siete prepojených počítačov.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2000" dirty="0">
                <a:cs typeface="Arial" charset="0"/>
              </a:rPr>
              <a:t>umožnil </a:t>
            </a:r>
            <a:r>
              <a:rPr lang="sk-SK" altLang="sk-SK" sz="2000" dirty="0" err="1">
                <a:cs typeface="Arial" charset="0"/>
              </a:rPr>
              <a:t>e-poštu</a:t>
            </a:r>
            <a:r>
              <a:rPr lang="sk-SK" altLang="sk-SK" sz="2000" dirty="0">
                <a:cs typeface="Arial" charset="0"/>
              </a:rPr>
              <a:t>, ftp protokol – sťahovanie dokumentov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20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Systém doménových mien </a:t>
            </a:r>
            <a:r>
              <a:rPr lang="sk-SK" altLang="sk-SK" sz="2000" dirty="0">
                <a:cs typeface="Arial" charset="0"/>
              </a:rPr>
              <a:t>– nutný pre identifikáciu počítača, osoby 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2000" dirty="0">
                <a:cs typeface="Arial" charset="0"/>
              </a:rPr>
              <a:t>priestor DM je hierarchický (strom), </a:t>
            </a:r>
            <a:r>
              <a:rPr lang="sk-SK" altLang="sk-SK" sz="2000" dirty="0" err="1">
                <a:cs typeface="Arial" charset="0"/>
              </a:rPr>
              <a:t>tuke.sk</a:t>
            </a:r>
            <a:r>
              <a:rPr lang="sk-SK" altLang="sk-SK" sz="2000" dirty="0">
                <a:cs typeface="Arial" charset="0"/>
              </a:rPr>
              <a:t> (</a:t>
            </a:r>
            <a:r>
              <a:rPr lang="sk-SK" altLang="sk-SK" sz="2000" dirty="0" err="1">
                <a:cs typeface="Arial" charset="0"/>
              </a:rPr>
              <a:t>poddoména.doména</a:t>
            </a:r>
            <a:r>
              <a:rPr lang="sk-SK" altLang="sk-SK" sz="2000" dirty="0">
                <a:cs typeface="Arial" charset="0"/>
              </a:rPr>
              <a:t>)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2000" dirty="0">
                <a:cs typeface="Arial" charset="0"/>
              </a:rPr>
              <a:t>preklad mien na adresu (147.175.1.18) robia servery domén. mien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2000" dirty="0">
                <a:cs typeface="Arial" charset="0"/>
              </a:rPr>
              <a:t>obsah sťahovaných dokumentov (z hocikade na svete) neviditeľný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2000" dirty="0">
                <a:cs typeface="Arial" charset="0"/>
              </a:rPr>
              <a:t>CERN, 1989, soft. Ing. </a:t>
            </a:r>
            <a:r>
              <a:rPr lang="sk-SK" altLang="sk-SK" sz="2000" dirty="0" err="1">
                <a:cs typeface="Arial" charset="0"/>
              </a:rPr>
              <a:t>Tim</a:t>
            </a:r>
            <a:r>
              <a:rPr lang="sk-SK" altLang="sk-SK" sz="2000" dirty="0">
                <a:cs typeface="Arial" charset="0"/>
              </a:rPr>
              <a:t> </a:t>
            </a:r>
            <a:r>
              <a:rPr lang="sk-SK" altLang="sk-SK" sz="2000" dirty="0" err="1">
                <a:cs typeface="Arial" charset="0"/>
              </a:rPr>
              <a:t>Berners-Lee</a:t>
            </a:r>
            <a:r>
              <a:rPr lang="sk-SK" altLang="sk-SK" sz="2000" dirty="0">
                <a:cs typeface="Arial" charset="0"/>
              </a:rPr>
              <a:t>: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2000" dirty="0">
                <a:cs typeface="Arial" charset="0"/>
              </a:rPr>
              <a:t>1. vízia pavučiny webu dokumentov (jazyk HTML na ich publikovanie)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2000" dirty="0">
                <a:cs typeface="Arial" charset="0"/>
              </a:rPr>
              <a:t>2. návrh protokolu http – ako sprístupňovať prepojené dokumenty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2000" dirty="0">
                <a:cs typeface="Arial" charset="0"/>
              </a:rPr>
              <a:t>3. návrh spôsobu</a:t>
            </a:r>
            <a:r>
              <a:rPr lang="sk-SK" altLang="sk-SK" sz="2000" dirty="0">
                <a:solidFill>
                  <a:srgbClr val="740000"/>
                </a:solidFill>
                <a:cs typeface="Arial" charset="0"/>
              </a:rPr>
              <a:t> jednotnej identifikácie zdrojov na webe</a:t>
            </a:r>
            <a:endParaRPr lang="sk-SK" altLang="sk-SK" sz="1800" dirty="0"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20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Hypertext: 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2000" dirty="0">
                <a:cs typeface="Arial" charset="0"/>
              </a:rPr>
              <a:t>výsledkom je jednotný priestor navzájom prepojených dokumentov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2000" dirty="0">
                <a:cs typeface="Arial" charset="0"/>
              </a:rPr>
              <a:t>1993 – CERN dal túto webovú technológiu k dispozícii verejnosti</a:t>
            </a:r>
            <a:endParaRPr lang="cs-CZ" altLang="sk-SK" sz="2000" dirty="0"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0F69E766-A881-4053-8CE6-ACD752A87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61102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 b="1"/>
              <a:t>Autor technologického dizajnu</a:t>
            </a:r>
            <a:endParaRPr lang="cs-CZ" altLang="sk-SK" sz="3200" b="1"/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A1CBC91E-732E-490A-8A3F-E8C835C45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/>
          </a:p>
        </p:txBody>
      </p:sp>
      <p:sp>
        <p:nvSpPr>
          <p:cNvPr id="7172" name="Text Box 5">
            <a:extLst>
              <a:ext uri="{FF2B5EF4-FFF2-40B4-BE49-F238E27FC236}">
                <a16:creationId xmlns:a16="http://schemas.microsoft.com/office/drawing/2014/main" id="{934BFA65-4D91-48A3-A0A3-9D129EB53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638" y="1773238"/>
            <a:ext cx="30575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000"/>
              <a:t>Sir Tim Berners-Lee</a:t>
            </a:r>
          </a:p>
        </p:txBody>
      </p:sp>
      <p:pic>
        <p:nvPicPr>
          <p:cNvPr id="7173" name="Picture 5">
            <a:extLst>
              <a:ext uri="{FF2B5EF4-FFF2-40B4-BE49-F238E27FC236}">
                <a16:creationId xmlns:a16="http://schemas.microsoft.com/office/drawing/2014/main" id="{5D337CDA-8BFB-433F-9D9A-34431721A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8" y="1806575"/>
            <a:ext cx="2443162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05FA53D0-5708-4EF3-BD42-4320A4187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349500"/>
            <a:ext cx="25209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CA4A1E31-89B2-49B4-8698-F88CE7E5A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50069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 b="1"/>
              <a:t>Spoločenské východiská</a:t>
            </a:r>
            <a:endParaRPr lang="cs-CZ" altLang="sk-SK" sz="3200" b="1"/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CF7C9478-CE64-4C33-9979-A11FB2C1D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/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85B366EE-4A31-45AF-A29A-F9B90C497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3" y="1525588"/>
            <a:ext cx="8802687" cy="54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20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Sociálne vzťahy: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1800" dirty="0">
                <a:cs typeface="Arial" charset="0"/>
              </a:rPr>
              <a:t>web mení spôsob medziľudskej (sociálnej) komunikácie – prináša novú kvalitu, spoluvytvára ich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1800" dirty="0" err="1">
                <a:cs typeface="Arial" charset="0"/>
              </a:rPr>
              <a:t>e-pošta</a:t>
            </a:r>
            <a:r>
              <a:rPr lang="sk-SK" altLang="sk-SK" sz="1800" dirty="0">
                <a:cs typeface="Arial" charset="0"/>
              </a:rPr>
              <a:t> – informácie zaujímavé pre ďalších – tematické skupiny – reakcia na poskytnutú informáciu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1800" dirty="0" err="1">
                <a:cs typeface="Arial" charset="0"/>
              </a:rPr>
              <a:t>Usenet</a:t>
            </a:r>
            <a:r>
              <a:rPr lang="sk-SK" altLang="sk-SK" sz="1800" dirty="0">
                <a:cs typeface="Arial" charset="0"/>
              </a:rPr>
              <a:t> – uchováva množiny tematických správ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1800" dirty="0">
                <a:cs typeface="Arial" charset="0"/>
              </a:rPr>
              <a:t>o téme diskutujú ľudia, ktorí sa nepoznajú, záznam diskusie čítajú ďalší (nezúčastnili sa diskusie)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1800" dirty="0">
                <a:solidFill>
                  <a:srgbClr val="003300"/>
                </a:solidFill>
                <a:cs typeface="Arial" charset="0"/>
              </a:rPr>
              <a:t>statický web</a:t>
            </a:r>
            <a:r>
              <a:rPr lang="sk-SK" altLang="sk-SK" sz="1800" dirty="0">
                <a:cs typeface="Arial" charset="0"/>
              </a:rPr>
              <a:t> – prevažne pre organizácie, resp. pre ľudí – </a:t>
            </a:r>
            <a:r>
              <a:rPr lang="sk-SK" altLang="sk-SK" sz="1800" dirty="0" err="1">
                <a:cs typeface="Arial" charset="0"/>
              </a:rPr>
              <a:t>providerov</a:t>
            </a:r>
            <a:endParaRPr lang="sk-SK" altLang="sk-SK" sz="1800" dirty="0">
              <a:cs typeface="Arial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1800" dirty="0">
                <a:cs typeface="Arial" charset="0"/>
              </a:rPr>
              <a:t>webový denník, záznamník (</a:t>
            </a:r>
            <a:r>
              <a:rPr lang="sk-SK" altLang="sk-SK" sz="1800" dirty="0" err="1">
                <a:cs typeface="Arial" charset="0"/>
              </a:rPr>
              <a:t>weblog</a:t>
            </a:r>
            <a:r>
              <a:rPr lang="sk-SK" altLang="sk-SK" sz="1800" dirty="0">
                <a:cs typeface="Arial" charset="0"/>
              </a:rPr>
              <a:t>, </a:t>
            </a:r>
            <a:r>
              <a:rPr lang="sk-SK" altLang="sk-SK" sz="1800" dirty="0" err="1">
                <a:cs typeface="Arial" charset="0"/>
              </a:rPr>
              <a:t>blog</a:t>
            </a:r>
            <a:r>
              <a:rPr lang="sk-SK" altLang="sk-SK" sz="1800" dirty="0">
                <a:cs typeface="Arial" charset="0"/>
              </a:rPr>
              <a:t>) – stačí, že ich čítajú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1800" dirty="0">
                <a:cs typeface="Arial" charset="0"/>
              </a:rPr>
              <a:t>RSS – uľahčilo sledovanie obľúbených </a:t>
            </a:r>
            <a:r>
              <a:rPr lang="sk-SK" altLang="sk-SK" sz="1800" dirty="0" err="1">
                <a:cs typeface="Arial" charset="0"/>
              </a:rPr>
              <a:t>blogerov</a:t>
            </a:r>
            <a:endParaRPr lang="sk-SK" altLang="sk-SK" sz="1800" dirty="0"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20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Sídlo sociálneho </a:t>
            </a:r>
            <a:r>
              <a:rPr lang="sk-SK" altLang="sk-SK" sz="2000" dirty="0" err="1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zosieťovania</a:t>
            </a:r>
            <a:r>
              <a:rPr lang="sk-SK" altLang="sk-SK" sz="20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: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1800" dirty="0" err="1">
                <a:cs typeface="Arial" charset="0"/>
              </a:rPr>
              <a:t>blog</a:t>
            </a:r>
            <a:r>
              <a:rPr lang="sk-SK" altLang="sk-SK" sz="1800" dirty="0">
                <a:cs typeface="Arial" charset="0"/>
              </a:rPr>
              <a:t> - pozvánka na diskusiu – počiatok </a:t>
            </a:r>
            <a:r>
              <a:rPr lang="sk-SK" altLang="sk-SK" sz="1800" dirty="0">
                <a:solidFill>
                  <a:srgbClr val="003300"/>
                </a:solidFill>
                <a:cs typeface="Arial" charset="0"/>
              </a:rPr>
              <a:t>dynamického webu</a:t>
            </a:r>
            <a:r>
              <a:rPr lang="sk-SK" altLang="sk-SK" sz="1800" dirty="0">
                <a:cs typeface="Arial" charset="0"/>
              </a:rPr>
              <a:t> 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1800" dirty="0" err="1">
                <a:cs typeface="Arial" charset="0"/>
              </a:rPr>
              <a:t>Wiki</a:t>
            </a:r>
            <a:r>
              <a:rPr lang="sk-SK" altLang="sk-SK" sz="1800" dirty="0">
                <a:cs typeface="Arial" charset="0"/>
              </a:rPr>
              <a:t> – podporuje spoluprácu ľudí – nemusia byť technicky zdatní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1800" dirty="0">
                <a:cs typeface="Arial" charset="0"/>
              </a:rPr>
              <a:t>Sociálna sieť – štúdium vzťahov medzi ľuďmi v sociálnych vedách v prvej polovici 20 </a:t>
            </a:r>
            <a:r>
              <a:rPr lang="sk-SK" altLang="sk-SK" sz="1800" dirty="0" err="1">
                <a:cs typeface="Arial" charset="0"/>
              </a:rPr>
              <a:t>tého</a:t>
            </a:r>
            <a:r>
              <a:rPr lang="sk-SK" altLang="sk-SK" sz="1800" dirty="0">
                <a:cs typeface="Arial" charset="0"/>
              </a:rPr>
              <a:t> storočia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1800" dirty="0">
                <a:cs typeface="Arial" charset="0"/>
              </a:rPr>
              <a:t>Možnosti webu posunuli tento pojem – </a:t>
            </a:r>
            <a:r>
              <a:rPr lang="sk-SK" altLang="sk-SK" sz="1800" dirty="0" err="1">
                <a:cs typeface="Arial" charset="0"/>
              </a:rPr>
              <a:t>Facebook</a:t>
            </a:r>
            <a:r>
              <a:rPr lang="sk-SK" altLang="sk-SK" sz="1800" dirty="0">
                <a:cs typeface="Arial" charset="0"/>
              </a:rPr>
              <a:t>, </a:t>
            </a:r>
            <a:r>
              <a:rPr lang="sk-SK" altLang="sk-SK" sz="1800" dirty="0" err="1">
                <a:cs typeface="Arial" charset="0"/>
              </a:rPr>
              <a:t>mikroblogy</a:t>
            </a:r>
            <a:r>
              <a:rPr lang="sk-SK" altLang="sk-SK" sz="1800" dirty="0">
                <a:cs typeface="Arial" charset="0"/>
              </a:rPr>
              <a:t> (140 znakov) – sú predmetom skúmania sociálnych vied – </a:t>
            </a:r>
            <a:r>
              <a:rPr lang="sk-SK" altLang="sk-SK" sz="1800" dirty="0" err="1">
                <a:cs typeface="Arial" charset="0"/>
              </a:rPr>
              <a:t>sľučka</a:t>
            </a:r>
            <a:endParaRPr lang="sk-SK" altLang="sk-SK" sz="1800" dirty="0">
              <a:cs typeface="Arial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1800" dirty="0">
                <a:cs typeface="Arial" charset="0"/>
              </a:rPr>
              <a:t>Web vytvára nový typ sociálnych väzieb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66B45ACD-F312-49CA-8D7F-B87EBD896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47609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sk-SK" altLang="sk-SK" sz="32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Stavebné kamene webu</a:t>
            </a:r>
            <a:endParaRPr lang="cs-CZ" altLang="sk-SK" sz="3200" b="1" dirty="0">
              <a:solidFill>
                <a:schemeClr val="accent6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0947A0D2-3EDB-4248-AA10-C7531DA26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/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A27CB10F-336C-4105-86EF-4DA20CBFA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557338"/>
            <a:ext cx="8532812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20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Web – jedna z najväčších grafových sústav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2000" dirty="0">
                <a:cs typeface="Arial" charset="0"/>
              </a:rPr>
              <a:t>Publikované informácie v neštruktúrovanej forme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2000" dirty="0">
                <a:cs typeface="Arial" charset="0"/>
              </a:rPr>
              <a:t>Nový sociálny rozmer verzus správa súkromia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2000" dirty="0">
                <a:cs typeface="Arial" charset="0"/>
              </a:rPr>
              <a:t>Web 2.0 – obrovský rozmach spôsobený sociálnym efektom 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sk-SK" altLang="sk-SK" sz="2000" dirty="0">
                <a:cs typeface="Arial" charset="0"/>
              </a:rPr>
              <a:t>	(rozličné platformy, mobilné aplikácie, </a:t>
            </a:r>
            <a:r>
              <a:rPr lang="sk-SK" altLang="sk-SK" sz="2000" dirty="0" err="1">
                <a:cs typeface="Arial" charset="0"/>
              </a:rPr>
              <a:t>zdieľanie</a:t>
            </a:r>
            <a:r>
              <a:rPr lang="sk-SK" altLang="sk-SK" sz="2000" dirty="0">
                <a:cs typeface="Arial" charset="0"/>
              </a:rPr>
              <a:t> obsahu (fotky z odľahlých miest, dopravné nehody, videá (?) ) 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2000" dirty="0">
                <a:cs typeface="Arial" charset="0"/>
              </a:rPr>
              <a:t>Weboví giganti: </a:t>
            </a:r>
            <a:r>
              <a:rPr lang="sk-SK" altLang="sk-SK" sz="2000" dirty="0" err="1">
                <a:cs typeface="Arial" charset="0"/>
              </a:rPr>
              <a:t>YouTube</a:t>
            </a:r>
            <a:r>
              <a:rPr lang="sk-SK" altLang="sk-SK" sz="2000" dirty="0">
                <a:cs typeface="Arial" charset="0"/>
              </a:rPr>
              <a:t> (za minútu tridsať hodín videa), 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sk-SK" altLang="sk-SK" sz="2000" dirty="0">
                <a:cs typeface="Arial" charset="0"/>
              </a:rPr>
              <a:t>	</a:t>
            </a:r>
            <a:r>
              <a:rPr lang="sk-SK" altLang="sk-SK" sz="2000" dirty="0" err="1">
                <a:cs typeface="Arial" charset="0"/>
              </a:rPr>
              <a:t>Google</a:t>
            </a:r>
            <a:r>
              <a:rPr lang="sk-SK" altLang="sk-SK" sz="2000" dirty="0">
                <a:cs typeface="Arial" charset="0"/>
              </a:rPr>
              <a:t>(dva mil. vyhľadávaní)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2000" dirty="0">
                <a:cs typeface="Arial" charset="0"/>
              </a:rPr>
              <a:t>2015: počet pripojených zariadení = 2 krát ľudská populácia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2000" dirty="0">
                <a:cs typeface="Arial" charset="0"/>
              </a:rPr>
              <a:t>Minutie IP adries verzie 4. Dnes verzia 6 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sk-SK" altLang="sk-SK" sz="2000" dirty="0">
                <a:cs typeface="Arial" charset="0"/>
              </a:rPr>
              <a:t>	(2</a:t>
            </a:r>
            <a:r>
              <a:rPr lang="sk-SK" altLang="sk-SK" sz="2000" baseline="30000" dirty="0">
                <a:cs typeface="Arial" charset="0"/>
              </a:rPr>
              <a:t>128</a:t>
            </a:r>
            <a:r>
              <a:rPr lang="sk-SK" altLang="sk-SK" sz="2000" dirty="0">
                <a:cs typeface="Arial" charset="0"/>
              </a:rPr>
              <a:t> čo je 3,402823669x10</a:t>
            </a:r>
            <a:r>
              <a:rPr lang="sk-SK" altLang="sk-SK" sz="2000" baseline="30000" dirty="0">
                <a:cs typeface="Arial" charset="0"/>
              </a:rPr>
              <a:t>38</a:t>
            </a:r>
            <a:r>
              <a:rPr lang="sk-SK" altLang="sk-SK" sz="2000" dirty="0">
                <a:cs typeface="Arial" charset="0"/>
              </a:rPr>
              <a:t> unikátnych adries) 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2000" dirty="0">
                <a:cs typeface="Arial" charset="0"/>
              </a:rPr>
              <a:t>Môžu sa minúť? (aj práčka, </a:t>
            </a:r>
            <a:r>
              <a:rPr lang="sk-SK" altLang="sk-SK" sz="2000" dirty="0" err="1">
                <a:cs typeface="Arial" charset="0"/>
              </a:rPr>
              <a:t>mikrovlnka</a:t>
            </a:r>
            <a:r>
              <a:rPr lang="sk-SK" altLang="sk-SK" sz="2000" dirty="0">
                <a:cs typeface="Arial" charset="0"/>
              </a:rPr>
              <a:t>, chladnička, kotol, výpočtová technika ...)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2000" dirty="0">
                <a:cs typeface="Arial" charset="0"/>
              </a:rPr>
              <a:t>Enormné dáta na mnohých serveroch – je komplikované efektívne spracovať –</a:t>
            </a:r>
            <a:r>
              <a:rPr lang="en-US" altLang="sk-SK" sz="2000" dirty="0">
                <a:cs typeface="Arial" charset="0"/>
              </a:rPr>
              <a:t>&gt; </a:t>
            </a:r>
            <a:r>
              <a:rPr lang="sk-SK" altLang="sk-SK" sz="2000" dirty="0">
                <a:cs typeface="Arial" charset="0"/>
              </a:rPr>
              <a:t>potrebná nová vedná disciplína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6583AD52-571F-41E4-B841-2C56C3959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58181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 b="1"/>
              <a:t>Nová disciplína – weboveda?</a:t>
            </a:r>
            <a:endParaRPr lang="cs-CZ" altLang="sk-SK" sz="3200" b="1"/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9F2C81F1-EB29-4B6D-A051-6E7FB0FBD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/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83A7CA60-544C-44BB-B986-2509489FA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619250"/>
            <a:ext cx="853281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1800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Interdisciplinárny záber – matematika, fyzika, ekonómia, sociológia, biológia, psychológia, ...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1800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Problémy: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1800" dirty="0">
                <a:cs typeface="Arial" charset="0"/>
              </a:rPr>
              <a:t>štruktúra webu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1800" dirty="0">
                <a:cs typeface="Arial" charset="0"/>
              </a:rPr>
              <a:t>hľadanie významu </a:t>
            </a:r>
          </a:p>
          <a:p>
            <a:pPr marL="457200" lvl="1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sk-SK" altLang="sk-SK" sz="1800" dirty="0">
                <a:cs typeface="Arial" charset="0"/>
              </a:rPr>
              <a:t>	neštruktúrovaných </a:t>
            </a:r>
          </a:p>
          <a:p>
            <a:pPr marL="457200" lvl="1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sk-SK" altLang="sk-SK" sz="1800" dirty="0">
                <a:cs typeface="Arial" charset="0"/>
              </a:rPr>
              <a:t>	údajov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1800" dirty="0">
                <a:cs typeface="Arial" charset="0"/>
              </a:rPr>
              <a:t>využívanie potenciálu </a:t>
            </a:r>
          </a:p>
          <a:p>
            <a:pPr marL="457200" lvl="1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sk-SK" altLang="sk-SK" sz="1800" dirty="0">
                <a:cs typeface="Arial" charset="0"/>
              </a:rPr>
              <a:t>	používateľov webu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1800" dirty="0">
                <a:cs typeface="Arial" charset="0"/>
              </a:rPr>
              <a:t>pravdivosť webu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1800" dirty="0">
                <a:cs typeface="Arial" charset="0"/>
              </a:rPr>
              <a:t>súkromie na webe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1800" dirty="0">
                <a:cs typeface="Arial" charset="0"/>
              </a:rPr>
              <a:t>dopad na myslenie ľudí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1800" dirty="0">
                <a:cs typeface="Arial" charset="0"/>
              </a:rPr>
              <a:t>skrytý web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1800" dirty="0">
                <a:cs typeface="Arial" charset="0"/>
              </a:rPr>
              <a:t>autorské práva na webe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1800" dirty="0">
                <a:cs typeface="Arial" charset="0"/>
              </a:rPr>
              <a:t>sociálne formovanie </a:t>
            </a:r>
          </a:p>
          <a:p>
            <a:pPr marL="457200" lvl="1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sk-SK" altLang="sk-SK" sz="1800" dirty="0">
                <a:cs typeface="Arial" charset="0"/>
              </a:rPr>
              <a:t>	webu.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endParaRPr lang="sk-SK" altLang="sk-SK" sz="1800" dirty="0">
              <a:cs typeface="Arial" charset="0"/>
            </a:endParaRPr>
          </a:p>
        </p:txBody>
      </p:sp>
      <p:pic>
        <p:nvPicPr>
          <p:cNvPr id="10245" name="Picture 5">
            <a:extLst>
              <a:ext uri="{FF2B5EF4-FFF2-40B4-BE49-F238E27FC236}">
                <a16:creationId xmlns:a16="http://schemas.microsoft.com/office/drawing/2014/main" id="{9091E8FB-1088-4D87-B344-50F2D0918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840038"/>
            <a:ext cx="516255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F539DC07-4936-48F8-9397-B9608964B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2349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 b="1"/>
              <a:t>Skrytý web</a:t>
            </a:r>
            <a:endParaRPr lang="cs-CZ" altLang="sk-SK" sz="3200" b="1"/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A8D4730B-A446-4CA6-9778-0C4C0AE10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/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2FE7D14A-D7E6-4676-AB46-B614DEBD5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628775"/>
            <a:ext cx="7500937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sk-SK" altLang="sk-SK" sz="2400" dirty="0">
                <a:cs typeface="Arial" charset="0"/>
              </a:rPr>
              <a:t>Web obsahuje veľkú časť, ktorú nemožno preskúmať.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1800" dirty="0">
                <a:cs typeface="Arial" charset="0"/>
              </a:rPr>
              <a:t>Vstupné stránky: ukazujú na stránky v silne prepojenom jadre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sk-SK" altLang="sk-SK" sz="1800" dirty="0">
                <a:cs typeface="Arial" charset="0"/>
              </a:rPr>
              <a:t>	– na ne žiadna stránka jadra neukazuje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1800" dirty="0">
                <a:cs typeface="Arial" charset="0"/>
              </a:rPr>
              <a:t>Výstupné stránky: neukazujú na žiadne stránky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1800" dirty="0">
                <a:cs typeface="Arial" charset="0"/>
              </a:rPr>
              <a:t>Jadro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  <a:defRPr/>
            </a:pPr>
            <a:r>
              <a:rPr lang="sk-SK" altLang="sk-SK" sz="1800" dirty="0">
                <a:cs typeface="Arial" charset="0"/>
              </a:rPr>
              <a:t>Odpojené stránky</a:t>
            </a:r>
          </a:p>
        </p:txBody>
      </p:sp>
      <p:pic>
        <p:nvPicPr>
          <p:cNvPr id="11269" name="Picture 5">
            <a:extLst>
              <a:ext uri="{FF2B5EF4-FFF2-40B4-BE49-F238E27FC236}">
                <a16:creationId xmlns:a16="http://schemas.microsoft.com/office/drawing/2014/main" id="{F2600AFE-ADED-4A0A-9BAA-7F48AD344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924175"/>
            <a:ext cx="594042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Vrstvy">
  <a:themeElements>
    <a:clrScheme name="Vrstvy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Vrstvy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rstvy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4063</TotalTime>
  <Words>2357</Words>
  <Application>Microsoft Office PowerPoint</Application>
  <PresentationFormat>Prezentácia na obrazovke (4:3)</PresentationFormat>
  <Paragraphs>332</Paragraphs>
  <Slides>27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27</vt:i4>
      </vt:variant>
    </vt:vector>
  </HeadingPairs>
  <TitlesOfParts>
    <vt:vector size="31" baseType="lpstr">
      <vt:lpstr>Arial</vt:lpstr>
      <vt:lpstr>Times New Roman</vt:lpstr>
      <vt:lpstr>Wingdings</vt:lpstr>
      <vt:lpstr>Vrstvy</vt:lpstr>
      <vt:lpstr>Web - o - veda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Kika</dc:creator>
  <cp:lastModifiedBy>Kristina Machova</cp:lastModifiedBy>
  <cp:revision>150</cp:revision>
  <dcterms:created xsi:type="dcterms:W3CDTF">2007-08-31T13:42:21Z</dcterms:created>
  <dcterms:modified xsi:type="dcterms:W3CDTF">2022-09-27T13:56:46Z</dcterms:modified>
</cp:coreProperties>
</file>