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42"/>
  </p:notesMasterIdLst>
  <p:sldIdLst>
    <p:sldId id="256" r:id="rId3"/>
    <p:sldId id="257" r:id="rId4"/>
    <p:sldId id="279" r:id="rId5"/>
    <p:sldId id="280" r:id="rId6"/>
    <p:sldId id="281" r:id="rId7"/>
    <p:sldId id="282" r:id="rId8"/>
    <p:sldId id="283" r:id="rId9"/>
    <p:sldId id="290" r:id="rId10"/>
    <p:sldId id="291" r:id="rId11"/>
    <p:sldId id="292" r:id="rId12"/>
    <p:sldId id="284" r:id="rId13"/>
    <p:sldId id="285" r:id="rId14"/>
    <p:sldId id="293" r:id="rId15"/>
    <p:sldId id="259" r:id="rId16"/>
    <p:sldId id="288" r:id="rId17"/>
    <p:sldId id="296" r:id="rId18"/>
    <p:sldId id="298" r:id="rId19"/>
    <p:sldId id="299" r:id="rId20"/>
    <p:sldId id="301" r:id="rId21"/>
    <p:sldId id="297" r:id="rId22"/>
    <p:sldId id="300" r:id="rId23"/>
    <p:sldId id="327" r:id="rId24"/>
    <p:sldId id="303" r:id="rId25"/>
    <p:sldId id="302" r:id="rId26"/>
    <p:sldId id="306" r:id="rId27"/>
    <p:sldId id="307" r:id="rId28"/>
    <p:sldId id="311" r:id="rId29"/>
    <p:sldId id="312" r:id="rId30"/>
    <p:sldId id="332" r:id="rId31"/>
    <p:sldId id="330" r:id="rId32"/>
    <p:sldId id="314" r:id="rId33"/>
    <p:sldId id="315" r:id="rId34"/>
    <p:sldId id="316" r:id="rId35"/>
    <p:sldId id="325" r:id="rId36"/>
    <p:sldId id="326" r:id="rId37"/>
    <p:sldId id="333" r:id="rId38"/>
    <p:sldId id="334" r:id="rId39"/>
    <p:sldId id="331" r:id="rId40"/>
    <p:sldId id="258" r:id="rId4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A920"/>
    <a:srgbClr val="9E0000"/>
    <a:srgbClr val="728C89"/>
    <a:srgbClr val="6487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9" autoAdjust="0"/>
    <p:restoredTop sz="94621"/>
  </p:normalViewPr>
  <p:slideViewPr>
    <p:cSldViewPr snapToGrid="0" snapToObjects="1">
      <p:cViewPr varScale="1">
        <p:scale>
          <a:sx n="62" d="100"/>
          <a:sy n="62" d="100"/>
        </p:scale>
        <p:origin x="96" y="11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Skola\Diplomka\Vygodnotenie\tfidf_news\tfidf_20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k-SK"/>
              <a:t>Tf-Idf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Presnosť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Hárok1!$A$2:$A$41</c:f>
              <c:strCache>
                <c:ptCount val="40"/>
                <c:pt idx="0">
                  <c:v>AaronPresmann</c:v>
                </c:pt>
                <c:pt idx="1">
                  <c:v>AlanCrosby</c:v>
                </c:pt>
                <c:pt idx="2">
                  <c:v>AlexanderSmith</c:v>
                </c:pt>
                <c:pt idx="3">
                  <c:v>BenjaminKangLim</c:v>
                </c:pt>
                <c:pt idx="4">
                  <c:v>BernardHickey</c:v>
                </c:pt>
                <c:pt idx="5">
                  <c:v>BradDorfman</c:v>
                </c:pt>
                <c:pt idx="6">
                  <c:v>DarrenSchuettler</c:v>
                </c:pt>
                <c:pt idx="7">
                  <c:v>DavidLawder</c:v>
                </c:pt>
                <c:pt idx="8">
                  <c:v>EdnaFernandes</c:v>
                </c:pt>
                <c:pt idx="9">
                  <c:v>EricAuchard</c:v>
                </c:pt>
                <c:pt idx="10">
                  <c:v>FumikoFujisaki</c:v>
                </c:pt>
                <c:pt idx="11">
                  <c:v>GrahamEarnshaw</c:v>
                </c:pt>
                <c:pt idx="12">
                  <c:v>HeatherScoffield</c:v>
                </c:pt>
                <c:pt idx="13">
                  <c:v>JaneMacartney</c:v>
                </c:pt>
                <c:pt idx="14">
                  <c:v>JanLopatka</c:v>
                </c:pt>
                <c:pt idx="15">
                  <c:v>JimGilchrist</c:v>
                </c:pt>
                <c:pt idx="16">
                  <c:v>JoeOrtiz</c:v>
                </c:pt>
                <c:pt idx="17">
                  <c:v>JohnMastrini</c:v>
                </c:pt>
                <c:pt idx="18">
                  <c:v>JonathanBirt</c:v>
                </c:pt>
                <c:pt idx="19">
                  <c:v>JoWinterbottom</c:v>
                </c:pt>
                <c:pt idx="20">
                  <c:v>KarlPenhaul</c:v>
                </c:pt>
                <c:pt idx="21">
                  <c:v>KeithWeir</c:v>
                </c:pt>
                <c:pt idx="22">
                  <c:v>KevinDrawbaugh</c:v>
                </c:pt>
                <c:pt idx="23">
                  <c:v>KevinMorrison</c:v>
                </c:pt>
                <c:pt idx="24">
                  <c:v>KirstinRidley</c:v>
                </c:pt>
                <c:pt idx="25">
                  <c:v>KouroshKarimkhany</c:v>
                </c:pt>
                <c:pt idx="26">
                  <c:v>LydiaZajc</c:v>
                </c:pt>
                <c:pt idx="27">
                  <c:v>LynneO'Donnell</c:v>
                </c:pt>
                <c:pt idx="28">
                  <c:v>LynnleyBrowning</c:v>
                </c:pt>
                <c:pt idx="29">
                  <c:v>MarcelMichelson</c:v>
                </c:pt>
                <c:pt idx="30">
                  <c:v>MarkBendeich</c:v>
                </c:pt>
                <c:pt idx="31">
                  <c:v>MartinWolk</c:v>
                </c:pt>
                <c:pt idx="32">
                  <c:v>MatthewBunce</c:v>
                </c:pt>
                <c:pt idx="33">
                  <c:v>MichaelConnor</c:v>
                </c:pt>
                <c:pt idx="34">
                  <c:v>MureDickie</c:v>
                </c:pt>
                <c:pt idx="35">
                  <c:v>NickLouth</c:v>
                </c:pt>
                <c:pt idx="36">
                  <c:v>PatriciaCommins</c:v>
                </c:pt>
                <c:pt idx="37">
                  <c:v>PeterHumphrey</c:v>
                </c:pt>
                <c:pt idx="38">
                  <c:v>PierreTran</c:v>
                </c:pt>
                <c:pt idx="39">
                  <c:v>RobinSidel</c:v>
                </c:pt>
              </c:strCache>
            </c:strRef>
          </c:cat>
          <c:val>
            <c:numRef>
              <c:f>Hárok1!$B$2:$B$41</c:f>
              <c:numCache>
                <c:formatCode>General</c:formatCode>
                <c:ptCount val="40"/>
                <c:pt idx="0">
                  <c:v>0.77800000000000002</c:v>
                </c:pt>
                <c:pt idx="1">
                  <c:v>0.93799999999999994</c:v>
                </c:pt>
                <c:pt idx="2">
                  <c:v>0.58299999999999996</c:v>
                </c:pt>
                <c:pt idx="3">
                  <c:v>0.52200000000000002</c:v>
                </c:pt>
                <c:pt idx="4">
                  <c:v>0.81799999999999995</c:v>
                </c:pt>
                <c:pt idx="5">
                  <c:v>0.59499999999999997</c:v>
                </c:pt>
                <c:pt idx="6">
                  <c:v>0.73099999999999998</c:v>
                </c:pt>
                <c:pt idx="7">
                  <c:v>0.71899999999999997</c:v>
                </c:pt>
                <c:pt idx="8">
                  <c:v>0.71399999999999997</c:v>
                </c:pt>
                <c:pt idx="9">
                  <c:v>0.55300000000000005</c:v>
                </c:pt>
                <c:pt idx="10">
                  <c:v>0.90900000000000003</c:v>
                </c:pt>
                <c:pt idx="11">
                  <c:v>0.60899999999999999</c:v>
                </c:pt>
                <c:pt idx="12">
                  <c:v>0.65600000000000003</c:v>
                </c:pt>
                <c:pt idx="13">
                  <c:v>0.41699999999999998</c:v>
                </c:pt>
                <c:pt idx="14">
                  <c:v>0.47899999999999998</c:v>
                </c:pt>
                <c:pt idx="15">
                  <c:v>0.73199999999999998</c:v>
                </c:pt>
                <c:pt idx="16">
                  <c:v>0.56699999999999995</c:v>
                </c:pt>
                <c:pt idx="17">
                  <c:v>0.60899999999999999</c:v>
                </c:pt>
                <c:pt idx="18">
                  <c:v>0.85199999999999998</c:v>
                </c:pt>
                <c:pt idx="19">
                  <c:v>0.82399999999999995</c:v>
                </c:pt>
                <c:pt idx="20">
                  <c:v>0.93100000000000005</c:v>
                </c:pt>
                <c:pt idx="21">
                  <c:v>0.74199999999999999</c:v>
                </c:pt>
                <c:pt idx="22">
                  <c:v>0.88900000000000001</c:v>
                </c:pt>
                <c:pt idx="23">
                  <c:v>0.59399999999999997</c:v>
                </c:pt>
                <c:pt idx="24">
                  <c:v>0.5</c:v>
                </c:pt>
                <c:pt idx="25">
                  <c:v>0.79400000000000004</c:v>
                </c:pt>
                <c:pt idx="26">
                  <c:v>0.92</c:v>
                </c:pt>
                <c:pt idx="27">
                  <c:v>0.91700000000000004</c:v>
                </c:pt>
                <c:pt idx="28">
                  <c:v>0.78900000000000003</c:v>
                </c:pt>
                <c:pt idx="29">
                  <c:v>0.57899999999999996</c:v>
                </c:pt>
                <c:pt idx="30">
                  <c:v>0.91300000000000003</c:v>
                </c:pt>
                <c:pt idx="31">
                  <c:v>0.64500000000000002</c:v>
                </c:pt>
                <c:pt idx="32">
                  <c:v>0.88500000000000001</c:v>
                </c:pt>
                <c:pt idx="33">
                  <c:v>0.84599999999999997</c:v>
                </c:pt>
                <c:pt idx="34">
                  <c:v>0.39300000000000002</c:v>
                </c:pt>
                <c:pt idx="35">
                  <c:v>0.64100000000000001</c:v>
                </c:pt>
                <c:pt idx="36">
                  <c:v>0.78200000000000003</c:v>
                </c:pt>
                <c:pt idx="37">
                  <c:v>0.71799999999999997</c:v>
                </c:pt>
                <c:pt idx="38">
                  <c:v>0.61899999999999999</c:v>
                </c:pt>
                <c:pt idx="39">
                  <c:v>0.73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1B-4F0C-8830-41D14D98AC43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Návratnosť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Hárok1!$A$2:$A$41</c:f>
              <c:strCache>
                <c:ptCount val="40"/>
                <c:pt idx="0">
                  <c:v>AaronPresmann</c:v>
                </c:pt>
                <c:pt idx="1">
                  <c:v>AlanCrosby</c:v>
                </c:pt>
                <c:pt idx="2">
                  <c:v>AlexanderSmith</c:v>
                </c:pt>
                <c:pt idx="3">
                  <c:v>BenjaminKangLim</c:v>
                </c:pt>
                <c:pt idx="4">
                  <c:v>BernardHickey</c:v>
                </c:pt>
                <c:pt idx="5">
                  <c:v>BradDorfman</c:v>
                </c:pt>
                <c:pt idx="6">
                  <c:v>DarrenSchuettler</c:v>
                </c:pt>
                <c:pt idx="7">
                  <c:v>DavidLawder</c:v>
                </c:pt>
                <c:pt idx="8">
                  <c:v>EdnaFernandes</c:v>
                </c:pt>
                <c:pt idx="9">
                  <c:v>EricAuchard</c:v>
                </c:pt>
                <c:pt idx="10">
                  <c:v>FumikoFujisaki</c:v>
                </c:pt>
                <c:pt idx="11">
                  <c:v>GrahamEarnshaw</c:v>
                </c:pt>
                <c:pt idx="12">
                  <c:v>HeatherScoffield</c:v>
                </c:pt>
                <c:pt idx="13">
                  <c:v>JaneMacartney</c:v>
                </c:pt>
                <c:pt idx="14">
                  <c:v>JanLopatka</c:v>
                </c:pt>
                <c:pt idx="15">
                  <c:v>JimGilchrist</c:v>
                </c:pt>
                <c:pt idx="16">
                  <c:v>JoeOrtiz</c:v>
                </c:pt>
                <c:pt idx="17">
                  <c:v>JohnMastrini</c:v>
                </c:pt>
                <c:pt idx="18">
                  <c:v>JonathanBirt</c:v>
                </c:pt>
                <c:pt idx="19">
                  <c:v>JoWinterbottom</c:v>
                </c:pt>
                <c:pt idx="20">
                  <c:v>KarlPenhaul</c:v>
                </c:pt>
                <c:pt idx="21">
                  <c:v>KeithWeir</c:v>
                </c:pt>
                <c:pt idx="22">
                  <c:v>KevinDrawbaugh</c:v>
                </c:pt>
                <c:pt idx="23">
                  <c:v>KevinMorrison</c:v>
                </c:pt>
                <c:pt idx="24">
                  <c:v>KirstinRidley</c:v>
                </c:pt>
                <c:pt idx="25">
                  <c:v>KouroshKarimkhany</c:v>
                </c:pt>
                <c:pt idx="26">
                  <c:v>LydiaZajc</c:v>
                </c:pt>
                <c:pt idx="27">
                  <c:v>LynneO'Donnell</c:v>
                </c:pt>
                <c:pt idx="28">
                  <c:v>LynnleyBrowning</c:v>
                </c:pt>
                <c:pt idx="29">
                  <c:v>MarcelMichelson</c:v>
                </c:pt>
                <c:pt idx="30">
                  <c:v>MarkBendeich</c:v>
                </c:pt>
                <c:pt idx="31">
                  <c:v>MartinWolk</c:v>
                </c:pt>
                <c:pt idx="32">
                  <c:v>MatthewBunce</c:v>
                </c:pt>
                <c:pt idx="33">
                  <c:v>MichaelConnor</c:v>
                </c:pt>
                <c:pt idx="34">
                  <c:v>MureDickie</c:v>
                </c:pt>
                <c:pt idx="35">
                  <c:v>NickLouth</c:v>
                </c:pt>
                <c:pt idx="36">
                  <c:v>PatriciaCommins</c:v>
                </c:pt>
                <c:pt idx="37">
                  <c:v>PeterHumphrey</c:v>
                </c:pt>
                <c:pt idx="38">
                  <c:v>PierreTran</c:v>
                </c:pt>
                <c:pt idx="39">
                  <c:v>RobinSidel</c:v>
                </c:pt>
              </c:strCache>
            </c:strRef>
          </c:cat>
          <c:val>
            <c:numRef>
              <c:f>Hárok1!$C$2:$C$41</c:f>
              <c:numCache>
                <c:formatCode>General</c:formatCode>
                <c:ptCount val="40"/>
                <c:pt idx="0">
                  <c:v>0.93300000000000005</c:v>
                </c:pt>
                <c:pt idx="1">
                  <c:v>0.5</c:v>
                </c:pt>
                <c:pt idx="2">
                  <c:v>0.48299999999999998</c:v>
                </c:pt>
                <c:pt idx="3">
                  <c:v>0.4</c:v>
                </c:pt>
                <c:pt idx="4">
                  <c:v>0.6</c:v>
                </c:pt>
                <c:pt idx="5">
                  <c:v>0.73299999999999998</c:v>
                </c:pt>
                <c:pt idx="6">
                  <c:v>0.63300000000000001</c:v>
                </c:pt>
                <c:pt idx="7">
                  <c:v>0.76700000000000002</c:v>
                </c:pt>
                <c:pt idx="8">
                  <c:v>0.16700000000000001</c:v>
                </c:pt>
                <c:pt idx="9">
                  <c:v>0.7</c:v>
                </c:pt>
                <c:pt idx="10">
                  <c:v>1</c:v>
                </c:pt>
                <c:pt idx="11">
                  <c:v>0.93300000000000005</c:v>
                </c:pt>
                <c:pt idx="12">
                  <c:v>0.7</c:v>
                </c:pt>
                <c:pt idx="13">
                  <c:v>0.33300000000000002</c:v>
                </c:pt>
                <c:pt idx="14">
                  <c:v>0.88500000000000001</c:v>
                </c:pt>
                <c:pt idx="15">
                  <c:v>1</c:v>
                </c:pt>
                <c:pt idx="16">
                  <c:v>0.56699999999999995</c:v>
                </c:pt>
                <c:pt idx="17">
                  <c:v>0.46700000000000003</c:v>
                </c:pt>
                <c:pt idx="18">
                  <c:v>0.76700000000000002</c:v>
                </c:pt>
                <c:pt idx="19">
                  <c:v>0.93300000000000005</c:v>
                </c:pt>
                <c:pt idx="20">
                  <c:v>0.9</c:v>
                </c:pt>
                <c:pt idx="21">
                  <c:v>0.75700000000000001</c:v>
                </c:pt>
                <c:pt idx="22">
                  <c:v>0.53300000000000003</c:v>
                </c:pt>
                <c:pt idx="23">
                  <c:v>0.63300000000000001</c:v>
                </c:pt>
                <c:pt idx="24">
                  <c:v>0.63300000000000001</c:v>
                </c:pt>
                <c:pt idx="25">
                  <c:v>0.9</c:v>
                </c:pt>
                <c:pt idx="26">
                  <c:v>0.76700000000000002</c:v>
                </c:pt>
                <c:pt idx="27">
                  <c:v>0.73299999999999998</c:v>
                </c:pt>
                <c:pt idx="28">
                  <c:v>1</c:v>
                </c:pt>
                <c:pt idx="29">
                  <c:v>0.73299999999999998</c:v>
                </c:pt>
                <c:pt idx="30">
                  <c:v>0.7</c:v>
                </c:pt>
                <c:pt idx="31">
                  <c:v>0.66700000000000004</c:v>
                </c:pt>
                <c:pt idx="32">
                  <c:v>0.76700000000000002</c:v>
                </c:pt>
                <c:pt idx="33">
                  <c:v>0.73299999999999998</c:v>
                </c:pt>
                <c:pt idx="34">
                  <c:v>0.36699999999999999</c:v>
                </c:pt>
                <c:pt idx="35">
                  <c:v>0.83299999999999996</c:v>
                </c:pt>
                <c:pt idx="36">
                  <c:v>0.6</c:v>
                </c:pt>
                <c:pt idx="37">
                  <c:v>0.93300000000000005</c:v>
                </c:pt>
                <c:pt idx="38">
                  <c:v>0.433</c:v>
                </c:pt>
                <c:pt idx="39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1B-4F0C-8830-41D14D98AC43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F1-skóre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Hárok1!$A$2:$A$41</c:f>
              <c:strCache>
                <c:ptCount val="40"/>
                <c:pt idx="0">
                  <c:v>AaronPresmann</c:v>
                </c:pt>
                <c:pt idx="1">
                  <c:v>AlanCrosby</c:v>
                </c:pt>
                <c:pt idx="2">
                  <c:v>AlexanderSmith</c:v>
                </c:pt>
                <c:pt idx="3">
                  <c:v>BenjaminKangLim</c:v>
                </c:pt>
                <c:pt idx="4">
                  <c:v>BernardHickey</c:v>
                </c:pt>
                <c:pt idx="5">
                  <c:v>BradDorfman</c:v>
                </c:pt>
                <c:pt idx="6">
                  <c:v>DarrenSchuettler</c:v>
                </c:pt>
                <c:pt idx="7">
                  <c:v>DavidLawder</c:v>
                </c:pt>
                <c:pt idx="8">
                  <c:v>EdnaFernandes</c:v>
                </c:pt>
                <c:pt idx="9">
                  <c:v>EricAuchard</c:v>
                </c:pt>
                <c:pt idx="10">
                  <c:v>FumikoFujisaki</c:v>
                </c:pt>
                <c:pt idx="11">
                  <c:v>GrahamEarnshaw</c:v>
                </c:pt>
                <c:pt idx="12">
                  <c:v>HeatherScoffield</c:v>
                </c:pt>
                <c:pt idx="13">
                  <c:v>JaneMacartney</c:v>
                </c:pt>
                <c:pt idx="14">
                  <c:v>JanLopatka</c:v>
                </c:pt>
                <c:pt idx="15">
                  <c:v>JimGilchrist</c:v>
                </c:pt>
                <c:pt idx="16">
                  <c:v>JoeOrtiz</c:v>
                </c:pt>
                <c:pt idx="17">
                  <c:v>JohnMastrini</c:v>
                </c:pt>
                <c:pt idx="18">
                  <c:v>JonathanBirt</c:v>
                </c:pt>
                <c:pt idx="19">
                  <c:v>JoWinterbottom</c:v>
                </c:pt>
                <c:pt idx="20">
                  <c:v>KarlPenhaul</c:v>
                </c:pt>
                <c:pt idx="21">
                  <c:v>KeithWeir</c:v>
                </c:pt>
                <c:pt idx="22">
                  <c:v>KevinDrawbaugh</c:v>
                </c:pt>
                <c:pt idx="23">
                  <c:v>KevinMorrison</c:v>
                </c:pt>
                <c:pt idx="24">
                  <c:v>KirstinRidley</c:v>
                </c:pt>
                <c:pt idx="25">
                  <c:v>KouroshKarimkhany</c:v>
                </c:pt>
                <c:pt idx="26">
                  <c:v>LydiaZajc</c:v>
                </c:pt>
                <c:pt idx="27">
                  <c:v>LynneO'Donnell</c:v>
                </c:pt>
                <c:pt idx="28">
                  <c:v>LynnleyBrowning</c:v>
                </c:pt>
                <c:pt idx="29">
                  <c:v>MarcelMichelson</c:v>
                </c:pt>
                <c:pt idx="30">
                  <c:v>MarkBendeich</c:v>
                </c:pt>
                <c:pt idx="31">
                  <c:v>MartinWolk</c:v>
                </c:pt>
                <c:pt idx="32">
                  <c:v>MatthewBunce</c:v>
                </c:pt>
                <c:pt idx="33">
                  <c:v>MichaelConnor</c:v>
                </c:pt>
                <c:pt idx="34">
                  <c:v>MureDickie</c:v>
                </c:pt>
                <c:pt idx="35">
                  <c:v>NickLouth</c:v>
                </c:pt>
                <c:pt idx="36">
                  <c:v>PatriciaCommins</c:v>
                </c:pt>
                <c:pt idx="37">
                  <c:v>PeterHumphrey</c:v>
                </c:pt>
                <c:pt idx="38">
                  <c:v>PierreTran</c:v>
                </c:pt>
                <c:pt idx="39">
                  <c:v>RobinSidel</c:v>
                </c:pt>
              </c:strCache>
            </c:strRef>
          </c:cat>
          <c:val>
            <c:numRef>
              <c:f>Hárok1!$D$2:$D$41</c:f>
              <c:numCache>
                <c:formatCode>General</c:formatCode>
                <c:ptCount val="40"/>
                <c:pt idx="0">
                  <c:v>0.84799999999999998</c:v>
                </c:pt>
                <c:pt idx="1">
                  <c:v>0.65200000000000002</c:v>
                </c:pt>
                <c:pt idx="2">
                  <c:v>0.52800000000000002</c:v>
                </c:pt>
                <c:pt idx="3">
                  <c:v>0.45300000000000001</c:v>
                </c:pt>
                <c:pt idx="4">
                  <c:v>0.69199999999999995</c:v>
                </c:pt>
                <c:pt idx="5">
                  <c:v>0.65700000000000003</c:v>
                </c:pt>
                <c:pt idx="6">
                  <c:v>0.67900000000000005</c:v>
                </c:pt>
                <c:pt idx="7">
                  <c:v>0.74199999999999999</c:v>
                </c:pt>
                <c:pt idx="8">
                  <c:v>0.27</c:v>
                </c:pt>
                <c:pt idx="9">
                  <c:v>0.61799999999999999</c:v>
                </c:pt>
                <c:pt idx="10">
                  <c:v>0.95199999999999996</c:v>
                </c:pt>
                <c:pt idx="11">
                  <c:v>0.73699999999999999</c:v>
                </c:pt>
                <c:pt idx="12">
                  <c:v>0.67700000000000005</c:v>
                </c:pt>
                <c:pt idx="13">
                  <c:v>0.37</c:v>
                </c:pt>
                <c:pt idx="14">
                  <c:v>0.622</c:v>
                </c:pt>
                <c:pt idx="15">
                  <c:v>0.84499999999999997</c:v>
                </c:pt>
                <c:pt idx="16">
                  <c:v>0.56699999999999995</c:v>
                </c:pt>
                <c:pt idx="17">
                  <c:v>0.52800000000000002</c:v>
                </c:pt>
                <c:pt idx="18">
                  <c:v>0.80700000000000005</c:v>
                </c:pt>
                <c:pt idx="19">
                  <c:v>0.875</c:v>
                </c:pt>
                <c:pt idx="20">
                  <c:v>0.91500000000000004</c:v>
                </c:pt>
                <c:pt idx="21">
                  <c:v>0.754</c:v>
                </c:pt>
                <c:pt idx="22">
                  <c:v>0.66700000000000004</c:v>
                </c:pt>
                <c:pt idx="23">
                  <c:v>0.61299999999999999</c:v>
                </c:pt>
                <c:pt idx="24">
                  <c:v>0.55900000000000005</c:v>
                </c:pt>
                <c:pt idx="25">
                  <c:v>0.84299999999999997</c:v>
                </c:pt>
                <c:pt idx="26">
                  <c:v>0.83599999999999997</c:v>
                </c:pt>
                <c:pt idx="27">
                  <c:v>0.81499999999999995</c:v>
                </c:pt>
                <c:pt idx="28">
                  <c:v>0.88200000000000001</c:v>
                </c:pt>
                <c:pt idx="29">
                  <c:v>0.64700000000000002</c:v>
                </c:pt>
                <c:pt idx="30">
                  <c:v>0.79200000000000004</c:v>
                </c:pt>
                <c:pt idx="31">
                  <c:v>0.65600000000000003</c:v>
                </c:pt>
                <c:pt idx="32">
                  <c:v>0.82099999999999995</c:v>
                </c:pt>
                <c:pt idx="33">
                  <c:v>0.78600000000000003</c:v>
                </c:pt>
                <c:pt idx="34">
                  <c:v>0.379</c:v>
                </c:pt>
                <c:pt idx="35">
                  <c:v>0.72499999999999998</c:v>
                </c:pt>
                <c:pt idx="36">
                  <c:v>0.67900000000000005</c:v>
                </c:pt>
                <c:pt idx="37">
                  <c:v>0.81100000000000005</c:v>
                </c:pt>
                <c:pt idx="38">
                  <c:v>0.51</c:v>
                </c:pt>
                <c:pt idx="39">
                  <c:v>0.80600000000000005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1B-4F0C-8830-41D14D98A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4004800"/>
        <c:axId val="414008736"/>
      </c:lineChart>
      <c:catAx>
        <c:axId val="41400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14008736"/>
        <c:crosses val="autoZero"/>
        <c:auto val="1"/>
        <c:lblAlgn val="ctr"/>
        <c:lblOffset val="100"/>
        <c:noMultiLvlLbl val="0"/>
      </c:catAx>
      <c:valAx>
        <c:axId val="41400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1400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3B6AA9-7975-354A-A998-04EF9469A609}" type="datetimeFigureOut">
              <a:rPr lang="sk-SK" smtClean="0"/>
              <a:t>07.12.2022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E1512-5E53-DD4B-AFA2-A8661F5B2C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6565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st pag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8F018F4-B38F-2E44-8A38-1A1EA2D36F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97911" y="2515053"/>
            <a:ext cx="9996178" cy="70711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4B950876-6C55-6740-A374-92050844C5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911" y="3222171"/>
            <a:ext cx="9996178" cy="13824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SUBTITLE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22810C69-3273-DA4A-BFEE-D5ABF84768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7911" y="4983661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err="1"/>
              <a:t>Supervisor</a:t>
            </a:r>
            <a:r>
              <a:rPr lang="sk-SK" dirty="0"/>
              <a:t> </a:t>
            </a:r>
            <a:r>
              <a:rPr lang="sk-SK" dirty="0" err="1"/>
              <a:t>name</a:t>
            </a:r>
            <a:endParaRPr lang="sk-SK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98B4246-0B6F-E640-B986-82EBEB4341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7911" y="5378872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Department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64C7096-44EF-404A-906C-30A1AD23A7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7911" y="5776336"/>
            <a:ext cx="9996178" cy="37011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err="1"/>
              <a:t>Date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07407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0FF04A3-785C-A946-9332-C2EAFE632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7911" y="3222170"/>
            <a:ext cx="9996178" cy="15182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THANK YOU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50445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D3D52A-DA18-3545-AAEE-E0081083CB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10207580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86E5B1-08FD-EA40-9D89-2A8FA0CD8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10207580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0980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D3D52A-DA18-3545-AAEE-E0081083CB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5015094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sk-S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B86E5B1-08FD-EA40-9D89-2A8FA0CD8C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10207580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56B732E-6592-2F4F-891F-A80D5BE2632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8707" y="1609366"/>
            <a:ext cx="5015094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5934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2D4FB48-E4FB-B440-BC34-A2B828DD6E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1A08039C-0937-3943-9727-FB3A92DE27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CD7EC1F-E91C-A54C-8E5B-5276444133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20792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2DF69D21-6F08-A744-B186-1F9D82B710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0793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779C4343-199D-A341-9AB7-BDEA4FDC53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95364" y="1609366"/>
            <a:ext cx="3077437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581671B3-9280-8B41-B98C-FEBE45AAD2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95365" y="871793"/>
            <a:ext cx="3077437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71109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ue fi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03248B-B0B7-E14A-8E92-363F5C5475F2}"/>
              </a:ext>
            </a:extLst>
          </p:cNvPr>
          <p:cNvSpPr/>
          <p:nvPr userDrawn="1"/>
        </p:nvSpPr>
        <p:spPr>
          <a:xfrm>
            <a:off x="6814206" y="76199"/>
            <a:ext cx="5377543" cy="67818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4CBB870-2EBE-924E-B55B-96C0E84B18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74652" y="484461"/>
            <a:ext cx="4057151" cy="34734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rgbClr val="EBA92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7391038-2704-074F-BB6F-A5D39808ED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74153" y="904918"/>
            <a:ext cx="4057650" cy="5425168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Text </a:t>
            </a:r>
            <a:r>
              <a:rPr lang="sk-SK" dirty="0" err="1"/>
              <a:t>field</a:t>
            </a:r>
            <a:endParaRPr lang="sk-SK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FBA3A62-7F88-954E-8688-33DC8C3A32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6220" y="1609366"/>
            <a:ext cx="5396093" cy="3876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algn="just"/>
            <a:r>
              <a:rPr lang="sk-SK" sz="1800" b="0" i="0" u="none" strike="noStrike" kern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Text </a:t>
            </a:r>
            <a:r>
              <a:rPr lang="sk-SK" sz="1800" b="0" i="0" u="none" strike="noStrike" kern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</a:t>
            </a:r>
            <a:endParaRPr lang="sk-SK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408C93D-6981-6546-8777-BBF41BE80D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6221" y="871793"/>
            <a:ext cx="5396093" cy="60483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13691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1202-137A-4784-83CA-FBEB6760393E}" type="datetime1">
              <a:rPr lang="sk-SK" smtClean="0"/>
              <a:pPr/>
              <a:t>07.12.2022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C75BB-B187-4A12-B095-77460481EC77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320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AEE394-3141-2D4C-BF30-130B86C132A8}"/>
              </a:ext>
            </a:extLst>
          </p:cNvPr>
          <p:cNvSpPr/>
          <p:nvPr userDrawn="1"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EBA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010734-F7A3-3A49-8FC2-1B1F5A7E96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83400" y="241300"/>
            <a:ext cx="5308600" cy="6616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4AD6D8-1432-144F-8A40-8390DD605D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36811" y="1022555"/>
            <a:ext cx="4939898" cy="72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56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3D62D7-35B3-714C-929D-B95A5879B597}"/>
              </a:ext>
            </a:extLst>
          </p:cNvPr>
          <p:cNvSpPr/>
          <p:nvPr userDrawn="1"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EBA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292AF4-3B7D-6543-99D2-3673109FA0C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883400" y="241300"/>
            <a:ext cx="5308600" cy="66167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0D3C7B9-0791-A74C-8699-5971E4B87B2B}"/>
              </a:ext>
            </a:extLst>
          </p:cNvPr>
          <p:cNvSpPr txBox="1"/>
          <p:nvPr userDrawn="1"/>
        </p:nvSpPr>
        <p:spPr>
          <a:xfrm>
            <a:off x="5070928" y="6342727"/>
            <a:ext cx="20501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FD2551DA-676C-9449-B3FD-8B81DD4AA216}" type="slidenum">
              <a:rPr lang="sk-SK" sz="140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sk-SK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ED8B45-61E1-3F42-B6D3-3D832A9A8F4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23950" y="5808550"/>
            <a:ext cx="3567929" cy="52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2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4" r:id="rId4"/>
    <p:sldLayoutId id="2147483656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ristina.machova.website.tuke.sk/" TargetMode="External"/><Relationship Id="rId2" Type="http://schemas.openxmlformats.org/officeDocument/2006/relationships/hyperlink" Target="mailto:kristina.machova@tuke.s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0"/>
          </p:nvPr>
        </p:nvSpPr>
        <p:spPr>
          <a:xfrm>
            <a:off x="715513" y="3128962"/>
            <a:ext cx="10407152" cy="1422272"/>
          </a:xfrm>
        </p:spPr>
        <p:txBody>
          <a:bodyPr/>
          <a:lstStyle/>
          <a:p>
            <a:pPr algn="ctr"/>
            <a:r>
              <a:rPr lang="sk-SK" dirty="0"/>
              <a:t>Dátová analýza online obsahu</a:t>
            </a:r>
            <a:endParaRPr lang="en-GB" dirty="0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quarter" idx="13"/>
          </p:nvPr>
        </p:nvSpPr>
        <p:spPr>
          <a:xfrm>
            <a:off x="1097911" y="4060556"/>
            <a:ext cx="9996178" cy="274736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lang="sk-SK" altLang="sk-SK" sz="2800" b="1" dirty="0"/>
              <a:t>prof. Ing. Kristína Machová, PhD.</a:t>
            </a:r>
          </a:p>
          <a:p>
            <a:pPr algn="ctr" eaLnBrk="1" hangingPunct="1">
              <a:lnSpc>
                <a:spcPct val="80000"/>
              </a:lnSpc>
            </a:pPr>
            <a:r>
              <a:rPr lang="sk-SK" altLang="sk-SK" sz="2800" dirty="0"/>
              <a:t> </a:t>
            </a:r>
          </a:p>
          <a:p>
            <a:pPr algn="ctr" eaLnBrk="1" hangingPunct="1">
              <a:lnSpc>
                <a:spcPct val="80000"/>
              </a:lnSpc>
            </a:pPr>
            <a:r>
              <a:rPr lang="en-US" altLang="sk-SK" sz="1800" dirty="0">
                <a:solidFill>
                  <a:srgbClr val="EBA92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</a:t>
            </a:r>
            <a:r>
              <a:rPr lang="sk-SK" altLang="sk-SK" sz="1800" dirty="0" err="1">
                <a:solidFill>
                  <a:srgbClr val="EBA92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ristina</a:t>
            </a:r>
            <a:r>
              <a:rPr lang="sk-SK" altLang="sk-SK" sz="1800" dirty="0">
                <a:solidFill>
                  <a:srgbClr val="EBA92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altLang="sk-SK" sz="1800" dirty="0">
                <a:solidFill>
                  <a:srgbClr val="EBA92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r>
              <a:rPr lang="sk-SK" altLang="sk-SK" sz="1800" dirty="0" err="1">
                <a:solidFill>
                  <a:srgbClr val="EBA92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achova</a:t>
            </a:r>
            <a:r>
              <a:rPr lang="en-US" altLang="sk-SK" sz="1800" dirty="0">
                <a:solidFill>
                  <a:srgbClr val="EBA92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@tuke.sk</a:t>
            </a:r>
            <a:endParaRPr lang="en-US" altLang="sk-SK" sz="1800" dirty="0">
              <a:solidFill>
                <a:srgbClr val="EBA920"/>
              </a:solidFill>
            </a:endParaRPr>
          </a:p>
          <a:p>
            <a:pPr algn="ctr" eaLnBrk="1" hangingPunct="1">
              <a:lnSpc>
                <a:spcPct val="80000"/>
              </a:lnSpc>
            </a:pPr>
            <a:r>
              <a:rPr lang="cs-CZ" sz="1800" dirty="0">
                <a:solidFill>
                  <a:srgbClr val="EBA92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https://kristina.machova.website.tuke.sk</a:t>
            </a:r>
            <a:endParaRPr lang="sk-SK" sz="1800" dirty="0">
              <a:solidFill>
                <a:srgbClr val="EBA9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887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3"/>
          </p:nvPr>
        </p:nvSpPr>
        <p:spPr>
          <a:xfrm>
            <a:off x="492723" y="1050962"/>
            <a:ext cx="7100773" cy="3039355"/>
          </a:xfrm>
        </p:spPr>
        <p:txBody>
          <a:bodyPr/>
          <a:lstStyle/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</a:t>
            </a:r>
            <a:r>
              <a:rPr lang="sk-SK" sz="2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sentimentu</a:t>
            </a:r>
            <a:endParaRPr lang="sk-SK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2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sk-SK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10207580" cy="604838"/>
          </a:xfrm>
        </p:spPr>
        <p:txBody>
          <a:bodyPr/>
          <a:lstStyle/>
          <a:p>
            <a:r>
              <a:rPr lang="sk-SK" dirty="0"/>
              <a:t>Obsah</a:t>
            </a:r>
            <a:endParaRPr lang="en-GB" dirty="0"/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4D684053-3829-4780-A050-70DC4BD0EBD3}"/>
              </a:ext>
            </a:extLst>
          </p:cNvPr>
          <p:cNvSpPr/>
          <p:nvPr/>
        </p:nvSpPr>
        <p:spPr>
          <a:xfrm>
            <a:off x="5838968" y="6371608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3419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3"/>
          </p:nvPr>
        </p:nvSpPr>
        <p:spPr>
          <a:xfrm>
            <a:off x="100084" y="962941"/>
            <a:ext cx="12091916" cy="4569179"/>
          </a:xfrm>
        </p:spPr>
        <p:txBody>
          <a:bodyPr/>
          <a:lstStyle/>
          <a:p>
            <a:pPr marL="457200" algn="just">
              <a:lnSpc>
                <a:spcPct val="107000"/>
              </a:lnSpc>
              <a:spcBef>
                <a:spcPts val="0"/>
              </a:spcBef>
            </a:pPr>
            <a:r>
              <a:rPr lang="sk-SK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Zdroj dát pre analýzu</a:t>
            </a:r>
          </a:p>
          <a:p>
            <a:pPr marL="1062000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2400" dirty="0">
                <a:latin typeface="Arial" charset="0"/>
              </a:rPr>
              <a:t>online obsah rôznych platforiem sociálneho webu</a:t>
            </a:r>
          </a:p>
          <a:p>
            <a:pPr marL="1747800" lvl="1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2000" dirty="0">
                <a:latin typeface="Arial" charset="0"/>
              </a:rPr>
              <a:t>sociálne </a:t>
            </a:r>
            <a:r>
              <a:rPr lang="sk-SK" sz="2000" dirty="0">
                <a:solidFill>
                  <a:srgbClr val="0D0D0D"/>
                </a:solidFill>
                <a:latin typeface="Arial" charset="0"/>
              </a:rPr>
              <a:t>siete, blog, </a:t>
            </a:r>
            <a:r>
              <a:rPr lang="sk-SK" sz="2000" dirty="0" err="1">
                <a:solidFill>
                  <a:srgbClr val="0D0D0D"/>
                </a:solidFill>
                <a:latin typeface="Arial" charset="0"/>
              </a:rPr>
              <a:t>microblog</a:t>
            </a:r>
            <a:r>
              <a:rPr lang="sk-SK" sz="2000" dirty="0">
                <a:solidFill>
                  <a:srgbClr val="0D0D0D"/>
                </a:solidFill>
                <a:latin typeface="Arial" charset="0"/>
              </a:rPr>
              <a:t>, chat, diskusné fóra, komentáre k článkom, ...</a:t>
            </a:r>
          </a:p>
          <a:p>
            <a:pPr marL="1062000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doluje sa v </a:t>
            </a:r>
            <a:r>
              <a:rPr lang="sk-SK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konverzačnom obsahu</a:t>
            </a:r>
          </a:p>
          <a:p>
            <a:pPr marL="1747800" lvl="1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textových dátach</a:t>
            </a:r>
          </a:p>
          <a:p>
            <a:pPr marL="1747800" lvl="1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</a:t>
            </a: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štruktúre konverzácie</a:t>
            </a:r>
          </a:p>
          <a:p>
            <a:pPr marL="457200" lvl="1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sk-SK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Možnosti analýzy </a:t>
            </a:r>
            <a:r>
              <a:rPr lang="sk-SK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výsledky vlastnej výskumnej činnosti</a:t>
            </a:r>
          </a:p>
          <a:p>
            <a:pPr marL="1028700" lvl="1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sentiment</a:t>
            </a:r>
          </a:p>
          <a:p>
            <a:pPr marL="1485900" lvl="2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znalosti o polarite názorov v online diskusii (pozitívny, negatívny)</a:t>
            </a:r>
          </a:p>
          <a:p>
            <a:pPr marL="1485900" lvl="2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znalosti o vyjadrenej emócii (radosť, hnev, ...)</a:t>
            </a:r>
          </a:p>
          <a:p>
            <a:pPr marL="1028700" lvl="1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informácie o </a:t>
            </a:r>
            <a:r>
              <a:rPr lang="sk-SK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antisociálnom</a:t>
            </a:r>
            <a:r>
              <a:rPr lang="sk-SK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chovaní (klamlivé komentáre, </a:t>
            </a:r>
            <a:r>
              <a:rPr lang="sk-SK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trolizmus</a:t>
            </a:r>
            <a:r>
              <a:rPr lang="sk-SK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...)</a:t>
            </a:r>
          </a:p>
          <a:p>
            <a:pPr marL="1028700" lvl="1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znalosti o dôveryhodnosti autorov</a:t>
            </a:r>
          </a:p>
          <a:p>
            <a:pPr marL="1028700" lvl="1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sk-SK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endParaRPr lang="sk-SK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6886937" cy="604838"/>
          </a:xfrm>
        </p:spPr>
        <p:txBody>
          <a:bodyPr/>
          <a:lstStyle/>
          <a:p>
            <a:r>
              <a:rPr lang="sk-SK" dirty="0"/>
              <a:t>Dátová analýza krátkych textov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53437" y="125463"/>
            <a:ext cx="3738563" cy="12485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97D634FF-4D51-4D45-A986-CA2726DF4766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1/33</a:t>
            </a:r>
          </a:p>
        </p:txBody>
      </p:sp>
    </p:spTree>
    <p:extLst>
      <p:ext uri="{BB962C8B-B14F-4D97-AF65-F5344CB8AC3E}">
        <p14:creationId xmlns:p14="http://schemas.microsoft.com/office/powerpoint/2010/main" val="232496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>
            <a:extLst>
              <a:ext uri="{FF2B5EF4-FFF2-40B4-BE49-F238E27FC236}">
                <a16:creationId xmlns:a16="http://schemas.microsoft.com/office/drawing/2014/main" id="{2A2197A9-6E12-470D-87AB-571E1D48A6FB}"/>
              </a:ext>
            </a:extLst>
          </p:cNvPr>
          <p:cNvGrpSpPr/>
          <p:nvPr/>
        </p:nvGrpSpPr>
        <p:grpSpPr>
          <a:xfrm>
            <a:off x="7395392" y="1512261"/>
            <a:ext cx="4730704" cy="4371975"/>
            <a:chOff x="7286210" y="1698960"/>
            <a:chExt cx="4730704" cy="4371975"/>
          </a:xfrm>
        </p:grpSpPr>
        <p:pic>
          <p:nvPicPr>
            <p:cNvPr id="7" name="Obrázok 6">
              <a:extLst>
                <a:ext uri="{FF2B5EF4-FFF2-40B4-BE49-F238E27FC236}">
                  <a16:creationId xmlns:a16="http://schemas.microsoft.com/office/drawing/2014/main" id="{0EBDBDAB-8FBB-4663-8C5C-DF9AE1C2A283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6210" y="1698960"/>
              <a:ext cx="4730704" cy="43719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" name="Rovná spojovacia šípka 4">
              <a:extLst>
                <a:ext uri="{FF2B5EF4-FFF2-40B4-BE49-F238E27FC236}">
                  <a16:creationId xmlns:a16="http://schemas.microsoft.com/office/drawing/2014/main" id="{E42A1287-2F16-4B28-ADF6-EE166D849A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77782" y="3808071"/>
              <a:ext cx="243070" cy="31251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6643868" cy="604838"/>
          </a:xfrm>
        </p:spPr>
        <p:txBody>
          <a:bodyPr/>
          <a:lstStyle/>
          <a:p>
            <a:r>
              <a:rPr lang="sk-SK" dirty="0"/>
              <a:t>Konverzačný obsah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507366" y="149816"/>
            <a:ext cx="3684634" cy="123422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04" y="813280"/>
            <a:ext cx="9054948" cy="1771360"/>
          </a:xfrm>
        </p:spPr>
        <p:txBody>
          <a:bodyPr/>
          <a:lstStyle/>
          <a:p>
            <a:pPr marL="342900" indent="-34290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b="1" i="0" dirty="0">
                <a:latin typeface="Arial" charset="0"/>
              </a:rPr>
              <a:t>Krátke texty 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- </a:t>
            </a:r>
            <a:r>
              <a:rPr lang="sk-SK" sz="2400" i="0" dirty="0">
                <a:latin typeface="Arial" charset="0"/>
              </a:rPr>
              <a:t>hovorené písanie, písané hovorenie – neformálna debata, </a:t>
            </a:r>
            <a:r>
              <a:rPr lang="sk-SK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niekedy iba nadpisy </a:t>
            </a:r>
            <a:endParaRPr lang="sk-SK" sz="2400" i="0" dirty="0">
              <a:latin typeface="Arial" charset="0"/>
            </a:endParaRP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i="0" dirty="0">
                <a:latin typeface="Arial" charset="0"/>
              </a:rPr>
              <a:t>Známa téma – </a:t>
            </a:r>
            <a:r>
              <a:rPr lang="sk-SK" i="0" dirty="0" err="1">
                <a:latin typeface="Arial" charset="0"/>
              </a:rPr>
              <a:t>Covid</a:t>
            </a:r>
            <a:r>
              <a:rPr lang="sk-SK" i="0" dirty="0">
                <a:latin typeface="Arial" charset="0"/>
              </a:rPr>
              <a:t>, politická situácia, drahý produkt, dovolenka, hotel, lekár, film, kniha, ...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</a:rPr>
              <a:t>Neznáma téma – metódy </a:t>
            </a:r>
            <a:r>
              <a:rPr lang="sk-SK" i="0" dirty="0">
                <a:latin typeface="Arial" charset="0"/>
              </a:rPr>
              <a:t>modelovania témy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ástupný objekt pre text 1">
            <a:extLst>
              <a:ext uri="{FF2B5EF4-FFF2-40B4-BE49-F238E27FC236}">
                <a16:creationId xmlns:a16="http://schemas.microsoft.com/office/drawing/2014/main" id="{551F2967-B6AB-43D3-B493-77B9B845A174}"/>
              </a:ext>
            </a:extLst>
          </p:cNvPr>
          <p:cNvSpPr txBox="1">
            <a:spLocks/>
          </p:cNvSpPr>
          <p:nvPr/>
        </p:nvSpPr>
        <p:spPr>
          <a:xfrm>
            <a:off x="65904" y="2836788"/>
            <a:ext cx="6962692" cy="302486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</a:rPr>
              <a:t>Syntaktická odlišnosť (frekvencia typických slov, interpunkcia, slovosled, preklepy – aj úmyselné, žiadna diakritika, slang) – odráža autorovu osobnosť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b="1" dirty="0">
                <a:latin typeface="Arial" charset="0"/>
              </a:rPr>
              <a:t>Štruktúra konverzácie </a:t>
            </a:r>
            <a:r>
              <a:rPr lang="sk-SK" sz="2400" dirty="0">
                <a:solidFill>
                  <a:srgbClr val="0D0D0D"/>
                </a:solidFill>
                <a:latin typeface="Arial" charset="0"/>
              </a:rPr>
              <a:t>– počet komentárov, počet reakcií, priemerné hodnotenie, úroveň ... 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6121C7F2-E6FC-4461-920F-92BD7A6B2B4F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2/33</a:t>
            </a:r>
          </a:p>
        </p:txBody>
      </p:sp>
    </p:spTree>
    <p:extLst>
      <p:ext uri="{BB962C8B-B14F-4D97-AF65-F5344CB8AC3E}">
        <p14:creationId xmlns:p14="http://schemas.microsoft.com/office/powerpoint/2010/main" val="4055609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6794339" cy="604838"/>
          </a:xfrm>
        </p:spPr>
        <p:txBody>
          <a:bodyPr/>
          <a:lstStyle/>
          <a:p>
            <a:r>
              <a:rPr lang="sk-SK" dirty="0"/>
              <a:t>Analýza sentimentu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82013" y="113152"/>
            <a:ext cx="3738563" cy="12199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1836" y="1333091"/>
            <a:ext cx="10908541" cy="3912633"/>
          </a:xfrm>
        </p:spPr>
        <p:txBody>
          <a:bodyPr/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i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Analýza </a:t>
            </a:r>
            <a:r>
              <a:rPr lang="sk-SK" sz="240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– </a:t>
            </a:r>
            <a:r>
              <a:rPr lang="sk-SK" sz="2400" b="1" dirty="0">
                <a:latin typeface="Arial" charset="0"/>
              </a:rPr>
              <a:t>klasifikácia do triedy </a:t>
            </a:r>
            <a:endParaRPr lang="sk-SK" sz="2400" i="0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i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Sentiment 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b="1" i="0" dirty="0">
                <a:latin typeface="Arial" charset="0"/>
              </a:rPr>
              <a:t>polarita</a:t>
            </a:r>
            <a:r>
              <a:rPr lang="sk-SK" b="1" dirty="0">
                <a:latin typeface="Arial" charset="0"/>
              </a:rPr>
              <a:t> názorov</a:t>
            </a:r>
            <a:r>
              <a:rPr lang="sk-SK" b="1" i="0" dirty="0">
                <a:latin typeface="Arial" charset="0"/>
              </a:rPr>
              <a:t> </a:t>
            </a:r>
            <a:r>
              <a:rPr lang="sk-SK" i="0" dirty="0">
                <a:latin typeface="Arial" charset="0"/>
              </a:rPr>
              <a:t>(</a:t>
            </a:r>
            <a:r>
              <a:rPr lang="sk-SK" dirty="0">
                <a:latin typeface="Arial" charset="0"/>
              </a:rPr>
              <a:t>pozitívny / negatívny,</a:t>
            </a:r>
            <a:r>
              <a:rPr lang="sk-SK" i="0" dirty="0">
                <a:latin typeface="Arial" charset="0"/>
              </a:rPr>
              <a:t> škálovanie &lt;-3, +3&gt;)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b="1" dirty="0">
                <a:latin typeface="Arial" charset="0"/>
              </a:rPr>
              <a:t>emócia</a:t>
            </a:r>
            <a:r>
              <a:rPr lang="sk-SK" dirty="0">
                <a:latin typeface="Arial" charset="0"/>
              </a:rPr>
              <a:t> (radosť, dôvera, strach, prekvapenie, smútok, znechutenie, hnev, anticipácia)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Metódy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Slovníkový prístup – </a:t>
            </a:r>
            <a:r>
              <a:rPr lang="sk-SK" b="1" dirty="0">
                <a:latin typeface="Arial" charset="0"/>
                <a:cs typeface="Arial" panose="020B0604020202020204" pitchFamily="34" charset="0"/>
              </a:rPr>
              <a:t>anotovaný lexikón reprezentatívnych slov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Strojové učenie – </a:t>
            </a:r>
            <a:r>
              <a:rPr lang="sk-SK" b="1" dirty="0">
                <a:latin typeface="Arial" charset="0"/>
                <a:cs typeface="Arial" panose="020B0604020202020204" pitchFamily="34" charset="0"/>
              </a:rPr>
              <a:t>anotovaná </a:t>
            </a:r>
            <a:r>
              <a:rPr lang="sk-SK" b="1" dirty="0" err="1">
                <a:latin typeface="Arial" charset="0"/>
                <a:cs typeface="Arial" panose="020B0604020202020204" pitchFamily="34" charset="0"/>
              </a:rPr>
              <a:t>trénovacia</a:t>
            </a:r>
            <a:r>
              <a:rPr lang="sk-SK" b="1" dirty="0">
                <a:latin typeface="Arial" charset="0"/>
                <a:cs typeface="Arial" panose="020B0604020202020204" pitchFamily="34" charset="0"/>
              </a:rPr>
              <a:t> množina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Hybridný prístup</a:t>
            </a:r>
            <a:endParaRPr lang="sk-SK" dirty="0">
              <a:highlight>
                <a:srgbClr val="FFFF00"/>
              </a:highlight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43A7EC79-6BDB-4271-A0FB-C987935E8E4D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3/33</a:t>
            </a:r>
          </a:p>
        </p:txBody>
      </p:sp>
    </p:spTree>
    <p:extLst>
      <p:ext uri="{BB962C8B-B14F-4D97-AF65-F5344CB8AC3E}">
        <p14:creationId xmlns:p14="http://schemas.microsoft.com/office/powerpoint/2010/main" val="4000953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>
            <a:extLst>
              <a:ext uri="{FF2B5EF4-FFF2-40B4-BE49-F238E27FC236}">
                <a16:creationId xmlns:a16="http://schemas.microsoft.com/office/drawing/2014/main" id="{B277A695-C5AA-404C-964D-8FF3A74C4398}"/>
              </a:ext>
            </a:extLst>
          </p:cNvPr>
          <p:cNvSpPr/>
          <p:nvPr/>
        </p:nvSpPr>
        <p:spPr>
          <a:xfrm>
            <a:off x="7052310" y="3136108"/>
            <a:ext cx="4772615" cy="4251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A38BA5FB-B543-402B-A299-5D2C9B735A13}"/>
              </a:ext>
            </a:extLst>
          </p:cNvPr>
          <p:cNvSpPr/>
          <p:nvPr/>
        </p:nvSpPr>
        <p:spPr>
          <a:xfrm>
            <a:off x="7052309" y="2568994"/>
            <a:ext cx="4772615" cy="2514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7974957" cy="604838"/>
          </a:xfrm>
        </p:spPr>
        <p:txBody>
          <a:bodyPr/>
          <a:lstStyle/>
          <a:p>
            <a:r>
              <a:rPr lang="sk-SK" dirty="0"/>
              <a:t>Analýza sentimentu 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86775" y="108799"/>
            <a:ext cx="3705225" cy="12485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203" y="815301"/>
            <a:ext cx="11831594" cy="5414050"/>
          </a:xfrm>
        </p:spPr>
        <p:txBody>
          <a:bodyPr/>
          <a:lstStyle/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Príklad anotovaného slovníka – lexikónu (</a:t>
            </a:r>
            <a:r>
              <a:rPr lang="sk-SK" dirty="0" err="1">
                <a:latin typeface="Arial" charset="0"/>
                <a:cs typeface="Arial" panose="020B0604020202020204" pitchFamily="34" charset="0"/>
              </a:rPr>
              <a:t>Computing</a:t>
            </a:r>
            <a:r>
              <a:rPr lang="sk-SK" dirty="0">
                <a:latin typeface="Arial" charset="0"/>
                <a:cs typeface="Arial" panose="020B0604020202020204" pitchFamily="34" charset="0"/>
              </a:rPr>
              <a:t> and </a:t>
            </a:r>
            <a:r>
              <a:rPr lang="sk-SK" dirty="0" err="1">
                <a:latin typeface="Arial" charset="0"/>
                <a:cs typeface="Arial" panose="020B0604020202020204" pitchFamily="34" charset="0"/>
              </a:rPr>
              <a:t>Informatics</a:t>
            </a:r>
            <a:r>
              <a:rPr lang="sk-SK" dirty="0">
                <a:latin typeface="Arial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    Príklad anotovanej </a:t>
            </a:r>
            <a:r>
              <a:rPr lang="sk-SK" dirty="0" err="1">
                <a:latin typeface="Arial" charset="0"/>
                <a:cs typeface="Arial" panose="020B0604020202020204" pitchFamily="34" charset="0"/>
              </a:rPr>
              <a:t>trénovacej</a:t>
            </a:r>
            <a:r>
              <a:rPr lang="sk-SK" dirty="0">
                <a:latin typeface="Arial" charset="0"/>
                <a:cs typeface="Arial" panose="020B0604020202020204" pitchFamily="34" charset="0"/>
              </a:rPr>
              <a:t> množiny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FACEE8E3-1CCC-45C9-B2CC-4AC879869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03" y="1156507"/>
            <a:ext cx="5331684" cy="2859907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8B8CF501-0F0B-4E0E-8FC3-B9472BB89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532" y="3918219"/>
            <a:ext cx="8410393" cy="1917679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FFC5656E-2115-4441-91C9-AD5B8846B8BF}"/>
              </a:ext>
            </a:extLst>
          </p:cNvPr>
          <p:cNvSpPr txBox="1"/>
          <p:nvPr/>
        </p:nvSpPr>
        <p:spPr>
          <a:xfrm>
            <a:off x="6817990" y="2547322"/>
            <a:ext cx="51120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mobile is </a:t>
            </a:r>
            <a:r>
              <a:rPr lang="en-GB" altLang="sk-SK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marvelous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its functioning is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reliable</a:t>
            </a:r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GB" altLang="sk-SK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 this mobile.</a:t>
            </a:r>
          </a:p>
          <a:p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mobile is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totally conforming</a:t>
            </a:r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am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satisfied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my mobile.</a:t>
            </a:r>
          </a:p>
          <a:p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It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really</a:t>
            </a:r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drives me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</a:t>
            </a:r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AE739669-92B9-4A29-83E4-B137CE3DE57F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4/33</a:t>
            </a:r>
          </a:p>
        </p:txBody>
      </p:sp>
    </p:spTree>
    <p:extLst>
      <p:ext uri="{BB962C8B-B14F-4D97-AF65-F5344CB8AC3E}">
        <p14:creationId xmlns:p14="http://schemas.microsoft.com/office/powerpoint/2010/main" val="1933331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6096000" cy="604838"/>
          </a:xfrm>
        </p:spPr>
        <p:txBody>
          <a:bodyPr/>
          <a:lstStyle/>
          <a:p>
            <a:r>
              <a:rPr lang="sk-SK" dirty="0"/>
              <a:t>Analýza polarity názorov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203" y="1112067"/>
            <a:ext cx="12011797" cy="4730118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b="1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Slovníkový prístup </a:t>
            </a:r>
            <a:r>
              <a:rPr lang="sk-SK" sz="24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(založený na lexikóne)</a:t>
            </a:r>
            <a:endParaRPr lang="sk-SK" sz="2400" dirty="0">
              <a:effectLst/>
              <a:latin typeface="Arial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Základné problémy (vyhľadávanie v lexikóne)</a:t>
            </a: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Určenie subjektivity (predspracovanie)</a:t>
            </a: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Určenie polarity a jej </a:t>
            </a:r>
            <a:r>
              <a:rPr lang="sk-SK" sz="20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intezity</a:t>
            </a:r>
            <a:endParaRPr lang="sk-SK" sz="2000" dirty="0">
              <a:latin typeface="Arial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Polarita slova, vety, komentára, diskusie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effectLst/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Spracovanie negácie ko</a:t>
            </a:r>
            <a:r>
              <a:rPr lang="sk-SK" sz="24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mbinovaným prístupom (Switch + </a:t>
            </a:r>
            <a:r>
              <a:rPr lang="sk-SK" sz="24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Shift</a:t>
            </a:r>
            <a:r>
              <a:rPr lang="sk-SK" sz="24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altLang="sk-SK" sz="2400" dirty="0"/>
              <a:t>	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Nie je úžasná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 − 4 = 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	ale nie je ani hrozná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 (−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 + 4 = 1)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k-SK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effectLst/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Spracovanie intenzifikácie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altLang="sk-SK" sz="1800" dirty="0"/>
              <a:t>	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sk-SK" altLang="sk-SK" sz="2000" dirty="0" err="1">
                <a:latin typeface="Arial" panose="020B0604020202020204" pitchFamily="34" charset="0"/>
                <a:cs typeface="Arial" panose="020B0604020202020204" pitchFamily="34" charset="0"/>
              </a:rPr>
              <a:t>eally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 (1,25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) very (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) good (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):  </a:t>
            </a:r>
            <a:endParaRPr lang="sk-SK" alt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	P = 1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x(1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25)x(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2,0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altLang="sk-SK" sz="2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endParaRPr lang="sk-SK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	</a:t>
            </a:r>
          </a:p>
        </p:txBody>
      </p:sp>
      <p:sp>
        <p:nvSpPr>
          <p:cNvPr id="6" name="Zástupný objekt pre text 1">
            <a:extLst>
              <a:ext uri="{FF2B5EF4-FFF2-40B4-BE49-F238E27FC236}">
                <a16:creationId xmlns:a16="http://schemas.microsoft.com/office/drawing/2014/main" id="{090B2FF5-9471-4AEB-9799-D7C8E423B294}"/>
              </a:ext>
            </a:extLst>
          </p:cNvPr>
          <p:cNvSpPr txBox="1">
            <a:spLocks/>
          </p:cNvSpPr>
          <p:nvPr/>
        </p:nvSpPr>
        <p:spPr>
          <a:xfrm>
            <a:off x="5543446" y="5229061"/>
            <a:ext cx="6337627" cy="12729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solidFill>
                <a:srgbClr val="0D0D0D"/>
              </a:solidFill>
              <a:latin typeface="Arial" charset="0"/>
            </a:endParaRP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B3C018F7-4744-4BAB-AEC0-C6B01BAAC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9037" y="3578905"/>
            <a:ext cx="6477000" cy="1695450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CC1E2BDE-C016-40AF-913F-6E52BBA52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885" y="6066262"/>
            <a:ext cx="2858188" cy="687274"/>
          </a:xfrm>
          <a:prstGeom prst="rect">
            <a:avLst/>
          </a:prstGeom>
        </p:spPr>
      </p:pic>
      <p:sp>
        <p:nvSpPr>
          <p:cNvPr id="11" name="Obdĺžnik 10">
            <a:extLst>
              <a:ext uri="{FF2B5EF4-FFF2-40B4-BE49-F238E27FC236}">
                <a16:creationId xmlns:a16="http://schemas.microsoft.com/office/drawing/2014/main" id="{49ECFDE7-4A3C-4C1F-AF2B-5B82989B6E62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5/33</a:t>
            </a:r>
          </a:p>
        </p:txBody>
      </p:sp>
    </p:spTree>
    <p:extLst>
      <p:ext uri="{BB962C8B-B14F-4D97-AF65-F5344CB8AC3E}">
        <p14:creationId xmlns:p14="http://schemas.microsoft.com/office/powerpoint/2010/main" val="3795493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7399421" cy="604838"/>
          </a:xfrm>
        </p:spPr>
        <p:txBody>
          <a:bodyPr/>
          <a:lstStyle/>
          <a:p>
            <a:r>
              <a:rPr lang="sk-SK" dirty="0"/>
              <a:t>Analýza názorov slovníkovým prístupom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3121" y="1307471"/>
            <a:ext cx="11394481" cy="3681653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Kvalita slovníka je kľúčová</a:t>
            </a:r>
            <a:endParaRPr lang="sk-SK" sz="2400" dirty="0">
              <a:effectLst/>
              <a:latin typeface="Arial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Všeobecný verzus zameraný na doménu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Správny výber slov (vrátane </a:t>
            </a:r>
            <a:r>
              <a:rPr lang="sk-SK" sz="24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emotikonov</a:t>
            </a:r>
            <a:r>
              <a:rPr lang="sk-SK" sz="24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i="1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Big </a:t>
            </a:r>
            <a:r>
              <a:rPr lang="sk-SK" sz="2000" i="1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lexicon</a:t>
            </a:r>
            <a:r>
              <a:rPr lang="sk-SK" sz="2000" i="1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– preložený z </a:t>
            </a:r>
            <a:r>
              <a:rPr lang="sk-SK" sz="20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Ang</a:t>
            </a: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. a manuálne doplnený o doménové slová (1430 slov) </a:t>
            </a:r>
          </a:p>
          <a:p>
            <a:pPr marL="1428750" lvl="2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18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doménová závislosť môže byť problém (dlhý film a dlhá výdrž baterky)</a:t>
            </a: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i="1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Small</a:t>
            </a:r>
            <a:r>
              <a:rPr lang="sk-SK" sz="2000" i="1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2000" i="1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lexicon</a:t>
            </a:r>
            <a:r>
              <a:rPr lang="sk-SK" sz="2000" i="1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sk-SK" sz="20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doménovo</a:t>
            </a: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nezávislý, iba slová s rovnakým významom v rôznych doménach (220 slov)</a:t>
            </a:r>
          </a:p>
          <a:p>
            <a:pPr marL="1428750" lvl="2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18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extrahovaný zo 6 </a:t>
            </a:r>
            <a:r>
              <a:rPr lang="sk-SK" sz="18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Ang</a:t>
            </a:r>
            <a:r>
              <a:rPr lang="sk-SK" sz="18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. Lexikónov (iba prekrývajúce sa slová)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b="1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Správne anotovaný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	</a:t>
            </a:r>
          </a:p>
        </p:txBody>
      </p:sp>
      <p:sp>
        <p:nvSpPr>
          <p:cNvPr id="6" name="Zástupný objekt pre text 1">
            <a:extLst>
              <a:ext uri="{FF2B5EF4-FFF2-40B4-BE49-F238E27FC236}">
                <a16:creationId xmlns:a16="http://schemas.microsoft.com/office/drawing/2014/main" id="{090B2FF5-9471-4AEB-9799-D7C8E423B294}"/>
              </a:ext>
            </a:extLst>
          </p:cNvPr>
          <p:cNvSpPr txBox="1">
            <a:spLocks/>
          </p:cNvSpPr>
          <p:nvPr/>
        </p:nvSpPr>
        <p:spPr>
          <a:xfrm>
            <a:off x="5543446" y="5229061"/>
            <a:ext cx="6337627" cy="12729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solidFill>
                <a:srgbClr val="0D0D0D"/>
              </a:solidFill>
              <a:latin typeface="Arial" charset="0"/>
            </a:endParaRP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0509FFB2-CC23-4E26-B829-96B3724C4CF8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6/33</a:t>
            </a:r>
          </a:p>
        </p:txBody>
      </p:sp>
    </p:spTree>
    <p:extLst>
      <p:ext uri="{BB962C8B-B14F-4D97-AF65-F5344CB8AC3E}">
        <p14:creationId xmlns:p14="http://schemas.microsoft.com/office/powerpoint/2010/main" val="1305842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6447099" cy="604838"/>
          </a:xfrm>
        </p:spPr>
        <p:txBody>
          <a:bodyPr/>
          <a:lstStyle/>
          <a:p>
            <a:r>
              <a:rPr lang="sk-SK" dirty="0"/>
              <a:t>Anotácia lexikónov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761756"/>
            <a:ext cx="11394481" cy="4615461"/>
          </a:xfrm>
        </p:spPr>
        <p:txBody>
          <a:bodyPr/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Manuálne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b="1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Automatizovane</a:t>
            </a:r>
          </a:p>
          <a:p>
            <a:pPr lvl="1" indent="0">
              <a:lnSpc>
                <a:spcPct val="107000"/>
              </a:lnSpc>
              <a:spcBef>
                <a:spcPts val="0"/>
              </a:spcBef>
              <a:buNone/>
              <a:defRPr/>
            </a:pPr>
            <a:r>
              <a:rPr lang="sk-SK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PSO, BBPSO (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Bare-Bones Particle Swarm Optimization</a:t>
            </a:r>
            <a:r>
              <a:rPr lang="sk-SK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Particle</a:t>
            </a:r>
            <a:r>
              <a:rPr lang="sk-SK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reprezentuje </a:t>
            </a:r>
            <a:r>
              <a:rPr lang="sk-SK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sada</a:t>
            </a:r>
            <a:r>
              <a:rPr lang="sk-SK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čísel – anotácie všetkých slov</a:t>
            </a:r>
            <a:endParaRPr lang="sk-SK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Naučených 30 </a:t>
            </a:r>
            <a:r>
              <a:rPr lang="sk-SK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verziíi</a:t>
            </a:r>
            <a:r>
              <a:rPr lang="sk-SK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malého a veľkého slovníka optimalizáciou</a:t>
            </a: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Optimalizačná funkcia – </a:t>
            </a:r>
            <a:r>
              <a:rPr lang="sk-SK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Macro</a:t>
            </a:r>
            <a:r>
              <a:rPr lang="sk-SK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F1 </a:t>
            </a: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Testované na </a:t>
            </a:r>
            <a:r>
              <a:rPr lang="sk-SK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Movie</a:t>
            </a:r>
            <a:r>
              <a:rPr lang="sk-SK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buNone/>
              <a:defRPr/>
            </a:pPr>
            <a:r>
              <a:rPr lang="sk-SK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	General (SL) </a:t>
            </a:r>
            <a:r>
              <a:rPr lang="sk-SK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dataset</a:t>
            </a:r>
            <a:endParaRPr lang="sk-SK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BBPSO najlepšie výsledky</a:t>
            </a:r>
            <a:endParaRPr lang="sk-SK" dirty="0">
              <a:latin typeface="Arial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indent="0">
              <a:lnSpc>
                <a:spcPct val="107000"/>
              </a:lnSpc>
              <a:spcBef>
                <a:spcPts val="0"/>
              </a:spcBef>
              <a:buNone/>
              <a:defRPr/>
            </a:pPr>
            <a:endParaRPr lang="sk-SK" sz="2000" dirty="0">
              <a:latin typeface="Arial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	</a:t>
            </a:r>
          </a:p>
        </p:txBody>
      </p:sp>
      <p:sp>
        <p:nvSpPr>
          <p:cNvPr id="6" name="Zástupný objekt pre text 1">
            <a:extLst>
              <a:ext uri="{FF2B5EF4-FFF2-40B4-BE49-F238E27FC236}">
                <a16:creationId xmlns:a16="http://schemas.microsoft.com/office/drawing/2014/main" id="{090B2FF5-9471-4AEB-9799-D7C8E423B294}"/>
              </a:ext>
            </a:extLst>
          </p:cNvPr>
          <p:cNvSpPr txBox="1">
            <a:spLocks/>
          </p:cNvSpPr>
          <p:nvPr/>
        </p:nvSpPr>
        <p:spPr>
          <a:xfrm>
            <a:off x="5543446" y="5229061"/>
            <a:ext cx="6337627" cy="12729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solidFill>
                <a:srgbClr val="0D0D0D"/>
              </a:solidFill>
              <a:latin typeface="Arial" charset="0"/>
            </a:endParaRP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37BA70EF-E8D2-4681-9983-6B07BA26B53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534" y="2813727"/>
            <a:ext cx="6012539" cy="3282517"/>
          </a:xfrm>
          <a:prstGeom prst="rect">
            <a:avLst/>
          </a:prstGeom>
        </p:spPr>
      </p:pic>
      <p:sp>
        <p:nvSpPr>
          <p:cNvPr id="7" name="Obdĺžnik 6">
            <a:extLst>
              <a:ext uri="{FF2B5EF4-FFF2-40B4-BE49-F238E27FC236}">
                <a16:creationId xmlns:a16="http://schemas.microsoft.com/office/drawing/2014/main" id="{336A437C-1E86-44AA-B48E-A7F1A92B7165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7/33</a:t>
            </a:r>
          </a:p>
        </p:txBody>
      </p:sp>
    </p:spTree>
    <p:extLst>
      <p:ext uri="{BB962C8B-B14F-4D97-AF65-F5344CB8AC3E}">
        <p14:creationId xmlns:p14="http://schemas.microsoft.com/office/powerpoint/2010/main" val="1298308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FAEE3398-A1DC-4909-9B34-B41BD78EFB5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341" y="550984"/>
            <a:ext cx="3399421" cy="62092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7153154" cy="604838"/>
          </a:xfrm>
        </p:spPr>
        <p:txBody>
          <a:bodyPr/>
          <a:lstStyle/>
          <a:p>
            <a:r>
              <a:rPr lang="sk-SK" dirty="0"/>
              <a:t>Hybridný prístup k analýze názorov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3713" y="943541"/>
            <a:ext cx="5423628" cy="4735364"/>
          </a:xfrm>
        </p:spPr>
        <p:txBody>
          <a:bodyPr/>
          <a:lstStyle/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2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Pomocou lexikóna sa klasifikujú </a:t>
            </a:r>
            <a:r>
              <a:rPr lang="sk-SK" sz="22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comentáre</a:t>
            </a:r>
            <a:r>
              <a:rPr lang="sk-SK" sz="22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(LOC)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200" b="1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Slovníkový prístup – </a:t>
            </a:r>
            <a:r>
              <a:rPr lang="sk-SK" sz="2200" b="1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labelovanie</a:t>
            </a:r>
            <a:r>
              <a:rPr lang="sk-SK" sz="2200" b="1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2200" b="1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trénovacej</a:t>
            </a:r>
            <a:r>
              <a:rPr lang="sk-SK" sz="2200" b="1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množiny pre SU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2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Naučenie NB modelu strojovým učením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2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Naučeným modelom sa klasifikujú zvyšné komentáre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2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Počet neklasifikovaných komentárov sa </a:t>
            </a:r>
            <a:r>
              <a:rPr lang="sk-SK" sz="2200" b="1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zredukoval z 18% na 0,03%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2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Macro</a:t>
            </a:r>
            <a:r>
              <a:rPr lang="sk-SK" sz="22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F1 sa zvýšilo (0.705 na 0,865)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latin typeface="Arial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latin typeface="Arial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	</a:t>
            </a:r>
          </a:p>
        </p:txBody>
      </p:sp>
      <p:sp>
        <p:nvSpPr>
          <p:cNvPr id="10" name="Zástupný objekt pre text 1">
            <a:extLst>
              <a:ext uri="{FF2B5EF4-FFF2-40B4-BE49-F238E27FC236}">
                <a16:creationId xmlns:a16="http://schemas.microsoft.com/office/drawing/2014/main" id="{B70DF44E-ABD3-4C85-A412-4527E4700303}"/>
              </a:ext>
            </a:extLst>
          </p:cNvPr>
          <p:cNvSpPr txBox="1">
            <a:spLocks/>
          </p:cNvSpPr>
          <p:nvPr/>
        </p:nvSpPr>
        <p:spPr>
          <a:xfrm>
            <a:off x="8535255" y="5579814"/>
            <a:ext cx="3690937" cy="10876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k-SK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LOC	</a:t>
            </a:r>
            <a:r>
              <a:rPr lang="sk-SK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Lexicon</a:t>
            </a:r>
            <a:r>
              <a:rPr lang="sk-SK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opinion</a:t>
            </a:r>
            <a:r>
              <a:rPr lang="sk-SK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classification</a:t>
            </a:r>
            <a:endParaRPr lang="sk-SK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k-SK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NB	učenie </a:t>
            </a:r>
            <a:r>
              <a:rPr lang="sk-SK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Naive</a:t>
            </a:r>
            <a:r>
              <a:rPr lang="sk-SK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Bayes</a:t>
            </a:r>
            <a:r>
              <a:rPr lang="sk-SK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modelu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sk-SK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MLOC	ML </a:t>
            </a:r>
            <a:r>
              <a:rPr lang="sk-SK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opinion</a:t>
            </a:r>
            <a:r>
              <a:rPr lang="sk-SK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classification</a:t>
            </a:r>
            <a:endParaRPr lang="sk-SK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4637AAE4-32E9-4A97-98B3-5017D3A2420D}"/>
              </a:ext>
            </a:extLst>
          </p:cNvPr>
          <p:cNvSpPr/>
          <p:nvPr/>
        </p:nvSpPr>
        <p:spPr>
          <a:xfrm>
            <a:off x="4725276" y="6385773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8/33</a:t>
            </a:r>
          </a:p>
        </p:txBody>
      </p:sp>
    </p:spTree>
    <p:extLst>
      <p:ext uri="{BB962C8B-B14F-4D97-AF65-F5344CB8AC3E}">
        <p14:creationId xmlns:p14="http://schemas.microsoft.com/office/powerpoint/2010/main" val="1133359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6180881" cy="604838"/>
          </a:xfrm>
        </p:spPr>
        <p:txBody>
          <a:bodyPr/>
          <a:lstStyle/>
          <a:p>
            <a:r>
              <a:rPr lang="sk-SK" dirty="0"/>
              <a:t>Využitie analýzy sentimentu 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71331" y="160452"/>
            <a:ext cx="3720668" cy="146282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9511" y="891865"/>
            <a:ext cx="4338192" cy="4908434"/>
          </a:xfrm>
        </p:spPr>
        <p:txBody>
          <a:bodyPr/>
          <a:lstStyle/>
          <a:p>
            <a:pPr marL="342900" indent="-34290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Analýza trendov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mobilné telefóny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ekonomika v kríze 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CoViD</a:t>
            </a:r>
            <a:endParaRPr lang="sk-SK" sz="2000" dirty="0">
              <a:latin typeface="Arial" charset="0"/>
              <a:cs typeface="Arial" panose="020B0604020202020204" pitchFamily="34" charset="0"/>
            </a:endParaRP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zásoby jedla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Identifikácia autorít a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vážená analýza sentimentu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n-GB" sz="2400" dirty="0">
                <a:solidFill>
                  <a:schemeClr val="accent1">
                    <a:lumMod val="50000"/>
                  </a:schemeClr>
                </a:solidFill>
              </a:rPr>
              <a:t>WO</a:t>
            </a:r>
            <a:r>
              <a:rPr lang="en-GB" sz="2400" dirty="0"/>
              <a:t> = ∑</a:t>
            </a:r>
            <a:r>
              <a:rPr lang="en-GB" sz="2400" baseline="-25000" dirty="0"/>
              <a:t>k</a:t>
            </a:r>
            <a:r>
              <a:rPr lang="en-GB" sz="2400" dirty="0"/>
              <a:t> [ </a:t>
            </a:r>
            <a:r>
              <a:rPr lang="en-GB" sz="2400" dirty="0" err="1">
                <a:solidFill>
                  <a:srgbClr val="9E0000"/>
                </a:solidFill>
              </a:rPr>
              <a:t>w</a:t>
            </a:r>
            <a:r>
              <a:rPr lang="en-GB" sz="2400" baseline="-25000" dirty="0" err="1">
                <a:solidFill>
                  <a:srgbClr val="9E0000"/>
                </a:solidFill>
              </a:rPr>
              <a:t>k</a:t>
            </a:r>
            <a:r>
              <a:rPr lang="en-GB" sz="2400" baseline="-25000" dirty="0">
                <a:solidFill>
                  <a:schemeClr val="accent1"/>
                </a:solidFill>
              </a:rPr>
              <a:t> </a:t>
            </a:r>
            <a:r>
              <a:rPr lang="en-GB" sz="2400" dirty="0"/>
              <a:t>∑</a:t>
            </a:r>
            <a:r>
              <a:rPr lang="en-GB" sz="2400" baseline="-25000" dirty="0"/>
              <a:t>j </a:t>
            </a:r>
            <a:r>
              <a:rPr lang="sk-SK" sz="2400" dirty="0"/>
              <a:t>P</a:t>
            </a:r>
            <a:r>
              <a:rPr lang="en-GB" sz="2400" baseline="-25000" dirty="0" err="1"/>
              <a:t>kj</a:t>
            </a:r>
            <a:r>
              <a:rPr lang="en-GB" sz="2400" dirty="0"/>
              <a:t> ]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	</a:t>
            </a: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C0B234AF-93FE-480F-AE22-E79C4AEA72C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966" y="4086377"/>
            <a:ext cx="5419524" cy="2092601"/>
          </a:xfrm>
          <a:prstGeom prst="rect">
            <a:avLst/>
          </a:prstGeom>
        </p:spPr>
      </p:pic>
      <p:grpSp>
        <p:nvGrpSpPr>
          <p:cNvPr id="13" name="Skupina 12">
            <a:extLst>
              <a:ext uri="{FF2B5EF4-FFF2-40B4-BE49-F238E27FC236}">
                <a16:creationId xmlns:a16="http://schemas.microsoft.com/office/drawing/2014/main" id="{952B5A00-F155-411B-A97E-24EAC5E2D9BB}"/>
              </a:ext>
            </a:extLst>
          </p:cNvPr>
          <p:cNvGrpSpPr/>
          <p:nvPr/>
        </p:nvGrpSpPr>
        <p:grpSpPr>
          <a:xfrm>
            <a:off x="4605568" y="1437884"/>
            <a:ext cx="7540043" cy="2686821"/>
            <a:chOff x="137490" y="874343"/>
            <a:chExt cx="11851309" cy="4693389"/>
          </a:xfrm>
        </p:grpSpPr>
        <p:pic>
          <p:nvPicPr>
            <p:cNvPr id="14" name="Obrázok 13">
              <a:extLst>
                <a:ext uri="{FF2B5EF4-FFF2-40B4-BE49-F238E27FC236}">
                  <a16:creationId xmlns:a16="http://schemas.microsoft.com/office/drawing/2014/main" id="{DC110A7D-19DF-4F85-99E0-97FC8A4FFACB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490" y="874343"/>
              <a:ext cx="11851309" cy="46933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927F0A8E-5814-4FA5-A44D-49AFC6502540}"/>
                </a:ext>
              </a:extLst>
            </p:cNvPr>
            <p:cNvSpPr txBox="1"/>
            <p:nvPr/>
          </p:nvSpPr>
          <p:spPr>
            <a:xfrm>
              <a:off x="585851" y="2083742"/>
              <a:ext cx="5950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4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PS</a:t>
              </a:r>
              <a:endParaRPr lang="en-GB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BlokTextu 15">
              <a:extLst>
                <a:ext uri="{FF2B5EF4-FFF2-40B4-BE49-F238E27FC236}">
                  <a16:creationId xmlns:a16="http://schemas.microsoft.com/office/drawing/2014/main" id="{E1421C0F-2189-48CD-A90B-C4AEC87A87BA}"/>
                </a:ext>
              </a:extLst>
            </p:cNvPr>
            <p:cNvSpPr txBox="1"/>
            <p:nvPr/>
          </p:nvSpPr>
          <p:spPr>
            <a:xfrm>
              <a:off x="568218" y="3382257"/>
              <a:ext cx="6126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sz="2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NS</a:t>
              </a:r>
              <a:endParaRPr lang="en-GB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Obdĺžnik 9">
            <a:extLst>
              <a:ext uri="{FF2B5EF4-FFF2-40B4-BE49-F238E27FC236}">
                <a16:creationId xmlns:a16="http://schemas.microsoft.com/office/drawing/2014/main" id="{D7BD4F69-76E8-4E07-BCA4-BF7969741632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9/33</a:t>
            </a:r>
          </a:p>
        </p:txBody>
      </p:sp>
    </p:spTree>
    <p:extLst>
      <p:ext uri="{BB962C8B-B14F-4D97-AF65-F5344CB8AC3E}">
        <p14:creationId xmlns:p14="http://schemas.microsoft.com/office/powerpoint/2010/main" val="832152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6285053" cy="604838"/>
          </a:xfrm>
        </p:spPr>
        <p:txBody>
          <a:bodyPr/>
          <a:lstStyle/>
          <a:p>
            <a:r>
              <a:rPr lang="sk-SK" dirty="0"/>
              <a:t>Klasifikácia emócií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188233"/>
            <a:ext cx="12192000" cy="5589543"/>
          </a:xfrm>
        </p:spPr>
        <p:txBody>
          <a:bodyPr/>
          <a:lstStyle/>
          <a:p>
            <a:pPr marL="342900" indent="-34290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i="0" dirty="0">
                <a:latin typeface="Arial" charset="0"/>
              </a:rPr>
              <a:t>Sentiment ako emócia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</a:rPr>
              <a:t>klasifikácia </a:t>
            </a:r>
            <a:r>
              <a:rPr lang="sk-SK" sz="2000" i="1" dirty="0">
                <a:latin typeface="Arial" charset="0"/>
              </a:rPr>
              <a:t>emócií</a:t>
            </a:r>
            <a:r>
              <a:rPr lang="sk-SK" sz="2000" dirty="0">
                <a:latin typeface="Arial" charset="0"/>
              </a:rPr>
              <a:t> (radosť, dôvera, strach, prekvapenie, smútok, znechutenie, hnev, anticipácia)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</a:rPr>
              <a:t>práca s textovými dátami</a:t>
            </a:r>
          </a:p>
          <a:p>
            <a:pPr marL="342900" indent="-34290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Metódy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Slovníkový prístup založený na lexikóne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effectLst/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Prístup založený na strojovom učení </a:t>
            </a:r>
          </a:p>
          <a:p>
            <a:pPr lvl="1" indent="0">
              <a:lnSpc>
                <a:spcPct val="107000"/>
              </a:lnSpc>
              <a:spcBef>
                <a:spcPts val="0"/>
              </a:spcBef>
              <a:buNone/>
              <a:defRPr/>
            </a:pP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sk-SK" sz="2000" dirty="0">
                <a:effectLst/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(MNB, </a:t>
            </a:r>
            <a:r>
              <a:rPr lang="sk-SK" sz="2000" dirty="0" err="1">
                <a:effectLst/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BernouliNB</a:t>
            </a:r>
            <a:r>
              <a:rPr lang="sk-SK" sz="2000" dirty="0">
                <a:effectLst/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sk-SK" sz="2000" dirty="0" err="1">
                <a:effectLst/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GausianNB</a:t>
            </a:r>
            <a:r>
              <a:rPr lang="sk-SK" sz="2000" dirty="0">
                <a:effectLst/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, SVM, NN)</a:t>
            </a:r>
          </a:p>
          <a:p>
            <a:pPr marL="342900" indent="-34290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Predspracovanie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Labelling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 – k-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means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 zhlukovanie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effectLst/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Reprezentácie</a:t>
            </a: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sk-SK" sz="20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Bag_of_Words</a:t>
            </a: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, n-</a:t>
            </a:r>
            <a:r>
              <a:rPr lang="sk-SK" sz="20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grams</a:t>
            </a: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 lvl="1" indent="0">
              <a:lnSpc>
                <a:spcPct val="107000"/>
              </a:lnSpc>
              <a:spcBef>
                <a:spcPts val="0"/>
              </a:spcBef>
              <a:buNone/>
              <a:defRPr/>
            </a:pP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  <a:r>
              <a:rPr lang="sk-SK" sz="20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word</a:t>
            </a: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k-SK" sz="2000" dirty="0" err="1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embeddings</a:t>
            </a:r>
            <a:r>
              <a:rPr lang="sk-SK" sz="2000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, TF-IDF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	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marL="3657600" lvl="8" indent="0">
              <a:lnSpc>
                <a:spcPct val="107000"/>
              </a:lnSpc>
              <a:spcBef>
                <a:spcPts val="0"/>
              </a:spcBef>
              <a:buNone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			</a:t>
            </a:r>
            <a:r>
              <a:rPr lang="sk-SK" dirty="0">
                <a:latin typeface="Arial" charset="0"/>
                <a:ea typeface="Times New Roman" panose="02020603050405020304" pitchFamily="18" charset="0"/>
                <a:cs typeface="Arial" panose="020B0604020202020204" pitchFamily="34" charset="0"/>
              </a:rPr>
              <a:t>Ensemble model – najlepšie modely pre každú emóciu</a:t>
            </a:r>
          </a:p>
          <a:p>
            <a:pPr marL="3657600" lvl="8" indent="0">
              <a:lnSpc>
                <a:spcPct val="107000"/>
              </a:lnSpc>
              <a:spcBef>
                <a:spcPts val="0"/>
              </a:spcBef>
              <a:buNone/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</a:t>
            </a:r>
            <a:r>
              <a:rPr lang="sk-SK" sz="1600" dirty="0">
                <a:latin typeface="Arial" charset="0"/>
                <a:cs typeface="Arial" panose="020B0604020202020204" pitchFamily="34" charset="0"/>
              </a:rPr>
              <a:t>(náhodný výber = 0.11)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			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	</a:t>
            </a:r>
          </a:p>
        </p:txBody>
      </p:sp>
      <p:sp>
        <p:nvSpPr>
          <p:cNvPr id="6" name="Zástupný objekt pre text 1">
            <a:extLst>
              <a:ext uri="{FF2B5EF4-FFF2-40B4-BE49-F238E27FC236}">
                <a16:creationId xmlns:a16="http://schemas.microsoft.com/office/drawing/2014/main" id="{090B2FF5-9471-4AEB-9799-D7C8E423B294}"/>
              </a:ext>
            </a:extLst>
          </p:cNvPr>
          <p:cNvSpPr txBox="1">
            <a:spLocks/>
          </p:cNvSpPr>
          <p:nvPr/>
        </p:nvSpPr>
        <p:spPr>
          <a:xfrm>
            <a:off x="5543446" y="5229061"/>
            <a:ext cx="6337627" cy="12729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solidFill>
                <a:srgbClr val="0D0D0D"/>
              </a:solidFill>
              <a:latin typeface="Arial" charset="0"/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4070B1C7-A9D1-4C1F-BE5C-87DE05428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8801" y="2091959"/>
            <a:ext cx="5596020" cy="3680370"/>
          </a:xfrm>
          <a:prstGeom prst="rect">
            <a:avLst/>
          </a:prstGeom>
        </p:spPr>
      </p:pic>
      <p:sp>
        <p:nvSpPr>
          <p:cNvPr id="9" name="Obdĺžnik 8">
            <a:extLst>
              <a:ext uri="{FF2B5EF4-FFF2-40B4-BE49-F238E27FC236}">
                <a16:creationId xmlns:a16="http://schemas.microsoft.com/office/drawing/2014/main" id="{EB7096A8-1F0D-49DE-90C5-426AA49945D5}"/>
              </a:ext>
            </a:extLst>
          </p:cNvPr>
          <p:cNvSpPr/>
          <p:nvPr/>
        </p:nvSpPr>
        <p:spPr>
          <a:xfrm>
            <a:off x="5577632" y="6374050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10/33</a:t>
            </a:r>
          </a:p>
        </p:txBody>
      </p:sp>
    </p:spTree>
    <p:extLst>
      <p:ext uri="{BB962C8B-B14F-4D97-AF65-F5344CB8AC3E}">
        <p14:creationId xmlns:p14="http://schemas.microsoft.com/office/powerpoint/2010/main" val="2591657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6389225" cy="604838"/>
          </a:xfrm>
        </p:spPr>
        <p:txBody>
          <a:bodyPr/>
          <a:lstStyle/>
          <a:p>
            <a:r>
              <a:rPr lang="sk-SK" dirty="0"/>
              <a:t>Klasifikácia emócií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126" y="1043019"/>
            <a:ext cx="11586949" cy="1595684"/>
          </a:xfrm>
        </p:spPr>
        <p:txBody>
          <a:bodyPr/>
          <a:lstStyle/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000" b="1" i="0" dirty="0">
                <a:latin typeface="Arial" charset="0"/>
              </a:rPr>
              <a:t>Použitie v HRI</a:t>
            </a:r>
          </a:p>
          <a:p>
            <a:pPr marL="4500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</a:rPr>
              <a:t>Zlepšenie interakcie človeka s robotom NAO (najúspešnejší experiment)</a:t>
            </a:r>
          </a:p>
          <a:p>
            <a:pPr marL="4500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Najväčší nárast správnosti v SU prístupe v porovnaní s </a:t>
            </a:r>
            <a:r>
              <a:rPr lang="sk-SK" sz="20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r>
              <a:rPr lang="sk-SK" sz="2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– slovníkový prístup </a:t>
            </a:r>
            <a:r>
              <a:rPr lang="sk-SK" sz="1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Disgust = 90%, Joy = 83%, Anger = 80%, No emotion = 71%, Anticipation = 67%,</a:t>
            </a:r>
            <a:r>
              <a:rPr lang="sk-SK" sz="1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8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Sadness</a:t>
            </a:r>
            <a:r>
              <a:rPr lang="sk-SK" sz="1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= 67%).</a:t>
            </a:r>
            <a:endParaRPr lang="sk-SK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00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latin typeface="Arial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		</a:t>
            </a:r>
          </a:p>
        </p:txBody>
      </p:sp>
      <p:sp>
        <p:nvSpPr>
          <p:cNvPr id="6" name="Zástupný objekt pre text 1">
            <a:extLst>
              <a:ext uri="{FF2B5EF4-FFF2-40B4-BE49-F238E27FC236}">
                <a16:creationId xmlns:a16="http://schemas.microsoft.com/office/drawing/2014/main" id="{090B2FF5-9471-4AEB-9799-D7C8E423B294}"/>
              </a:ext>
            </a:extLst>
          </p:cNvPr>
          <p:cNvSpPr txBox="1">
            <a:spLocks/>
          </p:cNvSpPr>
          <p:nvPr/>
        </p:nvSpPr>
        <p:spPr>
          <a:xfrm>
            <a:off x="5543446" y="5229061"/>
            <a:ext cx="6337627" cy="12729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solidFill>
                <a:srgbClr val="0D0D0D"/>
              </a:solidFill>
              <a:latin typeface="Arial" charset="0"/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A9EEADFA-BEF8-4A39-BC15-C5030C63B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844" y="2693496"/>
            <a:ext cx="9066311" cy="2841294"/>
          </a:xfrm>
          <a:prstGeom prst="rect">
            <a:avLst/>
          </a:prstGeom>
        </p:spPr>
      </p:pic>
      <p:sp>
        <p:nvSpPr>
          <p:cNvPr id="9" name="Obdĺžnik 8">
            <a:extLst>
              <a:ext uri="{FF2B5EF4-FFF2-40B4-BE49-F238E27FC236}">
                <a16:creationId xmlns:a16="http://schemas.microsoft.com/office/drawing/2014/main" id="{52BF6BF7-A940-4DD6-B388-6C888B445540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11/33</a:t>
            </a:r>
          </a:p>
        </p:txBody>
      </p:sp>
    </p:spTree>
    <p:extLst>
      <p:ext uri="{BB962C8B-B14F-4D97-AF65-F5344CB8AC3E}">
        <p14:creationId xmlns:p14="http://schemas.microsoft.com/office/powerpoint/2010/main" val="3722393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3"/>
          </p:nvPr>
        </p:nvSpPr>
        <p:spPr>
          <a:xfrm>
            <a:off x="469292" y="982892"/>
            <a:ext cx="11357749" cy="4465362"/>
          </a:xfrm>
        </p:spPr>
        <p:txBody>
          <a:bodyPr/>
          <a:lstStyle/>
          <a:p>
            <a:pPr marL="0" lvl="1" indent="0">
              <a:lnSpc>
                <a:spcPct val="100000"/>
              </a:lnSpc>
              <a:buNone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Sociálne médiá</a:t>
            </a:r>
          </a:p>
          <a:p>
            <a:pPr marL="342000" lvl="1" indent="-3420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Pozitívny vplyv: konektivita, prístup k informáciám, učenie</a:t>
            </a:r>
          </a:p>
          <a:p>
            <a:pPr marL="342000" lvl="1" indent="-3420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Negatívny vplyv: trolovanie, falošné správy a recenzie, hoaxy, </a:t>
            </a:r>
            <a:r>
              <a:rPr lang="sk-SK" sz="2200" dirty="0" err="1">
                <a:latin typeface="Arial" panose="020B0604020202020204" pitchFamily="34" charset="0"/>
                <a:cs typeface="Arial" panose="020B0604020202020204" pitchFamily="34" charset="0"/>
              </a:rPr>
              <a:t>kyber</a:t>
            </a: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-šikana, obťažovanie, ohováranie, toxické posty, nenávistný prejav</a:t>
            </a:r>
          </a:p>
          <a:p>
            <a:pPr marL="342000" lvl="1" indent="-3420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 err="1">
                <a:latin typeface="Arial" panose="020B0604020202020204" pitchFamily="34" charset="0"/>
                <a:cs typeface="Arial" panose="020B0604020202020204" pitchFamily="34" charset="0"/>
              </a:rPr>
              <a:t>Antisociálne</a:t>
            </a: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 chovanie - </a:t>
            </a:r>
            <a:r>
              <a:rPr lang="sk-SK" sz="2200" b="1" dirty="0">
                <a:latin typeface="Arial" panose="020B0604020202020204" pitchFamily="34" charset="0"/>
                <a:cs typeface="Arial" panose="020B0604020202020204" pitchFamily="34" charset="0"/>
              </a:rPr>
              <a:t>dezinformácie</a:t>
            </a:r>
            <a:endParaRPr lang="en-GB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9200" lvl="2" indent="-3420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b="1" dirty="0">
                <a:latin typeface="Arial" panose="020B0604020202020204" pitchFamily="34" charset="0"/>
                <a:cs typeface="Arial" panose="020B0604020202020204" pitchFamily="34" charset="0"/>
              </a:rPr>
              <a:t>ovplyvňovanie a manipulácia</a:t>
            </a: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k-SK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99200" lvl="2" indent="-3420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nedorozumenie, nepresné informácie, bez manipulácie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lvl="1" indent="-3420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Väčšina používateľov SW akceptuje normy sociálneho chovania</a:t>
            </a:r>
          </a:p>
          <a:p>
            <a:pPr marL="342000" lvl="1" indent="-3420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Niektorí negatívne ovplyvňujú zvyšok komunity</a:t>
            </a:r>
            <a:endParaRPr lang="en-GB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000" lvl="1" indent="-3420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Potreba vyvinúť nové formy regulácie (moderátor, značkovanie účastníkmi diskusie)</a:t>
            </a:r>
          </a:p>
          <a:p>
            <a:pPr marL="342000" lvl="1" indent="-3420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Automatická detekcia – </a:t>
            </a:r>
            <a:r>
              <a:rPr lang="sk-SK" sz="2200" b="1" dirty="0">
                <a:latin typeface="Arial" panose="020B0604020202020204" pitchFamily="34" charset="0"/>
                <a:cs typeface="Arial" panose="020B0604020202020204" pitchFamily="34" charset="0"/>
              </a:rPr>
              <a:t>toxické posty, falošné správy a </a:t>
            </a:r>
            <a:r>
              <a:rPr lang="sk-SK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trolling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6805914" cy="604838"/>
          </a:xfrm>
        </p:spPr>
        <p:txBody>
          <a:bodyPr/>
          <a:lstStyle/>
          <a:p>
            <a:r>
              <a:rPr lang="sk-SK" dirty="0"/>
              <a:t>Detekcia </a:t>
            </a:r>
            <a:r>
              <a:rPr lang="sk-SK" dirty="0" err="1"/>
              <a:t>antisociá</a:t>
            </a:r>
            <a:r>
              <a:rPr lang="en-GB" dirty="0"/>
              <a:t>l</a:t>
            </a:r>
            <a:r>
              <a:rPr lang="sk-SK" dirty="0"/>
              <a:t>neho chovania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0C11472F-EC33-45B1-937C-A267F2254929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12/33</a:t>
            </a:r>
          </a:p>
        </p:txBody>
      </p:sp>
    </p:spTree>
    <p:extLst>
      <p:ext uri="{BB962C8B-B14F-4D97-AF65-F5344CB8AC3E}">
        <p14:creationId xmlns:p14="http://schemas.microsoft.com/office/powerpoint/2010/main" val="923112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7106856" cy="604838"/>
          </a:xfrm>
        </p:spPr>
        <p:txBody>
          <a:bodyPr/>
          <a:lstStyle/>
          <a:p>
            <a:r>
              <a:rPr lang="sk-SK" dirty="0"/>
              <a:t>Detekcia </a:t>
            </a:r>
            <a:r>
              <a:rPr lang="sk-SK" dirty="0" err="1"/>
              <a:t>antisociálneho</a:t>
            </a:r>
            <a:r>
              <a:rPr lang="sk-SK" dirty="0"/>
              <a:t> chovania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86775" y="108799"/>
            <a:ext cx="3705225" cy="12485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203" y="815301"/>
            <a:ext cx="11749859" cy="5414050"/>
          </a:xfrm>
        </p:spPr>
        <p:txBody>
          <a:bodyPr/>
          <a:lstStyle/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Metódy</a:t>
            </a:r>
          </a:p>
          <a:p>
            <a:pPr marL="342900" indent="-34290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Slovníkový prístup – náročné budovanie slovníkov</a:t>
            </a:r>
          </a:p>
          <a:p>
            <a:pPr marL="342900" indent="-34290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b="1" dirty="0">
                <a:latin typeface="Arial" charset="0"/>
                <a:cs typeface="Arial" panose="020B0604020202020204" pitchFamily="34" charset="0"/>
              </a:rPr>
              <a:t>Prístup založený na strojovom učení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atribúty z textu (slová), zo štruktúry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potreba tvorby anotovanej 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trénovacej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 množiny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typ anotácie (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labelling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) odpovedá riešenému problému</a:t>
            </a:r>
          </a:p>
          <a:p>
            <a:pPr lvl="1" indent="0">
              <a:lnSpc>
                <a:spcPct val="107000"/>
              </a:lnSpc>
              <a:spcBef>
                <a:spcPts val="0"/>
              </a:spcBef>
              <a:buNone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		(toxický / nie toxický, trol / dôveryhodný, falošná správa / nie falošná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Príklad anotovanej </a:t>
            </a:r>
            <a:r>
              <a:rPr lang="sk-SK" dirty="0" err="1">
                <a:latin typeface="Arial" charset="0"/>
                <a:cs typeface="Arial" panose="020B0604020202020204" pitchFamily="34" charset="0"/>
              </a:rPr>
              <a:t>trénovacej</a:t>
            </a:r>
            <a:r>
              <a:rPr lang="sk-SK" dirty="0">
                <a:latin typeface="Arial" charset="0"/>
                <a:cs typeface="Arial" panose="020B0604020202020204" pitchFamily="34" charset="0"/>
              </a:rPr>
              <a:t> množiny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63A54554-51F2-4F02-8DD8-C3B436080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838" y="3522326"/>
            <a:ext cx="8370925" cy="2070795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FFC5656E-2115-4441-91C9-AD5B8846B8BF}"/>
              </a:ext>
            </a:extLst>
          </p:cNvPr>
          <p:cNvSpPr txBox="1"/>
          <p:nvPr/>
        </p:nvSpPr>
        <p:spPr>
          <a:xfrm>
            <a:off x="81735" y="3908505"/>
            <a:ext cx="3858620" cy="15799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k-SK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l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ies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utter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tosh</a:t>
            </a:r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one fact!!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k-SK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sk-SK" altLang="sk-SK" sz="1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believe politics</a:t>
            </a:r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k-SK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nice, thank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you.</a:t>
            </a:r>
            <a:endParaRPr lang="sk-SK" altLang="sk-SK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k-SK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should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resign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that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balderdash</a:t>
            </a:r>
            <a:r>
              <a:rPr lang="en-GB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sk-SK" altLang="sk-SK" sz="1600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really </a:t>
            </a:r>
            <a:r>
              <a:rPr lang="en-GB" altLang="sk-SK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drives me </a:t>
            </a:r>
            <a:r>
              <a:rPr lang="en-GB" altLang="sk-SK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</a:t>
            </a:r>
            <a:r>
              <a:rPr lang="en-GB" altLang="sk-SK" sz="1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AFEB4865-63C8-42EA-B6B2-245E5EBADF3E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13/33</a:t>
            </a:r>
          </a:p>
        </p:txBody>
      </p:sp>
    </p:spTree>
    <p:extLst>
      <p:ext uri="{BB962C8B-B14F-4D97-AF65-F5344CB8AC3E}">
        <p14:creationId xmlns:p14="http://schemas.microsoft.com/office/powerpoint/2010/main" val="1952629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EC678CC5-34AE-42BC-869B-25DA0D68A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0537" y="3415921"/>
            <a:ext cx="9701463" cy="2329400"/>
          </a:xfrm>
          <a:prstGeom prst="rect">
            <a:avLst/>
          </a:prstGeom>
        </p:spPr>
      </p:pic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-1" y="80223"/>
            <a:ext cx="8486775" cy="604838"/>
          </a:xfrm>
        </p:spPr>
        <p:txBody>
          <a:bodyPr/>
          <a:lstStyle/>
          <a:p>
            <a:r>
              <a:rPr lang="sk-SK" dirty="0"/>
              <a:t>Metódy strojového učenia vhodné na analýzu textov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86775" y="108799"/>
            <a:ext cx="3705225" cy="12485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377" y="1250490"/>
            <a:ext cx="11453666" cy="4077548"/>
          </a:xfrm>
        </p:spPr>
        <p:txBody>
          <a:bodyPr/>
          <a:lstStyle/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Naivný </a:t>
            </a:r>
            <a:r>
              <a:rPr lang="sk-SK" sz="2400" dirty="0" err="1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Bayes</a:t>
            </a:r>
            <a:r>
              <a:rPr lang="sk-SK" sz="24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 </a:t>
            </a:r>
            <a:r>
              <a:rPr lang="sk-SK" sz="2400" dirty="0" err="1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klasifikátor</a:t>
            </a:r>
            <a:endParaRPr lang="sk-SK" sz="2400" dirty="0">
              <a:solidFill>
                <a:srgbClr val="9E0000"/>
              </a:solidFill>
              <a:latin typeface="Arial" charset="0"/>
              <a:cs typeface="Arial" panose="020B0604020202020204" pitchFamily="34" charset="0"/>
            </a:endParaRPr>
          </a:p>
          <a:p>
            <a:pPr marL="285750" indent="-28575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200" dirty="0" err="1">
                <a:latin typeface="Arial" charset="0"/>
                <a:cs typeface="Arial" panose="020B0604020202020204" pitchFamily="34" charset="0"/>
              </a:rPr>
              <a:t>baseline</a:t>
            </a:r>
            <a:r>
              <a:rPr lang="sk-SK" sz="2200" dirty="0">
                <a:latin typeface="Arial" charset="0"/>
                <a:cs typeface="Arial" panose="020B0604020202020204" pitchFamily="34" charset="0"/>
              </a:rPr>
              <a:t> metóda – krátke texty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Rozhodovacie stromy - </a:t>
            </a:r>
            <a:r>
              <a:rPr lang="sk-SK" sz="24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Náhodné stromy (</a:t>
            </a:r>
            <a:r>
              <a:rPr lang="sk-SK" sz="2400" dirty="0" err="1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Random</a:t>
            </a:r>
            <a:r>
              <a:rPr lang="sk-SK" sz="24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 </a:t>
            </a:r>
            <a:r>
              <a:rPr lang="sk-SK" sz="2400" dirty="0" err="1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Forests</a:t>
            </a:r>
            <a:r>
              <a:rPr lang="sk-SK" sz="24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 - RF)</a:t>
            </a:r>
          </a:p>
          <a:p>
            <a:pPr marL="1143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množina </a:t>
            </a:r>
            <a:r>
              <a:rPr lang="sk-SK" dirty="0" err="1">
                <a:latin typeface="Arial" charset="0"/>
                <a:cs typeface="Arial" panose="020B0604020202020204" pitchFamily="34" charset="0"/>
              </a:rPr>
              <a:t>dekorelovaných</a:t>
            </a:r>
            <a:r>
              <a:rPr lang="sk-SK" dirty="0">
                <a:latin typeface="Arial" charset="0"/>
                <a:cs typeface="Arial" panose="020B0604020202020204" pitchFamily="34" charset="0"/>
              </a:rPr>
              <a:t> stromov – princíp náhodného výberu atribútov</a:t>
            </a:r>
          </a:p>
          <a:p>
            <a:pPr marL="1143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Klasifikácia - hlasovanie, regresia - priemer</a:t>
            </a:r>
          </a:p>
          <a:p>
            <a:pPr marL="1143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učenie súborom metód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endParaRPr lang="sk-SK" sz="2200" dirty="0">
              <a:solidFill>
                <a:schemeClr val="bg1">
                  <a:lumMod val="50000"/>
                </a:schemeClr>
              </a:solidFill>
              <a:latin typeface="Arial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endParaRPr lang="sk-SK" sz="2200" dirty="0">
              <a:solidFill>
                <a:schemeClr val="bg1">
                  <a:lumMod val="50000"/>
                </a:schemeClr>
              </a:solidFill>
              <a:latin typeface="Arial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endParaRPr lang="sk-SK" sz="2200" dirty="0">
              <a:solidFill>
                <a:schemeClr val="bg1">
                  <a:lumMod val="50000"/>
                </a:schemeClr>
              </a:solidFill>
              <a:latin typeface="Arial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endParaRPr lang="sk-SK" sz="2200" dirty="0">
              <a:solidFill>
                <a:schemeClr val="bg1">
                  <a:lumMod val="50000"/>
                </a:schemeClr>
              </a:solidFill>
              <a:latin typeface="Arial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endParaRPr lang="sk-SK" sz="2200" dirty="0">
              <a:solidFill>
                <a:schemeClr val="bg1">
                  <a:lumMod val="50000"/>
                </a:schemeClr>
              </a:solidFill>
              <a:latin typeface="Arial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endParaRPr lang="sk-SK" sz="2200" dirty="0">
              <a:solidFill>
                <a:schemeClr val="bg1">
                  <a:lumMod val="50000"/>
                </a:schemeClr>
              </a:solidFill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BlokTextu 8">
                <a:extLst>
                  <a:ext uri="{FF2B5EF4-FFF2-40B4-BE49-F238E27FC236}">
                    <a16:creationId xmlns:a16="http://schemas.microsoft.com/office/drawing/2014/main" id="{6BD78A13-761F-47B7-9326-6602F6A89D03}"/>
                  </a:ext>
                </a:extLst>
              </p:cNvPr>
              <p:cNvSpPr txBox="1"/>
              <p:nvPr/>
            </p:nvSpPr>
            <p:spPr>
              <a:xfrm>
                <a:off x="3339242" y="1498459"/>
                <a:ext cx="7000145" cy="8485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 …,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∏"/>
                          <m:limLoc m:val="undOvr"/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sk-S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sk-SK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sk-SK" dirty="0"/>
              </a:p>
            </p:txBody>
          </p:sp>
        </mc:Choice>
        <mc:Fallback xmlns="">
          <p:sp>
            <p:nvSpPr>
              <p:cNvPr id="9" name="BlokTextu 8">
                <a:extLst>
                  <a:ext uri="{FF2B5EF4-FFF2-40B4-BE49-F238E27FC236}">
                    <a16:creationId xmlns:a16="http://schemas.microsoft.com/office/drawing/2014/main" id="{6BD78A13-761F-47B7-9326-6602F6A89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9242" y="1498459"/>
                <a:ext cx="7000145" cy="8485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ĺžnik 6">
            <a:extLst>
              <a:ext uri="{FF2B5EF4-FFF2-40B4-BE49-F238E27FC236}">
                <a16:creationId xmlns:a16="http://schemas.microsoft.com/office/drawing/2014/main" id="{30705299-D557-41C4-A107-8F9B7D7BF707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14/33</a:t>
            </a:r>
          </a:p>
        </p:txBody>
      </p:sp>
    </p:spTree>
    <p:extLst>
      <p:ext uri="{BB962C8B-B14F-4D97-AF65-F5344CB8AC3E}">
        <p14:creationId xmlns:p14="http://schemas.microsoft.com/office/powerpoint/2010/main" val="3384258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D1970D9C-2D5F-4AEE-8D42-05395A4B3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03" y="2615443"/>
            <a:ext cx="8334375" cy="3028950"/>
          </a:xfrm>
          <a:prstGeom prst="rect">
            <a:avLst/>
          </a:prstGeom>
        </p:spPr>
      </p:pic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8486775" cy="604838"/>
          </a:xfrm>
        </p:spPr>
        <p:txBody>
          <a:bodyPr/>
          <a:lstStyle/>
          <a:p>
            <a:r>
              <a:rPr lang="sk-SK" dirty="0"/>
              <a:t>Metódy strojového učenia vhodné na analýzu textov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86775" y="108799"/>
            <a:ext cx="3705225" cy="12485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203" y="912146"/>
            <a:ext cx="11749859" cy="1476212"/>
          </a:xfrm>
        </p:spPr>
        <p:txBody>
          <a:bodyPr/>
          <a:lstStyle/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Logistická regresia</a:t>
            </a:r>
          </a:p>
          <a:p>
            <a:pPr marL="342900" indent="-34290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Lineárna kombinácia 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prediktorov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 transformovaná 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sigmoidálnou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 funkciou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endParaRPr lang="sk-SK" sz="2200" dirty="0">
              <a:solidFill>
                <a:schemeClr val="bg1">
                  <a:lumMod val="50000"/>
                </a:schemeClr>
              </a:solidFill>
              <a:latin typeface="Arial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endParaRPr lang="sk-SK" sz="2200" dirty="0">
              <a:solidFill>
                <a:schemeClr val="bg1">
                  <a:lumMod val="50000"/>
                </a:schemeClr>
              </a:solidFill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BlokTextu 6">
                <a:extLst>
                  <a:ext uri="{FF2B5EF4-FFF2-40B4-BE49-F238E27FC236}">
                    <a16:creationId xmlns:a16="http://schemas.microsoft.com/office/drawing/2014/main" id="{93F428FD-7E6B-423D-9BE6-C73A343FB59D}"/>
                  </a:ext>
                </a:extLst>
              </p:cNvPr>
              <p:cNvSpPr txBox="1"/>
              <p:nvPr/>
            </p:nvSpPr>
            <p:spPr>
              <a:xfrm>
                <a:off x="2935945" y="1771009"/>
                <a:ext cx="3273786" cy="617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sk-SK" sz="1800" b="0" i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y</m:t>
                      </m:r>
                      <m:r>
                        <a:rPr lang="sk-SK" sz="1800" b="0" i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sk-SK" sz="18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sk-SK" sz="1800" b="0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sk-SK" sz="1800" b="0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sk-SK" sz="18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sk-SK" sz="1800" b="0" i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e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sk-SK" sz="1800" i="1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sk-SK" sz="18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sk-SK" sz="18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sk-SK" sz="1800" i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sk-SK" sz="1800" i="1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sk-SK" sz="18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sk-SK" sz="18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sk-SK" sz="18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∗</m:t>
                              </m:r>
                              <m:r>
                                <a:rPr lang="sk-SK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k-SK" dirty="0"/>
              </a:p>
            </p:txBody>
          </p:sp>
        </mc:Choice>
        <mc:Fallback xmlns="">
          <p:sp>
            <p:nvSpPr>
              <p:cNvPr id="7" name="BlokTextu 6">
                <a:extLst>
                  <a:ext uri="{FF2B5EF4-FFF2-40B4-BE49-F238E27FC236}">
                    <a16:creationId xmlns:a16="http://schemas.microsoft.com/office/drawing/2014/main" id="{93F428FD-7E6B-423D-9BE6-C73A343FB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945" y="1771009"/>
                <a:ext cx="3273786" cy="6173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bdĺžnik 8">
            <a:extLst>
              <a:ext uri="{FF2B5EF4-FFF2-40B4-BE49-F238E27FC236}">
                <a16:creationId xmlns:a16="http://schemas.microsoft.com/office/drawing/2014/main" id="{C10E847B-6DA3-4794-8FD9-26E2099E7EC7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15/33</a:t>
            </a:r>
          </a:p>
        </p:txBody>
      </p:sp>
    </p:spTree>
    <p:extLst>
      <p:ext uri="{BB962C8B-B14F-4D97-AF65-F5344CB8AC3E}">
        <p14:creationId xmlns:p14="http://schemas.microsoft.com/office/powerpoint/2010/main" val="885293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ok 14">
            <a:extLst>
              <a:ext uri="{FF2B5EF4-FFF2-40B4-BE49-F238E27FC236}">
                <a16:creationId xmlns:a16="http://schemas.microsoft.com/office/drawing/2014/main" id="{7707F9A4-2BEC-4EC8-96C8-9830D35CE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63" y="2057400"/>
            <a:ext cx="3925373" cy="3685588"/>
          </a:xfrm>
          <a:prstGeom prst="rect">
            <a:avLst/>
          </a:prstGeom>
        </p:spPr>
      </p:pic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8263" y="733056"/>
            <a:ext cx="7302573" cy="2368959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Metóda podporných vektorov (SVM)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Optimalizuje šírku separačného pásu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Lineárny (lineárne separovateľné dáta – LTU, 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Perceptron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)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Nelineárny, 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Kernelové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 funkcie (neseparovateľné)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0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-1" y="80223"/>
            <a:ext cx="8463059" cy="604838"/>
          </a:xfrm>
        </p:spPr>
        <p:txBody>
          <a:bodyPr/>
          <a:lstStyle/>
          <a:p>
            <a:r>
              <a:rPr lang="sk-SK" dirty="0"/>
              <a:t>Metódy strojového učenia vhodné na analýzu textov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86775" y="108799"/>
            <a:ext cx="3705225" cy="12485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728F5686-7A29-4C15-A33F-433F1ABA7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438" y="2229664"/>
            <a:ext cx="6677391" cy="2938066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68A6470B-5B37-4904-89A4-C8AC1B48921C}"/>
              </a:ext>
            </a:extLst>
          </p:cNvPr>
          <p:cNvSpPr txBox="1"/>
          <p:nvPr/>
        </p:nvSpPr>
        <p:spPr>
          <a:xfrm>
            <a:off x="6036860" y="5370624"/>
            <a:ext cx="6155140" cy="663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1800" dirty="0" err="1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Kernelová</a:t>
            </a:r>
            <a:r>
              <a:rPr lang="sk-SK" sz="18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 funkcia </a:t>
            </a:r>
            <a:r>
              <a:rPr lang="sk-SK" sz="1800" dirty="0">
                <a:latin typeface="Arial" charset="0"/>
                <a:cs typeface="Arial" panose="020B0604020202020204" pitchFamily="34" charset="0"/>
              </a:rPr>
              <a:t>zavádza novu dimenziu, ktorá je funkciou ostatných dimenzií (atribúty v TM)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0492E072-33C0-4E5F-9B37-F266B91D23B9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16/33</a:t>
            </a:r>
          </a:p>
        </p:txBody>
      </p:sp>
    </p:spTree>
    <p:extLst>
      <p:ext uri="{BB962C8B-B14F-4D97-AF65-F5344CB8AC3E}">
        <p14:creationId xmlns:p14="http://schemas.microsoft.com/office/powerpoint/2010/main" val="3364597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1070" y="738760"/>
            <a:ext cx="11749859" cy="4170242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Hlboké učenie založené na neurónových sieťach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b="1" dirty="0" err="1">
                <a:latin typeface="Arial" charset="0"/>
                <a:cs typeface="Arial" panose="020B0604020202020204" pitchFamily="34" charset="0"/>
              </a:rPr>
              <a:t>Konvolunčné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 (CNN)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dopredné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, bez pamäte 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b="1" dirty="0" err="1">
                <a:latin typeface="Arial" charset="0"/>
                <a:cs typeface="Arial" panose="020B0604020202020204" pitchFamily="34" charset="0"/>
              </a:rPr>
              <a:t>Rekurentné</a:t>
            </a:r>
            <a:r>
              <a:rPr lang="sk-SK" sz="2400" dirty="0">
                <a:solidFill>
                  <a:srgbClr val="9E0000"/>
                </a:solidFill>
                <a:latin typeface="Arial" charset="0"/>
                <a:cs typeface="Arial" panose="020B0604020202020204" pitchFamily="34" charset="0"/>
              </a:rPr>
              <a:t> 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(s pamäťou)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LSTM (</a:t>
            </a: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Long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- </a:t>
            </a: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Short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 Term </a:t>
            </a: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Memory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)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rieši problém s krátkodobou pamäťou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BiLSTM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 (</a:t>
            </a: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Bidirectional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 LSTM)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GRU (</a:t>
            </a: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Gated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 </a:t>
            </a: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Reccurent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 </a:t>
            </a: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Unit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)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brány na reguláciu toku informácií </a:t>
            </a:r>
          </a:p>
          <a:p>
            <a:pPr lvl="1" indent="0">
              <a:lnSpc>
                <a:spcPct val="107000"/>
              </a:lnSpc>
              <a:spcBef>
                <a:spcPts val="0"/>
              </a:spcBef>
              <a:buNone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	– pamätajú, ktoré informácie sú dôležité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BiGRU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 (</a:t>
            </a: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Bidirectional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 GRU)</a:t>
            </a:r>
          </a:p>
          <a:p>
            <a:pPr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8486775" cy="604838"/>
          </a:xfrm>
        </p:spPr>
        <p:txBody>
          <a:bodyPr/>
          <a:lstStyle/>
          <a:p>
            <a:r>
              <a:rPr lang="sk-SK" dirty="0"/>
              <a:t>Metódy strojového učenia vhodné na analýzu textov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86775" y="108799"/>
            <a:ext cx="3705225" cy="12485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86D0F056-8D8C-43B4-811E-16F8ED5CA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7114" y="3681482"/>
            <a:ext cx="5923815" cy="2623783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F591D5EB-7830-461B-9E30-D87178FF5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536" y="1469836"/>
            <a:ext cx="6323463" cy="1937814"/>
          </a:xfrm>
          <a:prstGeom prst="rect">
            <a:avLst/>
          </a:prstGeom>
        </p:spPr>
      </p:pic>
      <p:sp>
        <p:nvSpPr>
          <p:cNvPr id="7" name="Obdĺžnik 6">
            <a:extLst>
              <a:ext uri="{FF2B5EF4-FFF2-40B4-BE49-F238E27FC236}">
                <a16:creationId xmlns:a16="http://schemas.microsoft.com/office/drawing/2014/main" id="{E1CC7F62-C7CD-408C-A0BC-553E0F39AE85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17/33</a:t>
            </a:r>
          </a:p>
        </p:txBody>
      </p:sp>
    </p:spTree>
    <p:extLst>
      <p:ext uri="{BB962C8B-B14F-4D97-AF65-F5344CB8AC3E}">
        <p14:creationId xmlns:p14="http://schemas.microsoft.com/office/powerpoint/2010/main" val="1287228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5683170" cy="604838"/>
          </a:xfrm>
        </p:spPr>
        <p:txBody>
          <a:bodyPr/>
          <a:lstStyle/>
          <a:p>
            <a:r>
              <a:rPr lang="sk-SK" dirty="0"/>
              <a:t>Detekcia falošných recenzií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86775" y="108799"/>
            <a:ext cx="3705225" cy="12485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203" y="815302"/>
            <a:ext cx="11749859" cy="3154558"/>
          </a:xfrm>
        </p:spPr>
        <p:txBody>
          <a:bodyPr/>
          <a:lstStyle/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Najčastejší prejav </a:t>
            </a: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antisociálneho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 chovania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Na celých textoch komentárov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sz="24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panose="020B0604020202020204" pitchFamily="34" charset="0"/>
                <a:cs typeface="Arial" panose="020B0604020202020204" pitchFamily="34" charset="0"/>
              </a:rPr>
              <a:t>DTM -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document term matrix</a:t>
            </a: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</a:t>
            </a:r>
          </a:p>
        </p:txBody>
      </p:sp>
      <p:sp>
        <p:nvSpPr>
          <p:cNvPr id="12" name="Zástupný objekt pre text 1">
            <a:extLst>
              <a:ext uri="{FF2B5EF4-FFF2-40B4-BE49-F238E27FC236}">
                <a16:creationId xmlns:a16="http://schemas.microsoft.com/office/drawing/2014/main" id="{F8698672-B89F-4E04-8017-3D3F405EBBB1}"/>
              </a:ext>
            </a:extLst>
          </p:cNvPr>
          <p:cNvSpPr txBox="1">
            <a:spLocks/>
          </p:cNvSpPr>
          <p:nvPr/>
        </p:nvSpPr>
        <p:spPr>
          <a:xfrm>
            <a:off x="8301068" y="3627951"/>
            <a:ext cx="3526215" cy="44787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Na nadpisoch (</a:t>
            </a:r>
            <a:r>
              <a:rPr lang="sk-SK" sz="2000" dirty="0" err="1">
                <a:latin typeface="Arial" panose="020B0604020202020204" pitchFamily="34" charset="0"/>
                <a:cs typeface="Arial" panose="020B0604020202020204" pitchFamily="34" charset="0"/>
              </a:rPr>
              <a:t>headlines</a:t>
            </a:r>
            <a:r>
              <a:rPr lang="sk-SK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uľka 12">
            <a:extLst>
              <a:ext uri="{FF2B5EF4-FFF2-40B4-BE49-F238E27FC236}">
                <a16:creationId xmlns:a16="http://schemas.microsoft.com/office/drawing/2014/main" id="{8D9DFF3A-04FF-4220-9D23-7403CC787E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06993"/>
              </p:ext>
            </p:extLst>
          </p:nvPr>
        </p:nvGraphicFramePr>
        <p:xfrm>
          <a:off x="5430252" y="3969859"/>
          <a:ext cx="676174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802">
                  <a:extLst>
                    <a:ext uri="{9D8B030D-6E8A-4147-A177-3AD203B41FA5}">
                      <a16:colId xmlns:a16="http://schemas.microsoft.com/office/drawing/2014/main" val="772524538"/>
                    </a:ext>
                  </a:extLst>
                </a:gridCol>
                <a:gridCol w="886823">
                  <a:extLst>
                    <a:ext uri="{9D8B030D-6E8A-4147-A177-3AD203B41FA5}">
                      <a16:colId xmlns:a16="http://schemas.microsoft.com/office/drawing/2014/main" val="2253110359"/>
                    </a:ext>
                  </a:extLst>
                </a:gridCol>
                <a:gridCol w="1173721">
                  <a:extLst>
                    <a:ext uri="{9D8B030D-6E8A-4147-A177-3AD203B41FA5}">
                      <a16:colId xmlns:a16="http://schemas.microsoft.com/office/drawing/2014/main" val="2661298460"/>
                    </a:ext>
                  </a:extLst>
                </a:gridCol>
                <a:gridCol w="858949">
                  <a:extLst>
                    <a:ext uri="{9D8B030D-6E8A-4147-A177-3AD203B41FA5}">
                      <a16:colId xmlns:a16="http://schemas.microsoft.com/office/drawing/2014/main" val="3449319608"/>
                    </a:ext>
                  </a:extLst>
                </a:gridCol>
                <a:gridCol w="842210">
                  <a:extLst>
                    <a:ext uri="{9D8B030D-6E8A-4147-A177-3AD203B41FA5}">
                      <a16:colId xmlns:a16="http://schemas.microsoft.com/office/drawing/2014/main" val="1561796476"/>
                    </a:ext>
                  </a:extLst>
                </a:gridCol>
                <a:gridCol w="1136714">
                  <a:extLst>
                    <a:ext uri="{9D8B030D-6E8A-4147-A177-3AD203B41FA5}">
                      <a16:colId xmlns:a16="http://schemas.microsoft.com/office/drawing/2014/main" val="1386592549"/>
                    </a:ext>
                  </a:extLst>
                </a:gridCol>
                <a:gridCol w="860529">
                  <a:extLst>
                    <a:ext uri="{9D8B030D-6E8A-4147-A177-3AD203B41FA5}">
                      <a16:colId xmlns:a16="http://schemas.microsoft.com/office/drawing/2014/main" val="1982739476"/>
                    </a:ext>
                  </a:extLst>
                </a:gridCol>
              </a:tblGrid>
              <a:tr h="373649">
                <a:tc rowSpan="2"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sk-SK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DTM</a:t>
                      </a:r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sk-SK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DTM </a:t>
                      </a:r>
                      <a:r>
                        <a:rPr lang="en-US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TF</a:t>
                      </a:r>
                      <a:r>
                        <a:rPr lang="sk-SK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IDF</a:t>
                      </a:r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892488"/>
                  </a:ext>
                </a:extLst>
              </a:tr>
              <a:tr h="118938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noProof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Recall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Recall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622533"/>
                  </a:ext>
                </a:extLst>
              </a:tr>
              <a:tr h="344907">
                <a:tc>
                  <a:txBody>
                    <a:bodyPr/>
                    <a:lstStyle/>
                    <a:p>
                      <a:r>
                        <a:rPr lang="en-GB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</a:t>
                      </a:r>
                    </a:p>
                  </a:txBody>
                  <a:tcPr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0.792 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0.829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0.810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0.820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0.826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0.823</a:t>
                      </a:r>
                      <a:endParaRPr lang="sk-SK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684175"/>
                  </a:ext>
                </a:extLst>
              </a:tr>
              <a:tr h="344907">
                <a:tc>
                  <a:txBody>
                    <a:bodyPr/>
                    <a:lstStyle/>
                    <a:p>
                      <a:r>
                        <a:rPr lang="en-GB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</a:t>
                      </a:r>
                    </a:p>
                  </a:txBody>
                  <a:tcPr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1.000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0.543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0.704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0.200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b="1" i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0.898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0.327</a:t>
                      </a:r>
                      <a:endParaRPr lang="sk-SK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986225"/>
                  </a:ext>
                </a:extLst>
              </a:tr>
              <a:tr h="344907">
                <a:tc>
                  <a:txBody>
                    <a:bodyPr/>
                    <a:lstStyle/>
                    <a:p>
                      <a:r>
                        <a:rPr lang="en-GB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sk-SK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en-GB" b="1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0.830</a:t>
                      </a:r>
                      <a:endParaRPr lang="sk-SK" sz="16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0.734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0.779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0.710</a:t>
                      </a:r>
                      <a:endParaRPr lang="sk-SK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0.827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0.764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861376"/>
                  </a:ext>
                </a:extLst>
              </a:tr>
              <a:tr h="344907">
                <a:tc>
                  <a:txBody>
                    <a:bodyPr/>
                    <a:lstStyle/>
                    <a:p>
                      <a:r>
                        <a:rPr lang="en-GB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SVM</a:t>
                      </a:r>
                    </a:p>
                  </a:txBody>
                  <a:tcPr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0.718</a:t>
                      </a:r>
                      <a:endParaRPr lang="sk-SK" sz="16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0.814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0.763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0.766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0.802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0.783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537624"/>
                  </a:ext>
                </a:extLst>
              </a:tr>
            </a:tbl>
          </a:graphicData>
        </a:graphic>
      </p:graphicFrame>
      <p:graphicFrame>
        <p:nvGraphicFramePr>
          <p:cNvPr id="14" name="Tabuľka 13">
            <a:extLst>
              <a:ext uri="{FF2B5EF4-FFF2-40B4-BE49-F238E27FC236}">
                <a16:creationId xmlns:a16="http://schemas.microsoft.com/office/drawing/2014/main" id="{69AFD1AB-1538-4FC7-A82B-C4C35EF4CB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178015"/>
              </p:ext>
            </p:extLst>
          </p:nvPr>
        </p:nvGraphicFramePr>
        <p:xfrm>
          <a:off x="301202" y="1549779"/>
          <a:ext cx="676174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802">
                  <a:extLst>
                    <a:ext uri="{9D8B030D-6E8A-4147-A177-3AD203B41FA5}">
                      <a16:colId xmlns:a16="http://schemas.microsoft.com/office/drawing/2014/main" val="772524538"/>
                    </a:ext>
                  </a:extLst>
                </a:gridCol>
                <a:gridCol w="886823">
                  <a:extLst>
                    <a:ext uri="{9D8B030D-6E8A-4147-A177-3AD203B41FA5}">
                      <a16:colId xmlns:a16="http://schemas.microsoft.com/office/drawing/2014/main" val="2253110359"/>
                    </a:ext>
                  </a:extLst>
                </a:gridCol>
                <a:gridCol w="1173721">
                  <a:extLst>
                    <a:ext uri="{9D8B030D-6E8A-4147-A177-3AD203B41FA5}">
                      <a16:colId xmlns:a16="http://schemas.microsoft.com/office/drawing/2014/main" val="2661298460"/>
                    </a:ext>
                  </a:extLst>
                </a:gridCol>
                <a:gridCol w="858949">
                  <a:extLst>
                    <a:ext uri="{9D8B030D-6E8A-4147-A177-3AD203B41FA5}">
                      <a16:colId xmlns:a16="http://schemas.microsoft.com/office/drawing/2014/main" val="3449319608"/>
                    </a:ext>
                  </a:extLst>
                </a:gridCol>
                <a:gridCol w="842210">
                  <a:extLst>
                    <a:ext uri="{9D8B030D-6E8A-4147-A177-3AD203B41FA5}">
                      <a16:colId xmlns:a16="http://schemas.microsoft.com/office/drawing/2014/main" val="1561796476"/>
                    </a:ext>
                  </a:extLst>
                </a:gridCol>
                <a:gridCol w="1136714">
                  <a:extLst>
                    <a:ext uri="{9D8B030D-6E8A-4147-A177-3AD203B41FA5}">
                      <a16:colId xmlns:a16="http://schemas.microsoft.com/office/drawing/2014/main" val="1386592549"/>
                    </a:ext>
                  </a:extLst>
                </a:gridCol>
                <a:gridCol w="860529">
                  <a:extLst>
                    <a:ext uri="{9D8B030D-6E8A-4147-A177-3AD203B41FA5}">
                      <a16:colId xmlns:a16="http://schemas.microsoft.com/office/drawing/2014/main" val="1982739476"/>
                    </a:ext>
                  </a:extLst>
                </a:gridCol>
              </a:tblGrid>
              <a:tr h="373649">
                <a:tc rowSpan="2">
                  <a:txBody>
                    <a:bodyPr/>
                    <a:lstStyle/>
                    <a:p>
                      <a:r>
                        <a:rPr lang="sk-SK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Tab. 2</a:t>
                      </a:r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sk-SK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DTM</a:t>
                      </a:r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sk-SK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DTM </a:t>
                      </a:r>
                      <a:r>
                        <a:rPr lang="en-US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TF</a:t>
                      </a:r>
                      <a:r>
                        <a:rPr lang="sk-SK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n-US" sz="2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IDF</a:t>
                      </a:r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20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892488"/>
                  </a:ext>
                </a:extLst>
              </a:tr>
              <a:tr h="118938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Recall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Recall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</a:t>
                      </a:r>
                    </a:p>
                  </a:txBody>
                  <a:tcPr>
                    <a:solidFill>
                      <a:schemeClr val="bg2">
                        <a:lumMod val="5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622533"/>
                  </a:ext>
                </a:extLst>
              </a:tr>
              <a:tr h="344907">
                <a:tc>
                  <a:txBody>
                    <a:bodyPr/>
                    <a:lstStyle/>
                    <a:p>
                      <a:r>
                        <a:rPr lang="en-GB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0.910 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0.818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0.862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0.880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0.936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0.907</a:t>
                      </a:r>
                      <a:endParaRPr lang="sk-SK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684175"/>
                  </a:ext>
                </a:extLst>
              </a:tr>
              <a:tr h="344907">
                <a:tc>
                  <a:txBody>
                    <a:bodyPr/>
                    <a:lstStyle/>
                    <a:p>
                      <a:r>
                        <a:rPr lang="en-GB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0.938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0.854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0.894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0.920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0.902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0.911</a:t>
                      </a:r>
                      <a:endParaRPr lang="sk-SK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986225"/>
                  </a:ext>
                </a:extLst>
              </a:tr>
              <a:tr h="344907">
                <a:tc>
                  <a:txBody>
                    <a:bodyPr/>
                    <a:lstStyle/>
                    <a:p>
                      <a:r>
                        <a:rPr lang="en-GB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sk-SK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lang="en-GB" b="1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0.964</a:t>
                      </a:r>
                      <a:endParaRPr lang="sk-SK" sz="16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0.995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0.979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0.972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0.995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0.983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861376"/>
                  </a:ext>
                </a:extLst>
              </a:tr>
              <a:tr h="344907">
                <a:tc>
                  <a:txBody>
                    <a:bodyPr/>
                    <a:lstStyle/>
                    <a:p>
                      <a:r>
                        <a:rPr lang="en-GB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SVM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0.570</a:t>
                      </a:r>
                      <a:endParaRPr lang="sk-SK" sz="16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0.938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0.709</a:t>
                      </a:r>
                      <a:endParaRPr lang="sk-SK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0.916</a:t>
                      </a:r>
                      <a:endParaRPr lang="sk-SK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sk-SK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0.978</a:t>
                      </a:r>
                      <a:endParaRPr lang="sk-SK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ctr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0.946</a:t>
                      </a:r>
                      <a:endParaRPr lang="sk-SK" sz="16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537624"/>
                  </a:ext>
                </a:extLst>
              </a:tr>
            </a:tbl>
          </a:graphicData>
        </a:graphic>
      </p:graphicFrame>
      <p:sp>
        <p:nvSpPr>
          <p:cNvPr id="9" name="Obdĺžnik 8">
            <a:extLst>
              <a:ext uri="{FF2B5EF4-FFF2-40B4-BE49-F238E27FC236}">
                <a16:creationId xmlns:a16="http://schemas.microsoft.com/office/drawing/2014/main" id="{4A1F45B4-EB80-414B-881F-98B3C74AB4F2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18/33</a:t>
            </a:r>
          </a:p>
        </p:txBody>
      </p:sp>
    </p:spTree>
    <p:extLst>
      <p:ext uri="{BB962C8B-B14F-4D97-AF65-F5344CB8AC3E}">
        <p14:creationId xmlns:p14="http://schemas.microsoft.com/office/powerpoint/2010/main" val="2625929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7751928" cy="604838"/>
          </a:xfrm>
        </p:spPr>
        <p:txBody>
          <a:bodyPr/>
          <a:lstStyle/>
          <a:p>
            <a:r>
              <a:rPr lang="sk-SK" dirty="0"/>
              <a:t>Detekcia toxických komentárov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86775" y="108799"/>
            <a:ext cx="3705225" cy="12485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959" y="1076357"/>
            <a:ext cx="6044368" cy="3808791"/>
          </a:xfrm>
        </p:spPr>
        <p:txBody>
          <a:bodyPr/>
          <a:lstStyle/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Častý prejav </a:t>
            </a:r>
            <a:r>
              <a:rPr lang="sk-SK" sz="2400" dirty="0" err="1">
                <a:latin typeface="Arial" charset="0"/>
                <a:cs typeface="Arial" panose="020B0604020202020204" pitchFamily="34" charset="0"/>
              </a:rPr>
              <a:t>antisociálneho</a:t>
            </a:r>
            <a:r>
              <a:rPr lang="sk-SK" sz="2400" dirty="0">
                <a:latin typeface="Arial" charset="0"/>
                <a:cs typeface="Arial" panose="020B0604020202020204" pitchFamily="34" charset="0"/>
              </a:rPr>
              <a:t> chovania </a:t>
            </a:r>
          </a:p>
          <a:p>
            <a:pPr marL="342900" indent="-34290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Kontrolované učenie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NB, LR, SVM 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endParaRPr lang="sk-SK" sz="800" dirty="0">
              <a:latin typeface="Arial" charset="0"/>
              <a:cs typeface="Arial" panose="020B0604020202020204" pitchFamily="34" charset="0"/>
            </a:endParaRPr>
          </a:p>
          <a:p>
            <a:pPr lvl="1" indent="0">
              <a:lnSpc>
                <a:spcPct val="107000"/>
              </a:lnSpc>
              <a:spcBef>
                <a:spcPts val="0"/>
              </a:spcBef>
              <a:buNone/>
              <a:defRPr/>
            </a:pPr>
            <a:endParaRPr lang="sk-SK" sz="2000" dirty="0">
              <a:latin typeface="Arial" charset="0"/>
              <a:cs typeface="Arial" panose="020B0604020202020204" pitchFamily="34" charset="0"/>
            </a:endParaRPr>
          </a:p>
          <a:p>
            <a:pPr lvl="1" indent="0">
              <a:lnSpc>
                <a:spcPct val="107000"/>
              </a:lnSpc>
              <a:spcBef>
                <a:spcPts val="0"/>
              </a:spcBef>
              <a:buNone/>
              <a:defRPr/>
            </a:pPr>
            <a:endParaRPr lang="sk-SK" sz="2000" dirty="0">
              <a:latin typeface="Arial" charset="0"/>
              <a:cs typeface="Arial" panose="020B0604020202020204" pitchFamily="34" charset="0"/>
            </a:endParaRPr>
          </a:p>
          <a:p>
            <a:pPr lvl="1" indent="0">
              <a:lnSpc>
                <a:spcPct val="107000"/>
              </a:lnSpc>
              <a:spcBef>
                <a:spcPts val="0"/>
              </a:spcBef>
              <a:buNone/>
              <a:defRPr/>
            </a:pPr>
            <a:endParaRPr lang="sk-SK" sz="2000" dirty="0">
              <a:latin typeface="Arial" charset="0"/>
              <a:cs typeface="Arial" panose="020B0604020202020204" pitchFamily="34" charset="0"/>
            </a:endParaRPr>
          </a:p>
          <a:p>
            <a:pPr lvl="1" indent="0">
              <a:lnSpc>
                <a:spcPct val="107000"/>
              </a:lnSpc>
              <a:spcBef>
                <a:spcPts val="0"/>
              </a:spcBef>
              <a:buNone/>
              <a:defRPr/>
            </a:pPr>
            <a:endParaRPr lang="sk-SK" sz="2000" dirty="0">
              <a:latin typeface="Arial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Hlboké učenie </a:t>
            </a:r>
          </a:p>
          <a:p>
            <a:pPr marL="971550" lvl="1" indent="-28575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CNN, LSTM, 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BiLSTM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, 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BiGRU</a:t>
            </a:r>
            <a:endParaRPr lang="sk-SK" sz="2000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</a:t>
            </a:r>
          </a:p>
        </p:txBody>
      </p:sp>
      <p:graphicFrame>
        <p:nvGraphicFramePr>
          <p:cNvPr id="6" name="Tabuľka 5">
            <a:extLst>
              <a:ext uri="{FF2B5EF4-FFF2-40B4-BE49-F238E27FC236}">
                <a16:creationId xmlns:a16="http://schemas.microsoft.com/office/drawing/2014/main" id="{DA3AA3A7-E001-47A0-9CB3-48849D0DB5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661590"/>
              </p:ext>
            </p:extLst>
          </p:nvPr>
        </p:nvGraphicFramePr>
        <p:xfrm>
          <a:off x="6131327" y="1645307"/>
          <a:ext cx="4977951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904">
                  <a:extLst>
                    <a:ext uri="{9D8B030D-6E8A-4147-A177-3AD203B41FA5}">
                      <a16:colId xmlns:a16="http://schemas.microsoft.com/office/drawing/2014/main" val="772524538"/>
                    </a:ext>
                  </a:extLst>
                </a:gridCol>
                <a:gridCol w="1310185">
                  <a:extLst>
                    <a:ext uri="{9D8B030D-6E8A-4147-A177-3AD203B41FA5}">
                      <a16:colId xmlns:a16="http://schemas.microsoft.com/office/drawing/2014/main" val="2253110359"/>
                    </a:ext>
                  </a:extLst>
                </a:gridCol>
                <a:gridCol w="1220268">
                  <a:extLst>
                    <a:ext uri="{9D8B030D-6E8A-4147-A177-3AD203B41FA5}">
                      <a16:colId xmlns:a16="http://schemas.microsoft.com/office/drawing/2014/main" val="2661298460"/>
                    </a:ext>
                  </a:extLst>
                </a:gridCol>
                <a:gridCol w="1255594">
                  <a:extLst>
                    <a:ext uri="{9D8B030D-6E8A-4147-A177-3AD203B41FA5}">
                      <a16:colId xmlns:a16="http://schemas.microsoft.com/office/drawing/2014/main" val="1386592549"/>
                    </a:ext>
                  </a:extLst>
                </a:gridCol>
              </a:tblGrid>
              <a:tr h="550233"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</a:t>
                      </a:r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posts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Recall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F1-rate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892488"/>
                  </a:ext>
                </a:extLst>
              </a:tr>
              <a:tr h="287136">
                <a:tc>
                  <a:txBody>
                    <a:bodyPr/>
                    <a:lstStyle/>
                    <a:p>
                      <a:r>
                        <a:rPr lang="en-GB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0.807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0.573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0.670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684175"/>
                  </a:ext>
                </a:extLst>
              </a:tr>
              <a:tr h="287136">
                <a:tc>
                  <a:txBody>
                    <a:bodyPr/>
                    <a:lstStyle/>
                    <a:p>
                      <a:r>
                        <a:rPr lang="en-GB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0.500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0.849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0.629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861376"/>
                  </a:ext>
                </a:extLst>
              </a:tr>
              <a:tr h="287136">
                <a:tc>
                  <a:txBody>
                    <a:bodyPr/>
                    <a:lstStyle/>
                    <a:p>
                      <a:r>
                        <a:rPr lang="en-GB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SVM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i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0.738</a:t>
                      </a:r>
                      <a:endParaRPr lang="en-GB" sz="1800" b="1" i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0.667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0.701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537624"/>
                  </a:ext>
                </a:extLst>
              </a:tr>
            </a:tbl>
          </a:graphicData>
        </a:graphic>
      </p:graphicFrame>
      <p:graphicFrame>
        <p:nvGraphicFramePr>
          <p:cNvPr id="7" name="Tabuľka 6">
            <a:extLst>
              <a:ext uri="{FF2B5EF4-FFF2-40B4-BE49-F238E27FC236}">
                <a16:creationId xmlns:a16="http://schemas.microsoft.com/office/drawing/2014/main" id="{454932E2-6682-4CF2-85A7-435291787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63677"/>
              </p:ext>
            </p:extLst>
          </p:nvPr>
        </p:nvGraphicFramePr>
        <p:xfrm>
          <a:off x="6696500" y="3696428"/>
          <a:ext cx="5026006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1258">
                  <a:extLst>
                    <a:ext uri="{9D8B030D-6E8A-4147-A177-3AD203B41FA5}">
                      <a16:colId xmlns:a16="http://schemas.microsoft.com/office/drawing/2014/main" val="772524538"/>
                    </a:ext>
                  </a:extLst>
                </a:gridCol>
                <a:gridCol w="1269241">
                  <a:extLst>
                    <a:ext uri="{9D8B030D-6E8A-4147-A177-3AD203B41FA5}">
                      <a16:colId xmlns:a16="http://schemas.microsoft.com/office/drawing/2014/main" val="2253110359"/>
                    </a:ext>
                  </a:extLst>
                </a:gridCol>
                <a:gridCol w="1187356">
                  <a:extLst>
                    <a:ext uri="{9D8B030D-6E8A-4147-A177-3AD203B41FA5}">
                      <a16:colId xmlns:a16="http://schemas.microsoft.com/office/drawing/2014/main" val="2661298460"/>
                    </a:ext>
                  </a:extLst>
                </a:gridCol>
                <a:gridCol w="1338151">
                  <a:extLst>
                    <a:ext uri="{9D8B030D-6E8A-4147-A177-3AD203B41FA5}">
                      <a16:colId xmlns:a16="http://schemas.microsoft.com/office/drawing/2014/main" val="1386592549"/>
                    </a:ext>
                  </a:extLst>
                </a:gridCol>
              </a:tblGrid>
              <a:tr h="550233"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Toxic posts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Recall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F1-rate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892488"/>
                  </a:ext>
                </a:extLst>
              </a:tr>
              <a:tr h="287136"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CNN</a:t>
                      </a:r>
                      <a:endParaRPr lang="en-GB" sz="1800" b="1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0.969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0.981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0.975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684175"/>
                  </a:ext>
                </a:extLst>
              </a:tr>
              <a:tr h="287136"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LSTM</a:t>
                      </a:r>
                      <a:endParaRPr lang="en-GB" sz="1800" b="1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0.908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0.932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0.920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986225"/>
                  </a:ext>
                </a:extLst>
              </a:tr>
              <a:tr h="287136">
                <a:tc>
                  <a:txBody>
                    <a:bodyPr/>
                    <a:lstStyle/>
                    <a:p>
                      <a:r>
                        <a:rPr lang="en-US" sz="1800" b="1" noProof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BiGRU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0.730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0.850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0.772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861376"/>
                  </a:ext>
                </a:extLst>
              </a:tr>
              <a:tr h="287136">
                <a:tc>
                  <a:txBody>
                    <a:bodyPr/>
                    <a:lstStyle/>
                    <a:p>
                      <a:r>
                        <a:rPr lang="en-US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CNN</a:t>
                      </a:r>
                      <a:r>
                        <a:rPr lang="sk-SK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sk-SK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noProof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BiLSTM</a:t>
                      </a:r>
                      <a:endParaRPr lang="en-US" sz="1800" b="1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0" i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0.780</a:t>
                      </a:r>
                      <a:endParaRPr lang="en-GB" sz="1800" b="0" i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0.790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0.789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537624"/>
                  </a:ext>
                </a:extLst>
              </a:tr>
            </a:tbl>
          </a:graphicData>
        </a:graphic>
      </p:graphicFrame>
      <p:sp>
        <p:nvSpPr>
          <p:cNvPr id="10" name="Obdĺžnik 9">
            <a:extLst>
              <a:ext uri="{FF2B5EF4-FFF2-40B4-BE49-F238E27FC236}">
                <a16:creationId xmlns:a16="http://schemas.microsoft.com/office/drawing/2014/main" id="{497C58A6-1360-4322-8F14-D85C1BF0189F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19/33</a:t>
            </a:r>
          </a:p>
        </p:txBody>
      </p:sp>
    </p:spTree>
    <p:extLst>
      <p:ext uri="{BB962C8B-B14F-4D97-AF65-F5344CB8AC3E}">
        <p14:creationId xmlns:p14="http://schemas.microsoft.com/office/powerpoint/2010/main" val="1229831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7751928" cy="604838"/>
          </a:xfrm>
        </p:spPr>
        <p:txBody>
          <a:bodyPr/>
          <a:lstStyle/>
          <a:p>
            <a:r>
              <a:rPr lang="sk-SK" dirty="0"/>
              <a:t>Detekcia ofenzívnych komentárov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6390F96-E4A5-4DE9-943B-EF44888E665B}"/>
              </a:ext>
            </a:extLst>
          </p:cNvPr>
          <p:cNvSpPr txBox="1">
            <a:spLocks/>
          </p:cNvSpPr>
          <p:nvPr/>
        </p:nvSpPr>
        <p:spPr>
          <a:xfrm>
            <a:off x="8486775" y="108799"/>
            <a:ext cx="3705225" cy="124851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Zástupný objekt pre text 1">
            <a:extLst>
              <a:ext uri="{FF2B5EF4-FFF2-40B4-BE49-F238E27FC236}">
                <a16:creationId xmlns:a16="http://schemas.microsoft.com/office/drawing/2014/main" id="{C6C006B4-7EE8-413D-A17E-292CA2A75E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9724" y="1110127"/>
            <a:ext cx="7751928" cy="2426116"/>
          </a:xfrm>
        </p:spPr>
        <p:txBody>
          <a:bodyPr/>
          <a:lstStyle/>
          <a:p>
            <a:pPr marL="342900" indent="-34290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Vážny problém sociálneho webu</a:t>
            </a:r>
          </a:p>
          <a:p>
            <a:pPr marL="342900" indent="-342900" eaLnBrk="1" hangingPunct="1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  <a:cs typeface="Arial" panose="020B0604020202020204" pitchFamily="34" charset="0"/>
              </a:rPr>
              <a:t>Hlboké učenie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LSTM, GRU, 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BiLSTM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 a kombinácie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Najlepší výsledok v 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tab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: GRU, SGDM, n=100</a:t>
            </a:r>
          </a:p>
          <a:p>
            <a:pPr marL="1028700" lvl="1" indent="-342900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  <a:cs typeface="Arial" panose="020B0604020202020204" pitchFamily="34" charset="0"/>
              </a:rPr>
              <a:t>Najlepšia kombinácia GRU (100), </a:t>
            </a:r>
            <a:r>
              <a:rPr lang="sk-SK" sz="2000" dirty="0" err="1">
                <a:latin typeface="Arial" charset="0"/>
                <a:cs typeface="Arial" panose="020B0604020202020204" pitchFamily="34" charset="0"/>
              </a:rPr>
              <a:t>BiLSTM</a:t>
            </a:r>
            <a:r>
              <a:rPr lang="sk-SK" sz="2000" dirty="0">
                <a:latin typeface="Arial" charset="0"/>
                <a:cs typeface="Arial" panose="020B0604020202020204" pitchFamily="34" charset="0"/>
              </a:rPr>
              <a:t> (115)</a:t>
            </a: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endParaRPr lang="sk-SK" dirty="0">
              <a:latin typeface="Arial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7000"/>
              </a:lnSpc>
              <a:spcBef>
                <a:spcPts val="0"/>
              </a:spcBef>
              <a:defRPr/>
            </a:pPr>
            <a:r>
              <a:rPr lang="sk-SK" dirty="0">
                <a:latin typeface="Arial" charset="0"/>
                <a:cs typeface="Arial" panose="020B0604020202020204" pitchFamily="34" charset="0"/>
              </a:rPr>
              <a:t>								</a:t>
            </a:r>
          </a:p>
        </p:txBody>
      </p:sp>
      <p:graphicFrame>
        <p:nvGraphicFramePr>
          <p:cNvPr id="10" name="Tabuľka 9">
            <a:extLst>
              <a:ext uri="{FF2B5EF4-FFF2-40B4-BE49-F238E27FC236}">
                <a16:creationId xmlns:a16="http://schemas.microsoft.com/office/drawing/2014/main" id="{1331953A-511C-47F9-8E6B-112647329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876860"/>
              </p:ext>
            </p:extLst>
          </p:nvPr>
        </p:nvGraphicFramePr>
        <p:xfrm>
          <a:off x="5838968" y="3601192"/>
          <a:ext cx="5622760" cy="1593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5690">
                  <a:extLst>
                    <a:ext uri="{9D8B030D-6E8A-4147-A177-3AD203B41FA5}">
                      <a16:colId xmlns:a16="http://schemas.microsoft.com/office/drawing/2014/main" val="772524538"/>
                    </a:ext>
                  </a:extLst>
                </a:gridCol>
                <a:gridCol w="1405690">
                  <a:extLst>
                    <a:ext uri="{9D8B030D-6E8A-4147-A177-3AD203B41FA5}">
                      <a16:colId xmlns:a16="http://schemas.microsoft.com/office/drawing/2014/main" val="2253110359"/>
                    </a:ext>
                  </a:extLst>
                </a:gridCol>
                <a:gridCol w="1405690">
                  <a:extLst>
                    <a:ext uri="{9D8B030D-6E8A-4147-A177-3AD203B41FA5}">
                      <a16:colId xmlns:a16="http://schemas.microsoft.com/office/drawing/2014/main" val="2661298460"/>
                    </a:ext>
                  </a:extLst>
                </a:gridCol>
                <a:gridCol w="1405690">
                  <a:extLst>
                    <a:ext uri="{9D8B030D-6E8A-4147-A177-3AD203B41FA5}">
                      <a16:colId xmlns:a16="http://schemas.microsoft.com/office/drawing/2014/main" val="1386592549"/>
                    </a:ext>
                  </a:extLst>
                </a:gridCol>
              </a:tblGrid>
              <a:tr h="495962">
                <a:tc>
                  <a:txBody>
                    <a:bodyPr/>
                    <a:lstStyle/>
                    <a:p>
                      <a:endParaRPr lang="en-US" sz="1800" noProof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Offensive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Neutral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892488"/>
                  </a:ext>
                </a:extLst>
              </a:tr>
              <a:tr h="287136">
                <a:tc>
                  <a:txBody>
                    <a:bodyPr/>
                    <a:lstStyle/>
                    <a:p>
                      <a:r>
                        <a:rPr lang="en-US" sz="1800" b="1" noProof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Offensive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1858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684175"/>
                  </a:ext>
                </a:extLst>
              </a:tr>
              <a:tr h="287136">
                <a:tc>
                  <a:txBody>
                    <a:bodyPr/>
                    <a:lstStyle/>
                    <a:p>
                      <a:r>
                        <a:rPr lang="en-US" sz="1800" b="1" noProof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Neutral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382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0.884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986225"/>
                  </a:ext>
                </a:extLst>
              </a:tr>
              <a:tr h="287136">
                <a:tc>
                  <a:txBody>
                    <a:bodyPr/>
                    <a:lstStyle/>
                    <a:p>
                      <a:r>
                        <a:rPr lang="en-US" sz="1800" b="1" noProof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Recall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noProof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</a:t>
                      </a:r>
                      <a:r>
                        <a:rPr lang="en-US" sz="1800" b="1" baseline="-250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</a:t>
                      </a:r>
                      <a:r>
                        <a:rPr lang="en-US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=0.978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861376"/>
                  </a:ext>
                </a:extLst>
              </a:tr>
            </a:tbl>
          </a:graphicData>
        </a:graphic>
      </p:graphicFrame>
      <p:sp>
        <p:nvSpPr>
          <p:cNvPr id="7" name="Obdĺžnik 6">
            <a:extLst>
              <a:ext uri="{FF2B5EF4-FFF2-40B4-BE49-F238E27FC236}">
                <a16:creationId xmlns:a16="http://schemas.microsoft.com/office/drawing/2014/main" id="{1282B144-8035-441D-823F-404554B9076A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20/33</a:t>
            </a:r>
          </a:p>
        </p:txBody>
      </p:sp>
    </p:spTree>
    <p:extLst>
      <p:ext uri="{BB962C8B-B14F-4D97-AF65-F5344CB8AC3E}">
        <p14:creationId xmlns:p14="http://schemas.microsoft.com/office/powerpoint/2010/main" val="3483775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3"/>
          </p:nvPr>
        </p:nvSpPr>
        <p:spPr>
          <a:xfrm>
            <a:off x="330397" y="939965"/>
            <a:ext cx="11498930" cy="4978070"/>
          </a:xfrm>
        </p:spPr>
        <p:txBody>
          <a:bodyPr/>
          <a:lstStyle/>
          <a:p>
            <a:pPr marL="0" lvl="1" indent="0">
              <a:lnSpc>
                <a:spcPct val="100000"/>
              </a:lnSpc>
              <a:buNone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Je prispievateľ autorita alebo trol?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Aký je jeho jazyk a chovanie na sociálnych sieťach?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Aké metódy? Aký problém?</a:t>
            </a:r>
          </a:p>
          <a:p>
            <a:pPr marL="342900" lvl="1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b="1" dirty="0">
                <a:latin typeface="Arial" panose="020B0604020202020204" pitchFamily="34" charset="0"/>
                <a:cs typeface="Arial" panose="020B0604020202020204" pitchFamily="34" charset="0"/>
              </a:rPr>
              <a:t>Chceme odhadnúť mieru (</a:t>
            </a:r>
            <a:r>
              <a:rPr lang="sk-SK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ne</a:t>
            </a:r>
            <a:r>
              <a:rPr lang="sk-SK" sz="2200" b="1" dirty="0">
                <a:latin typeface="Arial" panose="020B0604020202020204" pitchFamily="34" charset="0"/>
                <a:cs typeface="Arial" panose="020B0604020202020204" pitchFamily="34" charset="0"/>
              </a:rPr>
              <a:t>)dôveryhodnosti </a:t>
            </a: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&lt;0,1&gt;, &lt;0,100&gt; – </a:t>
            </a:r>
            <a:r>
              <a:rPr lang="sk-SK" sz="220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regresný problém</a:t>
            </a:r>
          </a:p>
          <a:p>
            <a:pPr marL="800100" lvl="2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Regresná analýza, genetické programovanie</a:t>
            </a:r>
          </a:p>
          <a:p>
            <a:pPr marL="800100" lvl="2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Atribúty zo štruktúry a z používania</a:t>
            </a:r>
          </a:p>
          <a:p>
            <a:pPr marL="342900" lvl="1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b="1" dirty="0">
                <a:latin typeface="Arial" panose="020B0604020202020204" pitchFamily="34" charset="0"/>
                <a:cs typeface="Arial" panose="020B0604020202020204" pitchFamily="34" charset="0"/>
              </a:rPr>
              <a:t>Chceme klasifikovať autora ku triede trol, nedôveryhodný </a:t>
            </a: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k-SK" sz="220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klasifikačný problém</a:t>
            </a:r>
          </a:p>
          <a:p>
            <a:pPr marL="800100" lvl="2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Klasické metódy kontrolovaného učenia, analýza sentimentu</a:t>
            </a:r>
          </a:p>
          <a:p>
            <a:pPr marL="800100" lvl="2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Atribúty zo štruktúry a z textov</a:t>
            </a:r>
          </a:p>
          <a:p>
            <a:pPr marL="342900" lvl="1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b="1" dirty="0">
                <a:latin typeface="Arial" panose="020B0604020202020204" pitchFamily="34" charset="0"/>
                <a:cs typeface="Arial" panose="020B0604020202020204" pitchFamily="34" charset="0"/>
              </a:rPr>
              <a:t>Chceme naučiť slovník nedôveryhodného autora</a:t>
            </a:r>
          </a:p>
          <a:p>
            <a:pPr marL="800100" lvl="2" indent="-34290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sk-SK" sz="2200" dirty="0">
                <a:latin typeface="Arial" panose="020B0604020202020204" pitchFamily="34" charset="0"/>
                <a:cs typeface="Arial" panose="020B0604020202020204" pitchFamily="34" charset="0"/>
              </a:rPr>
              <a:t>Atribúty slová – učíme sa z textov známych </a:t>
            </a:r>
            <a:r>
              <a:rPr lang="sk-SK" sz="2200" dirty="0" err="1">
                <a:latin typeface="Arial" panose="020B0604020202020204" pitchFamily="34" charset="0"/>
                <a:cs typeface="Arial" panose="020B0604020202020204" pitchFamily="34" charset="0"/>
              </a:rPr>
              <a:t>trolov</a:t>
            </a:r>
            <a:endParaRPr lang="sk-SK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lnSpc>
                <a:spcPct val="100000"/>
              </a:lnSpc>
              <a:buNone/>
            </a:pPr>
            <a:endParaRPr lang="sk-SK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lnSpc>
                <a:spcPct val="100000"/>
              </a:lnSpc>
              <a:buNone/>
            </a:pPr>
            <a:endParaRPr lang="sk-SK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lnSpc>
                <a:spcPct val="100000"/>
              </a:lnSpc>
              <a:buNone/>
            </a:pPr>
            <a:endParaRPr lang="sk-SK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lnSpc>
                <a:spcPct val="100000"/>
              </a:lnSpc>
              <a:buNone/>
            </a:pPr>
            <a:endParaRPr lang="sk-SK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7627716" cy="604838"/>
          </a:xfrm>
        </p:spPr>
        <p:txBody>
          <a:bodyPr/>
          <a:lstStyle/>
          <a:p>
            <a:r>
              <a:rPr lang="sk-SK" dirty="0"/>
              <a:t>Identifikácia nedôveryhodných prispievateľov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27F69D8F-BBE3-4226-AFCF-0E0414DC7A50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21/33</a:t>
            </a:r>
          </a:p>
        </p:txBody>
      </p:sp>
    </p:spTree>
    <p:extLst>
      <p:ext uri="{BB962C8B-B14F-4D97-AF65-F5344CB8AC3E}">
        <p14:creationId xmlns:p14="http://schemas.microsoft.com/office/powerpoint/2010/main" val="3527084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3"/>
          </p:nvPr>
        </p:nvSpPr>
        <p:spPr>
          <a:xfrm>
            <a:off x="179925" y="809272"/>
            <a:ext cx="11516205" cy="4663480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Dôvody prispievania do diskusie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sk-SK" sz="2400" i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Používateľ - hľadanie odpovedí </a:t>
            </a:r>
          </a:p>
          <a:p>
            <a:pPr lvl="1" eaLnBrk="1" hangingPunct="1">
              <a:buFont typeface="Courier New" panose="02070309020205020404" pitchFamily="49" charset="0"/>
              <a:buChar char="o"/>
              <a:defRPr/>
            </a:pPr>
            <a:r>
              <a:rPr lang="sk-SK" sz="2000" i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rozhodovanie, informované rady od múdrejších, očakávanie pravdivých informácií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sk-SK" sz="2400" i="0" dirty="0">
                <a:solidFill>
                  <a:srgbClr val="9E0000"/>
                </a:solidFill>
                <a:latin typeface="Arial" charset="0"/>
              </a:rPr>
              <a:t>Trol – hľadá príležitosť prezentovať svoju dôležitosť </a:t>
            </a:r>
          </a:p>
          <a:p>
            <a:pPr lvl="1" eaLnBrk="1" hangingPunct="1"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solidFill>
                  <a:srgbClr val="9E0000"/>
                </a:solidFill>
                <a:latin typeface="Arial" charset="0"/>
              </a:rPr>
              <a:t>i</a:t>
            </a:r>
            <a:r>
              <a:rPr lang="sk-SK" sz="2000" i="0" dirty="0">
                <a:solidFill>
                  <a:srgbClr val="9E0000"/>
                </a:solidFill>
                <a:latin typeface="Arial" charset="0"/>
              </a:rPr>
              <a:t>nternetový slang, severská mytológia</a:t>
            </a:r>
          </a:p>
          <a:p>
            <a:pPr lvl="1" eaLnBrk="1" hangingPunct="1"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solidFill>
                  <a:srgbClr val="9E0000"/>
                </a:solidFill>
                <a:latin typeface="Arial" charset="0"/>
              </a:rPr>
              <a:t>n</a:t>
            </a:r>
            <a:r>
              <a:rPr lang="sk-SK" sz="2000" i="0" dirty="0">
                <a:solidFill>
                  <a:srgbClr val="9E0000"/>
                </a:solidFill>
                <a:latin typeface="Arial" charset="0"/>
              </a:rPr>
              <a:t>epravdivé informácie, vyvolávanie konfliktov, degradovanie diskusie</a:t>
            </a:r>
          </a:p>
          <a:p>
            <a:pPr lvl="1" eaLnBrk="1" hangingPunct="1"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solidFill>
                  <a:srgbClr val="9E0000"/>
                </a:solidFill>
                <a:latin typeface="Arial" charset="0"/>
              </a:rPr>
              <a:t>p</a:t>
            </a:r>
            <a:r>
              <a:rPr lang="sk-SK" sz="2000" i="0" dirty="0">
                <a:solidFill>
                  <a:srgbClr val="9E0000"/>
                </a:solidFill>
                <a:latin typeface="Arial" charset="0"/>
              </a:rPr>
              <a:t>odnecuje šírenie fanatizmu, rasizmu, nenávisti angažovaním sa v diskusiách</a:t>
            </a:r>
          </a:p>
          <a:p>
            <a:pPr lvl="1" eaLnBrk="1" hangingPunct="1">
              <a:buFont typeface="Courier New" panose="02070309020205020404" pitchFamily="49" charset="0"/>
              <a:buChar char="o"/>
              <a:defRPr/>
            </a:pPr>
            <a:r>
              <a:rPr lang="sk-SK" sz="2000" b="1" dirty="0">
                <a:solidFill>
                  <a:srgbClr val="9E0000"/>
                </a:solidFill>
                <a:latin typeface="Arial" charset="0"/>
              </a:rPr>
              <a:t>o</a:t>
            </a:r>
            <a:r>
              <a:rPr lang="sk-SK" sz="2000" b="1" i="0" dirty="0">
                <a:solidFill>
                  <a:srgbClr val="9E0000"/>
                </a:solidFill>
                <a:latin typeface="Arial" charset="0"/>
              </a:rPr>
              <a:t>vplyvňuje a manipuluje názor spoločnosti na citlivé témy </a:t>
            </a:r>
            <a:r>
              <a:rPr lang="sk-SK" sz="2000" i="0" dirty="0">
                <a:solidFill>
                  <a:srgbClr val="9E0000"/>
                </a:solidFill>
                <a:latin typeface="Arial" charset="0"/>
              </a:rPr>
              <a:t>(voľby, politici, zdravie, ...)</a:t>
            </a:r>
          </a:p>
          <a:p>
            <a:pPr lvl="1" eaLnBrk="1" hangingPunct="1"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solidFill>
                  <a:srgbClr val="9E0000"/>
                </a:solidFill>
                <a:latin typeface="Arial" charset="0"/>
              </a:rPr>
              <a:t>snaží sa vyvolať silnú emocionálnu odozvu a extrémne názory - negatívne</a:t>
            </a:r>
            <a:endParaRPr lang="sk-SK" sz="2000" i="0" dirty="0">
              <a:solidFill>
                <a:srgbClr val="9E0000"/>
              </a:solidFill>
              <a:latin typeface="Arial" charset="0"/>
            </a:endParaRP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sk-SK" sz="2400" i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Autorita – hľadá príležitosť vyjadriť vedomosti </a:t>
            </a:r>
          </a:p>
          <a:p>
            <a:pPr lvl="1" eaLnBrk="1" hangingPunct="1">
              <a:buFont typeface="Courier New" panose="02070309020205020404" pitchFamily="49" charset="0"/>
              <a:buChar char="o"/>
              <a:defRPr/>
            </a:pPr>
            <a:r>
              <a:rPr lang="sk-SK" sz="2000" i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uistenie sa o správnosti nápadov, revidovanie názorov</a:t>
            </a:r>
          </a:p>
          <a:p>
            <a:pPr lvl="1" eaLnBrk="1" hangingPunct="1">
              <a:buFont typeface="Courier New" panose="02070309020205020404" pitchFamily="49" charset="0"/>
              <a:buChar char="o"/>
              <a:defRPr/>
            </a:pPr>
            <a:r>
              <a:rPr lang="sk-SK" sz="2000" i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pravdivé informácie, seriózny prístup, </a:t>
            </a:r>
            <a:r>
              <a:rPr lang="sk-SK" sz="2000" b="1" i="0" dirty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prispievajú iba keď sa cítia orientovaní v téme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5856790" cy="604838"/>
          </a:xfrm>
        </p:spPr>
        <p:txBody>
          <a:bodyPr/>
          <a:lstStyle/>
          <a:p>
            <a:r>
              <a:rPr lang="sk-SK" dirty="0"/>
              <a:t>Identifikácia autorít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1B3464A3-59A1-4651-90B3-7174D0815BC4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22/33</a:t>
            </a:r>
          </a:p>
        </p:txBody>
      </p:sp>
    </p:spTree>
    <p:extLst>
      <p:ext uri="{BB962C8B-B14F-4D97-AF65-F5344CB8AC3E}">
        <p14:creationId xmlns:p14="http://schemas.microsoft.com/office/powerpoint/2010/main" val="4189744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Zástupný objekt pre text 1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0" y="839896"/>
                <a:ext cx="11336016" cy="4905254"/>
              </a:xfrm>
            </p:spPr>
            <p:txBody>
              <a:bodyPr/>
              <a:lstStyle/>
              <a:p>
                <a:pPr marL="457200"/>
                <a:r>
                  <a:rPr lang="sk-SK" sz="2400" dirty="0">
                    <a:solidFill>
                      <a:srgbClr val="9E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Regresný problém </a:t>
                </a:r>
                <a:r>
                  <a:rPr lang="sk-SK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- použité metódy</a:t>
                </a:r>
              </a:p>
              <a:p>
                <a:pPr marL="457200"/>
                <a:r>
                  <a:rPr lang="sk-SK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Lineárna regresia – odhad dôveryhodnosti &lt;0,100&gt;, klasifikácia – prah 50, 70</a:t>
                </a:r>
              </a:p>
              <a:p>
                <a:pPr marL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2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𝐴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0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∗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𝐴𝐸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∗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𝐾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∗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𝑁𝐶𝐻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∗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𝐴𝐿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∗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𝐴𝑁𝑅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𝑁𝑃</m:t>
                      </m:r>
                    </m:oMath>
                  </m:oMathPara>
                </a14:m>
                <a:endParaRPr lang="sk-SK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/>
                <a:r>
                  <a:rPr lang="sk-SK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Nelineárna regresia - odhad dôveryhodnosti &lt;0,100&gt;, klasifikácia – prah 50, 70 </a:t>
                </a:r>
              </a:p>
              <a:p>
                <a:pPr marL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2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𝐴</m:t>
                      </m:r>
                      <m:r>
                        <a:rPr lang="sk-SK" sz="2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0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∗</m:t>
                      </m:r>
                      <m:sSup>
                        <m:sSupPr>
                          <m:ctrlP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𝐴𝐸</m:t>
                          </m:r>
                        </m:e>
                        <m:sup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sup>
                      </m:sSup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∗</m:t>
                      </m:r>
                      <m:sSup>
                        <m:sSupPr>
                          <m:ctrlP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𝐾</m:t>
                          </m:r>
                        </m:e>
                        <m:sup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∗</m:t>
                      </m:r>
                      <m:sSup>
                        <m:sSupPr>
                          <m:ctrlP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𝑁𝐶𝐻</m:t>
                          </m:r>
                        </m:e>
                        <m:sup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sup>
                      </m:sSup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b>
                      </m:sSub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∗</m:t>
                      </m:r>
                      <m:sSup>
                        <m:sSupPr>
                          <m:ctrlP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𝐴𝐿</m:t>
                          </m:r>
                        </m:e>
                        <m:sup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</m:sup>
                      </m:sSup>
                      <m:r>
                        <a:rPr lang="sk-SK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sk-SK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∗</m:t>
                          </m:r>
                          <m:r>
                            <a:rPr lang="sk-SK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𝐴𝑁𝑅</m:t>
                          </m:r>
                        </m:e>
                        <m:sup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</m:sup>
                      </m:sSup>
                      <m:r>
                        <a:rPr lang="sk-SK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sk-SK" sz="220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sk-SK" sz="2200" i="1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</m:sub>
                      </m:sSub>
                      <m:sSup>
                        <m:sSupPr>
                          <m:ctrlPr>
                            <a:rPr lang="sk-SK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sk-SK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∗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𝑁𝑃</m:t>
                          </m:r>
                        </m:e>
                        <m:sup>
                          <m:r>
                            <a:rPr lang="sk-SK" sz="220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  <m:r>
                            <a:rPr lang="sk-SK" sz="2200" b="0" i="1" smtClean="0">
                              <a:solidFill>
                                <a:srgbClr val="9E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sk-SK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/>
                <a:r>
                  <a:rPr lang="sk-SK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Logistická regresia – odhad dôveryhodnosti &lt;0,1&gt;, klasifikácia – prah 0,5</a:t>
                </a:r>
              </a:p>
              <a:p>
                <a:pPr marL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sk-SK" sz="2200" b="0" i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A</m:t>
                      </m:r>
                      <m:r>
                        <a:rPr lang="sk-SK" sz="2200" b="0" i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sk-SK" sz="22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sk-SK" sz="2200" b="0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sk-SK" sz="2200" b="0" i="0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sk-SK" sz="22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sk-SK" sz="2200" b="0" i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e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sk-SK" sz="2200" i="1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sk-SK" sz="2200" i="0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sk-SK" sz="2200" i="1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∗</m:t>
                              </m:r>
                              <m:r>
                                <m:rPr>
                                  <m:sty m:val="p"/>
                                </m:rP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AE</m:t>
                              </m:r>
                              <m: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sk-SK" sz="2200" i="1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∗</m:t>
                              </m:r>
                              <m:r>
                                <m:rPr>
                                  <m:sty m:val="p"/>
                                </m:rP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K</m:t>
                              </m:r>
                              <m: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sk-SK" sz="2200" i="1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∗</m:t>
                              </m:r>
                              <m:r>
                                <m:rPr>
                                  <m:sty m:val="p"/>
                                </m:rP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NCH</m:t>
                              </m:r>
                              <m: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sk-SK" sz="2200" i="1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∗</m:t>
                              </m:r>
                              <m:r>
                                <m:rPr>
                                  <m:sty m:val="p"/>
                                </m:rP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AL</m:t>
                              </m:r>
                              <m: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sk-SK" sz="2200" i="1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5</m:t>
                                  </m:r>
                                </m:sub>
                              </m:sSub>
                              <m: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∗</m:t>
                              </m:r>
                              <m:r>
                                <m:rPr>
                                  <m:sty m:val="p"/>
                                </m:rP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ANR</m:t>
                              </m:r>
                              <m: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sk-SK" sz="2200" i="1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sk-SK" sz="2200" i="0" smtClean="0">
                                      <a:solidFill>
                                        <a:srgbClr val="9E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6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sk-SK" sz="22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NP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k-SK" sz="2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/>
                <a:r>
                  <a:rPr lang="sk-SK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Symbolická regresia – genetické programovanie</a:t>
                </a:r>
              </a:p>
              <a:p>
                <a:pPr marL="800100" indent="-342900">
                  <a:spcBef>
                    <a:spcPts val="0"/>
                  </a:spcBef>
                  <a:buFont typeface="Courier New" panose="02070309020205020404" pitchFamily="49" charset="0"/>
                  <a:buChar char="o"/>
                </a:pPr>
                <a:r>
                  <a:rPr lang="sk-SK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Typ funkcie nie je vopred daný </a:t>
                </a:r>
              </a:p>
              <a:p>
                <a:pPr marL="800100" indent="-342900">
                  <a:spcBef>
                    <a:spcPts val="0"/>
                  </a:spcBef>
                  <a:buFont typeface="Courier New" panose="02070309020205020404" pitchFamily="49" charset="0"/>
                  <a:buChar char="o"/>
                </a:pPr>
                <a:r>
                  <a:rPr lang="sk-SK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Funkcia nemusí obsahovať všetky atribúty</a:t>
                </a:r>
              </a:p>
              <a:p>
                <a:pPr marL="800100" indent="-342900">
                  <a:spcBef>
                    <a:spcPts val="0"/>
                  </a:spcBef>
                  <a:buFont typeface="Courier New" panose="02070309020205020404" pitchFamily="49" charset="0"/>
                  <a:buChar char="o"/>
                </a:pPr>
                <a:r>
                  <a:rPr lang="sk-SK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Chromozómy sú reprezentované syntaktickými stromami</a:t>
                </a:r>
              </a:p>
              <a:p>
                <a:pPr marL="800100" indent="-342900">
                  <a:spcBef>
                    <a:spcPts val="0"/>
                  </a:spcBef>
                  <a:buFont typeface="Courier New" panose="02070309020205020404" pitchFamily="49" charset="0"/>
                  <a:buChar char="o"/>
                </a:pPr>
                <a:r>
                  <a:rPr lang="sk-SK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Syntaktické stromy nesú informáciu o tvare funkcie</a:t>
                </a:r>
              </a:p>
              <a:p>
                <a:pPr marL="800100" indent="-342900">
                  <a:spcBef>
                    <a:spcPts val="0"/>
                  </a:spcBef>
                  <a:buFont typeface="Courier New" panose="02070309020205020404" pitchFamily="49" charset="0"/>
                  <a:buChar char="o"/>
                </a:pPr>
                <a:r>
                  <a:rPr lang="sk-SK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Nad syntaktickými stromami sa realizujú operácie K, M, ... </a:t>
                </a:r>
              </a:p>
            </p:txBody>
          </p:sp>
        </mc:Choice>
        <mc:Fallback xmlns="">
          <p:sp>
            <p:nvSpPr>
              <p:cNvPr id="2" name="Zástupný objekt pre text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0" y="839896"/>
                <a:ext cx="11336016" cy="4905254"/>
              </a:xfrm>
              <a:blipFill>
                <a:blip r:embed="rId2"/>
                <a:stretch>
                  <a:fillRect t="-161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6736466" cy="604838"/>
          </a:xfrm>
        </p:spPr>
        <p:txBody>
          <a:bodyPr/>
          <a:lstStyle/>
          <a:p>
            <a:r>
              <a:rPr lang="sk-SK" dirty="0"/>
              <a:t>Identifikácia autorít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graphicFrame>
        <p:nvGraphicFramePr>
          <p:cNvPr id="5" name="Tabuľka 4">
            <a:extLst>
              <a:ext uri="{FF2B5EF4-FFF2-40B4-BE49-F238E27FC236}">
                <a16:creationId xmlns:a16="http://schemas.microsoft.com/office/drawing/2014/main" id="{F6F353F3-1B39-4BEE-BFEE-CA55BE6139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947474"/>
              </p:ext>
            </p:extLst>
          </p:nvPr>
        </p:nvGraphicFramePr>
        <p:xfrm>
          <a:off x="8501063" y="3824898"/>
          <a:ext cx="3532046" cy="29353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2046">
                  <a:extLst>
                    <a:ext uri="{9D8B030D-6E8A-4147-A177-3AD203B41FA5}">
                      <a16:colId xmlns:a16="http://schemas.microsoft.com/office/drawing/2014/main" val="1023680945"/>
                    </a:ext>
                  </a:extLst>
                </a:gridCol>
              </a:tblGrid>
              <a:tr h="393718">
                <a:tc>
                  <a:txBody>
                    <a:bodyPr/>
                    <a:lstStyle/>
                    <a:p>
                      <a:r>
                        <a:rPr lang="en-GB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Attribute</a:t>
                      </a:r>
                      <a:endParaRPr lang="sk-SK" sz="14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82320"/>
                  </a:ext>
                </a:extLst>
              </a:tr>
              <a:tr h="423598">
                <a:tc>
                  <a:txBody>
                    <a:bodyPr/>
                    <a:lstStyle/>
                    <a:p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average evaluation</a:t>
                      </a:r>
                      <a:endParaRPr lang="sk-SK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842890"/>
                  </a:ext>
                </a:extLst>
              </a:tr>
              <a:tr h="42359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ANR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average number of reactions</a:t>
                      </a:r>
                      <a:endParaRPr lang="sk-SK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018297"/>
                  </a:ext>
                </a:extLst>
              </a:tr>
              <a:tr h="42359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average layer</a:t>
                      </a:r>
                      <a:endParaRPr lang="sk-SK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909535"/>
                  </a:ext>
                </a:extLst>
              </a:tr>
              <a:tr h="42359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number of comments</a:t>
                      </a:r>
                      <a:endParaRPr lang="sk-SK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749328"/>
                  </a:ext>
                </a:extLst>
              </a:tr>
              <a:tr h="42359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NCH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number of characters</a:t>
                      </a:r>
                      <a:endParaRPr lang="sk-SK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514708"/>
                  </a:ext>
                </a:extLst>
              </a:tr>
              <a:tr h="42359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</a:pPr>
                      <a:r>
                        <a:rPr lang="en-GB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karma</a:t>
                      </a:r>
                      <a:endParaRPr lang="sk-SK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3867371"/>
                  </a:ext>
                </a:extLst>
              </a:tr>
            </a:tbl>
          </a:graphicData>
        </a:graphic>
      </p:graphicFrame>
      <p:sp>
        <p:nvSpPr>
          <p:cNvPr id="6" name="Obdĺžnik 5">
            <a:extLst>
              <a:ext uri="{FF2B5EF4-FFF2-40B4-BE49-F238E27FC236}">
                <a16:creationId xmlns:a16="http://schemas.microsoft.com/office/drawing/2014/main" id="{87E0DBAE-CD2A-476C-9A9B-9289DB3AD8C0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23/33</a:t>
            </a:r>
          </a:p>
        </p:txBody>
      </p:sp>
    </p:spTree>
    <p:extLst>
      <p:ext uri="{BB962C8B-B14F-4D97-AF65-F5344CB8AC3E}">
        <p14:creationId xmlns:p14="http://schemas.microsoft.com/office/powerpoint/2010/main" val="2369339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0" y="80223"/>
            <a:ext cx="6481823" cy="604838"/>
          </a:xfrm>
        </p:spPr>
        <p:txBody>
          <a:bodyPr/>
          <a:lstStyle/>
          <a:p>
            <a:r>
              <a:rPr lang="sk-SK" dirty="0"/>
              <a:t>Identifikácia autorít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graphicFrame>
        <p:nvGraphicFramePr>
          <p:cNvPr id="6" name="Tabuľka 5">
            <a:extLst>
              <a:ext uri="{FF2B5EF4-FFF2-40B4-BE49-F238E27FC236}">
                <a16:creationId xmlns:a16="http://schemas.microsoft.com/office/drawing/2014/main" id="{F08982F8-2E1B-45A2-84F1-09FA1DA63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391335"/>
              </p:ext>
            </p:extLst>
          </p:nvPr>
        </p:nvGraphicFramePr>
        <p:xfrm>
          <a:off x="390995" y="1404372"/>
          <a:ext cx="8222919" cy="2803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6197">
                  <a:extLst>
                    <a:ext uri="{9D8B030D-6E8A-4147-A177-3AD203B41FA5}">
                      <a16:colId xmlns:a16="http://schemas.microsoft.com/office/drawing/2014/main" val="2465721580"/>
                    </a:ext>
                  </a:extLst>
                </a:gridCol>
                <a:gridCol w="1060459">
                  <a:extLst>
                    <a:ext uri="{9D8B030D-6E8A-4147-A177-3AD203B41FA5}">
                      <a16:colId xmlns:a16="http://schemas.microsoft.com/office/drawing/2014/main" val="28111931"/>
                    </a:ext>
                  </a:extLst>
                </a:gridCol>
                <a:gridCol w="1237617">
                  <a:extLst>
                    <a:ext uri="{9D8B030D-6E8A-4147-A177-3AD203B41FA5}">
                      <a16:colId xmlns:a16="http://schemas.microsoft.com/office/drawing/2014/main" val="4067965686"/>
                    </a:ext>
                  </a:extLst>
                </a:gridCol>
                <a:gridCol w="1061706">
                  <a:extLst>
                    <a:ext uri="{9D8B030D-6E8A-4147-A177-3AD203B41FA5}">
                      <a16:colId xmlns:a16="http://schemas.microsoft.com/office/drawing/2014/main" val="3534583497"/>
                    </a:ext>
                  </a:extLst>
                </a:gridCol>
                <a:gridCol w="1237617">
                  <a:extLst>
                    <a:ext uri="{9D8B030D-6E8A-4147-A177-3AD203B41FA5}">
                      <a16:colId xmlns:a16="http://schemas.microsoft.com/office/drawing/2014/main" val="1849135638"/>
                    </a:ext>
                  </a:extLst>
                </a:gridCol>
                <a:gridCol w="1061706">
                  <a:extLst>
                    <a:ext uri="{9D8B030D-6E8A-4147-A177-3AD203B41FA5}">
                      <a16:colId xmlns:a16="http://schemas.microsoft.com/office/drawing/2014/main" val="2834477926"/>
                    </a:ext>
                  </a:extLst>
                </a:gridCol>
                <a:gridCol w="1237617">
                  <a:extLst>
                    <a:ext uri="{9D8B030D-6E8A-4147-A177-3AD203B41FA5}">
                      <a16:colId xmlns:a16="http://schemas.microsoft.com/office/drawing/2014/main" val="3417303401"/>
                    </a:ext>
                  </a:extLst>
                </a:gridCol>
              </a:tblGrid>
              <a:tr h="444819"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</a:t>
                      </a:r>
                      <a:endParaRPr lang="sk-SK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Recall</a:t>
                      </a:r>
                      <a:endParaRPr lang="sk-SK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 </a:t>
                      </a:r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endParaRPr lang="sk-SK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72214"/>
                  </a:ext>
                </a:extLst>
              </a:tr>
              <a:tr h="444819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Regression</a:t>
                      </a:r>
                      <a:endParaRPr lang="sk-SK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EXPERT</a:t>
                      </a:r>
                      <a:endParaRPr lang="sk-SK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CROWD</a:t>
                      </a:r>
                      <a:endParaRPr lang="sk-SK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EXPERT</a:t>
                      </a:r>
                      <a:endParaRPr lang="sk-SK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CROWD</a:t>
                      </a:r>
                      <a:endParaRPr lang="sk-SK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EXPERT</a:t>
                      </a:r>
                      <a:endParaRPr lang="sk-SK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CROWD</a:t>
                      </a:r>
                      <a:endParaRPr lang="sk-SK" sz="18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922333"/>
                  </a:ext>
                </a:extLst>
              </a:tr>
              <a:tr h="478578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Linear</a:t>
                      </a:r>
                      <a:endParaRPr lang="sk-SK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</a:t>
                      </a:r>
                      <a:endParaRPr lang="sk-SK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0.68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0.88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640374"/>
                  </a:ext>
                </a:extLst>
              </a:tr>
              <a:tr h="478578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Non/linear</a:t>
                      </a:r>
                      <a:endParaRPr lang="sk-SK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</a:t>
                      </a:r>
                      <a:endParaRPr lang="sk-SK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</a:t>
                      </a:r>
                      <a:endParaRPr lang="sk-SK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0.80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</a:t>
                      </a:r>
                      <a:endParaRPr lang="sk-SK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951684"/>
                  </a:ext>
                </a:extLst>
              </a:tr>
              <a:tr h="478578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Logistic</a:t>
                      </a:r>
                      <a:endParaRPr lang="sk-SK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sk-SK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0.91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sk-SK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0.97</a:t>
                      </a:r>
                      <a:endParaRPr lang="sk-SK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  <a:endParaRPr lang="sk-SK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160466"/>
                  </a:ext>
                </a:extLst>
              </a:tr>
              <a:tr h="478578"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Symbolic</a:t>
                      </a:r>
                      <a:endParaRPr lang="sk-SK" sz="1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0.59</a:t>
                      </a:r>
                      <a:endParaRPr lang="sk-SK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endParaRPr lang="sk-SK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</a:t>
                      </a:r>
                      <a:endParaRPr lang="sk-SK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</a:t>
                      </a:r>
                      <a:endParaRPr lang="sk-SK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0.73</a:t>
                      </a:r>
                      <a:endParaRPr lang="sk-SK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</a:t>
                      </a:r>
                      <a:endParaRPr lang="sk-SK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194435"/>
                  </a:ext>
                </a:extLst>
              </a:tr>
            </a:tbl>
          </a:graphicData>
        </a:graphic>
      </p:graphicFrame>
      <p:sp>
        <p:nvSpPr>
          <p:cNvPr id="9" name="Zástupný objekt pre text 1">
            <a:extLst>
              <a:ext uri="{FF2B5EF4-FFF2-40B4-BE49-F238E27FC236}">
                <a16:creationId xmlns:a16="http://schemas.microsoft.com/office/drawing/2014/main" id="{24BBD0B3-E62B-4CE3-B158-B0E794056EE4}"/>
              </a:ext>
            </a:extLst>
          </p:cNvPr>
          <p:cNvSpPr txBox="1">
            <a:spLocks/>
          </p:cNvSpPr>
          <p:nvPr/>
        </p:nvSpPr>
        <p:spPr>
          <a:xfrm>
            <a:off x="179926" y="809272"/>
            <a:ext cx="7955146" cy="6048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itchFamily="2" charset="2"/>
              <a:buNone/>
              <a:defRPr/>
            </a:pPr>
            <a:r>
              <a:rPr lang="sk-SK" sz="2400" dirty="0">
                <a:latin typeface="Arial" charset="0"/>
              </a:rPr>
              <a:t>Dosiahnuté výsledky pri rozpoznávaní autorít</a:t>
            </a:r>
          </a:p>
        </p:txBody>
      </p:sp>
      <p:sp>
        <p:nvSpPr>
          <p:cNvPr id="10" name="Zástupný objekt pre text 1">
            <a:extLst>
              <a:ext uri="{FF2B5EF4-FFF2-40B4-BE49-F238E27FC236}">
                <a16:creationId xmlns:a16="http://schemas.microsoft.com/office/drawing/2014/main" id="{A2990575-3CD7-47B4-B9DC-3C207066A2B1}"/>
              </a:ext>
            </a:extLst>
          </p:cNvPr>
          <p:cNvSpPr txBox="1">
            <a:spLocks/>
          </p:cNvSpPr>
          <p:nvPr/>
        </p:nvSpPr>
        <p:spPr>
          <a:xfrm>
            <a:off x="7224757" y="4420355"/>
            <a:ext cx="4967243" cy="11391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sk-SK" sz="2000" dirty="0">
                <a:solidFill>
                  <a:srgbClr val="9E0000"/>
                </a:solidFill>
                <a:latin typeface="Arial" charset="0"/>
              </a:rPr>
              <a:t>EXPERT</a:t>
            </a:r>
            <a:r>
              <a:rPr lang="sk-SK" sz="2000" dirty="0">
                <a:latin typeface="Arial" charset="0"/>
              </a:rPr>
              <a:t> – anotácia človekom</a:t>
            </a:r>
          </a:p>
          <a:p>
            <a:pPr marL="342900" indent="-34290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sk-SK" sz="2000" dirty="0">
                <a:solidFill>
                  <a:srgbClr val="9E0000"/>
                </a:solidFill>
                <a:latin typeface="Arial" charset="0"/>
              </a:rPr>
              <a:t>CROWD</a:t>
            </a:r>
            <a:r>
              <a:rPr lang="sk-SK" sz="2000" dirty="0">
                <a:latin typeface="Arial" charset="0"/>
              </a:rPr>
              <a:t> – anotácia z hodnotení </a:t>
            </a:r>
          </a:p>
          <a:p>
            <a:pPr marL="342900" indent="-34290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sk-SK" sz="2000" dirty="0">
                <a:latin typeface="Arial" charset="0"/>
              </a:rPr>
              <a:t>		ostatných účastníkov diskusie </a:t>
            </a:r>
          </a:p>
          <a:p>
            <a:pPr marL="342900" indent="-342900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sk-SK" sz="2000" dirty="0">
                <a:latin typeface="Arial" charset="0"/>
              </a:rPr>
              <a:t>		(</a:t>
            </a:r>
            <a:r>
              <a:rPr lang="en-US" sz="2000" dirty="0">
                <a:latin typeface="Arial" charset="0"/>
              </a:rPr>
              <a:t>Crowd Wisdom</a:t>
            </a:r>
            <a:r>
              <a:rPr lang="sk-SK" sz="2000" dirty="0">
                <a:latin typeface="Arial" charset="0"/>
              </a:rPr>
              <a:t>)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08265492-451E-4E36-B8D8-962341D7DEE2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24/33</a:t>
            </a:r>
          </a:p>
        </p:txBody>
      </p:sp>
    </p:spTree>
    <p:extLst>
      <p:ext uri="{BB962C8B-B14F-4D97-AF65-F5344CB8AC3E}">
        <p14:creationId xmlns:p14="http://schemas.microsoft.com/office/powerpoint/2010/main" val="6462873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3"/>
          </p:nvPr>
        </p:nvSpPr>
        <p:spPr>
          <a:xfrm>
            <a:off x="485431" y="712696"/>
            <a:ext cx="11221137" cy="5031168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Typy</a:t>
            </a:r>
            <a:r>
              <a:rPr lang="sk-SK" sz="2400" dirty="0">
                <a:latin typeface="Arial" charset="0"/>
              </a:rPr>
              <a:t> </a:t>
            </a:r>
            <a:r>
              <a:rPr lang="sk-SK" sz="2400" dirty="0" err="1">
                <a:latin typeface="Arial" charset="0"/>
              </a:rPr>
              <a:t>trolov</a:t>
            </a:r>
            <a:r>
              <a:rPr lang="sk-SK" sz="2400" i="0" dirty="0">
                <a:latin typeface="Arial" charset="0"/>
              </a:rPr>
              <a:t> 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r>
              <a:rPr lang="sk-SK" sz="2000" i="0" dirty="0">
                <a:latin typeface="Arial" charset="0"/>
              </a:rPr>
              <a:t>sociálny, predavač, </a:t>
            </a:r>
            <a:r>
              <a:rPr lang="sk-SK" sz="2000" i="0" dirty="0" err="1">
                <a:latin typeface="Arial" charset="0"/>
              </a:rPr>
              <a:t>urážač</a:t>
            </a:r>
            <a:r>
              <a:rPr lang="sk-SK" sz="2000" i="0" dirty="0">
                <a:latin typeface="Arial" charset="0"/>
              </a:rPr>
              <a:t>, vandal, expert, satirický, oponent</a:t>
            </a:r>
          </a:p>
          <a:p>
            <a:pPr marL="342900" indent="-342900" eaLnBrk="1" hangingPunct="1">
              <a:buFont typeface="Wingdings" pitchFamily="2" charset="2"/>
              <a:buNone/>
              <a:defRPr/>
            </a:pPr>
            <a:r>
              <a:rPr lang="sk-SK" sz="2400" i="0" dirty="0">
                <a:solidFill>
                  <a:srgbClr val="9E0000"/>
                </a:solidFill>
                <a:latin typeface="Arial" charset="0"/>
              </a:rPr>
              <a:t>Klasifikačný problém </a:t>
            </a:r>
            <a:r>
              <a:rPr lang="sk-SK" sz="2400" i="0" dirty="0">
                <a:latin typeface="Arial" charset="0"/>
              </a:rPr>
              <a:t>- metódy</a:t>
            </a:r>
          </a:p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</a:rPr>
              <a:t>s</a:t>
            </a:r>
            <a:r>
              <a:rPr lang="sk-SK" sz="2000" i="0" dirty="0">
                <a:latin typeface="Arial" charset="0"/>
              </a:rPr>
              <a:t>trojové učenie - </a:t>
            </a:r>
            <a:r>
              <a:rPr lang="sk-SK" sz="2000" dirty="0">
                <a:latin typeface="Arial" charset="0"/>
              </a:rPr>
              <a:t>anotovaná </a:t>
            </a:r>
            <a:r>
              <a:rPr lang="sk-SK" sz="2000" dirty="0" err="1">
                <a:latin typeface="Arial" charset="0"/>
              </a:rPr>
              <a:t>trénovacia</a:t>
            </a:r>
            <a:r>
              <a:rPr lang="sk-SK" sz="2000" dirty="0">
                <a:latin typeface="Arial" charset="0"/>
              </a:rPr>
              <a:t> množina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i="0" dirty="0">
                <a:latin typeface="Arial" charset="0"/>
              </a:rPr>
              <a:t>analýza sentimentu (trol oponent)</a:t>
            </a:r>
            <a:endParaRPr lang="sk-SK" sz="2000" dirty="0">
              <a:latin typeface="Arial" charset="0"/>
            </a:endParaRPr>
          </a:p>
          <a:p>
            <a:pPr eaLnBrk="1" hangingPunct="1">
              <a:defRPr/>
            </a:pPr>
            <a:r>
              <a:rPr lang="sk-SK" sz="2400" dirty="0">
                <a:latin typeface="Arial" charset="0"/>
              </a:rPr>
              <a:t>Výber atribútov (nie slová)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</a:rPr>
              <a:t>Počet znakov, počet slov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</a:rPr>
              <a:t>Priemerná dĺžka slova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</a:rPr>
              <a:t>Počet veľkých písmen v texte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</a:rPr>
              <a:t>Počet číslic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</a:rPr>
              <a:t>Počet </a:t>
            </a:r>
            <a:r>
              <a:rPr lang="sk-SK" dirty="0" err="1">
                <a:latin typeface="Arial" charset="0"/>
              </a:rPr>
              <a:t>like-ov</a:t>
            </a:r>
            <a:r>
              <a:rPr lang="sk-SK" dirty="0">
                <a:latin typeface="Arial" charset="0"/>
              </a:rPr>
              <a:t> 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</a:rPr>
              <a:t>Miera pozitívnosti textu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dirty="0">
                <a:latin typeface="Arial" charset="0"/>
              </a:rPr>
              <a:t>Miera negatívnosti textu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endParaRPr lang="sk-SK" sz="2400" i="0" dirty="0">
              <a:solidFill>
                <a:srgbClr val="9E0000"/>
              </a:solidFill>
              <a:latin typeface="Arial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1" y="80223"/>
            <a:ext cx="7176304" cy="604838"/>
          </a:xfrm>
        </p:spPr>
        <p:txBody>
          <a:bodyPr/>
          <a:lstStyle/>
          <a:p>
            <a:r>
              <a:rPr lang="sk-SK" dirty="0"/>
              <a:t>Rozpoznávanie </a:t>
            </a:r>
            <a:r>
              <a:rPr lang="sk-SK" dirty="0" err="1"/>
              <a:t>Trolingu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graphicFrame>
        <p:nvGraphicFramePr>
          <p:cNvPr id="5" name="Tabuľka 4">
            <a:extLst>
              <a:ext uri="{FF2B5EF4-FFF2-40B4-BE49-F238E27FC236}">
                <a16:creationId xmlns:a16="http://schemas.microsoft.com/office/drawing/2014/main" id="{158164D7-6425-4462-8136-9FA3FA39F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401361"/>
              </p:ext>
            </p:extLst>
          </p:nvPr>
        </p:nvGraphicFramePr>
        <p:xfrm>
          <a:off x="4937172" y="3505449"/>
          <a:ext cx="6061783" cy="1706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84">
                  <a:extLst>
                    <a:ext uri="{9D8B030D-6E8A-4147-A177-3AD203B41FA5}">
                      <a16:colId xmlns:a16="http://schemas.microsoft.com/office/drawing/2014/main" val="772524538"/>
                    </a:ext>
                  </a:extLst>
                </a:gridCol>
                <a:gridCol w="1329734">
                  <a:extLst>
                    <a:ext uri="{9D8B030D-6E8A-4147-A177-3AD203B41FA5}">
                      <a16:colId xmlns:a16="http://schemas.microsoft.com/office/drawing/2014/main" val="2253110359"/>
                    </a:ext>
                  </a:extLst>
                </a:gridCol>
                <a:gridCol w="1206611">
                  <a:extLst>
                    <a:ext uri="{9D8B030D-6E8A-4147-A177-3AD203B41FA5}">
                      <a16:colId xmlns:a16="http://schemas.microsoft.com/office/drawing/2014/main" val="2661298460"/>
                    </a:ext>
                  </a:extLst>
                </a:gridCol>
                <a:gridCol w="1149154">
                  <a:extLst>
                    <a:ext uri="{9D8B030D-6E8A-4147-A177-3AD203B41FA5}">
                      <a16:colId xmlns:a16="http://schemas.microsoft.com/office/drawing/2014/main" val="1386592549"/>
                    </a:ext>
                  </a:extLst>
                </a:gridCol>
              </a:tblGrid>
              <a:tr h="563423">
                <a:tc>
                  <a:txBody>
                    <a:bodyPr/>
                    <a:lstStyle/>
                    <a:p>
                      <a:r>
                        <a:rPr lang="sk-SK" sz="180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Bag_of_words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Recall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F1-rate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892488"/>
                  </a:ext>
                </a:extLst>
              </a:tr>
              <a:tr h="380885"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0.63</a:t>
                      </a:r>
                      <a:endParaRPr lang="en-GB" sz="18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684175"/>
                  </a:ext>
                </a:extLst>
              </a:tr>
              <a:tr h="380885"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0.67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861376"/>
                  </a:ext>
                </a:extLst>
              </a:tr>
              <a:tr h="380885"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SVM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1.00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0.08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537624"/>
                  </a:ext>
                </a:extLst>
              </a:tr>
            </a:tbl>
          </a:graphicData>
        </a:graphic>
      </p:graphicFrame>
      <p:sp>
        <p:nvSpPr>
          <p:cNvPr id="8" name="Obdĺžnik 7">
            <a:extLst>
              <a:ext uri="{FF2B5EF4-FFF2-40B4-BE49-F238E27FC236}">
                <a16:creationId xmlns:a16="http://schemas.microsoft.com/office/drawing/2014/main" id="{123F2C22-8841-40C9-BFCE-08CFE22F0A56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25/33</a:t>
            </a:r>
          </a:p>
        </p:txBody>
      </p:sp>
    </p:spTree>
    <p:extLst>
      <p:ext uri="{BB962C8B-B14F-4D97-AF65-F5344CB8AC3E}">
        <p14:creationId xmlns:p14="http://schemas.microsoft.com/office/powerpoint/2010/main" val="3838972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41E70C6A-AE7B-451F-BB29-830D051E5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122" y="2465383"/>
            <a:ext cx="6856697" cy="3645569"/>
          </a:xfrm>
          <a:prstGeom prst="rect">
            <a:avLst/>
          </a:prstGeom>
        </p:spPr>
      </p:pic>
      <p:sp>
        <p:nvSpPr>
          <p:cNvPr id="2" name="Zástupný objekt pre text 1"/>
          <p:cNvSpPr>
            <a:spLocks noGrp="1"/>
          </p:cNvSpPr>
          <p:nvPr>
            <p:ph type="body" sz="quarter" idx="13"/>
          </p:nvPr>
        </p:nvSpPr>
        <p:spPr>
          <a:xfrm>
            <a:off x="179925" y="717363"/>
            <a:ext cx="11221137" cy="1748020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None/>
              <a:defRPr/>
            </a:pPr>
            <a:r>
              <a:rPr lang="sk-SK" sz="2400" i="0" dirty="0">
                <a:latin typeface="Arial" charset="0"/>
              </a:rPr>
              <a:t>Trol oponent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i="0" dirty="0">
                <a:latin typeface="Arial" charset="0"/>
              </a:rPr>
              <a:t>Metódy </a:t>
            </a:r>
            <a:r>
              <a:rPr lang="sk-SK" sz="2000" i="0" dirty="0">
                <a:solidFill>
                  <a:srgbClr val="9E0000"/>
                </a:solidFill>
                <a:latin typeface="Arial" charset="0"/>
              </a:rPr>
              <a:t>analýzy sentimentu </a:t>
            </a:r>
          </a:p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b="1" i="0" dirty="0">
                <a:latin typeface="Arial" charset="0"/>
              </a:rPr>
              <a:t>Porovnanie polarity názorov skúmaného autora a celej diskusie</a:t>
            </a:r>
          </a:p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</a:rPr>
              <a:t>Diferenciál s uvažovaním absolútnych hodnôt (oponuje všetkému – v priemere neutrálny postoj)</a:t>
            </a:r>
            <a:endParaRPr lang="sk-SK" sz="2000" i="0" dirty="0">
              <a:latin typeface="Arial" charset="0"/>
            </a:endParaRP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endParaRPr lang="sk-SK" sz="2400" i="0" dirty="0">
              <a:solidFill>
                <a:srgbClr val="9E0000"/>
              </a:solidFill>
              <a:latin typeface="Arial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1" y="80223"/>
            <a:ext cx="7176304" cy="604838"/>
          </a:xfrm>
        </p:spPr>
        <p:txBody>
          <a:bodyPr/>
          <a:lstStyle/>
          <a:p>
            <a:r>
              <a:rPr lang="sk-SK" dirty="0"/>
              <a:t>Rozpoznávanie </a:t>
            </a:r>
            <a:r>
              <a:rPr lang="sk-SK" dirty="0" err="1"/>
              <a:t>Trolingu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A65A549B-249F-4AB6-A4F9-87AF163BB14B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26/33</a:t>
            </a:r>
          </a:p>
        </p:txBody>
      </p:sp>
    </p:spTree>
    <p:extLst>
      <p:ext uri="{BB962C8B-B14F-4D97-AF65-F5344CB8AC3E}">
        <p14:creationId xmlns:p14="http://schemas.microsoft.com/office/powerpoint/2010/main" val="16258389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3"/>
          </p:nvPr>
        </p:nvSpPr>
        <p:spPr>
          <a:xfrm>
            <a:off x="495297" y="903666"/>
            <a:ext cx="7972842" cy="4330943"/>
          </a:xfrm>
        </p:spPr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Klasifikácia ku triede </a:t>
            </a:r>
            <a:r>
              <a:rPr lang="sk-SK" sz="2400" b="1" dirty="0">
                <a:latin typeface="Arial" panose="020B0604020202020204" pitchFamily="34" charset="0"/>
                <a:cs typeface="Arial" panose="020B0604020202020204" pitchFamily="34" charset="0"/>
              </a:rPr>
              <a:t>„trol“ </a:t>
            </a:r>
            <a:r>
              <a:rPr lang="sk-SK" sz="24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k-SK" sz="240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klasifikačný problém</a:t>
            </a:r>
            <a:endParaRPr lang="sk-SK" sz="2400" i="0" dirty="0">
              <a:latin typeface="Arial" charset="0"/>
            </a:endParaRP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</a:rPr>
              <a:t>Učenie detekčných modelov strojovým učením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</a:rPr>
              <a:t>Pomocou analýzy </a:t>
            </a:r>
            <a:r>
              <a:rPr lang="sk-SK" sz="2000" dirty="0" err="1">
                <a:latin typeface="Arial" charset="0"/>
              </a:rPr>
              <a:t>sentimentu</a:t>
            </a:r>
            <a:r>
              <a:rPr lang="sk-SK" sz="2000" dirty="0">
                <a:latin typeface="Arial" charset="0"/>
              </a:rPr>
              <a:t> </a:t>
            </a:r>
          </a:p>
          <a:p>
            <a:pPr>
              <a:spcBef>
                <a:spcPts val="600"/>
              </a:spcBef>
              <a:defRPr/>
            </a:pPr>
            <a:r>
              <a:rPr lang="sk-SK" sz="2400" dirty="0">
                <a:latin typeface="Arial" charset="0"/>
              </a:rPr>
              <a:t>Rozličné typy dát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</a:rPr>
              <a:t>Text</a:t>
            </a:r>
          </a:p>
          <a:p>
            <a:pPr marL="342900" indent="-342900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2000" dirty="0">
                <a:latin typeface="Arial" charset="0"/>
              </a:rPr>
              <a:t>Atribúty z používania</a:t>
            </a: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1800" dirty="0" err="1">
                <a:latin typeface="Arial" charset="0"/>
              </a:rPr>
              <a:t>Ma_verifikovany_mail</a:t>
            </a:r>
            <a:endParaRPr lang="sk-SK" sz="1800" dirty="0">
              <a:latin typeface="Arial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1800" dirty="0" err="1">
                <a:latin typeface="Arial" charset="0"/>
              </a:rPr>
              <a:t>Je_zlaty</a:t>
            </a:r>
            <a:endParaRPr lang="sk-SK" sz="1800" dirty="0">
              <a:latin typeface="Arial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1800" dirty="0" err="1">
                <a:latin typeface="Arial" charset="0"/>
              </a:rPr>
              <a:t>Kontroverzita</a:t>
            </a:r>
            <a:endParaRPr lang="sk-SK" sz="1800" dirty="0">
              <a:latin typeface="Arial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1800" dirty="0" err="1">
                <a:latin typeface="Arial" charset="0"/>
              </a:rPr>
              <a:t>Koment_karma</a:t>
            </a:r>
            <a:endParaRPr lang="sk-SK" sz="1800" dirty="0">
              <a:latin typeface="Arial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1800" dirty="0" err="1">
                <a:latin typeface="Arial" charset="0"/>
              </a:rPr>
              <a:t>Link_karma</a:t>
            </a:r>
            <a:endParaRPr lang="sk-SK" sz="1800" dirty="0">
              <a:latin typeface="Arial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1800" dirty="0">
                <a:latin typeface="Arial" charset="0"/>
              </a:rPr>
              <a:t>Polarita</a:t>
            </a: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1800" dirty="0" err="1">
                <a:latin typeface="Arial" charset="0"/>
              </a:rPr>
              <a:t>Palec_hore</a:t>
            </a:r>
            <a:endParaRPr lang="sk-SK" sz="1800" dirty="0">
              <a:latin typeface="Arial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1800" dirty="0" err="1">
                <a:latin typeface="Arial" charset="0"/>
              </a:rPr>
              <a:t>Palec_dole</a:t>
            </a:r>
            <a:endParaRPr lang="sk-SK" sz="1800" dirty="0">
              <a:latin typeface="Arial" charset="0"/>
            </a:endParaRPr>
          </a:p>
          <a:p>
            <a:pPr marL="1028700" lvl="1" indent="-342900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sk-SK" sz="1800" dirty="0" err="1">
                <a:latin typeface="Arial" charset="0"/>
              </a:rPr>
              <a:t>Je_mod</a:t>
            </a:r>
            <a:endParaRPr lang="sk-SK" sz="1800" dirty="0">
              <a:latin typeface="Arial" charset="0"/>
            </a:endParaRP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latin typeface="Arial" charset="0"/>
            </a:endParaRP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latin typeface="Arial" charset="0"/>
            </a:endParaRP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latin typeface="Arial" charset="0"/>
            </a:endParaRP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endParaRPr lang="sk-SK" sz="2000" dirty="0">
              <a:latin typeface="Arial" charset="0"/>
            </a:endParaRPr>
          </a:p>
          <a:p>
            <a:pPr>
              <a:spcBef>
                <a:spcPts val="0"/>
              </a:spcBef>
              <a:defRPr/>
            </a:pPr>
            <a:endParaRPr lang="sk-SK" dirty="0"/>
          </a:p>
          <a:p>
            <a:pPr>
              <a:spcBef>
                <a:spcPts val="0"/>
              </a:spcBef>
              <a:defRPr/>
            </a:pPr>
            <a:endParaRPr lang="sk-SK" dirty="0"/>
          </a:p>
          <a:p>
            <a:pPr>
              <a:spcBef>
                <a:spcPts val="0"/>
              </a:spcBef>
              <a:defRPr/>
            </a:pPr>
            <a:endParaRPr lang="sk-SK" dirty="0"/>
          </a:p>
          <a:p>
            <a:pPr>
              <a:spcBef>
                <a:spcPts val="0"/>
              </a:spcBef>
              <a:defRPr/>
            </a:pPr>
            <a:endParaRPr lang="sk-SK" dirty="0"/>
          </a:p>
          <a:p>
            <a:pPr>
              <a:spcBef>
                <a:spcPts val="0"/>
              </a:spcBef>
              <a:defRPr/>
            </a:pPr>
            <a:endParaRPr lang="sk-SK" dirty="0"/>
          </a:p>
          <a:p>
            <a:pPr>
              <a:spcBef>
                <a:spcPts val="0"/>
              </a:spcBef>
              <a:defRPr/>
            </a:pPr>
            <a:endParaRPr lang="sk-SK" dirty="0"/>
          </a:p>
          <a:p>
            <a:pPr>
              <a:spcBef>
                <a:spcPts val="0"/>
              </a:spcBef>
              <a:defRPr/>
            </a:pPr>
            <a:endParaRPr lang="sk-SK" dirty="0"/>
          </a:p>
          <a:p>
            <a:pPr>
              <a:spcBef>
                <a:spcPts val="0"/>
              </a:spcBef>
              <a:defRPr/>
            </a:pPr>
            <a:endParaRPr lang="sk-SK" dirty="0"/>
          </a:p>
          <a:p>
            <a:pPr>
              <a:spcBef>
                <a:spcPts val="0"/>
              </a:spcBef>
              <a:defRPr/>
            </a:pPr>
            <a:endParaRPr lang="sk-SK" dirty="0"/>
          </a:p>
          <a:p>
            <a:pPr>
              <a:spcBef>
                <a:spcPts val="0"/>
              </a:spcBef>
              <a:defRPr/>
            </a:pPr>
            <a:endParaRPr lang="sk-SK" dirty="0"/>
          </a:p>
          <a:p>
            <a:pPr>
              <a:spcBef>
                <a:spcPts val="0"/>
              </a:spcBef>
              <a:defRPr/>
            </a:pPr>
            <a:r>
              <a:rPr lang="sk-SK" dirty="0"/>
              <a:t>GKRBF - </a:t>
            </a:r>
            <a:r>
              <a:rPr lang="en-US" dirty="0"/>
              <a:t>Gaussian Kernel</a:t>
            </a:r>
            <a:endParaRPr lang="sk-SK" dirty="0"/>
          </a:p>
          <a:p>
            <a:pPr>
              <a:spcBef>
                <a:spcPts val="0"/>
              </a:spcBef>
              <a:defRPr/>
            </a:pPr>
            <a:r>
              <a:rPr lang="en-US" dirty="0"/>
              <a:t> Radial Basis Function </a:t>
            </a:r>
            <a:endParaRPr lang="sk-SK" sz="2000" dirty="0">
              <a:latin typeface="Arial" charset="0"/>
            </a:endParaRP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endParaRPr lang="sk-SK" sz="2400" i="0" dirty="0">
              <a:solidFill>
                <a:srgbClr val="9E0000"/>
              </a:solidFill>
              <a:latin typeface="Arial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1" y="80223"/>
            <a:ext cx="7176304" cy="604838"/>
          </a:xfrm>
        </p:spPr>
        <p:txBody>
          <a:bodyPr/>
          <a:lstStyle/>
          <a:p>
            <a:r>
              <a:rPr lang="sk-SK" dirty="0"/>
              <a:t>Rozpoznávanie </a:t>
            </a:r>
            <a:r>
              <a:rPr lang="sk-SK" dirty="0" err="1"/>
              <a:t>Trolingu</a:t>
            </a:r>
            <a:endParaRPr lang="en-GB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123F2C22-8841-40C9-BFCE-08CFE22F0A56}"/>
              </a:ext>
            </a:extLst>
          </p:cNvPr>
          <p:cNvSpPr/>
          <p:nvPr/>
        </p:nvSpPr>
        <p:spPr>
          <a:xfrm>
            <a:off x="4066613" y="6372457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27/33</a:t>
            </a:r>
          </a:p>
        </p:txBody>
      </p:sp>
      <p:sp>
        <p:nvSpPr>
          <p:cNvPr id="9" name="Zástupný objekt pre text 1">
            <a:extLst>
              <a:ext uri="{FF2B5EF4-FFF2-40B4-BE49-F238E27FC236}">
                <a16:creationId xmlns:a16="http://schemas.microsoft.com/office/drawing/2014/main" id="{DD60DA40-8A7A-49C0-9DDD-E98811ABC701}"/>
              </a:ext>
            </a:extLst>
          </p:cNvPr>
          <p:cNvSpPr txBox="1">
            <a:spLocks/>
          </p:cNvSpPr>
          <p:nvPr/>
        </p:nvSpPr>
        <p:spPr>
          <a:xfrm>
            <a:off x="9726507" y="141840"/>
            <a:ext cx="2465493" cy="16305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chovanie</a:t>
            </a:r>
          </a:p>
          <a:p>
            <a:pPr marL="1028700" lvl="1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Toxické texty</a:t>
            </a:r>
          </a:p>
          <a:p>
            <a:pPr marL="1028700" lvl="1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Toxickí autori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Motivácia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Budúci výskum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4A1F45B4-EB80-414B-881F-98B3C74AB4F2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11" name="Tabuľka 10">
            <a:extLst>
              <a:ext uri="{FF2B5EF4-FFF2-40B4-BE49-F238E27FC236}">
                <a16:creationId xmlns:a16="http://schemas.microsoft.com/office/drawing/2014/main" id="{454932E2-6682-4CF2-85A7-435291787E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07450"/>
              </p:ext>
            </p:extLst>
          </p:nvPr>
        </p:nvGraphicFramePr>
        <p:xfrm>
          <a:off x="4700501" y="1806570"/>
          <a:ext cx="6921655" cy="386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8108">
                  <a:extLst>
                    <a:ext uri="{9D8B030D-6E8A-4147-A177-3AD203B41FA5}">
                      <a16:colId xmlns:a16="http://schemas.microsoft.com/office/drawing/2014/main" val="772524538"/>
                    </a:ext>
                  </a:extLst>
                </a:gridCol>
                <a:gridCol w="1908313">
                  <a:extLst>
                    <a:ext uri="{9D8B030D-6E8A-4147-A177-3AD203B41FA5}">
                      <a16:colId xmlns:a16="http://schemas.microsoft.com/office/drawing/2014/main" val="2253110359"/>
                    </a:ext>
                  </a:extLst>
                </a:gridCol>
                <a:gridCol w="1484243">
                  <a:extLst>
                    <a:ext uri="{9D8B030D-6E8A-4147-A177-3AD203B41FA5}">
                      <a16:colId xmlns:a16="http://schemas.microsoft.com/office/drawing/2014/main" val="2661298460"/>
                    </a:ext>
                  </a:extLst>
                </a:gridCol>
                <a:gridCol w="1470991">
                  <a:extLst>
                    <a:ext uri="{9D8B030D-6E8A-4147-A177-3AD203B41FA5}">
                      <a16:colId xmlns:a16="http://schemas.microsoft.com/office/drawing/2014/main" val="1386592549"/>
                    </a:ext>
                  </a:extLst>
                </a:gridCol>
              </a:tblGrid>
              <a:tr h="615822"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Metóda</a:t>
                      </a:r>
                      <a:endParaRPr lang="en-US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Accuracy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892488"/>
                  </a:ext>
                </a:extLst>
              </a:tr>
              <a:tr h="487195"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SVM+GKRBF</a:t>
                      </a:r>
                      <a:endParaRPr lang="en-GB" sz="1800" b="1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 používania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0.986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0.988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684175"/>
                  </a:ext>
                </a:extLst>
              </a:tr>
              <a:tr h="410818"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Rozhodovacie Stromy</a:t>
                      </a:r>
                      <a:endParaRPr lang="en-GB" sz="1800" b="1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8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 používania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0.901</a:t>
                      </a:r>
                      <a:endParaRPr lang="en-GB" sz="18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0.922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986225"/>
                  </a:ext>
                </a:extLst>
              </a:tr>
              <a:tr h="480074"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Neurónová sieť - </a:t>
                      </a:r>
                      <a:r>
                        <a:rPr lang="sk-SK" sz="1800" b="1" noProof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dopredná</a:t>
                      </a:r>
                      <a:endParaRPr lang="en-US" sz="1800" b="1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 používania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0.947</a:t>
                      </a:r>
                      <a:endParaRPr lang="en-GB" sz="18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0.956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861376"/>
                  </a:ext>
                </a:extLst>
              </a:tr>
              <a:tr h="567783">
                <a:tc>
                  <a:txBody>
                    <a:bodyPr/>
                    <a:lstStyle/>
                    <a:p>
                      <a:r>
                        <a:rPr lang="sk-SK" sz="1800" b="1" noProof="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Konvolučná</a:t>
                      </a:r>
                      <a:r>
                        <a:rPr lang="sk-SK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NN</a:t>
                      </a:r>
                      <a:endParaRPr lang="en-US" sz="1800" b="1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0.959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0.965</a:t>
                      </a:r>
                      <a:endParaRPr lang="en-GB" sz="18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503892"/>
                  </a:ext>
                </a:extLst>
              </a:tr>
              <a:tr h="840130">
                <a:tc>
                  <a:txBody>
                    <a:bodyPr/>
                    <a:lstStyle/>
                    <a:p>
                      <a:r>
                        <a:rPr lang="sk-SK" sz="1800" b="1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Analýza</a:t>
                      </a:r>
                      <a:r>
                        <a:rPr lang="sk-SK" sz="1800" b="1" baseline="0" noProof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extrémnych názorov</a:t>
                      </a:r>
                      <a:endParaRPr lang="en-US" sz="1800" b="1" noProof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0" i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</a:t>
                      </a:r>
                      <a:endParaRPr lang="en-GB" sz="1800" b="0" i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0.950</a:t>
                      </a:r>
                      <a:endParaRPr lang="en-GB" sz="18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0.811</a:t>
                      </a:r>
                      <a:endParaRPr lang="en-GB" sz="18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537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99026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3"/>
          </p:nvPr>
        </p:nvSpPr>
        <p:spPr>
          <a:xfrm>
            <a:off x="179925" y="852324"/>
            <a:ext cx="11221137" cy="3298571"/>
          </a:xfrm>
        </p:spPr>
        <p:txBody>
          <a:bodyPr/>
          <a:lstStyle/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i="0" dirty="0">
                <a:latin typeface="Arial" charset="0"/>
              </a:rPr>
              <a:t>K dispozícii sú texty postov známych </a:t>
            </a:r>
            <a:r>
              <a:rPr lang="sk-SK" sz="2400" i="0" dirty="0" err="1">
                <a:latin typeface="Arial" charset="0"/>
              </a:rPr>
              <a:t>trolov</a:t>
            </a:r>
            <a:endParaRPr lang="sk-SK" sz="2400" i="0" dirty="0">
              <a:latin typeface="Arial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</a:rPr>
              <a:t>Určujeme podobnosť neznámeho textu s textami </a:t>
            </a:r>
            <a:r>
              <a:rPr lang="sk-SK" sz="2400" dirty="0" err="1">
                <a:latin typeface="Arial" charset="0"/>
              </a:rPr>
              <a:t>trolov</a:t>
            </a:r>
            <a:endParaRPr lang="sk-SK" sz="2400" dirty="0">
              <a:latin typeface="Arial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i="0" dirty="0" err="1">
                <a:latin typeface="Arial" charset="0"/>
              </a:rPr>
              <a:t>Multitriedna</a:t>
            </a:r>
            <a:r>
              <a:rPr lang="sk-SK" sz="2400" i="0" dirty="0">
                <a:latin typeface="Arial" charset="0"/>
              </a:rPr>
              <a:t> klasifikácia (náhodný výber nie je 0,5)</a:t>
            </a:r>
          </a:p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i="0" dirty="0">
                <a:latin typeface="Arial" charset="0"/>
              </a:rPr>
              <a:t>Rozpoznávanie založené na </a:t>
            </a:r>
            <a:r>
              <a:rPr lang="sk-SK" sz="2400" i="0" dirty="0" err="1">
                <a:latin typeface="Arial" charset="0"/>
              </a:rPr>
              <a:t>stylometrii</a:t>
            </a:r>
            <a:endParaRPr lang="sk-SK" sz="2400" i="0" dirty="0">
              <a:latin typeface="Arial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</a:rPr>
              <a:t>Jedinečný štýl autora je daný </a:t>
            </a:r>
          </a:p>
          <a:p>
            <a:pPr marL="1028700" lvl="1" indent="-342900">
              <a:buFont typeface="Courier New" panose="02070309020205020404" pitchFamily="49" charset="0"/>
              <a:buChar char="o"/>
              <a:defRPr/>
            </a:pPr>
            <a:r>
              <a:rPr lang="sk-SK" sz="2200" i="0" dirty="0">
                <a:latin typeface="Arial" charset="0"/>
              </a:rPr>
              <a:t>Slovníkom (bohatý, špecifický)</a:t>
            </a:r>
          </a:p>
          <a:p>
            <a:pPr marL="1028700" lvl="1" indent="-342900">
              <a:buFont typeface="Courier New" panose="02070309020205020404" pitchFamily="49" charset="0"/>
              <a:buChar char="o"/>
              <a:defRPr/>
            </a:pPr>
            <a:r>
              <a:rPr lang="sk-SK" sz="2200" dirty="0">
                <a:latin typeface="Arial" charset="0"/>
              </a:rPr>
              <a:t>Dĺžky postov a viet</a:t>
            </a:r>
          </a:p>
          <a:p>
            <a:pPr marL="1028700" lvl="1" indent="-342900">
              <a:buFont typeface="Courier New" panose="02070309020205020404" pitchFamily="49" charset="0"/>
              <a:buChar char="o"/>
              <a:defRPr/>
            </a:pPr>
            <a:r>
              <a:rPr lang="sk-SK" sz="2200" i="0" dirty="0">
                <a:latin typeface="Arial" charset="0"/>
              </a:rPr>
              <a:t>Zvláštneho používania interpunkcie</a:t>
            </a:r>
          </a:p>
          <a:p>
            <a:pPr lvl="1" indent="0">
              <a:buNone/>
              <a:defRPr/>
            </a:pPr>
            <a:r>
              <a:rPr lang="sk-SK" sz="2200" dirty="0">
                <a:latin typeface="Arial" charset="0"/>
              </a:rPr>
              <a:t>	</a:t>
            </a:r>
            <a:endParaRPr lang="sk-SK" sz="2400" i="0" dirty="0">
              <a:latin typeface="Arial" charset="0"/>
            </a:endParaRP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endParaRPr lang="sk-SK" sz="2400" i="0" dirty="0">
              <a:solidFill>
                <a:srgbClr val="9E0000"/>
              </a:solidFill>
              <a:latin typeface="Arial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1" y="80223"/>
            <a:ext cx="7176304" cy="604838"/>
          </a:xfrm>
        </p:spPr>
        <p:txBody>
          <a:bodyPr/>
          <a:lstStyle/>
          <a:p>
            <a:r>
              <a:rPr lang="sk-SK" dirty="0"/>
              <a:t>Rozpoznávanie podozrivého autorstva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graphicFrame>
        <p:nvGraphicFramePr>
          <p:cNvPr id="10" name="Tabuľka 9">
            <a:extLst>
              <a:ext uri="{FF2B5EF4-FFF2-40B4-BE49-F238E27FC236}">
                <a16:creationId xmlns:a16="http://schemas.microsoft.com/office/drawing/2014/main" id="{5CD93167-CFFF-4559-9B6C-00E4B5BDD1EB}"/>
              </a:ext>
            </a:extLst>
          </p:cNvPr>
          <p:cNvGraphicFramePr>
            <a:graphicFrameLocks noGrp="1"/>
          </p:cNvGraphicFramePr>
          <p:nvPr/>
        </p:nvGraphicFramePr>
        <p:xfrm>
          <a:off x="414559" y="4253163"/>
          <a:ext cx="5408725" cy="1126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278">
                  <a:extLst>
                    <a:ext uri="{9D8B030D-6E8A-4147-A177-3AD203B41FA5}">
                      <a16:colId xmlns:a16="http://schemas.microsoft.com/office/drawing/2014/main" val="772524538"/>
                    </a:ext>
                  </a:extLst>
                </a:gridCol>
                <a:gridCol w="1186477">
                  <a:extLst>
                    <a:ext uri="{9D8B030D-6E8A-4147-A177-3AD203B41FA5}">
                      <a16:colId xmlns:a16="http://schemas.microsoft.com/office/drawing/2014/main" val="2253110359"/>
                    </a:ext>
                  </a:extLst>
                </a:gridCol>
                <a:gridCol w="1076618">
                  <a:extLst>
                    <a:ext uri="{9D8B030D-6E8A-4147-A177-3AD203B41FA5}">
                      <a16:colId xmlns:a16="http://schemas.microsoft.com/office/drawing/2014/main" val="2661298460"/>
                    </a:ext>
                  </a:extLst>
                </a:gridCol>
                <a:gridCol w="1025352">
                  <a:extLst>
                    <a:ext uri="{9D8B030D-6E8A-4147-A177-3AD203B41FA5}">
                      <a16:colId xmlns:a16="http://schemas.microsoft.com/office/drawing/2014/main" val="1386592549"/>
                    </a:ext>
                  </a:extLst>
                </a:gridCol>
              </a:tblGrid>
              <a:tr h="455630">
                <a:tc>
                  <a:txBody>
                    <a:bodyPr/>
                    <a:lstStyle/>
                    <a:p>
                      <a:r>
                        <a:rPr lang="sk-SK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</a:t>
                      </a:r>
                      <a:r>
                        <a:rPr lang="sk-SK" sz="1600" noProof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porovn</a:t>
                      </a:r>
                      <a:r>
                        <a:rPr lang="sk-SK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slov </a:t>
                      </a:r>
                      <a:endParaRPr lang="en-GB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Precision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Recall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F1-rate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0892488"/>
                  </a:ext>
                </a:extLst>
              </a:tr>
              <a:tr h="299666">
                <a:tc>
                  <a:txBody>
                    <a:bodyPr/>
                    <a:lstStyle/>
                    <a:p>
                      <a:r>
                        <a:rPr lang="sk-SK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TF-IDF 100</a:t>
                      </a:r>
                      <a:endParaRPr lang="en-GB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6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0.564</a:t>
                      </a:r>
                      <a:endParaRPr lang="en-GB" sz="16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6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0.494</a:t>
                      </a:r>
                      <a:endParaRPr lang="en-GB" sz="1600" b="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0.455</a:t>
                      </a:r>
                      <a:endParaRPr lang="en-GB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684175"/>
                  </a:ext>
                </a:extLst>
              </a:tr>
              <a:tr h="299666">
                <a:tc>
                  <a:txBody>
                    <a:bodyPr/>
                    <a:lstStyle/>
                    <a:p>
                      <a:r>
                        <a:rPr lang="sk-SK" sz="16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TF-IDF 200</a:t>
                      </a:r>
                      <a:endParaRPr lang="en-GB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6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0.711</a:t>
                      </a:r>
                      <a:endParaRPr lang="en-GB" sz="16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6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0.701</a:t>
                      </a:r>
                      <a:endParaRPr lang="en-GB" sz="16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6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0.690</a:t>
                      </a:r>
                      <a:endParaRPr lang="en-GB" sz="1600" b="1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537624"/>
                  </a:ext>
                </a:extLst>
              </a:tr>
            </a:tbl>
          </a:graphicData>
        </a:graphic>
      </p:graphicFrame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EE866A1A-B4A2-48EB-8407-2495DAA24A24}"/>
              </a:ext>
            </a:extLst>
          </p:cNvPr>
          <p:cNvGraphicFramePr/>
          <p:nvPr/>
        </p:nvGraphicFramePr>
        <p:xfrm>
          <a:off x="6003758" y="2153653"/>
          <a:ext cx="6188243" cy="3994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bdĺžnik 6">
            <a:extLst>
              <a:ext uri="{FF2B5EF4-FFF2-40B4-BE49-F238E27FC236}">
                <a16:creationId xmlns:a16="http://schemas.microsoft.com/office/drawing/2014/main" id="{14A6C3F4-04EA-4FE0-851D-282FAEDDCD10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123F2C22-8841-40C9-BFCE-08CFE22F0A56}"/>
              </a:ext>
            </a:extLst>
          </p:cNvPr>
          <p:cNvSpPr/>
          <p:nvPr/>
        </p:nvSpPr>
        <p:spPr>
          <a:xfrm>
            <a:off x="4066613" y="6372457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28/33</a:t>
            </a:r>
          </a:p>
        </p:txBody>
      </p:sp>
    </p:spTree>
    <p:extLst>
      <p:ext uri="{BB962C8B-B14F-4D97-AF65-F5344CB8AC3E}">
        <p14:creationId xmlns:p14="http://schemas.microsoft.com/office/powerpoint/2010/main" val="2288469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ázok 1">
            <a:extLst>
              <a:ext uri="{FF2B5EF4-FFF2-40B4-BE49-F238E27FC236}">
                <a16:creationId xmlns:a16="http://schemas.microsoft.com/office/drawing/2014/main" id="{06E11477-9E46-4047-A57A-EB6E96BCA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475" y="2755232"/>
            <a:ext cx="7439524" cy="3633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ástupný objekt pre text 1"/>
          <p:cNvSpPr>
            <a:spLocks noGrp="1"/>
          </p:cNvSpPr>
          <p:nvPr>
            <p:ph type="body" sz="quarter" idx="13"/>
          </p:nvPr>
        </p:nvSpPr>
        <p:spPr>
          <a:xfrm>
            <a:off x="1" y="996704"/>
            <a:ext cx="12078268" cy="3094034"/>
          </a:xfrm>
        </p:spPr>
        <p:txBody>
          <a:bodyPr/>
          <a:lstStyle/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</a:rPr>
              <a:t>Je dôležité nevzdávať boj o podporu pravdivosti webu.</a:t>
            </a:r>
          </a:p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i="0" dirty="0">
                <a:latin typeface="Arial" charset="0"/>
              </a:rPr>
              <a:t>Môžeme vyvinúť automatický prostriedok, ktorý povie čo je pravda? </a:t>
            </a:r>
          </a:p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dirty="0">
                <a:latin typeface="Arial" charset="0"/>
              </a:rPr>
              <a:t>Môžeme upozorniť na podozrivé komentáre a autorov (urobiť značku).</a:t>
            </a:r>
          </a:p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r>
              <a:rPr lang="sk-SK" sz="2400" b="1" dirty="0" err="1">
                <a:latin typeface="Arial" charset="0"/>
              </a:rPr>
              <a:t>Multi</a:t>
            </a:r>
            <a:r>
              <a:rPr lang="sk-SK" sz="2400" b="1" dirty="0">
                <a:latin typeface="Arial" charset="0"/>
              </a:rPr>
              <a:t>-modálna analýza </a:t>
            </a:r>
            <a:r>
              <a:rPr lang="sk-SK" sz="2400" dirty="0">
                <a:latin typeface="Arial" charset="0"/>
              </a:rPr>
              <a:t>– poskytuje používateľovi dvojakú informáciu:</a:t>
            </a:r>
          </a:p>
          <a:p>
            <a:pPr marL="900000" indent="-4572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sk-SK" sz="2000" dirty="0">
                <a:latin typeface="Arial" charset="0"/>
              </a:rPr>
              <a:t>Post je toxický ale autor nie je trol</a:t>
            </a:r>
          </a:p>
          <a:p>
            <a:pPr marL="900000" indent="-4572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sk-SK" sz="2000" dirty="0">
                <a:latin typeface="Arial" charset="0"/>
              </a:rPr>
              <a:t>Post nie je toxický ale od </a:t>
            </a:r>
            <a:r>
              <a:rPr lang="sk-SK" sz="2000" dirty="0" err="1">
                <a:latin typeface="Arial" charset="0"/>
              </a:rPr>
              <a:t>trola</a:t>
            </a:r>
            <a:endParaRPr lang="sk-SK" sz="2000" dirty="0">
              <a:latin typeface="Arial" charset="0"/>
            </a:endParaRPr>
          </a:p>
          <a:p>
            <a:pPr marL="900000" indent="-4572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sk-SK" sz="2000" dirty="0">
                <a:latin typeface="Arial" charset="0"/>
              </a:rPr>
              <a:t>Aj post aj autor sú toxickí</a:t>
            </a:r>
          </a:p>
          <a:p>
            <a:pPr marL="900000" indent="-457200" eaLnBrk="1" hangingPunct="1">
              <a:spcBef>
                <a:spcPts val="0"/>
              </a:spcBef>
              <a:buFont typeface="+mj-lt"/>
              <a:buAutoNum type="arabicPeriod"/>
              <a:defRPr/>
            </a:pPr>
            <a:r>
              <a:rPr lang="sk-SK" sz="2000" dirty="0">
                <a:latin typeface="Arial" charset="0"/>
              </a:rPr>
              <a:t>Ani post ani autor nie sú toxickí</a:t>
            </a:r>
          </a:p>
          <a:p>
            <a:pPr marL="342900" indent="-342900" eaLnBrk="1" hangingPunct="1">
              <a:spcBef>
                <a:spcPts val="600"/>
              </a:spcBef>
              <a:buFont typeface="Courier New" panose="02070309020205020404" pitchFamily="49" charset="0"/>
              <a:buChar char="o"/>
              <a:defRPr/>
            </a:pPr>
            <a:endParaRPr lang="sk-SK" sz="2400" dirty="0">
              <a:latin typeface="Arial" charset="0"/>
            </a:endParaRPr>
          </a:p>
          <a:p>
            <a:pPr eaLnBrk="1" hangingPunct="1">
              <a:spcBef>
                <a:spcPts val="600"/>
              </a:spcBef>
              <a:defRPr/>
            </a:pPr>
            <a:r>
              <a:rPr lang="sk-SK" sz="2200" dirty="0">
                <a:latin typeface="Arial" charset="0"/>
              </a:rPr>
              <a:t>	</a:t>
            </a:r>
            <a:endParaRPr lang="sk-SK" sz="2400" i="0" dirty="0">
              <a:latin typeface="Arial" charset="0"/>
            </a:endParaRPr>
          </a:p>
          <a:p>
            <a:pPr marL="342900" indent="-342900" eaLnBrk="1" hangingPunct="1">
              <a:buFont typeface="Courier New" panose="02070309020205020404" pitchFamily="49" charset="0"/>
              <a:buChar char="o"/>
              <a:defRPr/>
            </a:pPr>
            <a:endParaRPr lang="sk-SK" sz="2400" i="0" dirty="0">
              <a:solidFill>
                <a:srgbClr val="9E0000"/>
              </a:solidFill>
              <a:latin typeface="Arial" charset="0"/>
            </a:endParaRP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1" y="80223"/>
            <a:ext cx="7176304" cy="604838"/>
          </a:xfrm>
        </p:spPr>
        <p:txBody>
          <a:bodyPr/>
          <a:lstStyle/>
          <a:p>
            <a:r>
              <a:rPr lang="sk-SK" dirty="0"/>
              <a:t>Smerovanie k podpore pravdivosti webu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C57EAADF-E4F0-4431-9B8D-0C1C0C13E22C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29/33</a:t>
            </a:r>
          </a:p>
        </p:txBody>
      </p:sp>
    </p:spTree>
    <p:extLst>
      <p:ext uri="{BB962C8B-B14F-4D97-AF65-F5344CB8AC3E}">
        <p14:creationId xmlns:p14="http://schemas.microsoft.com/office/powerpoint/2010/main" val="14633056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3"/>
          </p:nvPr>
        </p:nvSpPr>
        <p:spPr>
          <a:xfrm>
            <a:off x="206542" y="1345827"/>
            <a:ext cx="11778915" cy="4454471"/>
          </a:xfrm>
        </p:spPr>
        <p:txBody>
          <a:bodyPr numCol="3"/>
          <a:lstStyle/>
          <a:p>
            <a:pPr marL="216000" indent="-144000" algn="l">
              <a:spcBef>
                <a:spcPts val="0"/>
              </a:spcBef>
            </a:pPr>
            <a:r>
              <a:rPr lang="sk-SK" sz="1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Počet analyzovaných príspevkov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sk-SK" sz="1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Karma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3. Počet všetkých príspevkov autora (od registrácie)</a:t>
            </a:r>
          </a:p>
          <a:p>
            <a:pPr marL="216000" indent="-144000" algn="l">
              <a:spcBef>
                <a:spcPts val="0"/>
              </a:spcBef>
            </a:pPr>
            <a:r>
              <a:rPr lang="pl-PL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4. Počet dní od registrácie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Počet dní v ktorých autor prispieval do diskusií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sk-SK" sz="12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Priemerný počet príspevkov na jeden deň (počas dní, kedy autor prispieval)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7. Priemerný počet príspevkov na jeden deň (od registrácie)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Počet príspevkov, ktoré porušili kódex diskutujúceho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9. Dátum najstaršieho príspevku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10. Dátum najmladšieho príspevku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11. Dátum poslednej aktivity užívateľa (naposledy prihlásený)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12. Dátum registrácie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13. Priemerný čas, kedy prispievania do diskusií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Priemerné hodnotenie všetkých autorových príspevkov (Aritmetický priemer)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15. Priemerné hodnotenie všetkých autorových príspevkov (Harmonický priemer) 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Najnižšie hodnotenie autorovho príspevku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sk-SK" sz="1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Najvyššie hodnotenie autorovho príspevku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18. Priemerné hodnotenie príspevkov, ktoré porušili kódex diskutujúceho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Počet diskusií (do ktorých autor prispieval)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20. 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Priemerný počet príspevkov na jednu diskusiu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21. 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Najväčší počet príspevkov na jednu diskusiu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22. Najmenší počet príspevkov na jednu diskusiu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23. 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Priemerný počet reakcií (odpovedí) na jeden príspevok autora (vzhľadom ku všetkým príspevkom autora)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sk-SK" sz="1400" b="0" i="0" u="none" strike="noStrike" baseline="0" dirty="0">
                <a:solidFill>
                  <a:srgbClr val="9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Priemerný počet reakcií (odpovedí) na jeden príspevok autora (vzhľadom ku príspevkom autora, ktoré dostali aspoň jednu odpoveď od iného užívateľa)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25. Najväčší počet reakcií (odpovedí) na jeden príspevok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26. Najmenší počet reakcií (odpovedí) na jeden príspevok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27. Najmenší počet reakcií (odpovedí) na jeden príspevok autora (okrem hodnoty 0)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28. Priemerný počet všetkých reakcií v strome pod príspevkom autora (vzhľadom ku všetkým príspevkom autora)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29. Priemerný počet všetkých reakcií v strome pod príspevkom autora (vzhľadom ku príspevkom autora, ktoré dostali aspoň jednu odpoveď od iného užívateľa)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30. Najväčší počet všetkých reakcií v strome pod príspevkom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31. Najmenší počet všetkých reakcií v strome pod príspevkom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32. Najmenší počet všetkých reakcií v strome pod príspevkom autora (okrem hodnoty 0)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33. Priemerné odpovedí na jeden príspevok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34. Najväčšie priemerné hodnotenie odpovedí na jeden príspevok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35. Najmenšie priemerné hodnotenie odpovedí na jeden príspevok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36. Priemerný počet znakov v príspevkoch na jeden príspevok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37. Najväčší počet znakov v príspevku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38. Najmenší počet znakov v príspevku autora</a:t>
            </a:r>
          </a:p>
          <a:p>
            <a:pPr marL="216000" indent="-144000" algn="l">
              <a:spcBef>
                <a:spcPts val="0"/>
              </a:spcBef>
            </a:pPr>
            <a:r>
              <a:rPr lang="sk-SK" sz="1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39. Počet príspevkov autora, ktoré sa v diskusii nachádzajú na najvyššej pozícii v strome komentárov (nekomentovali príspevok iného užívateľa)</a:t>
            </a:r>
            <a:r>
              <a:rPr lang="sk-SK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1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eaLnBrk="1" hangingPunct="1">
              <a:defRPr/>
            </a:pPr>
            <a:endParaRPr lang="sk-SK" i="0" dirty="0">
              <a:solidFill>
                <a:srgbClr val="9E0000"/>
              </a:solidFill>
              <a:latin typeface="Arial" charset="0"/>
            </a:endParaRPr>
          </a:p>
          <a:p>
            <a:pPr eaLnBrk="1" hangingPunct="1">
              <a:defRPr/>
            </a:pPr>
            <a:r>
              <a:rPr lang="sk-SK" dirty="0">
                <a:solidFill>
                  <a:srgbClr val="9E0000"/>
                </a:solidFill>
                <a:latin typeface="Arial" charset="0"/>
              </a:rPr>
              <a:t>			</a:t>
            </a:r>
            <a:r>
              <a:rPr lang="sk-SK" i="0" dirty="0">
                <a:solidFill>
                  <a:srgbClr val="9E0000"/>
                </a:solidFill>
                <a:latin typeface="Arial" charset="0"/>
              </a:rPr>
              <a:t>relevantné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1" y="80223"/>
            <a:ext cx="7176304" cy="604838"/>
          </a:xfrm>
        </p:spPr>
        <p:txBody>
          <a:bodyPr/>
          <a:lstStyle/>
          <a:p>
            <a:r>
              <a:rPr lang="sk-SK" dirty="0"/>
              <a:t>Smerovanie k podpore pravdivosti webu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6F30867-A89F-4B29-B9D1-5B5C72E247C2}"/>
              </a:ext>
            </a:extLst>
          </p:cNvPr>
          <p:cNvSpPr txBox="1"/>
          <p:nvPr/>
        </p:nvSpPr>
        <p:spPr>
          <a:xfrm>
            <a:off x="206542" y="900461"/>
            <a:ext cx="6629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>
                <a:latin typeface="Arial" charset="0"/>
              </a:rPr>
              <a:t>Je dôležité správne nastaviť množinu atribútov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FE58BEEF-DDC8-4BA4-869B-1501FCBD986E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30/33</a:t>
            </a:r>
          </a:p>
        </p:txBody>
      </p:sp>
    </p:spTree>
    <p:extLst>
      <p:ext uri="{BB962C8B-B14F-4D97-AF65-F5344CB8AC3E}">
        <p14:creationId xmlns:p14="http://schemas.microsoft.com/office/powerpoint/2010/main" val="26378619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1" y="80223"/>
            <a:ext cx="8147712" cy="604838"/>
          </a:xfrm>
        </p:spPr>
        <p:txBody>
          <a:bodyPr/>
          <a:lstStyle/>
          <a:p>
            <a:r>
              <a:rPr lang="sk-SK" dirty="0"/>
              <a:t>Nové oblasti výskumu podpory pravdivosti webu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6F30867-A89F-4B29-B9D1-5B5C72E247C2}"/>
              </a:ext>
            </a:extLst>
          </p:cNvPr>
          <p:cNvSpPr txBox="1"/>
          <p:nvPr/>
        </p:nvSpPr>
        <p:spPr>
          <a:xfrm>
            <a:off x="784174" y="1712607"/>
            <a:ext cx="84525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sk-SK" sz="2400" dirty="0">
                <a:latin typeface="Arial" charset="0"/>
              </a:rPr>
              <a:t>Aplikácia pre stredné školy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sk-SK" sz="2000" dirty="0">
                <a:latin typeface="Arial" charset="0"/>
              </a:rPr>
              <a:t>Hravou formou vysvetlený problém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sk-SK" sz="2000" dirty="0">
                <a:latin typeface="Arial" charset="0"/>
              </a:rPr>
              <a:t>Podpora kritického myslenia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sk-SK" sz="2000" dirty="0">
                <a:latin typeface="Arial" charset="0"/>
              </a:rPr>
              <a:t>Detekčný model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k-SK" sz="2400" dirty="0">
                <a:latin typeface="Arial" charset="0"/>
              </a:rPr>
              <a:t>Analýza manipulačných stratégií a ich detekciu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k-SK" sz="2400" dirty="0">
                <a:latin typeface="Arial" charset="0"/>
              </a:rPr>
              <a:t>Detekcia spôsobov akcelerácie pohybu poloprávd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sk-SK" sz="2400" dirty="0">
                <a:latin typeface="Arial" charset="0"/>
              </a:rPr>
              <a:t>Detekcia manipulujúcich skupín platených </a:t>
            </a:r>
          </a:p>
          <a:p>
            <a:pPr lvl="1"/>
            <a:r>
              <a:rPr lang="sk-SK" sz="2400" dirty="0">
                <a:latin typeface="Arial" charset="0"/>
              </a:rPr>
              <a:t>za šírenie objednaného názoru (</a:t>
            </a:r>
            <a:r>
              <a:rPr lang="sk-SK" sz="2400" dirty="0" err="1">
                <a:latin typeface="Arial" charset="0"/>
              </a:rPr>
              <a:t>trolie</a:t>
            </a:r>
            <a:r>
              <a:rPr lang="sk-SK" sz="2400" dirty="0">
                <a:latin typeface="Arial" charset="0"/>
              </a:rPr>
              <a:t> farmy)</a:t>
            </a: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2785E3CB-EBC6-4433-89C6-1A6F6FAC7C2F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31/33</a:t>
            </a:r>
          </a:p>
        </p:txBody>
      </p:sp>
    </p:spTree>
    <p:extLst>
      <p:ext uri="{BB962C8B-B14F-4D97-AF65-F5344CB8AC3E}">
        <p14:creationId xmlns:p14="http://schemas.microsoft.com/office/powerpoint/2010/main" val="21031714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1" y="80223"/>
            <a:ext cx="7176304" cy="604838"/>
          </a:xfrm>
        </p:spPr>
        <p:txBody>
          <a:bodyPr/>
          <a:lstStyle/>
          <a:p>
            <a:r>
              <a:rPr lang="sk-SK" dirty="0"/>
              <a:t>Prečo je to dôležité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6F30867-A89F-4B29-B9D1-5B5C72E247C2}"/>
              </a:ext>
            </a:extLst>
          </p:cNvPr>
          <p:cNvSpPr txBox="1"/>
          <p:nvPr/>
        </p:nvSpPr>
        <p:spPr>
          <a:xfrm>
            <a:off x="170445" y="620539"/>
            <a:ext cx="11620502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k-SK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„Nič veľké nevstúpi do života smrteľníkov bez prekliatia“ </a:t>
            </a: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sk-SK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Sofokles</a:t>
            </a:r>
            <a:endParaRPr lang="sk-SK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Technológie sociálneho webu vytvorili úžasné veci.</a:t>
            </a:r>
          </a:p>
          <a:p>
            <a:pPr>
              <a:spcBef>
                <a:spcPts val="600"/>
              </a:spcBef>
            </a:pPr>
            <a:r>
              <a:rPr lang="sk-SK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</a:t>
            </a: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majú negatívny vplyv na duševné zdravie tínedžerov („</a:t>
            </a:r>
            <a:r>
              <a:rPr lang="sk-SK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snapchat</a:t>
            </a: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dysmorfia</a:t>
            </a: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 syndróm plastickej chirurgie) a vnímanie vlastnej hodnoty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Prešli sme z informačného veku do veku dezinformácií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Falošné správy s následkami – prepracovanejšie 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hrozenie demokracie, narušovanie fungovania spoločnosti (</a:t>
            </a:r>
            <a:r>
              <a:rPr lang="sk-SK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Myanmar</a:t>
            </a: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v mobile Facebook, </a:t>
            </a:r>
            <a:r>
              <a:rPr lang="sk-SK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Trump</a:t>
            </a: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útok na Kapitol 6.1.2021, hacknuté voľby 2016, manipulácia bez prekročenia hraníc)</a:t>
            </a:r>
          </a:p>
          <a:p>
            <a:pPr>
              <a:spcBef>
                <a:spcPts val="600"/>
              </a:spcBef>
            </a:pPr>
            <a:r>
              <a:rPr lang="sk-SK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Tristan</a:t>
            </a:r>
            <a:r>
              <a:rPr lang="sk-SK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Harris</a:t>
            </a:r>
            <a:r>
              <a:rPr lang="sk-SK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Google odborník na etiku dizajnu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Kapitalizmus do</a:t>
            </a: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hľadu ťaží z neustáleho sledovania ľudí kvôli inzercii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Obchodný model výnosných dezinformácií - predávaný tovar sme my – naša pozornosť</a:t>
            </a:r>
            <a:endParaRPr lang="sk-S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Model je stále presnejší, lepšie naučený – programuje nás na hlbšej úrovni, vyžaduje od nás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Dostali ho </a:t>
            </a:r>
            <a:r>
              <a:rPr lang="sk-SK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kulatozemci</a:t>
            </a:r>
            <a:r>
              <a:rPr lang="sk-SK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klikáte – aká hlboká je táto králičia nora?</a:t>
            </a:r>
          </a:p>
          <a:p>
            <a:endParaRPr lang="sk-SK" sz="2400" dirty="0">
              <a:latin typeface="Arial" charset="0"/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288995CC-0E4A-4B88-9A92-F3B5FF8B3FCB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123F2C22-8841-40C9-BFCE-08CFE22F0A56}"/>
              </a:ext>
            </a:extLst>
          </p:cNvPr>
          <p:cNvSpPr/>
          <p:nvPr/>
        </p:nvSpPr>
        <p:spPr>
          <a:xfrm>
            <a:off x="4066613" y="6372457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32/33</a:t>
            </a:r>
          </a:p>
        </p:txBody>
      </p:sp>
    </p:spTree>
    <p:extLst>
      <p:ext uri="{BB962C8B-B14F-4D97-AF65-F5344CB8AC3E}">
        <p14:creationId xmlns:p14="http://schemas.microsoft.com/office/powerpoint/2010/main" val="2529534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1" y="80223"/>
            <a:ext cx="7176304" cy="604838"/>
          </a:xfrm>
        </p:spPr>
        <p:txBody>
          <a:bodyPr/>
          <a:lstStyle/>
          <a:p>
            <a:r>
              <a:rPr lang="sk-SK" dirty="0"/>
              <a:t>Prečo je to dôležité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6F30867-A89F-4B29-B9D1-5B5C72E247C2}"/>
              </a:ext>
            </a:extLst>
          </p:cNvPr>
          <p:cNvSpPr txBox="1"/>
          <p:nvPr/>
        </p:nvSpPr>
        <p:spPr>
          <a:xfrm>
            <a:off x="170445" y="620539"/>
            <a:ext cx="1162050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k-SK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Jaron</a:t>
            </a:r>
            <a:r>
              <a:rPr lang="sk-SK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Larnier</a:t>
            </a:r>
            <a:r>
              <a:rPr lang="sk-SK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otec virtuálnej reality, </a:t>
            </a:r>
            <a:r>
              <a:rPr lang="sk-SK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computer</a:t>
            </a: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scientist</a:t>
            </a:r>
            <a:endParaRPr lang="sk-S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Produktom je postupná mierna a nepatrná zmena v našom vnímaní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Dajte mi 10 miliónov dolárov a ja posuniem svet o 1 % k tomu ako to chcete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Nová generácia – zmysel komunikácie je v manipulácii – podvod a úskočnosť je stred všetkého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Každý dostane definíciu prispôsobenú na mieru, vlastnú realitu – tvrdohlavá nevedomosť nás zničí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Facebook ako presvedčovací nástroj je možno najlepší vynález vôbec</a:t>
            </a:r>
            <a:endParaRPr lang="sk-SK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Finančná ponuka riadi svet – investori sa nevzdajú svojho zisku - reforma bude zložitá</a:t>
            </a:r>
          </a:p>
          <a:p>
            <a:pPr>
              <a:spcBef>
                <a:spcPts val="600"/>
              </a:spcBef>
            </a:pPr>
            <a:r>
              <a:rPr lang="sk-SK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Sandy</a:t>
            </a:r>
            <a:r>
              <a:rPr lang="sk-SK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Parakilas</a:t>
            </a:r>
            <a:r>
              <a:rPr lang="sk-SK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operačný manažér Facebook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Systémy robia stále lepšie predikcie o tom, čo urobíme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Vytvorili sme systém, ktorý uprednostňuje konšpiračné teórie, pretože tie zarábajú spoločnostiam viac peňazí ako pravda. Pravda je nudná.</a:t>
            </a:r>
          </a:p>
          <a:p>
            <a:pPr>
              <a:spcBef>
                <a:spcPts val="600"/>
              </a:spcBef>
            </a:pPr>
            <a:r>
              <a:rPr lang="sk-SK" sz="1800" b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Cathy</a:t>
            </a:r>
            <a:r>
              <a:rPr lang="sk-SK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</a:t>
            </a:r>
            <a:r>
              <a:rPr lang="en-U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’Neil</a:t>
            </a:r>
            <a:r>
              <a:rPr lang="sk-SK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</a:t>
            </a:r>
            <a:r>
              <a:rPr lang="sk-S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scientist</a:t>
            </a:r>
            <a:r>
              <a:rPr lang="sk-S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Autorka: „</a:t>
            </a:r>
            <a:r>
              <a:rPr lang="sk-SK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Weapons</a:t>
            </a:r>
            <a:r>
              <a:rPr lang="sk-S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sk-SK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Math</a:t>
            </a:r>
            <a:r>
              <a:rPr lang="sk-S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k-SK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Destruction</a:t>
            </a:r>
            <a:r>
              <a:rPr lang="sk-S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Všetci pracujeme s rozdielnymi vzorkami faktov - nedokážeme prijímať informácie, ktoré sú v rozpore s doterajším názorom na svet a prestávame byť objektívnymi a </a:t>
            </a:r>
            <a:r>
              <a:rPr lang="sk-SK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koštruktivnými</a:t>
            </a:r>
            <a:r>
              <a:rPr lang="sk-S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sk-S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Chcem byť vystavená rôznym uhlom pohľadu, preto na Twitter sledujem ľudí s ktorými nesúhlasím.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sk-SK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sk-SK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sk-SK" sz="2400" dirty="0">
              <a:latin typeface="Arial" charset="0"/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4C32023B-D468-4778-AF2C-FE91233839BE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123F2C22-8841-40C9-BFCE-08CFE22F0A56}"/>
              </a:ext>
            </a:extLst>
          </p:cNvPr>
          <p:cNvSpPr/>
          <p:nvPr/>
        </p:nvSpPr>
        <p:spPr>
          <a:xfrm>
            <a:off x="4066613" y="6372457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33/33</a:t>
            </a:r>
          </a:p>
        </p:txBody>
      </p:sp>
    </p:spTree>
    <p:extLst>
      <p:ext uri="{BB962C8B-B14F-4D97-AF65-F5344CB8AC3E}">
        <p14:creationId xmlns:p14="http://schemas.microsoft.com/office/powerpoint/2010/main" val="42820432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1" y="80223"/>
            <a:ext cx="7176304" cy="604838"/>
          </a:xfrm>
        </p:spPr>
        <p:txBody>
          <a:bodyPr/>
          <a:lstStyle/>
          <a:p>
            <a:r>
              <a:rPr lang="sk-SK" dirty="0"/>
              <a:t>Prečo je to dôležité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6F30867-A89F-4B29-B9D1-5B5C72E247C2}"/>
              </a:ext>
            </a:extLst>
          </p:cNvPr>
          <p:cNvSpPr txBox="1"/>
          <p:nvPr/>
        </p:nvSpPr>
        <p:spPr>
          <a:xfrm>
            <a:off x="493344" y="1035711"/>
            <a:ext cx="11205311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k-SK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</a:t>
            </a:r>
            <a:r>
              <a:rPr lang="sk-SK" sz="2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</a:t>
            </a:r>
            <a:r>
              <a:rPr lang="sk-SK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je nového v médiách“ </a:t>
            </a: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Filip </a:t>
            </a:r>
            <a:r>
              <a:rPr lang="sk-SK" sz="2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Struhárik</a:t>
            </a: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b="0" i="0" dirty="0">
                <a:solidFill>
                  <a:srgbClr val="3B3B3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Vďaka voľnému a jednoduchému prístupu k informáciám vieme o svete viac a sme múdrejší. No zorientovať sa v informáciách je stále zložitejšie v svete online žurnalistiky, informačného zahltenia, sociálnych sietí, dezinformácií a virtuálnej reality </a:t>
            </a:r>
            <a:endParaRPr lang="sk-SK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sk-SK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Toxicita na sociálnych sieťach je nákazlivá </a:t>
            </a:r>
            <a:r>
              <a:rPr lang="sk-SK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výskum </a:t>
            </a:r>
            <a:r>
              <a:rPr lang="sk-SK" dirty="0" err="1">
                <a:solidFill>
                  <a:srgbClr val="18181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Beckerovho</a:t>
            </a:r>
            <a:r>
              <a:rPr lang="sk-SK" dirty="0">
                <a:solidFill>
                  <a:srgbClr val="18181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sk-SK" dirty="0" err="1">
                <a:solidFill>
                  <a:srgbClr val="18181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Friedmanovho</a:t>
            </a:r>
            <a:r>
              <a:rPr lang="sk-SK" dirty="0">
                <a:solidFill>
                  <a:srgbClr val="18181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inštitútu a Chicagskej univerzity</a:t>
            </a:r>
            <a:endParaRPr lang="sk-SK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Menej toxického obsahu – pozrú si menej reklám – sami tvoria menej problematického obsahu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18181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Výskumníci nainštalovali respondentom do prehliadača rozšírenie, ktoré dva týždne monitorovalo obsah na sociálnych sieťach. Polovici používateľov následne nástroj na šesť týždňov skryl toxický obsah a druhej polovici ho nechal</a:t>
            </a:r>
            <a:r>
              <a:rPr lang="sk-SK" dirty="0">
                <a:solidFill>
                  <a:srgbClr val="18181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18181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Cca. 6,6% obsahu bol toxický (vyhrážky, urážky, nenávistné príspevky)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18181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Facebook: ak nebola toxicita – o 23% menej obsahu aj reklám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18181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Twitter: o 9% menej reklám</a:t>
            </a:r>
            <a:endParaRPr lang="sk-SK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4C32023B-D468-4778-AF2C-FE91233839BE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123F2C22-8841-40C9-BFCE-08CFE22F0A56}"/>
              </a:ext>
            </a:extLst>
          </p:cNvPr>
          <p:cNvSpPr/>
          <p:nvPr/>
        </p:nvSpPr>
        <p:spPr>
          <a:xfrm>
            <a:off x="4066613" y="6372457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33/33</a:t>
            </a:r>
          </a:p>
        </p:txBody>
      </p:sp>
    </p:spTree>
    <p:extLst>
      <p:ext uri="{BB962C8B-B14F-4D97-AF65-F5344CB8AC3E}">
        <p14:creationId xmlns:p14="http://schemas.microsoft.com/office/powerpoint/2010/main" val="27768494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1" y="80223"/>
            <a:ext cx="7176304" cy="604838"/>
          </a:xfrm>
        </p:spPr>
        <p:txBody>
          <a:bodyPr/>
          <a:lstStyle/>
          <a:p>
            <a:r>
              <a:rPr lang="sk-SK" dirty="0"/>
              <a:t>Prečo je to dôležité</a:t>
            </a:r>
            <a:endParaRPr lang="en-GB" dirty="0"/>
          </a:p>
        </p:txBody>
      </p:sp>
      <p:sp>
        <p:nvSpPr>
          <p:cNvPr id="4" name="Zástupný objekt pre text 1">
            <a:extLst>
              <a:ext uri="{FF2B5EF4-FFF2-40B4-BE49-F238E27FC236}">
                <a16:creationId xmlns:a16="http://schemas.microsoft.com/office/drawing/2014/main" id="{47F0CB2B-17EB-47D8-992B-6B709B5C9290}"/>
              </a:ext>
            </a:extLst>
          </p:cNvPr>
          <p:cNvSpPr txBox="1">
            <a:spLocks/>
          </p:cNvSpPr>
          <p:nvPr/>
        </p:nvSpPr>
        <p:spPr>
          <a:xfrm>
            <a:off x="8501063" y="97796"/>
            <a:ext cx="3690937" cy="12096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Dátová analýza krátkych textov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Analýza sentimentu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Detekcia </a:t>
            </a:r>
            <a:r>
              <a:rPr lang="sk-SK" sz="14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antisociálneho</a:t>
            </a: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chovania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Identifikácia nedôveryhodných autorov</a:t>
            </a:r>
          </a:p>
          <a:p>
            <a:pPr marL="342900" indent="-342900" algn="just">
              <a:lnSpc>
                <a:spcPct val="107000"/>
              </a:lnSpc>
              <a:spcBef>
                <a:spcPts val="0"/>
              </a:spcBef>
              <a:buFont typeface="+mj-lt"/>
              <a:buAutoNum type="arabicPeriod"/>
            </a:pPr>
            <a:r>
              <a:rPr lang="sk-SK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Smerovanie k podpore pravdivosti webu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6F30867-A89F-4B29-B9D1-5B5C72E247C2}"/>
              </a:ext>
            </a:extLst>
          </p:cNvPr>
          <p:cNvSpPr txBox="1"/>
          <p:nvPr/>
        </p:nvSpPr>
        <p:spPr>
          <a:xfrm>
            <a:off x="572554" y="1493451"/>
            <a:ext cx="1053282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k-SK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Toxicita na sociálnych sieťach je nákazlivá </a:t>
            </a:r>
            <a:r>
              <a:rPr lang="sk-SK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sk-SK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pokračovanie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18181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Celkové množstvo príspevkov ani času stráveného na soc. sieťach sa nezmenili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18181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Účastníci výskumu, ktorí nevideli toxický obsah, ho aj sami </a:t>
            </a:r>
            <a:r>
              <a:rPr lang="sk-SK" b="1" dirty="0">
                <a:solidFill>
                  <a:srgbClr val="18181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prestali zverejňovať</a:t>
            </a:r>
            <a:r>
              <a:rPr lang="sk-SK" dirty="0">
                <a:solidFill>
                  <a:srgbClr val="18181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Toxicita príspevkov klesla o 35 % na Facebooku a o 20 % na Twitteri</a:t>
            </a:r>
            <a:r>
              <a:rPr lang="sk-SK" dirty="0">
                <a:solidFill>
                  <a:srgbClr val="18181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to dokazuje nákazlivosť toxicity na soc. sieťach.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18181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Zároveň zdôrazňujú, že sa toxicita dá obmedziť, no môže to byť na úkor množstva obsahu, ktorý si ľudia pozrú, a teda to môže ísť proti záujmom majiteľov sociálnych sietí.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>
                <a:solidFill>
                  <a:srgbClr val="18181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Tieto závery sú v súlade s odhaleniami z ostatných rokov, ktoré ukázali, že napríklad Facebook vedel obmedziť niektoré negatívne javy na sieti, no takéto zmeny algoritmov nezaviedol, pretože znižovali aktivitu používateľov, a teda aj biznis Facebooku.</a:t>
            </a:r>
          </a:p>
          <a:p>
            <a:pPr marL="342900" indent="-342900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sk-SK" dirty="0" err="1">
                <a:solidFill>
                  <a:srgbClr val="18181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MediaBrrífing</a:t>
            </a:r>
            <a:r>
              <a:rPr lang="sk-SK" dirty="0">
                <a:solidFill>
                  <a:srgbClr val="18181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sk-SK" dirty="0" err="1">
                <a:solidFill>
                  <a:srgbClr val="18181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DenníkN</a:t>
            </a:r>
            <a:endParaRPr lang="sk-SK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4C32023B-D468-4778-AF2C-FE91233839BE}"/>
              </a:ext>
            </a:extLst>
          </p:cNvPr>
          <p:cNvSpPr/>
          <p:nvPr/>
        </p:nvSpPr>
        <p:spPr>
          <a:xfrm>
            <a:off x="5838968" y="6387425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123F2C22-8841-40C9-BFCE-08CFE22F0A56}"/>
              </a:ext>
            </a:extLst>
          </p:cNvPr>
          <p:cNvSpPr/>
          <p:nvPr/>
        </p:nvSpPr>
        <p:spPr>
          <a:xfrm>
            <a:off x="4066613" y="6372457"/>
            <a:ext cx="914400" cy="4590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>
                    <a:lumMod val="65000"/>
                  </a:schemeClr>
                </a:solidFill>
              </a:rPr>
              <a:t>33/33</a:t>
            </a:r>
          </a:p>
        </p:txBody>
      </p:sp>
    </p:spTree>
    <p:extLst>
      <p:ext uri="{BB962C8B-B14F-4D97-AF65-F5344CB8AC3E}">
        <p14:creationId xmlns:p14="http://schemas.microsoft.com/office/powerpoint/2010/main" val="41639307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sk-SK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084139" y="6492876"/>
            <a:ext cx="2133600" cy="365125"/>
          </a:xfrm>
        </p:spPr>
        <p:txBody>
          <a:bodyPr/>
          <a:lstStyle/>
          <a:p>
            <a:fld id="{E6DC75BB-B187-4A12-B095-77460481EC77}" type="slidenum">
              <a:rPr lang="sk-SK" sz="1600" b="1"/>
              <a:pPr/>
              <a:t>38</a:t>
            </a:fld>
            <a:r>
              <a:rPr lang="en-US" sz="1600" b="1" dirty="0"/>
              <a:t>/2</a:t>
            </a:r>
            <a:r>
              <a:rPr lang="sk-SK" sz="1600" b="1" dirty="0"/>
              <a:t>4</a:t>
            </a:r>
          </a:p>
        </p:txBody>
      </p:sp>
      <p:pic>
        <p:nvPicPr>
          <p:cNvPr id="5" name="Obrázek 4"/>
          <p:cNvPicPr/>
          <p:nvPr/>
        </p:nvPicPr>
        <p:blipFill>
          <a:blip r:embed="rId2"/>
          <a:stretch>
            <a:fillRect/>
          </a:stretch>
        </p:blipFill>
        <p:spPr>
          <a:xfrm>
            <a:off x="2028082" y="889904"/>
            <a:ext cx="8208912" cy="54726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Jednoduché závorky 9"/>
          <p:cNvSpPr/>
          <p:nvPr/>
        </p:nvSpPr>
        <p:spPr>
          <a:xfrm>
            <a:off x="3575720" y="1015715"/>
            <a:ext cx="5328592" cy="281396"/>
          </a:xfrm>
          <a:prstGeom prst="bracketPair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Jednoduché závorky 10"/>
          <p:cNvSpPr/>
          <p:nvPr/>
        </p:nvSpPr>
        <p:spPr>
          <a:xfrm>
            <a:off x="3434544" y="1334133"/>
            <a:ext cx="4101616" cy="294666"/>
          </a:xfrm>
          <a:prstGeom prst="bracketPair">
            <a:avLst/>
          </a:prstGeom>
          <a:ln w="57150">
            <a:solidFill>
              <a:srgbClr val="FF0000"/>
            </a:solidFill>
            <a:prstDash val="soli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Jednoduché závorky 11"/>
          <p:cNvSpPr/>
          <p:nvPr/>
        </p:nvSpPr>
        <p:spPr>
          <a:xfrm>
            <a:off x="1991546" y="1628799"/>
            <a:ext cx="1728191" cy="2664297"/>
          </a:xfrm>
          <a:prstGeom prst="bracketPair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Jednoduché závorky 12"/>
          <p:cNvSpPr/>
          <p:nvPr/>
        </p:nvSpPr>
        <p:spPr>
          <a:xfrm>
            <a:off x="3863752" y="1700808"/>
            <a:ext cx="3672408" cy="2511444"/>
          </a:xfrm>
          <a:prstGeom prst="bracketPair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Jednoduché závorky 13"/>
          <p:cNvSpPr/>
          <p:nvPr/>
        </p:nvSpPr>
        <p:spPr>
          <a:xfrm>
            <a:off x="7680176" y="2060849"/>
            <a:ext cx="2448272" cy="2808313"/>
          </a:xfrm>
          <a:prstGeom prst="bracketPair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Jednoduché závorky 14"/>
          <p:cNvSpPr/>
          <p:nvPr/>
        </p:nvSpPr>
        <p:spPr>
          <a:xfrm>
            <a:off x="4439818" y="5301208"/>
            <a:ext cx="1800199" cy="288032"/>
          </a:xfrm>
          <a:prstGeom prst="bracketPair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Jednoduché závorky 15"/>
          <p:cNvSpPr/>
          <p:nvPr/>
        </p:nvSpPr>
        <p:spPr>
          <a:xfrm>
            <a:off x="4245892" y="5805265"/>
            <a:ext cx="5594524" cy="561464"/>
          </a:xfrm>
          <a:prstGeom prst="bracketPair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Jednoduché závorky 16"/>
          <p:cNvSpPr/>
          <p:nvPr/>
        </p:nvSpPr>
        <p:spPr>
          <a:xfrm>
            <a:off x="8713578" y="5301208"/>
            <a:ext cx="1342862" cy="432048"/>
          </a:xfrm>
          <a:prstGeom prst="bracketPair">
            <a:avLst/>
          </a:prstGeom>
          <a:ln w="5715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Jednoduché závorky 17"/>
          <p:cNvSpPr/>
          <p:nvPr/>
        </p:nvSpPr>
        <p:spPr>
          <a:xfrm>
            <a:off x="2279576" y="4869162"/>
            <a:ext cx="1778100" cy="820791"/>
          </a:xfrm>
          <a:prstGeom prst="bracketPair">
            <a:avLst/>
          </a:prstGeom>
          <a:ln w="57150"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75" y="1137847"/>
            <a:ext cx="3240000" cy="133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710" y="1414790"/>
            <a:ext cx="24765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525" y="1746253"/>
            <a:ext cx="216000" cy="1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276" y="1810255"/>
            <a:ext cx="1332000" cy="235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070" y="2185990"/>
            <a:ext cx="3338456" cy="18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312" y="2315553"/>
            <a:ext cx="2232000" cy="1785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012" y="4212253"/>
            <a:ext cx="2286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013" y="4653136"/>
            <a:ext cx="238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158" y="5134395"/>
            <a:ext cx="54292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157" y="5556602"/>
            <a:ext cx="800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9803" y="6028847"/>
            <a:ext cx="266700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011" y="6000273"/>
            <a:ext cx="31432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900" y="6057423"/>
            <a:ext cx="35242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5" y="6043134"/>
            <a:ext cx="29527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622" y="6019323"/>
            <a:ext cx="5715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7" y="2185990"/>
            <a:ext cx="2639294" cy="198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685" y="2420889"/>
            <a:ext cx="3285436" cy="150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0245" y="2315552"/>
            <a:ext cx="3359422" cy="160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Přímá spojnice 6"/>
          <p:cNvCxnSpPr/>
          <p:nvPr/>
        </p:nvCxnSpPr>
        <p:spPr>
          <a:xfrm>
            <a:off x="6744072" y="2185990"/>
            <a:ext cx="0" cy="18190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36"/>
          <p:cNvCxnSpPr/>
          <p:nvPr/>
        </p:nvCxnSpPr>
        <p:spPr>
          <a:xfrm>
            <a:off x="7255324" y="2185990"/>
            <a:ext cx="0" cy="18190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nice 37"/>
          <p:cNvCxnSpPr/>
          <p:nvPr/>
        </p:nvCxnSpPr>
        <p:spPr>
          <a:xfrm flipH="1">
            <a:off x="6744072" y="4005064"/>
            <a:ext cx="5112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nice 46"/>
          <p:cNvCxnSpPr/>
          <p:nvPr/>
        </p:nvCxnSpPr>
        <p:spPr>
          <a:xfrm flipH="1">
            <a:off x="6744072" y="2185989"/>
            <a:ext cx="5112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bdĺžnik 35">
            <a:extLst>
              <a:ext uri="{FF2B5EF4-FFF2-40B4-BE49-F238E27FC236}">
                <a16:creationId xmlns:a16="http://schemas.microsoft.com/office/drawing/2014/main" id="{DFA2D830-E87E-44B3-9BF0-2AF960D8C5A5}"/>
              </a:ext>
            </a:extLst>
          </p:cNvPr>
          <p:cNvSpPr/>
          <p:nvPr/>
        </p:nvSpPr>
        <p:spPr>
          <a:xfrm>
            <a:off x="5838968" y="6467848"/>
            <a:ext cx="914400" cy="378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9" name="Obdĺžnik 38">
            <a:extLst>
              <a:ext uri="{FF2B5EF4-FFF2-40B4-BE49-F238E27FC236}">
                <a16:creationId xmlns:a16="http://schemas.microsoft.com/office/drawing/2014/main" id="{0658DAD6-160D-4B6E-BDD8-3FC45DE8DB73}"/>
              </a:ext>
            </a:extLst>
          </p:cNvPr>
          <p:cNvSpPr/>
          <p:nvPr/>
        </p:nvSpPr>
        <p:spPr>
          <a:xfrm>
            <a:off x="7989912" y="6497093"/>
            <a:ext cx="914400" cy="3319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5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text 1"/>
          <p:cNvSpPr>
            <a:spLocks noGrp="1"/>
          </p:cNvSpPr>
          <p:nvPr>
            <p:ph type="body" sz="quarter" idx="11"/>
          </p:nvPr>
        </p:nvSpPr>
        <p:spPr>
          <a:xfrm>
            <a:off x="2394448" y="3986445"/>
            <a:ext cx="6606251" cy="1704672"/>
          </a:xfrm>
        </p:spPr>
        <p:txBody>
          <a:bodyPr/>
          <a:lstStyle/>
          <a:p>
            <a:pPr algn="ctr"/>
            <a:r>
              <a:rPr lang="sk-SK" cap="small" dirty="0"/>
              <a:t>ĎAKUJEM ZA POZORNOSŤ</a:t>
            </a:r>
          </a:p>
          <a:p>
            <a:pPr algn="ctr"/>
            <a:endParaRPr lang="sk-SK" sz="2000" dirty="0"/>
          </a:p>
          <a:p>
            <a:pPr algn="ctr"/>
            <a:r>
              <a:rPr lang="sk-SK" sz="2000" dirty="0"/>
              <a:t>kristina.machova@tuke.sk</a:t>
            </a:r>
          </a:p>
        </p:txBody>
      </p:sp>
    </p:spTree>
    <p:extLst>
      <p:ext uri="{BB962C8B-B14F-4D97-AF65-F5344CB8AC3E}">
        <p14:creationId xmlns:p14="http://schemas.microsoft.com/office/powerpoint/2010/main" val="4166234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6158</TotalTime>
  <Words>4173</Words>
  <Application>Microsoft Office PowerPoint</Application>
  <PresentationFormat>Širokouhlá</PresentationFormat>
  <Paragraphs>1111</Paragraphs>
  <Slides>39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39</vt:i4>
      </vt:variant>
    </vt:vector>
  </HeadingPairs>
  <TitlesOfParts>
    <vt:vector size="48" baseType="lpstr">
      <vt:lpstr>Arial</vt:lpstr>
      <vt:lpstr>Calibri</vt:lpstr>
      <vt:lpstr>Calibri Light</vt:lpstr>
      <vt:lpstr>Cambria Math</vt:lpstr>
      <vt:lpstr>Courier New</vt:lpstr>
      <vt:lpstr>Times New Roman</vt:lpstr>
      <vt:lpstr>Wingdings</vt:lpstr>
      <vt:lpstr>Office Theme</vt:lpstr>
      <vt:lpstr>Custom Design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supervisor EN</dc:title>
  <dc:subject/>
  <dc:creator>FEI TUKE</dc:creator>
  <cp:keywords/>
  <dc:description/>
  <cp:lastModifiedBy>Kristina Machova</cp:lastModifiedBy>
  <cp:revision>394</cp:revision>
  <dcterms:created xsi:type="dcterms:W3CDTF">2018-05-14T18:27:22Z</dcterms:created>
  <dcterms:modified xsi:type="dcterms:W3CDTF">2022-12-07T11:46:19Z</dcterms:modified>
  <cp:category/>
</cp:coreProperties>
</file>