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83" r:id="rId5"/>
    <p:sldId id="259" r:id="rId6"/>
    <p:sldId id="285" r:id="rId7"/>
    <p:sldId id="290" r:id="rId8"/>
    <p:sldId id="286" r:id="rId9"/>
    <p:sldId id="287" r:id="rId10"/>
    <p:sldId id="288" r:id="rId11"/>
    <p:sldId id="291" r:id="rId12"/>
    <p:sldId id="289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7" r:id="rId28"/>
    <p:sldId id="306" r:id="rId29"/>
    <p:sldId id="308" r:id="rId30"/>
    <p:sldId id="309" r:id="rId31"/>
    <p:sldId id="310" r:id="rId32"/>
    <p:sldId id="311" r:id="rId33"/>
    <p:sldId id="312" r:id="rId34"/>
    <p:sldId id="313" r:id="rId3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CC00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2ECF9B4-6136-423B-8822-9BB466BAE53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D6C110C2-2C18-4D97-BDBA-640B91F0C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85F110AF-90EB-474E-AF06-F209F8F73B8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9D60DD52-9D40-450A-ABBA-1AC037928421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028E7FEA-EE44-42B9-BCA3-DA8DA2FC2B47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7752AEF9-5548-4A5A-B4AC-2AFA244B7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CA1CD4D1-2F0D-4D58-B7C9-F58DEAE0F66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30805E7E-BC2D-4350-8B48-741DA1EC2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D94E16C6-33A7-4E91-A186-76D9CFD435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ADDF90D5-229C-45B8-82B5-BBE955919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D7A3878-F86B-4C41-8615-7258B6323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50164BC-A957-4CE0-9B0C-104F2B3F78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E8FE9-53F1-49DA-B3B7-490320E1AB9B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2341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8334A48-61E2-424D-BC02-1A9A25466C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97BAE41-3058-46D2-85DA-A44825556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1D6B079-A888-4FE9-B91F-83E920856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9CB2BF-58C8-4D3B-B92F-BFCAD3D06473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5601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B25765E-4FED-4AEB-8305-64DDEAD361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E943B24-343E-4287-A123-8DF4E88516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A39EA03-8228-42E5-9661-846ADEC2E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ECD40-0606-4F58-BF31-FADB07745C44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6692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14A9A03-31CF-4A29-86D1-061DE7C89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CFBB160-8313-4B29-A6AF-EFC33C418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342064A-EF52-4B4D-BE74-A5175ACA4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39B28-E50F-440C-BA38-5D14F3241BE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46137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0F15F6D-172C-4A98-BAC9-4F73A9ECD0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82C32C7-157D-4DC5-8542-D1D33C3AD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1C70D9F-4224-4229-B264-B334135B7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7A677-EE1D-4AD3-B457-29CB96D52D07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430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B9990EB-5A10-4627-9C10-E7C2074A7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7338B48-C5F1-4029-9605-D2AAFC7F7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F19725B-B89E-47AD-B5C6-8CBEF07150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346DC-11CE-4538-B0E2-3AF417DF3C20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0610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7FC304-4B94-4E1C-A260-F3931F708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5110BEEC-8FD4-42A4-9DE0-609F92C5F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80B4CC1C-AF91-42B8-9468-6ABDA150D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97B10-749C-4365-8700-5FD09AE2E63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5177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50CDD88-80D3-4F0C-AF2E-5B2204B7A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5563B64-C78F-4E65-9BAA-863D92D0E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44B2650-D591-4C0D-BFE0-B0D946AC1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B8295-6EB1-4140-8DBF-D3638076B4B1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6102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CE38D62-77A5-4705-A244-B8213BF102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C0CDBCF-CE67-4292-A5DD-0C964354E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1C0D32-E774-429F-9390-B4EE95B66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18CF4-72C9-4DBE-AA01-52A96F4CAAAC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2423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C37D11F-07E9-45FE-8EC9-07AFF1C32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CC281BB-3898-4D89-87CF-B962AE01E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64B9037-ECEB-4BFA-B4A3-A266AE4F2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FB407-FE85-4FFB-A415-D61ADCFFDB3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8579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2088CFE-5134-46B8-B437-8C1E13808E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BBE3D4F-18BA-4214-9D7B-C9C89BA2BC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C008453-EEBD-4445-9A40-3176E0A60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72884-0C65-4FC6-8F81-0A781DD0CAF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1021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D0069B11-92D1-424F-8564-2654F7792B1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0C14BEBC-A9BE-4A43-B92A-6C6D9E1BB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sk-SK" altLang="sk-SK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AFA196DF-E706-40AA-A6FF-A2061F260D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5309FB30-19EA-4EEE-8321-7B7015670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sk-SK" altLang="sk-SK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CE64092F-416B-4845-9D68-2C6081CAA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595C6100-9176-425D-B7D9-684E067D3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 predlohy nadpisov.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C7C9C0E3-1245-487D-9467-80B69574D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štýly predlohy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Tretia úroveň</a:t>
            </a:r>
          </a:p>
          <a:p>
            <a:pPr lvl="3"/>
            <a:r>
              <a:rPr lang="cs-CZ" altLang="sk-SK"/>
              <a:t>Štvrtá úroveň</a:t>
            </a:r>
          </a:p>
          <a:p>
            <a:pPr lvl="4"/>
            <a:r>
              <a:rPr lang="cs-CZ" altLang="sk-SK"/>
              <a:t>Piata úroveň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6BAC94C8-7422-486F-97EE-0DD3AC868E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98694FFE-24E0-4866-A829-B2B647FDD4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30C1A73C-55C0-41CC-8E81-1B34B4C5AA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2E7B1DA-D139-4AC5-9D7F-8CCD1CDE0661}" type="slidenum">
              <a:rPr lang="cs-CZ" altLang="sk-SK"/>
              <a:pPr/>
              <a:t>‹#›</a:t>
            </a:fld>
            <a:endParaRPr lang="cs-CZ" altLang="sk-SK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CE1FA975-F85A-432C-9D45-34C709C9E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9BACE0-905D-47BC-A4F7-FFD613C5E6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086600" cy="2209800"/>
          </a:xfrm>
        </p:spPr>
        <p:txBody>
          <a:bodyPr/>
          <a:lstStyle/>
          <a:p>
            <a:pPr eaLnBrk="1" hangingPunct="1"/>
            <a:r>
              <a:rPr lang="sk-SK" altLang="sk-SK" b="1">
                <a:solidFill>
                  <a:schemeClr val="tx1"/>
                </a:solidFill>
              </a:rPr>
              <a:t>Logiky a inferencia</a:t>
            </a:r>
            <a:endParaRPr lang="cs-CZ" altLang="sk-SK" b="1">
              <a:solidFill>
                <a:schemeClr val="tx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D27B863-565B-4753-AF3C-15E5F31AB6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000" b="1" dirty="0"/>
              <a:t>prof</a:t>
            </a:r>
            <a:r>
              <a:rPr lang="en-US" altLang="sk-SK" sz="2000" b="1" dirty="0"/>
              <a:t>. </a:t>
            </a:r>
            <a:r>
              <a:rPr lang="sk-SK" altLang="sk-SK" sz="2000" b="1" dirty="0"/>
              <a:t>Ing. Kristína Machová</a:t>
            </a:r>
            <a:r>
              <a:rPr lang="sk-SK" altLang="sk-SK" sz="2000" b="1"/>
              <a:t>, PhD.</a:t>
            </a:r>
            <a:endParaRPr lang="sk-SK" altLang="sk-SK" sz="2000" b="1" dirty="0"/>
          </a:p>
          <a:p>
            <a:pPr eaLnBrk="1" hangingPunct="1">
              <a:lnSpc>
                <a:spcPct val="80000"/>
              </a:lnSpc>
            </a:pPr>
            <a:r>
              <a:rPr lang="sk-SK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k-SK" sz="2000" dirty="0">
                <a:hlinkClick r:id="rId2"/>
              </a:rPr>
              <a:t>k</a:t>
            </a:r>
            <a:r>
              <a:rPr lang="sk-SK" altLang="sk-SK" sz="2000" dirty="0" err="1">
                <a:hlinkClick r:id="rId2"/>
              </a:rPr>
              <a:t>ristina</a:t>
            </a:r>
            <a:r>
              <a:rPr lang="sk-SK" altLang="sk-SK" sz="2000" dirty="0">
                <a:hlinkClick r:id="rId2"/>
              </a:rPr>
              <a:t>.</a:t>
            </a:r>
            <a:r>
              <a:rPr lang="en-US" altLang="sk-SK" sz="2000" dirty="0">
                <a:hlinkClick r:id="rId2"/>
              </a:rPr>
              <a:t>m</a:t>
            </a:r>
            <a:r>
              <a:rPr lang="sk-SK" altLang="sk-SK" sz="2000" dirty="0" err="1">
                <a:hlinkClick r:id="rId2"/>
              </a:rPr>
              <a:t>achova</a:t>
            </a:r>
            <a:r>
              <a:rPr lang="en-US" altLang="sk-SK" sz="2000" dirty="0">
                <a:hlinkClick r:id="rId2"/>
              </a:rPr>
              <a:t>@tuke.sk</a:t>
            </a:r>
            <a:endParaRPr lang="en-US" altLang="sk-SK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hlinkClick r:id="rId3"/>
              </a:rPr>
              <a:t>https://kristina.machova.website.tuke.sk</a:t>
            </a:r>
            <a:r>
              <a:rPr lang="cs-CZ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sk-SK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1FA587D-FF3F-427F-93C7-0B2883FB3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885C6EC9-AFC1-475C-A541-FC207E264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63120BCF-93CB-4DB7-8790-F2B15BC76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8931275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>
                <a:latin typeface="Arial" charset="0"/>
              </a:rPr>
              <a:t>Sémantika predikátovej logiky</a:t>
            </a:r>
            <a:r>
              <a:rPr lang="sk-SK" sz="2000" dirty="0">
                <a:latin typeface="Arial" charset="0"/>
              </a:rPr>
              <a:t>:</a:t>
            </a:r>
          </a:p>
          <a:p>
            <a:pPr marL="342900" indent="-342900" eaLnBrk="1" hangingPunct="1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Jeden zo spôsobov ako zodpovedať otázku </a:t>
            </a:r>
            <a:r>
              <a:rPr lang="sk-SK" sz="2000" i="1" dirty="0">
                <a:latin typeface="Arial" charset="0"/>
              </a:rPr>
              <a:t>Q</a:t>
            </a:r>
            <a:r>
              <a:rPr lang="sk-SK" sz="2000" dirty="0">
                <a:latin typeface="Arial" charset="0"/>
              </a:rPr>
              <a:t> je použiť interpretáciu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pravidiel, faktov a otázok pomocou predikátovej logiky.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Konkrétnejšie: majme logický program </a:t>
            </a:r>
            <a:r>
              <a:rPr lang="sk-SK" sz="2000" i="1" dirty="0">
                <a:latin typeface="Arial" charset="0"/>
              </a:rPr>
              <a:t>P</a:t>
            </a:r>
            <a:r>
              <a:rPr lang="sk-SK" sz="2000" dirty="0">
                <a:latin typeface="Arial" charset="0"/>
              </a:rPr>
              <a:t> a otázku:</a:t>
            </a:r>
            <a:endParaRPr lang="sk-SK" sz="2000" i="1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i="1" dirty="0">
                <a:latin typeface="Arial" charset="0"/>
              </a:rPr>
              <a:t>B1, ..., </a:t>
            </a:r>
            <a:r>
              <a:rPr lang="sk-SK" sz="2000" i="1" dirty="0" err="1">
                <a:latin typeface="Arial" charset="0"/>
              </a:rPr>
              <a:t>Bn</a:t>
            </a:r>
            <a:r>
              <a:rPr lang="en-US" sz="2000" i="1" dirty="0">
                <a:latin typeface="Arial" charset="0"/>
                <a:sym typeface="Wingdings" pitchFamily="2" charset="2"/>
              </a:rPr>
              <a:t></a:t>
            </a:r>
            <a:r>
              <a:rPr lang="sk-SK" sz="2000" i="1" dirty="0">
                <a:latin typeface="Arial" charset="0"/>
                <a:sym typeface="Wingdings" pitchFamily="2" charset="2"/>
              </a:rPr>
              <a:t>   (</a:t>
            </a:r>
            <a:r>
              <a:rPr lang="sk-SK" dirty="0">
                <a:latin typeface="Arial" charset="0"/>
              </a:rPr>
              <a:t>S premennými </a:t>
            </a:r>
            <a:r>
              <a:rPr lang="sk-SK" i="1" dirty="0">
                <a:latin typeface="Arial" charset="0"/>
              </a:rPr>
              <a:t>X1, ..., </a:t>
            </a:r>
            <a:r>
              <a:rPr lang="sk-SK" i="1" dirty="0" err="1">
                <a:latin typeface="Arial" charset="0"/>
              </a:rPr>
              <a:t>Xk</a:t>
            </a:r>
            <a:r>
              <a:rPr lang="sk-SK" dirty="0">
                <a:latin typeface="Arial" charset="0"/>
              </a:rPr>
              <a:t>.)</a:t>
            </a:r>
            <a:r>
              <a:rPr lang="sk-SK" sz="2000" dirty="0">
                <a:latin typeface="Arial" charset="0"/>
              </a:rPr>
              <a:t> </a:t>
            </a:r>
          </a:p>
          <a:p>
            <a:pPr marL="342900" indent="-342900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Odpoveď bude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pozitívna</a:t>
            </a:r>
            <a:r>
              <a:rPr lang="sk-SK" sz="2000" dirty="0">
                <a:latin typeface="Arial" charset="0"/>
              </a:rPr>
              <a:t> ak, a iba ak:</a:t>
            </a:r>
            <a:endParaRPr lang="sk-SK" sz="2000" i="1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i="1" dirty="0" err="1">
                <a:latin typeface="Arial" charset="0"/>
              </a:rPr>
              <a:t>pl</a:t>
            </a:r>
            <a:r>
              <a:rPr lang="sk-SK" sz="2000" i="1" dirty="0">
                <a:latin typeface="Arial" charset="0"/>
              </a:rPr>
              <a:t>(P)╞ ЭX1...</a:t>
            </a:r>
            <a:r>
              <a:rPr lang="sk-SK" sz="2000" i="1" dirty="0" err="1">
                <a:latin typeface="Arial" charset="0"/>
              </a:rPr>
              <a:t>ЭXk</a:t>
            </a:r>
            <a:r>
              <a:rPr lang="sk-SK" sz="2000" i="1" dirty="0">
                <a:latin typeface="Arial" charset="0"/>
              </a:rPr>
              <a:t>(B1&amp;…&amp;</a:t>
            </a:r>
            <a:r>
              <a:rPr lang="sk-SK" sz="2000" i="1" dirty="0" err="1">
                <a:latin typeface="Arial" charset="0"/>
              </a:rPr>
              <a:t>Bn</a:t>
            </a:r>
            <a:r>
              <a:rPr lang="sk-SK" sz="2000" i="1" dirty="0">
                <a:latin typeface="Arial" charset="0"/>
              </a:rPr>
              <a:t>)  </a:t>
            </a: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alebo, ak: </a:t>
            </a:r>
            <a:endParaRPr lang="sk-SK" sz="2000" i="1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i="1" dirty="0" err="1">
                <a:latin typeface="Arial" charset="0"/>
              </a:rPr>
              <a:t>pl</a:t>
            </a:r>
            <a:r>
              <a:rPr lang="sk-SK" sz="2000" i="1" dirty="0">
                <a:latin typeface="Arial" charset="0"/>
              </a:rPr>
              <a:t>(P)U{¬ЭX1... ⌐ЭXk(B1&amp;…&amp;</a:t>
            </a:r>
            <a:r>
              <a:rPr lang="sk-SK" sz="2000" i="1" dirty="0" err="1">
                <a:latin typeface="Arial" charset="0"/>
              </a:rPr>
              <a:t>Bn</a:t>
            </a:r>
            <a:r>
              <a:rPr lang="sk-SK" sz="2000" i="1" dirty="0">
                <a:latin typeface="Arial" charset="0"/>
              </a:rPr>
              <a:t>)}</a:t>
            </a:r>
            <a:r>
              <a:rPr lang="sk-SK" sz="2000" dirty="0">
                <a:latin typeface="Arial" charset="0"/>
              </a:rPr>
              <a:t>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A to je nepravdivé </a:t>
            </a:r>
            <a:r>
              <a:rPr lang="sk-SK" dirty="0">
                <a:latin typeface="Arial" charset="0"/>
              </a:rPr>
              <a:t>(Lebo reprezentácia programu P a otázky v predikátovej logike </a:t>
            </a:r>
          </a:p>
          <a:p>
            <a:pPr marL="342900" indent="-342900">
              <a:defRPr/>
            </a:pPr>
            <a:r>
              <a:rPr lang="sk-SK" dirty="0">
                <a:latin typeface="Arial" charset="0"/>
              </a:rPr>
              <a:t>Vytvárajú </a:t>
            </a:r>
            <a:r>
              <a:rPr lang="sk-SK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protirečenie</a:t>
            </a:r>
            <a:r>
              <a:rPr lang="sk-SK" dirty="0">
                <a:latin typeface="Arial" charset="0"/>
              </a:rPr>
              <a:t>. </a:t>
            </a:r>
            <a:r>
              <a:rPr lang="sk-SK" dirty="0" err="1">
                <a:latin typeface="Arial" charset="0"/>
              </a:rPr>
              <a:t>Symbol</a:t>
            </a:r>
            <a:r>
              <a:rPr lang="sk-SK" i="1" dirty="0" err="1">
                <a:latin typeface="Arial" charset="0"/>
              </a:rPr>
              <a:t>╞</a:t>
            </a:r>
            <a:r>
              <a:rPr lang="sk-SK" i="1" dirty="0">
                <a:latin typeface="Arial" charset="0"/>
              </a:rPr>
              <a:t> </a:t>
            </a:r>
            <a:r>
              <a:rPr lang="sk-SK" dirty="0">
                <a:latin typeface="Arial" charset="0"/>
              </a:rPr>
              <a:t> ... formula vpravo je pravdivá v modeli </a:t>
            </a:r>
            <a:r>
              <a:rPr lang="sk-SK" i="1" dirty="0" err="1">
                <a:latin typeface="Arial" charset="0"/>
              </a:rPr>
              <a:t>pl</a:t>
            </a:r>
            <a:r>
              <a:rPr lang="sk-SK" i="1" dirty="0">
                <a:latin typeface="Arial" charset="0"/>
              </a:rPr>
              <a:t>(P)</a:t>
            </a:r>
            <a:r>
              <a:rPr lang="sk-SK" dirty="0">
                <a:latin typeface="Arial" charset="0"/>
              </a:rPr>
              <a:t>.)</a:t>
            </a:r>
          </a:p>
          <a:p>
            <a:pPr marL="342900" indent="-342900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Ak interpretácia P predikátovou logikou je pravdivá - </a:t>
            </a:r>
            <a:r>
              <a:rPr lang="sk-SK" sz="2000" i="1" dirty="0" err="1">
                <a:latin typeface="Arial" charset="0"/>
              </a:rPr>
              <a:t>pl</a:t>
            </a:r>
            <a:r>
              <a:rPr lang="sk-SK" sz="2000" i="1" dirty="0">
                <a:latin typeface="Arial" charset="0"/>
              </a:rPr>
              <a:t>(P)</a:t>
            </a:r>
            <a:r>
              <a:rPr lang="sk-SK" sz="2000" dirty="0">
                <a:latin typeface="Arial" charset="0"/>
              </a:rPr>
              <a:t>,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potom aj </a:t>
            </a:r>
            <a:r>
              <a:rPr lang="sk-SK" sz="2000" i="1" dirty="0">
                <a:latin typeface="Arial" charset="0"/>
              </a:rPr>
              <a:t>ЭX1...</a:t>
            </a:r>
            <a:r>
              <a:rPr lang="sk-SK" sz="2000" i="1" dirty="0" err="1">
                <a:latin typeface="Arial" charset="0"/>
              </a:rPr>
              <a:t>ЭXk</a:t>
            </a:r>
            <a:r>
              <a:rPr lang="sk-SK" sz="2000" i="1" dirty="0">
                <a:latin typeface="Arial" charset="0"/>
              </a:rPr>
              <a:t>(B1&amp;…&amp;</a:t>
            </a:r>
            <a:r>
              <a:rPr lang="sk-SK" sz="2000" i="1" dirty="0" err="1">
                <a:latin typeface="Arial" charset="0"/>
              </a:rPr>
              <a:t>Bn</a:t>
            </a:r>
            <a:r>
              <a:rPr lang="sk-SK" sz="2000" i="1" dirty="0">
                <a:latin typeface="Arial" charset="0"/>
              </a:rPr>
              <a:t>)</a:t>
            </a:r>
            <a:r>
              <a:rPr lang="sk-SK" sz="2000" dirty="0">
                <a:latin typeface="Arial" charset="0"/>
              </a:rPr>
              <a:t> musí byť pravdivé.</a:t>
            </a:r>
            <a:r>
              <a:rPr lang="cs-CZ" sz="2000" dirty="0">
                <a:latin typeface="Arial" charset="0"/>
              </a:rPr>
              <a:t> </a:t>
            </a:r>
            <a:endParaRPr lang="sk-SK" sz="20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9CD5CC4-8B16-43A0-B206-7A0FFCEAE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13C683D4-2247-4CDB-A5C1-0C7DE0675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079AD2EA-9382-462C-AA48-D26902F94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602615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Sémantika predikátovej logiky </a:t>
            </a:r>
            <a:r>
              <a:rPr lang="sk-SK" altLang="sk-SK" sz="2000"/>
              <a:t>- príklad: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Predpokladajme, že </a:t>
            </a:r>
            <a:r>
              <a:rPr lang="sk-SK" altLang="sk-SK" sz="2000" i="1"/>
              <a:t>P</a:t>
            </a:r>
            <a:r>
              <a:rPr lang="sk-SK" altLang="sk-SK" sz="2000"/>
              <a:t> je nasledovný program: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p(a)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p(X) 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r>
              <a:rPr lang="sk-SK" altLang="sk-SK" sz="2000" i="1"/>
              <a:t> q(X)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Uvažujme otázku: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q(X) 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Platí, že </a:t>
            </a:r>
            <a:r>
              <a:rPr lang="sk-SK" altLang="sk-SK" sz="2000" i="1"/>
              <a:t>q(a)</a:t>
            </a:r>
            <a:r>
              <a:rPr lang="sk-SK" altLang="sk-SK" sz="2000"/>
              <a:t> je pravdivé na základe </a:t>
            </a:r>
            <a:r>
              <a:rPr lang="sk-SK" altLang="sk-SK" sz="2000" i="1"/>
              <a:t>pl(P)</a:t>
            </a:r>
            <a:r>
              <a:rPr lang="sk-SK" altLang="sk-SK" sz="2000"/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 teda </a:t>
            </a:r>
            <a:r>
              <a:rPr lang="sk-SK" altLang="sk-SK" sz="2000" i="1"/>
              <a:t>ЭXp(X) </a:t>
            </a:r>
            <a:r>
              <a:rPr lang="sk-SK" altLang="sk-SK" sz="2000"/>
              <a:t>je taktiež pravdivé na základe</a:t>
            </a:r>
            <a:r>
              <a:rPr lang="sk-SK" altLang="sk-SK" sz="2000" i="1"/>
              <a:t> pl(P)</a:t>
            </a:r>
            <a:r>
              <a:rPr lang="sk-SK" altLang="sk-SK" sz="2000"/>
              <a:t>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teda </a:t>
            </a:r>
            <a:r>
              <a:rPr lang="sk-SK" altLang="sk-SK" sz="2000" i="1"/>
              <a:t>pl(P)U{¬ ЭXp(X)} </a:t>
            </a:r>
            <a:r>
              <a:rPr lang="sk-SK" altLang="sk-SK" sz="2000"/>
              <a:t>predstavuje rozpor.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Dostávame pozitívnu odpoveď q(a).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Avšak, keď položíme otázku 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q(b) 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odpoveď bude negatívna, lebo </a:t>
            </a:r>
            <a:r>
              <a:rPr lang="sk-SK" altLang="sk-SK" sz="2000" i="1"/>
              <a:t>q(b)</a:t>
            </a:r>
            <a:r>
              <a:rPr lang="sk-SK" altLang="sk-SK" sz="2000"/>
              <a:t> nie je pravdivé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na základe </a:t>
            </a:r>
            <a:r>
              <a:rPr lang="sk-SK" altLang="sk-SK" sz="2000" i="1"/>
              <a:t>pl(P).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DDFC4544-008B-4262-800C-77AA85A86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9FBAA8C3-7A67-45D5-87A9-0F19745BD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FDE72E87-AA88-4F68-8669-932021DC8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6778625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Termy</a:t>
            </a:r>
            <a:r>
              <a:rPr lang="sk-SK" altLang="sk-SK" sz="2000"/>
              <a:t>: </a:t>
            </a:r>
            <a:r>
              <a:rPr lang="sk-SK" altLang="sk-SK" sz="2000" i="1"/>
              <a:t>f(X,a,g(b,Y))</a:t>
            </a:r>
            <a:r>
              <a:rPr lang="sk-SK" altLang="sk-SK" sz="2000"/>
              <a:t> je možné v XLM kódovať nasledovne: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&lt;function&gt;f&lt;/function&gt;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&lt;var&gt;X&lt;/var&gt;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</a:t>
            </a:r>
            <a:r>
              <a:rPr lang="sk-SK" altLang="sk-SK" sz="2000"/>
              <a:t>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&lt;const&gt;a&lt;/const&gt;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&lt;function&gt;g&lt;/function&gt;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	&lt;const&gt;b&lt;/const&gt;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	&lt;var&gt;Y&lt;/var&gt;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&lt;/term&gt;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9BFB83AC-6558-4B93-A253-3F89593DB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C35C0579-D9F6-411B-97E9-E6DE9EFB6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2A007D4D-0D82-463F-BF6B-72554C705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7966075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Atomické formuly</a:t>
            </a:r>
            <a:r>
              <a:rPr lang="sk-SK" altLang="sk-SK" sz="2000"/>
              <a:t>: </a:t>
            </a:r>
            <a:r>
              <a:rPr lang="sk-SK" altLang="sk-SK" sz="2000" i="1"/>
              <a:t> p(X,a,f(b,Y)) bude reprezentovaná nasledovnne: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i="1"/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&lt;atom&gt;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&lt;predicate&gt;p&lt;/predicate&gt;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&lt;var&gt;X&lt;/var&gt;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 i="1"/>
              <a:t>	</a:t>
            </a:r>
            <a:r>
              <a:rPr lang="sk-SK" altLang="sk-SK" sz="2000" i="1"/>
              <a:t>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&lt;const&gt;a&lt;/const&gt;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&lt;function&gt;f&lt;/function&gt;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	&lt;const&gt;b&lt;/const&gt;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	&lt;var&gt;Y&lt;/var&gt;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&lt;/</a:t>
            </a:r>
            <a:r>
              <a:rPr lang="en-US" altLang="sk-SK" sz="2000" i="1"/>
              <a:t>atom</a:t>
            </a:r>
            <a:r>
              <a:rPr lang="sk-SK" altLang="sk-SK" sz="2000" i="1"/>
              <a:t>&gt;</a:t>
            </a:r>
            <a:r>
              <a:rPr lang="cs-CZ" altLang="sk-SK" sz="2000"/>
              <a:t> </a:t>
            </a:r>
            <a:endParaRPr lang="sk-SK" altLang="sk-SK" sz="20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44B80344-3754-48EA-ACA7-CAEAFDCC6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79385161-9256-432B-BF78-A2CC9A638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CC2E3EB1-290E-4CCF-B4BF-F51054692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40655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Fakty</a:t>
            </a:r>
            <a:r>
              <a:rPr lang="sk-SK" altLang="sk-SK" sz="2000"/>
              <a:t>:</a:t>
            </a:r>
            <a:r>
              <a:rPr lang="sk-SK" altLang="sk-SK" sz="1800"/>
              <a:t> </a:t>
            </a:r>
            <a:r>
              <a:rPr lang="sk-SK" altLang="sk-SK" sz="1800" i="1"/>
              <a:t>p(a)</a:t>
            </a:r>
            <a:r>
              <a:rPr lang="sk-SK" altLang="sk-SK" sz="1800"/>
              <a:t> bude kódovaný: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k-SK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&lt;fact&gt;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&lt;atom&gt;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&lt;predicate&gt;p&lt;/predicate&gt;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&lt;term&gt;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	&lt;const&gt;a&lt;/const&gt;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&lt;/term&gt;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&lt;/atom&gt;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&lt;/fact&gt;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3F2C6503-9F01-4BA7-82BD-F215795ED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8E247279-CEF9-4657-93B6-CC352A895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9AB67CDF-2205-408D-BCD7-FAADCA234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8208963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Pravidlá</a:t>
            </a:r>
            <a:r>
              <a:rPr lang="sk-SK" altLang="sk-SK" sz="2000"/>
              <a:t>: Pravidlo pozostáva z hlavy a tela. Hlava je atomická formula.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Telo je sekvencia atomických formúl.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Napríklad, pravidlo </a:t>
            </a:r>
            <a:r>
              <a:rPr lang="sk-SK" altLang="sk-SK" sz="2000" i="1"/>
              <a:t>p(X,a),q(Y,b) 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r>
              <a:rPr lang="sk-SK" altLang="sk-SK" sz="2000" i="1"/>
              <a:t> r(X,Y)</a:t>
            </a:r>
            <a:r>
              <a:rPr lang="sk-SK" altLang="sk-SK" sz="2000"/>
              <a:t> je reprezentované: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k-SK" sz="2000"/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&lt;rule&gt;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&lt;head&gt;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&lt;atom&gt;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&lt;predicate&gt;r&lt;/predicate&gt;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	&lt;var&gt;X&lt;/var&gt;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	&lt;var&gt;Y&lt;/var&gt;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&lt;/atom&gt;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&lt;/head&gt;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&lt;body&gt;</a:t>
            </a:r>
            <a:r>
              <a:rPr lang="sk-SK" altLang="sk-SK" sz="2000"/>
              <a:t> 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D99E28FC-C32B-4686-B30D-D44E8FADF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8B526FCE-6FEE-4CCC-A3A5-68A3DDD57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868FBE4-59D8-46F3-9E86-25161F17D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5856288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Pravidlá </a:t>
            </a:r>
            <a:r>
              <a:rPr lang="sk-SK" altLang="sk-SK" sz="2000"/>
              <a:t>- pokračovanie: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...	</a:t>
            </a:r>
            <a:r>
              <a:rPr lang="en-US" altLang="sk-SK" sz="2000"/>
              <a:t>&lt;body&gt;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&lt;atom&gt;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&lt;predicate&gt;p&lt;/predicate&gt;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	&lt;var&gt;X&lt;/var&gt;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	&lt;const&gt;a&lt;/const&gt;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&lt;/atom&gt;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&lt;atom&gt;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&lt;predicate&gt;q&lt;/predicate&gt;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	&lt;var&gt;Y&lt;/var&gt;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	&lt;const&gt;b&lt;/const&gt;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	&lt;/term&gt;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	&lt;/atom&gt;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&lt;/body&gt;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&lt;/rule&gt;</a:t>
            </a:r>
            <a:r>
              <a:rPr lang="cs-CZ" altLang="sk-SK" sz="2000"/>
              <a:t> </a:t>
            </a:r>
            <a:endParaRPr lang="sk-SK" altLang="sk-SK" sz="200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07DD056-ABF7-476A-971C-C83F46575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72B17BDD-8D45-4D89-A765-8BB699C00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8A8952C6-908B-4266-ACB9-B6A692D42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83185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Otázky</a:t>
            </a:r>
            <a:r>
              <a:rPr lang="sk-SK" altLang="sk-SK" sz="2000"/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Otázky sú reprezentované ako telá pravidiel, uzavretých v &lt;query&gt; tagu.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DTD: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Program pozostáva z pravidiel a faktov:</a:t>
            </a:r>
            <a:endParaRPr lang="en-US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>
                <a:solidFill>
                  <a:srgbClr val="0033CC"/>
                </a:solidFill>
              </a:rPr>
              <a:t>&lt;!ELEMENT program ((rule|fact)*)&gt;</a:t>
            </a:r>
            <a:endParaRPr lang="sk-SK" altLang="sk-SK" sz="2000">
              <a:solidFill>
                <a:srgbClr val="0033CC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Fakty pozostávajú z atomických formúl: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fact (atom)&gt;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Pravidlo pozostáva z hlavy a tela: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rule (head, body)&gt;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Hlava pozostáva z atomickej formuly: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head (atom)&gt;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Telo je zoznamom atomických formúl: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body (atom*)&gt;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F9BEEF85-C399-4F52-9DF0-C1CBAEC64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345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 v XML</a:t>
            </a:r>
            <a:endParaRPr lang="cs-CZ" altLang="sk-SK" sz="3200" b="1"/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5794B892-080B-49CF-BF2F-4E3EFAB21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E0AACF62-C317-42FD-AD53-785B342A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824865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DTD</a:t>
            </a:r>
            <a:r>
              <a:rPr lang="sk-SK" altLang="sk-SK" sz="2000"/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Atomická formula pozostáva z predikátu nasledovaného termami: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atom (predicate, term*)&gt;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Term je konštanta, premenná alebo zložený term pozostávajúce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z funkčný</a:t>
            </a:r>
            <a:r>
              <a:rPr lang="en-US" altLang="sk-SK" sz="2000"/>
              <a:t>ch</a:t>
            </a:r>
            <a:r>
              <a:rPr lang="sk-SK" altLang="sk-SK" sz="2000"/>
              <a:t> symbol</a:t>
            </a:r>
            <a:r>
              <a:rPr lang="en-US" altLang="sk-SK" sz="2000"/>
              <a:t>ov</a:t>
            </a:r>
            <a:r>
              <a:rPr lang="sk-SK" altLang="sk-SK" sz="2000"/>
              <a:t>, nasledovaný</a:t>
            </a:r>
            <a:r>
              <a:rPr lang="en-US" altLang="sk-SK" sz="2000"/>
              <a:t>ch</a:t>
            </a:r>
            <a:r>
              <a:rPr lang="sk-SK" altLang="sk-SK" sz="2000"/>
              <a:t> termami: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term (const|var|(function, term*))&gt;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Predikáty, funkčné symboly, konštanty a premenné sú atomického typu: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predicate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function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var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const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Otázka je zoznamom atomických formúl: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&lt;!ELEMENT query (atom*)&gt;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16F85CC8-ADA4-4BC9-BF0A-21FF24DF5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9001A697-9759-4472-AB9B-891BFE9C3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1FEA9731-6A2E-4E58-B45C-D41B81A4D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4518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Pravidlo nemusí mať platný záver, aj keď sú splnené všetky predpoklady.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Uvažujú sa aj závery v protikladných pravidlách.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Nemonotónne pravidlá nazývame taktiež „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anulovateľné</a:t>
            </a:r>
            <a:r>
              <a:rPr lang="sk-SK" sz="2000" dirty="0">
                <a:latin typeface="Arial" charset="0"/>
              </a:rPr>
              <a:t>“.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Ich závery môžu byť anulované inými pravidlami.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Negované </a:t>
            </a:r>
            <a:r>
              <a:rPr lang="sk-SK" sz="2000" dirty="0" err="1">
                <a:latin typeface="Arial" charset="0"/>
              </a:rPr>
              <a:t>atomické</a:t>
            </a:r>
            <a:r>
              <a:rPr lang="sk-SK" sz="2000" dirty="0">
                <a:latin typeface="Arial" charset="0"/>
              </a:rPr>
              <a:t> formuly sa môžu vyskytnúť v hlave a tele pravidiel: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Na odlíšenie </a:t>
            </a:r>
            <a:r>
              <a:rPr lang="sk-SK" sz="2000" dirty="0" err="1">
                <a:latin typeface="Arial" charset="0"/>
              </a:rPr>
              <a:t>anulovateľných</a:t>
            </a:r>
            <a:r>
              <a:rPr lang="sk-SK" sz="2000" dirty="0">
                <a:latin typeface="Arial" charset="0"/>
              </a:rPr>
              <a:t> pravidiel sa používajú odlišné šípky: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⌐ p(X) ═&gt; q(X)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    r(X) ═&gt; ⌐q(X)</a:t>
            </a:r>
          </a:p>
          <a:p>
            <a:pPr marL="342900" indent="-342900">
              <a:defRPr/>
            </a:pPr>
            <a:r>
              <a:rPr lang="sk-SK" sz="2000" i="1" dirty="0">
                <a:latin typeface="Arial" charset="0"/>
              </a:rPr>
              <a:t>Z faktov: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⌐ p(a) </a:t>
            </a:r>
            <a:r>
              <a:rPr lang="sk-SK" sz="2000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 r(a)  </a:t>
            </a:r>
            <a:r>
              <a:rPr lang="sk-SK" sz="2000" dirty="0">
                <a:latin typeface="Arial" charset="0"/>
              </a:rPr>
              <a:t>je možné odvodiť aj</a:t>
            </a:r>
            <a:r>
              <a:rPr lang="sk-SK" sz="2000" i="1" dirty="0">
                <a:latin typeface="Arial" charset="0"/>
              </a:rPr>
              <a:t> </a:t>
            </a: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q(a) </a:t>
            </a:r>
            <a:r>
              <a:rPr lang="sk-SK" sz="2000" dirty="0">
                <a:solidFill>
                  <a:srgbClr val="0070C0"/>
                </a:solidFill>
                <a:latin typeface="Arial" charset="0"/>
              </a:rPr>
              <a:t>aj </a:t>
            </a: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⌐q(a). </a:t>
            </a:r>
          </a:p>
          <a:p>
            <a:pPr marL="342900" indent="-342900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Dve pravidlá blokujúce sa navzájom.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Preto sa zavádzajú priority medzi pravidlami.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Ak je v príklade prvé pravidlo silnejšie ako druhé, potom sa odvodí</a:t>
            </a:r>
            <a:r>
              <a:rPr lang="sk-SK" sz="2000" i="1" dirty="0">
                <a:latin typeface="Arial" charset="0"/>
              </a:rPr>
              <a:t> q(a).</a:t>
            </a:r>
            <a:r>
              <a:rPr lang="sk-SK" dirty="0">
                <a:latin typeface="Arial" charset="0"/>
              </a:rPr>
              <a:t> 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2AC0F8AA-24CB-4EF7-9153-7301742D1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Osnova:</a:t>
            </a:r>
            <a:endParaRPr lang="cs-CZ" altLang="sk-SK" sz="3200" b="1"/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05D0784F-6975-4A7C-8E7B-486F2DF51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4B595BD1-4602-4557-8B7F-F31057226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175" y="2151063"/>
            <a:ext cx="45466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Úvod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Monotónne pravidlá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Monotónne pravidlá v XML</a:t>
            </a:r>
            <a:endParaRPr lang="en-US" altLang="sk-SK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Nemonotónne pravidlá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Nemonotónne pravidlá v XML</a:t>
            </a:r>
            <a:endParaRPr lang="cs-CZ" altLang="sk-SK" sz="24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D8663651-BF2C-402E-A8EE-EB645955E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174727A3-A942-41CA-A006-970FB60B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F124ACE5-7C7D-40A6-9989-25C9028A0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612187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Priority môžu byť založené na rozličných princípoch: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Zdroj jedného pravidla môže byť dôveryhodnejší (federálny zákon je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		nadradený) alebo môže mať vyššiu autoritu („top“ manažment).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Novšie pravidlo môže byť preferované pred starším.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Špecifickejšie pravidlo môže byť preferované pred všeobecnejším.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		(napr. všeobecné pravidlo s výnimkami - výnimky sú preferované).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Je potrebné rozšíriť syntax pravidla nasledovne:</a:t>
            </a:r>
            <a:r>
              <a:rPr lang="sk-SK" sz="2000" i="1" dirty="0">
                <a:latin typeface="Arial" charset="0"/>
              </a:rPr>
              <a:t> 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r</a:t>
            </a:r>
            <a:r>
              <a:rPr lang="sk-SK" sz="2000" i="1" baseline="-25000" dirty="0">
                <a:solidFill>
                  <a:srgbClr val="0070C0"/>
                </a:solidFill>
                <a:latin typeface="Arial" charset="0"/>
              </a:rPr>
              <a:t>1</a:t>
            </a: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: ⌐ p(X) ═&gt; q(X)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r</a:t>
            </a:r>
            <a:r>
              <a:rPr lang="sk-SK" sz="2000" i="1" baseline="-25000" dirty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sk-SK" sz="2000" i="1" dirty="0">
                <a:solidFill>
                  <a:srgbClr val="0070C0"/>
                </a:solidFill>
                <a:latin typeface="Arial" charset="0"/>
              </a:rPr>
              <a:t>:    r(X) ═&gt; ⌐q(X)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a špecifikovať, že</a:t>
            </a:r>
            <a:r>
              <a:rPr lang="sk-SK" sz="2000" i="1" dirty="0">
                <a:latin typeface="Arial" charset="0"/>
              </a:rPr>
              <a:t> r1 </a:t>
            </a:r>
            <a:r>
              <a:rPr lang="sk-SK" sz="2000" dirty="0">
                <a:latin typeface="Arial" charset="0"/>
              </a:rPr>
              <a:t>je silnejšie ako</a:t>
            </a:r>
            <a:r>
              <a:rPr lang="sk-SK" sz="2000" i="1" dirty="0">
                <a:latin typeface="Arial" charset="0"/>
              </a:rPr>
              <a:t> r2 </a:t>
            </a:r>
            <a:r>
              <a:rPr lang="sk-SK" sz="2000" dirty="0">
                <a:latin typeface="Arial" charset="0"/>
              </a:rPr>
              <a:t>nasledovne:</a:t>
            </a:r>
            <a:r>
              <a:rPr lang="sk-SK" sz="2000" i="1" dirty="0">
                <a:latin typeface="Arial" charset="0"/>
              </a:rPr>
              <a:t> r1&gt; r2.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Nevyžaduje sa úplné usporiadanie pravidiel.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Vyžaduje sa iba, aby relácia priority bola acyklická. Nepripúšťa sa: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r</a:t>
            </a:r>
            <a:r>
              <a:rPr lang="sk-SK" sz="2000" i="1" baseline="-25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1</a:t>
            </a:r>
            <a:r>
              <a:rPr lang="sk-SK" sz="2000" i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&gt; r</a:t>
            </a:r>
            <a:r>
              <a:rPr lang="sk-SK" sz="2000" i="1" baseline="-25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2</a:t>
            </a:r>
            <a:r>
              <a:rPr lang="sk-SK" sz="2000" i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&gt; … &gt; </a:t>
            </a:r>
            <a:r>
              <a:rPr lang="sk-SK" sz="2000" i="1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r</a:t>
            </a:r>
            <a:r>
              <a:rPr lang="sk-SK" sz="2000" i="1" baseline="-2500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n</a:t>
            </a:r>
            <a:r>
              <a:rPr lang="sk-SK" sz="2000" i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&gt; r</a:t>
            </a:r>
            <a:r>
              <a:rPr lang="sk-SK" sz="2000" i="1" baseline="-25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1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Priority majú riešiť konflikty medzi súťažiacimi pravidlami. </a:t>
            </a:r>
          </a:p>
          <a:p>
            <a:pPr marL="342900" indent="-342900">
              <a:defRPr/>
            </a:pPr>
            <a:r>
              <a:rPr lang="sk-SK" dirty="0">
                <a:latin typeface="Arial" charset="0"/>
              </a:rPr>
              <a:t>V aplikáciách sa často stáva, že keď sa začne odvádzať jeden predikát,</a:t>
            </a:r>
          </a:p>
          <a:p>
            <a:pPr marL="342900" indent="-342900">
              <a:defRPr/>
            </a:pPr>
            <a:r>
              <a:rPr lang="sk-SK" dirty="0">
                <a:latin typeface="Arial" charset="0"/>
              </a:rPr>
              <a:t>iný predikát je vylúčený z platnosti. </a:t>
            </a:r>
            <a:endParaRPr lang="cs-CZ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6398C0DF-3CB1-4917-A5A5-020C282E7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8B6BF006-33AA-45D4-817E-BBF5A7D12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260DC513-CC5B-4F25-AD4F-A7F861A0B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069262" cy="495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k-SK" altLang="sk-SK" sz="2000" b="1" dirty="0"/>
              <a:t>Definícia syntaxe</a:t>
            </a:r>
          </a:p>
          <a:p>
            <a:pPr eaLnBrk="1" hangingPunct="1">
              <a:defRPr/>
            </a:pPr>
            <a:endParaRPr lang="sk-SK" altLang="sk-SK" sz="2000" dirty="0"/>
          </a:p>
          <a:p>
            <a:pPr eaLnBrk="1" hangingPunct="1">
              <a:defRPr/>
            </a:pPr>
            <a:r>
              <a:rPr lang="sk-SK" altLang="sk-SK" sz="2000" dirty="0" err="1"/>
              <a:t>Anulovateľné</a:t>
            </a:r>
            <a:r>
              <a:rPr lang="sk-SK" altLang="sk-SK" sz="2000" dirty="0"/>
              <a:t>, </a:t>
            </a:r>
            <a:r>
              <a:rPr lang="sk-SK" altLang="sk-SK" sz="2000" dirty="0" err="1"/>
              <a:t>nemonotonické</a:t>
            </a:r>
            <a:r>
              <a:rPr lang="sk-SK" altLang="sk-SK" sz="2000" dirty="0"/>
              <a:t> pravidlá majú formu:</a:t>
            </a:r>
          </a:p>
          <a:p>
            <a:pPr>
              <a:defRPr/>
            </a:pPr>
            <a:r>
              <a:rPr lang="sk-SK" altLang="sk-SK" sz="2000" i="1" dirty="0"/>
              <a:t>r: L1, ... , </a:t>
            </a:r>
            <a:r>
              <a:rPr lang="sk-SK" altLang="sk-SK" sz="2000" i="1" dirty="0" err="1"/>
              <a:t>Ln</a:t>
            </a:r>
            <a:r>
              <a:rPr lang="sk-SK" altLang="sk-SK" sz="2000" i="1" dirty="0"/>
              <a:t> ═</a:t>
            </a:r>
            <a:r>
              <a:rPr lang="en-US" altLang="sk-SK" sz="2000" i="1" dirty="0"/>
              <a:t>&gt;</a:t>
            </a:r>
            <a:r>
              <a:rPr lang="sk-SK" altLang="sk-SK" sz="2000" i="1" dirty="0"/>
              <a:t> L</a:t>
            </a:r>
          </a:p>
          <a:p>
            <a:pPr>
              <a:defRPr/>
            </a:pPr>
            <a:r>
              <a:rPr lang="sk-SK" altLang="sk-SK" dirty="0"/>
              <a:t>kde</a:t>
            </a:r>
            <a:r>
              <a:rPr lang="sk-SK" altLang="sk-SK" i="1" dirty="0"/>
              <a:t> r </a:t>
            </a:r>
            <a:r>
              <a:rPr lang="sk-SK" altLang="sk-SK" dirty="0"/>
              <a:t>je označenie (</a:t>
            </a:r>
            <a:r>
              <a:rPr lang="sk-SK" altLang="sk-SK" dirty="0" err="1"/>
              <a:t>návestie</a:t>
            </a:r>
            <a:r>
              <a:rPr lang="sk-SK" altLang="sk-SK" dirty="0"/>
              <a:t>),</a:t>
            </a:r>
            <a:r>
              <a:rPr lang="sk-SK" altLang="sk-SK" i="1" dirty="0"/>
              <a:t> L1, ... , </a:t>
            </a:r>
            <a:r>
              <a:rPr lang="sk-SK" altLang="sk-SK" i="1" dirty="0" err="1"/>
              <a:t>Ln</a:t>
            </a:r>
            <a:r>
              <a:rPr lang="sk-SK" altLang="sk-SK" i="1" dirty="0"/>
              <a:t> </a:t>
            </a:r>
            <a:r>
              <a:rPr lang="sk-SK" altLang="sk-SK" dirty="0"/>
              <a:t>je telo (predpoklady) </a:t>
            </a:r>
          </a:p>
          <a:p>
            <a:pPr>
              <a:defRPr/>
            </a:pPr>
            <a:r>
              <a:rPr lang="sk-SK" altLang="sk-SK" dirty="0"/>
              <a:t>a</a:t>
            </a:r>
            <a:r>
              <a:rPr lang="sk-SK" altLang="sk-SK" i="1" dirty="0"/>
              <a:t> L </a:t>
            </a:r>
            <a:r>
              <a:rPr lang="sk-SK" altLang="sk-SK" dirty="0"/>
              <a:t>je hlava pravidla</a:t>
            </a:r>
            <a:r>
              <a:rPr lang="sk-SK" altLang="sk-SK" i="1" dirty="0"/>
              <a:t>. </a:t>
            </a:r>
          </a:p>
          <a:p>
            <a:pPr>
              <a:defRPr/>
            </a:pPr>
            <a:endParaRPr lang="sk-SK" altLang="sk-SK" sz="2000" i="1" dirty="0"/>
          </a:p>
          <a:p>
            <a:pPr>
              <a:defRPr/>
            </a:pPr>
            <a:r>
              <a:rPr lang="sk-SK" altLang="sk-SK" sz="2000" i="1" dirty="0"/>
              <a:t> L, L1, ... , </a:t>
            </a:r>
            <a:r>
              <a:rPr lang="sk-SK" altLang="sk-SK" sz="2000" i="1" dirty="0" err="1"/>
              <a:t>Ln</a:t>
            </a:r>
            <a:r>
              <a:rPr lang="sk-SK" altLang="sk-SK" sz="2000" i="1" dirty="0"/>
              <a:t> </a:t>
            </a:r>
            <a:r>
              <a:rPr lang="sk-SK" altLang="sk-SK" sz="2000" dirty="0"/>
              <a:t>sú pozitívne alebo negatívne </a:t>
            </a:r>
            <a:r>
              <a:rPr lang="sk-SK" altLang="sk-SK" sz="2000" dirty="0" err="1"/>
              <a:t>literály</a:t>
            </a:r>
            <a:r>
              <a:rPr lang="sk-SK" altLang="sk-SK" sz="2000" dirty="0"/>
              <a:t>.</a:t>
            </a:r>
          </a:p>
          <a:p>
            <a:pPr>
              <a:defRPr/>
            </a:pPr>
            <a:r>
              <a:rPr lang="sk-SK" altLang="sk-SK" sz="2000" dirty="0" err="1"/>
              <a:t>Literál</a:t>
            </a:r>
            <a:r>
              <a:rPr lang="sk-SK" altLang="sk-SK" sz="2000" dirty="0"/>
              <a:t> je </a:t>
            </a:r>
            <a:r>
              <a:rPr lang="sk-SK" altLang="sk-SK" sz="2000" dirty="0" err="1"/>
              <a:t>atomická</a:t>
            </a:r>
            <a:r>
              <a:rPr lang="sk-SK" altLang="sk-SK" sz="2000" dirty="0"/>
              <a:t> formula</a:t>
            </a:r>
            <a:r>
              <a:rPr lang="sk-SK" altLang="sk-SK" sz="2000" i="1" dirty="0"/>
              <a:t> p(t1, ... ,</a:t>
            </a:r>
            <a:r>
              <a:rPr lang="sk-SK" altLang="sk-SK" sz="2000" i="1" dirty="0" err="1"/>
              <a:t>tn</a:t>
            </a:r>
            <a:r>
              <a:rPr lang="sk-SK" altLang="sk-SK" sz="2000" i="1" dirty="0"/>
              <a:t>) </a:t>
            </a:r>
            <a:r>
              <a:rPr lang="sk-SK" altLang="sk-SK" sz="2000" dirty="0"/>
              <a:t>alebo jej negácia</a:t>
            </a:r>
            <a:r>
              <a:rPr lang="sk-SK" altLang="sk-SK" sz="2000" i="1" dirty="0"/>
              <a:t> ⌐p(t1, ... ,</a:t>
            </a:r>
            <a:r>
              <a:rPr lang="sk-SK" altLang="sk-SK" sz="2000" i="1" dirty="0" err="1"/>
              <a:t>tn</a:t>
            </a:r>
            <a:r>
              <a:rPr lang="sk-SK" altLang="sk-SK" sz="2000" i="1" dirty="0"/>
              <a:t>). </a:t>
            </a:r>
          </a:p>
          <a:p>
            <a:pPr>
              <a:defRPr/>
            </a:pPr>
            <a:endParaRPr lang="sk-SK" altLang="sk-SK" sz="2000" dirty="0"/>
          </a:p>
          <a:p>
            <a:pPr>
              <a:defRPr/>
            </a:pP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</a:rPr>
              <a:t>V pravidle sa nemôže vyskytnúť žiadny funkčný symbol.</a:t>
            </a:r>
          </a:p>
          <a:p>
            <a:pPr>
              <a:defRPr/>
            </a:pP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</a:rPr>
              <a:t>Anulovateľný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</a:rPr>
              <a:t> logický program je trojica</a:t>
            </a:r>
            <a:r>
              <a:rPr lang="sk-SK" altLang="sk-SK" sz="2000" i="1" dirty="0">
                <a:solidFill>
                  <a:schemeClr val="accent6">
                    <a:lumMod val="50000"/>
                  </a:schemeClr>
                </a:solidFill>
              </a:rPr>
              <a:t> (F, R, &gt;) </a:t>
            </a:r>
            <a:r>
              <a:rPr lang="sk-SK" altLang="sk-SK" sz="2000" dirty="0"/>
              <a:t>pozostávajúca: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sk-SK" altLang="sk-SK" sz="2000" dirty="0"/>
              <a:t>z množiny</a:t>
            </a:r>
            <a:r>
              <a:rPr lang="sk-SK" altLang="sk-SK" sz="2000" i="1" dirty="0"/>
              <a:t> F </a:t>
            </a:r>
            <a:r>
              <a:rPr lang="sk-SK" altLang="sk-SK" sz="2000" dirty="0"/>
              <a:t>faktov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sk-SK" altLang="sk-SK" sz="2000" dirty="0"/>
              <a:t>konečnej množiny</a:t>
            </a:r>
            <a:r>
              <a:rPr lang="sk-SK" altLang="sk-SK" sz="2000" i="1" dirty="0"/>
              <a:t> R </a:t>
            </a:r>
            <a:r>
              <a:rPr lang="sk-SK" altLang="sk-SK" sz="2000" dirty="0" err="1"/>
              <a:t>anulovateľných</a:t>
            </a:r>
            <a:r>
              <a:rPr lang="sk-SK" altLang="sk-SK" sz="2000" dirty="0"/>
              <a:t> pravidiel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sk-SK" altLang="sk-SK" sz="2000" dirty="0"/>
              <a:t>a acyklickej binárnej relácie</a:t>
            </a:r>
            <a:r>
              <a:rPr lang="sk-SK" altLang="sk-SK" sz="2000" i="1" dirty="0"/>
              <a:t> &gt; </a:t>
            </a:r>
            <a:r>
              <a:rPr lang="sk-SK" altLang="sk-SK" sz="2000" dirty="0"/>
              <a:t>nad</a:t>
            </a:r>
            <a:r>
              <a:rPr lang="sk-SK" altLang="sk-SK" sz="2000" i="1" dirty="0"/>
              <a:t> R </a:t>
            </a:r>
            <a:r>
              <a:rPr lang="sk-SK" altLang="sk-SK" dirty="0"/>
              <a:t>(konkrétne množiny dvojíc</a:t>
            </a:r>
            <a:r>
              <a:rPr lang="sk-SK" altLang="sk-SK" i="1" dirty="0"/>
              <a:t> r&gt;r’ </a:t>
            </a:r>
          </a:p>
          <a:p>
            <a:pPr marL="0" indent="0">
              <a:defRPr/>
            </a:pPr>
            <a:r>
              <a:rPr lang="sk-SK" altLang="sk-SK" i="1" dirty="0"/>
              <a:t>	</a:t>
            </a:r>
            <a:r>
              <a:rPr lang="sk-SK" altLang="sk-SK" dirty="0"/>
              <a:t>kde</a:t>
            </a:r>
            <a:r>
              <a:rPr lang="sk-SK" altLang="sk-SK" i="1" dirty="0"/>
              <a:t> r </a:t>
            </a:r>
            <a:r>
              <a:rPr lang="sk-SK" altLang="sk-SK" dirty="0"/>
              <a:t>a</a:t>
            </a:r>
            <a:r>
              <a:rPr lang="sk-SK" altLang="sk-SK" i="1" dirty="0"/>
              <a:t> r’ </a:t>
            </a:r>
            <a:r>
              <a:rPr lang="sk-SK" altLang="sk-SK" dirty="0"/>
              <a:t>sú </a:t>
            </a:r>
            <a:r>
              <a:rPr lang="sk-SK" altLang="sk-SK" dirty="0" err="1"/>
              <a:t>návestia</a:t>
            </a:r>
            <a:r>
              <a:rPr lang="sk-SK" altLang="sk-SK" dirty="0"/>
              <a:t> pravidiel v</a:t>
            </a:r>
            <a:r>
              <a:rPr lang="sk-SK" altLang="sk-SK" i="1" dirty="0"/>
              <a:t> R).</a:t>
            </a:r>
            <a:r>
              <a:rPr lang="sk-SK" altLang="sk-SK" dirty="0"/>
              <a:t> </a:t>
            </a:r>
            <a:r>
              <a:rPr lang="sk-SK" altLang="sk-SK" sz="2000" i="1" dirty="0"/>
              <a:t>	</a:t>
            </a:r>
            <a:endParaRPr lang="cs-CZ" altLang="sk-SK" sz="2000" i="1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E3C98D2C-6D8A-4D38-A179-1E5701F12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0D2E4970-32EF-4D0B-8DCC-BD8341E66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C8BC13E8-FB9C-4590-A7DB-CB99AE6F2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415337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>
                <a:latin typeface="Arial" charset="0"/>
              </a:rPr>
              <a:t>Popis problému</a:t>
            </a:r>
            <a:r>
              <a:rPr lang="sk-SK" sz="2000" dirty="0">
                <a:latin typeface="Arial" charset="0"/>
              </a:rPr>
              <a:t>: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Prenajatie bytu - aktivita, ktorá je časovo náročná a únavná.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Karol hľadá byt, majúci aspoň 45 m</a:t>
            </a:r>
            <a:r>
              <a:rPr lang="sk-SK" sz="2000" baseline="30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2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s dvoma spálňami.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Ak sa nachádza na treťom poschodí alebo vyššie, dom musí mať výťah.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Taktiež domáce zvieratká musia byť dovolené.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Karol je ochotný zaplatiť 300Eur za byt v centre s rozlohou 45 m</a:t>
            </a:r>
            <a:r>
              <a:rPr lang="sk-SK" sz="2000" baseline="30000" dirty="0">
                <a:latin typeface="Arial" charset="0"/>
              </a:rPr>
              <a:t>2</a:t>
            </a:r>
            <a:r>
              <a:rPr lang="sk-SK" sz="2000" baseline="-25000" dirty="0">
                <a:latin typeface="Arial" charset="0"/>
              </a:rPr>
              <a:t>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alebo 250Eur za podobný byt na predmestí.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Je ochotný zaplatiť 5Eur za každý m</a:t>
            </a:r>
            <a:r>
              <a:rPr lang="sk-SK" sz="2000" baseline="30000" dirty="0">
                <a:latin typeface="Arial" charset="0"/>
              </a:rPr>
              <a:t>2</a:t>
            </a:r>
            <a:r>
              <a:rPr lang="sk-SK" sz="2000" dirty="0">
                <a:latin typeface="Arial" charset="0"/>
              </a:rPr>
              <a:t> na viac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a 2Eur za každý m</a:t>
            </a:r>
            <a:r>
              <a:rPr lang="sk-SK" sz="2000" baseline="30000" dirty="0">
                <a:latin typeface="Arial" charset="0"/>
              </a:rPr>
              <a:t>2</a:t>
            </a:r>
            <a:r>
              <a:rPr lang="sk-SK" sz="2000" dirty="0">
                <a:latin typeface="Arial" charset="0"/>
              </a:rPr>
              <a:t> záhrady.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Nemôže zaplatiť viac ako 400Eur. </a:t>
            </a:r>
          </a:p>
          <a:p>
            <a:pPr marL="342900" indent="-342900" eaLnBrk="1" hangingPunct="1">
              <a:defRPr/>
            </a:pPr>
            <a:endParaRPr lang="sk-SK" sz="2000" dirty="0"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Uvíta lacnejší variant.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Najvyššou prioritou je priestor na viac.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Druhoradou prioritou je záhrada.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3DAC3105-5AAF-4FA1-89CE-8D525A99E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629BA3E8-0759-4469-8775-99CFDD45C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F4776EF4-FE39-423E-BB76-A2A7CF191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73945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Formalizácia požiadaviek: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rozloha(x,y)</a:t>
            </a:r>
            <a:r>
              <a:rPr lang="sk-SK" altLang="sk-SK" sz="2000"/>
              <a:t>		</a:t>
            </a:r>
            <a:r>
              <a:rPr lang="sk-SK" altLang="sk-SK" sz="2000" i="1"/>
              <a:t>y</a:t>
            </a:r>
            <a:r>
              <a:rPr lang="sk-SK" altLang="sk-SK" sz="2000"/>
              <a:t> je veľkosť bytu </a:t>
            </a:r>
            <a:r>
              <a:rPr lang="sk-SK" altLang="sk-SK" sz="2000" i="1"/>
              <a:t>x</a:t>
            </a:r>
            <a:r>
              <a:rPr lang="sk-SK" altLang="sk-SK" sz="2000"/>
              <a:t> v m</a:t>
            </a:r>
            <a:r>
              <a:rPr lang="sk-SK" altLang="sk-SK" sz="2000" baseline="30000"/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spálne(x,y)</a:t>
            </a:r>
            <a:r>
              <a:rPr lang="sk-SK" altLang="sk-SK" sz="2000"/>
              <a:t>		</a:t>
            </a:r>
            <a:r>
              <a:rPr lang="sk-SK" altLang="sk-SK" sz="2000" i="1"/>
              <a:t>x</a:t>
            </a:r>
            <a:r>
              <a:rPr lang="sk-SK" altLang="sk-SK" sz="2000"/>
              <a:t> má </a:t>
            </a:r>
            <a:r>
              <a:rPr lang="sk-SK" altLang="sk-SK" sz="2000" i="1"/>
              <a:t>y</a:t>
            </a:r>
            <a:r>
              <a:rPr lang="sk-SK" altLang="sk-SK" sz="2000"/>
              <a:t> spální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cena(x,y)</a:t>
            </a:r>
            <a:r>
              <a:rPr lang="sk-SK" altLang="sk-SK" sz="2000"/>
              <a:t>		</a:t>
            </a:r>
            <a:r>
              <a:rPr lang="sk-SK" altLang="sk-SK" sz="2000" i="1"/>
              <a:t>y</a:t>
            </a:r>
            <a:r>
              <a:rPr lang="sk-SK" altLang="sk-SK" sz="2000"/>
              <a:t> je cena </a:t>
            </a:r>
            <a:r>
              <a:rPr lang="sk-SK" altLang="sk-SK" sz="2000" i="1"/>
              <a:t>x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poschodie(x,y)</a:t>
            </a:r>
            <a:r>
              <a:rPr lang="sk-SK" altLang="sk-SK" sz="2000"/>
              <a:t>		</a:t>
            </a:r>
            <a:r>
              <a:rPr lang="sk-SK" altLang="sk-SK" sz="2000" i="1"/>
              <a:t>x</a:t>
            </a:r>
            <a:r>
              <a:rPr lang="sk-SK" altLang="sk-SK" sz="2000"/>
              <a:t> je na poschodí </a:t>
            </a:r>
            <a:r>
              <a:rPr lang="sk-SK" altLang="sk-SK" sz="2000" i="1"/>
              <a:t>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záhrada(x,y)</a:t>
            </a:r>
            <a:r>
              <a:rPr lang="sk-SK" altLang="sk-SK" sz="2000"/>
              <a:t>		</a:t>
            </a:r>
            <a:r>
              <a:rPr lang="sk-SK" altLang="sk-SK" sz="2000" i="1"/>
              <a:t>x</a:t>
            </a:r>
            <a:r>
              <a:rPr lang="sk-SK" altLang="sk-SK" sz="2000"/>
              <a:t> má záhradu veľkosti </a:t>
            </a:r>
            <a:r>
              <a:rPr lang="sk-SK" altLang="sk-SK" sz="2000" i="1"/>
              <a:t>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výťah(x)</a:t>
            </a:r>
            <a:r>
              <a:rPr lang="sk-SK" altLang="sk-SK" sz="2000"/>
              <a:t>		v dome bytu </a:t>
            </a:r>
            <a:r>
              <a:rPr lang="sk-SK" altLang="sk-SK" sz="2000" i="1"/>
              <a:t>x</a:t>
            </a:r>
            <a:r>
              <a:rPr lang="sk-SK" altLang="sk-SK" sz="2000"/>
              <a:t> je výťah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zvieratá(x)</a:t>
            </a:r>
            <a:r>
              <a:rPr lang="sk-SK" altLang="sk-SK" sz="2000"/>
              <a:t>		v </a:t>
            </a:r>
            <a:r>
              <a:rPr lang="sk-SK" altLang="sk-SK" sz="2000" i="1"/>
              <a:t>x</a:t>
            </a:r>
            <a:r>
              <a:rPr lang="sk-SK" altLang="sk-SK" sz="2000"/>
              <a:t> sú dovolené domáce zvieratá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centrum(x)</a:t>
            </a:r>
            <a:r>
              <a:rPr lang="sk-SK" altLang="sk-SK" sz="2000"/>
              <a:t>		</a:t>
            </a:r>
            <a:r>
              <a:rPr lang="sk-SK" altLang="sk-SK" sz="2000" i="1"/>
              <a:t>x</a:t>
            </a:r>
            <a:r>
              <a:rPr lang="sk-SK" altLang="sk-SK" sz="2000"/>
              <a:t> je v centre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Môžeme použiť nasledovné predikáty: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akceptovateľný(x)</a:t>
            </a:r>
            <a:r>
              <a:rPr lang="sk-SK" altLang="sk-SK" sz="2000"/>
              <a:t>	byt </a:t>
            </a:r>
            <a:r>
              <a:rPr lang="sk-SK" altLang="sk-SK" sz="2000" i="1"/>
              <a:t>x</a:t>
            </a:r>
            <a:r>
              <a:rPr lang="sk-SK" altLang="sk-SK" sz="2000"/>
              <a:t> vyhovuje požiadavkám Karola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ponuka(x,y)</a:t>
            </a:r>
            <a:r>
              <a:rPr lang="sk-SK" altLang="sk-SK" sz="2000"/>
              <a:t>		Karol je ochotný zaplatiť </a:t>
            </a:r>
            <a:r>
              <a:rPr lang="sk-SK" altLang="sk-SK" sz="2000" i="1"/>
              <a:t>yEur</a:t>
            </a:r>
            <a:r>
              <a:rPr lang="sk-SK" altLang="sk-SK" sz="2000"/>
              <a:t> za byt </a:t>
            </a:r>
            <a:r>
              <a:rPr lang="sk-SK" altLang="sk-SK" sz="2000" i="1"/>
              <a:t>x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364709DE-06C0-4865-B9B3-D64BEDCD7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292502FA-3C2F-49B7-96B4-EEB4C136E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5405658C-9F6C-40BB-933D-C3894B090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825976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Formalizácia požiadaviek: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 priori vyhovuje každý byt: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</a:t>
            </a:r>
            <a:r>
              <a:rPr lang="sk-SK" altLang="sk-SK" sz="2000" baseline="-25000"/>
              <a:t>1</a:t>
            </a:r>
            <a:r>
              <a:rPr lang="sk-SK" altLang="sk-SK" sz="2000"/>
              <a:t>: </a:t>
            </a:r>
            <a:r>
              <a:rPr lang="sk-SK" altLang="sk-SK" sz="2000" i="1"/>
              <a:t>═</a:t>
            </a:r>
            <a:r>
              <a:rPr lang="en-US" altLang="sk-SK" sz="2000" i="1"/>
              <a:t>&gt; 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Ale neakceptuje sa riešenie, ktoré nevyhovuje hoci jedinej požiadavke: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2</a:t>
            </a:r>
            <a:r>
              <a:rPr lang="sk-SK" altLang="sk-SK" sz="2000" i="1"/>
              <a:t>: spálne(X,Y), Y</a:t>
            </a:r>
            <a:r>
              <a:rPr lang="en-US" altLang="sk-SK" sz="2000" i="1"/>
              <a:t>&lt;2  </a:t>
            </a:r>
            <a:r>
              <a:rPr lang="sk-SK" altLang="sk-SK" sz="2000" i="1"/>
              <a:t>═</a:t>
            </a:r>
            <a:r>
              <a:rPr lang="en-US" altLang="sk-SK" sz="2000" i="1"/>
              <a:t>&gt; ¬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3</a:t>
            </a:r>
            <a:r>
              <a:rPr lang="sk-SK" altLang="sk-SK" sz="2000" i="1"/>
              <a:t>: rozloha(X,Y), Y</a:t>
            </a:r>
            <a:r>
              <a:rPr lang="en-US" altLang="sk-SK" sz="2000" i="1"/>
              <a:t>&lt;45  </a:t>
            </a:r>
            <a:r>
              <a:rPr lang="sk-SK" altLang="sk-SK" sz="2000" i="1"/>
              <a:t>═</a:t>
            </a:r>
            <a:r>
              <a:rPr lang="en-US" altLang="sk-SK" sz="2000" i="1"/>
              <a:t>&gt; ¬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4</a:t>
            </a:r>
            <a:r>
              <a:rPr lang="sk-SK" altLang="sk-SK" sz="2000" i="1"/>
              <a:t>: ¬zvieratá(X) </a:t>
            </a:r>
            <a:r>
              <a:rPr lang="en-US" altLang="sk-SK" sz="2000" i="1"/>
              <a:t> </a:t>
            </a:r>
            <a:r>
              <a:rPr lang="sk-SK" altLang="sk-SK" sz="2000" i="1"/>
              <a:t>═</a:t>
            </a:r>
            <a:r>
              <a:rPr lang="en-US" altLang="sk-SK" sz="2000" i="1"/>
              <a:t>&gt; ¬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5</a:t>
            </a:r>
            <a:r>
              <a:rPr lang="sk-SK" altLang="sk-SK" sz="2000" i="1"/>
              <a:t>: poschodie(X,Y), Y&gt;</a:t>
            </a:r>
            <a:r>
              <a:rPr lang="en-US" altLang="sk-SK" sz="2000" i="1"/>
              <a:t>2, ¬</a:t>
            </a:r>
            <a:r>
              <a:rPr lang="sk-SK" altLang="sk-SK" sz="2000" i="1"/>
              <a:t>výťah</a:t>
            </a:r>
            <a:r>
              <a:rPr lang="en-US" altLang="sk-SK" sz="2000" i="1"/>
              <a:t>(X)  </a:t>
            </a:r>
            <a:r>
              <a:rPr lang="sk-SK" altLang="sk-SK" sz="2000" i="1"/>
              <a:t>═</a:t>
            </a:r>
            <a:r>
              <a:rPr lang="en-US" altLang="sk-SK" sz="2000" i="1"/>
              <a:t>&gt; ¬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6</a:t>
            </a:r>
            <a:r>
              <a:rPr lang="sk-SK" altLang="sk-SK" sz="2000" i="1"/>
              <a:t>: cena(X,Y), Y&gt;400 </a:t>
            </a:r>
            <a:r>
              <a:rPr lang="en-US" altLang="sk-SK" sz="2000" i="1"/>
              <a:t> </a:t>
            </a:r>
            <a:r>
              <a:rPr lang="sk-SK" altLang="sk-SK" sz="2000" i="1"/>
              <a:t>═</a:t>
            </a:r>
            <a:r>
              <a:rPr lang="en-US" altLang="sk-SK" sz="2000" i="1"/>
              <a:t>&gt; ¬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Pravidlá r</a:t>
            </a:r>
            <a:r>
              <a:rPr lang="sk-SK" altLang="sk-SK" sz="2000" baseline="-25000"/>
              <a:t>2</a:t>
            </a:r>
            <a:r>
              <a:rPr lang="sk-SK" altLang="sk-SK" sz="2000"/>
              <a:t> – r</a:t>
            </a:r>
            <a:r>
              <a:rPr lang="sk-SK" altLang="sk-SK" sz="2000" baseline="-25000"/>
              <a:t>6</a:t>
            </a:r>
            <a:r>
              <a:rPr lang="sk-SK" altLang="sk-SK" sz="2000"/>
              <a:t> sú výnimkami pravidla r</a:t>
            </a:r>
            <a:r>
              <a:rPr lang="sk-SK" altLang="sk-SK" sz="2000" baseline="-25000"/>
              <a:t>1</a:t>
            </a:r>
            <a:r>
              <a:rPr lang="sk-SK" altLang="sk-SK" sz="2000"/>
              <a:t>, preto platí: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</a:t>
            </a:r>
            <a:r>
              <a:rPr lang="sk-SK" altLang="sk-SK" sz="2000" baseline="-25000"/>
              <a:t>2</a:t>
            </a:r>
            <a:r>
              <a:rPr lang="en-US" altLang="sk-SK" sz="2000"/>
              <a:t>&gt;r</a:t>
            </a:r>
            <a:r>
              <a:rPr lang="en-US" altLang="sk-SK" sz="2000" baseline="-25000"/>
              <a:t>1</a:t>
            </a:r>
            <a:r>
              <a:rPr lang="sk-SK" altLang="sk-SK" sz="2000"/>
              <a:t>, r</a:t>
            </a:r>
            <a:r>
              <a:rPr lang="sk-SK" altLang="sk-SK" sz="2000" baseline="-25000"/>
              <a:t>3</a:t>
            </a:r>
            <a:r>
              <a:rPr lang="en-US" altLang="sk-SK" sz="2000"/>
              <a:t>&gt;r</a:t>
            </a:r>
            <a:r>
              <a:rPr lang="en-US" altLang="sk-SK" sz="2000" baseline="-25000"/>
              <a:t>1</a:t>
            </a:r>
            <a:r>
              <a:rPr lang="sk-SK" altLang="sk-SK" sz="2000"/>
              <a:t>, r</a:t>
            </a:r>
            <a:r>
              <a:rPr lang="sk-SK" altLang="sk-SK" sz="2000" baseline="-25000"/>
              <a:t>4</a:t>
            </a:r>
            <a:r>
              <a:rPr lang="en-US" altLang="sk-SK" sz="2000"/>
              <a:t>&gt;r</a:t>
            </a:r>
            <a:r>
              <a:rPr lang="en-US" altLang="sk-SK" sz="2000" baseline="-25000"/>
              <a:t>1</a:t>
            </a:r>
            <a:r>
              <a:rPr lang="sk-SK" altLang="sk-SK" sz="2000"/>
              <a:t>, r</a:t>
            </a:r>
            <a:r>
              <a:rPr lang="sk-SK" altLang="sk-SK" sz="2000" baseline="-25000"/>
              <a:t>5</a:t>
            </a:r>
            <a:r>
              <a:rPr lang="en-US" altLang="sk-SK" sz="2000"/>
              <a:t>&gt;r</a:t>
            </a:r>
            <a:r>
              <a:rPr lang="en-US" altLang="sk-SK" sz="2000" baseline="-25000"/>
              <a:t>1</a:t>
            </a:r>
            <a:r>
              <a:rPr lang="sk-SK" altLang="sk-SK" sz="2000"/>
              <a:t>, r</a:t>
            </a:r>
            <a:r>
              <a:rPr lang="sk-SK" altLang="sk-SK" sz="2000" baseline="-25000"/>
              <a:t>6</a:t>
            </a:r>
            <a:r>
              <a:rPr lang="en-US" altLang="sk-SK" sz="2000"/>
              <a:t>&gt;r</a:t>
            </a:r>
            <a:r>
              <a:rPr lang="en-US" altLang="sk-SK" sz="2000" baseline="-25000"/>
              <a:t>1</a:t>
            </a:r>
            <a:r>
              <a:rPr lang="en-US" altLang="sk-SK" sz="2000"/>
              <a:t> </a:t>
            </a:r>
            <a:endParaRPr lang="sk-SK" altLang="sk-SK" sz="200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80D11E82-329F-494E-95F2-E4737A237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90CCC504-0B12-4A7D-B693-8976417C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5D1B26F-DC0A-40EB-AB5F-4AB906A03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060575"/>
            <a:ext cx="751205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Formalizácia požiadaviek - výpočet ceny: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7</a:t>
            </a:r>
            <a:r>
              <a:rPr lang="sk-SK" altLang="sk-SK" sz="2000" i="1"/>
              <a:t>: rozloha(X,Y), Y&gt;=</a:t>
            </a:r>
            <a:r>
              <a:rPr lang="en-US" altLang="sk-SK" sz="2000" i="1"/>
              <a:t>45, </a:t>
            </a:r>
            <a:r>
              <a:rPr lang="sk-SK" altLang="sk-SK" sz="2000" i="1"/>
              <a:t>záhrada</a:t>
            </a:r>
            <a:r>
              <a:rPr lang="en-US" altLang="sk-SK" sz="2000" i="1"/>
              <a:t>(X,Z), </a:t>
            </a:r>
            <a:r>
              <a:rPr lang="sk-SK" altLang="sk-SK" sz="2000" i="1"/>
              <a:t>centrum</a:t>
            </a:r>
            <a:r>
              <a:rPr lang="en-US" altLang="sk-SK" sz="2000" i="1"/>
              <a:t>(X) 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		</a:t>
            </a:r>
            <a:r>
              <a:rPr lang="en-US" altLang="sk-SK" sz="2000" i="1"/>
              <a:t> </a:t>
            </a:r>
            <a:r>
              <a:rPr lang="sk-SK" altLang="sk-SK" sz="2000" i="1"/>
              <a:t>═</a:t>
            </a:r>
            <a:r>
              <a:rPr lang="en-US" altLang="sk-SK" sz="2000" i="1"/>
              <a:t>&gt; </a:t>
            </a:r>
            <a:r>
              <a:rPr lang="sk-SK" altLang="sk-SK" sz="2000" i="1"/>
              <a:t>ponuka</a:t>
            </a:r>
            <a:r>
              <a:rPr lang="en-US" altLang="sk-SK" sz="2000" i="1"/>
              <a:t>(X, 300+2Z+5*( Y-45))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8</a:t>
            </a:r>
            <a:r>
              <a:rPr lang="sk-SK" altLang="sk-SK" sz="2000" i="1"/>
              <a:t>: rozloha(X,Y), Y&gt;=</a:t>
            </a:r>
            <a:r>
              <a:rPr lang="en-US" altLang="sk-SK" sz="2000" i="1"/>
              <a:t>45, </a:t>
            </a:r>
            <a:r>
              <a:rPr lang="sk-SK" altLang="sk-SK" sz="2000" i="1"/>
              <a:t>záhrada</a:t>
            </a:r>
            <a:r>
              <a:rPr lang="en-US" altLang="sk-SK" sz="2000" i="1"/>
              <a:t>(X,Z), ¬</a:t>
            </a:r>
            <a:r>
              <a:rPr lang="sk-SK" altLang="sk-SK" sz="2000" i="1"/>
              <a:t>centrum</a:t>
            </a:r>
            <a:r>
              <a:rPr lang="en-US" altLang="sk-SK" sz="2000" i="1"/>
              <a:t>(X)  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				═</a:t>
            </a:r>
            <a:r>
              <a:rPr lang="en-US" altLang="sk-SK" sz="2000" i="1"/>
              <a:t>&gt; </a:t>
            </a:r>
            <a:r>
              <a:rPr lang="sk-SK" altLang="sk-SK" sz="2000" i="1"/>
              <a:t>ponuka</a:t>
            </a:r>
            <a:r>
              <a:rPr lang="en-US" altLang="sk-SK" sz="2000" i="1"/>
              <a:t>(X, 250+2Z+5*( Y-45))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Byt je vyhovujúci iba ak Karolova maximálna ponuka je väčšia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ako cena špecifikovaná domácim pánom: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9</a:t>
            </a:r>
            <a:r>
              <a:rPr lang="sk-SK" altLang="sk-SK" sz="2000" i="1"/>
              <a:t>: ponuka(X,Y), cena(X,Z), Y</a:t>
            </a:r>
            <a:r>
              <a:rPr lang="en-US" altLang="sk-SK" sz="2000" i="1"/>
              <a:t> &lt; Z  </a:t>
            </a:r>
            <a:r>
              <a:rPr lang="sk-SK" altLang="sk-SK" sz="2000" i="1"/>
              <a:t>═</a:t>
            </a:r>
            <a:r>
              <a:rPr lang="en-US" altLang="sk-SK" sz="2000" i="1"/>
              <a:t>&gt; ¬</a:t>
            </a:r>
            <a:r>
              <a:rPr lang="sk-SK" altLang="sk-SK" sz="2000" i="1"/>
              <a:t>akceptovateľný</a:t>
            </a:r>
            <a:r>
              <a:rPr lang="en-US" altLang="sk-SK" sz="2000" i="1"/>
              <a:t>(X)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</a:t>
            </a:r>
            <a:r>
              <a:rPr lang="sk-SK" altLang="sk-SK" sz="2000" baseline="-25000"/>
              <a:t>9</a:t>
            </a:r>
            <a:r>
              <a:rPr lang="en-US" altLang="sk-SK" sz="2000"/>
              <a:t>&gt;r</a:t>
            </a:r>
            <a:r>
              <a:rPr lang="en-US" altLang="sk-SK" sz="2000" baseline="-25000"/>
              <a:t>1</a:t>
            </a:r>
            <a:endParaRPr lang="sk-SK" altLang="sk-SK" sz="2000" baseline="-2500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879635EC-4985-4BAB-AE96-19F1EA7B5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EF14D6E8-60B1-4500-8373-0BFB47C46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6BD71E0E-E5E0-446E-8F64-D5E707A98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700213"/>
            <a:ext cx="56927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Reprezentácia dostupných bytov: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Napríklad byt </a:t>
            </a:r>
            <a:r>
              <a:rPr lang="sk-SK" altLang="sk-SK" sz="1800" i="1"/>
              <a:t>a</a:t>
            </a:r>
            <a:r>
              <a:rPr lang="sk-SK" altLang="sk-SK" sz="1800" i="1" baseline="-25000"/>
              <a:t>1</a:t>
            </a:r>
            <a:r>
              <a:rPr lang="sk-SK" altLang="sk-SK" sz="2000"/>
              <a:t> je možné popísať nasledovne: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spálne(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 i="1"/>
              <a:t>, </a:t>
            </a:r>
            <a:r>
              <a:rPr lang="sk-SK" altLang="sk-SK" sz="2000"/>
              <a:t>1)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rozloha(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, 50)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centrum(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poschodie(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, 1)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¬výťah(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)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zvieratá(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záhrada(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,0)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cena(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, 300)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84C35E08-E2D3-4098-83C4-3ED9BFA3A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69B5A6EB-83E4-42DD-A69C-C1CF1C4DF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5D3C45C0-A508-40BC-AF2C-DCEEE5808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557338"/>
            <a:ext cx="787717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Reprezentácia dostupných bytov: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Ponuky bytov môžu byť skladované v relačnej databáze.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Zisťujeme, 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1</a:t>
            </a:r>
            <a:r>
              <a:rPr lang="sk-SK" altLang="sk-SK" sz="2000"/>
              <a:t> nevyhovuje, lebo má iba 1 spálňu; 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4</a:t>
            </a:r>
            <a:r>
              <a:rPr lang="sk-SK" altLang="sk-SK" sz="2000"/>
              <a:t> a 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6</a:t>
            </a:r>
            <a:r>
              <a:rPr lang="sk-SK" altLang="sk-SK" sz="2000"/>
              <a:t> nepovoľujú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domáce zvieratá; 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2</a:t>
            </a:r>
            <a:r>
              <a:rPr lang="sk-SK" altLang="sk-SK" sz="2000"/>
              <a:t> má privysokú cenu ale 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3</a:t>
            </a:r>
            <a:r>
              <a:rPr lang="sk-SK" altLang="sk-SK" sz="2000" i="1"/>
              <a:t>, a</a:t>
            </a:r>
            <a:r>
              <a:rPr lang="sk-SK" altLang="sk-SK" sz="2000" i="1" baseline="-25000"/>
              <a:t>5</a:t>
            </a:r>
            <a:r>
              <a:rPr lang="sk-SK" altLang="sk-SK" sz="2000" i="1"/>
              <a:t>, a</a:t>
            </a:r>
            <a:r>
              <a:rPr lang="sk-SK" altLang="sk-SK" sz="2000" i="1" baseline="-25000"/>
              <a:t>7</a:t>
            </a:r>
            <a:r>
              <a:rPr lang="sk-SK" altLang="sk-SK" sz="2000"/>
              <a:t> vyhovujú.</a:t>
            </a:r>
            <a:r>
              <a:rPr lang="cs-CZ" altLang="sk-SK" sz="2000"/>
              <a:t> </a:t>
            </a:r>
          </a:p>
        </p:txBody>
      </p:sp>
      <p:graphicFrame>
        <p:nvGraphicFramePr>
          <p:cNvPr id="90231" name="Group 119">
            <a:extLst>
              <a:ext uri="{FF2B5EF4-FFF2-40B4-BE49-F238E27FC236}">
                <a16:creationId xmlns:a16="http://schemas.microsoft.com/office/drawing/2014/main" id="{B964B58B-3263-45B8-BC66-C1AA00F7B54A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2133600"/>
          <a:ext cx="8856663" cy="3527425"/>
        </p:xfrm>
        <a:graphic>
          <a:graphicData uri="http://schemas.openxmlformats.org/drawingml/2006/table">
            <a:tbl>
              <a:tblPr/>
              <a:tblGrid>
                <a:gridCol w="605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1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0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0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Spálne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Rozloha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Centrum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Poschodie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Výťah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Zvieratá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Záhrada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sk-SK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3B895645-2E96-460D-BD8B-AFA3AB368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7F8DDEDA-6CE7-46DB-A9EB-FED043473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C7B1BC2D-26ED-442D-8D8E-7DE932AEF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6897687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Výber bytu na prenájom: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Selekcia sa sústreďuje na relevantné byty.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Redukcia sa môže uskutočniť ešte pred samou selekciou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 to uvažovaním preferencií: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10</a:t>
            </a:r>
            <a:r>
              <a:rPr lang="sk-SK" altLang="sk-SK" sz="2000" i="1"/>
              <a:t>: lacnejší(X)  ═</a:t>
            </a:r>
            <a:r>
              <a:rPr lang="en-US" altLang="sk-SK" sz="2000" i="1"/>
              <a:t>&gt; rent(X)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11</a:t>
            </a:r>
            <a:r>
              <a:rPr lang="sk-SK" altLang="sk-SK" sz="2000" i="1"/>
              <a:t>: lacnejší(X), záhrada(X)  ═</a:t>
            </a:r>
            <a:r>
              <a:rPr lang="en-US" altLang="sk-SK" sz="2000" i="1"/>
              <a:t>&gt; rent(X)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12</a:t>
            </a:r>
            <a:r>
              <a:rPr lang="sk-SK" altLang="sk-SK" sz="2000" i="1"/>
              <a:t>: lacnejší(X), väčší(X)  ═</a:t>
            </a:r>
            <a:r>
              <a:rPr lang="en-US" altLang="sk-SK" sz="2000" i="1"/>
              <a:t>&gt; rent(X)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12</a:t>
            </a:r>
            <a:r>
              <a:rPr lang="sk-SK" altLang="sk-SK" sz="2000" i="1"/>
              <a:t> &gt; r</a:t>
            </a:r>
            <a:r>
              <a:rPr lang="sk-SK" altLang="sk-SK" sz="2000" i="1" baseline="-25000"/>
              <a:t>10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12</a:t>
            </a:r>
            <a:r>
              <a:rPr lang="sk-SK" altLang="sk-SK" sz="2000" i="1"/>
              <a:t> &gt; r</a:t>
            </a:r>
            <a:r>
              <a:rPr lang="sk-SK" altLang="sk-SK" sz="2000" i="1" baseline="-25000"/>
              <a:t>11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r</a:t>
            </a:r>
            <a:r>
              <a:rPr lang="sk-SK" altLang="sk-SK" sz="2000" i="1" baseline="-25000"/>
              <a:t>11</a:t>
            </a:r>
            <a:r>
              <a:rPr lang="sk-SK" altLang="sk-SK" sz="2000" i="1"/>
              <a:t> </a:t>
            </a:r>
            <a:r>
              <a:rPr lang="sk-SK" altLang="sk-SK" sz="2000"/>
              <a:t>&gt;</a:t>
            </a:r>
            <a:r>
              <a:rPr lang="sk-SK" altLang="sk-SK" sz="2000" i="1"/>
              <a:t> r</a:t>
            </a:r>
            <a:r>
              <a:rPr lang="sk-SK" altLang="sk-SK" sz="2000" i="1" baseline="-25000"/>
              <a:t>10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44923B9E-49CD-4160-BAF9-92B1257B9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79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</a:t>
            </a:r>
            <a:endParaRPr lang="cs-CZ" altLang="sk-SK" sz="3200" b="1"/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C472F154-33AB-4AEE-A761-CDB9334E6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A612861D-DA1F-42B5-BFBA-DBA6D4DCD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00213"/>
            <a:ext cx="554355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Výber bytu: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Použitím predchádzajúcich pravidiel odvodíme: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lacnejší(a3)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lacnejší(a5)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väčší(a3)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väčší(a7)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záhrada naviac(a5)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Výsledné rozhodnutie je prenajať </a:t>
            </a:r>
            <a:r>
              <a:rPr lang="sk-SK" altLang="sk-SK" sz="2000" i="1"/>
              <a:t>a</a:t>
            </a:r>
            <a:r>
              <a:rPr lang="sk-SK" altLang="sk-SK" sz="2000" i="1" baseline="-25000"/>
              <a:t>3</a:t>
            </a:r>
            <a:r>
              <a:rPr lang="sk-SK" altLang="sk-SK" sz="2000"/>
              <a:t>: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D21B562-35BF-4BE2-B451-5A50F2EB9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Úvod</a:t>
            </a:r>
            <a:endParaRPr lang="cs-CZ" altLang="sk-SK" sz="3200" b="1"/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F848ED13-6E8B-4E6A-A33C-CDFE12B52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D65BC537-37AE-4702-97C8-91AB4443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628775"/>
            <a:ext cx="78073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Logika (predikátová logika resp. logika 1.rádu) je základom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reprezentácie znalostí: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Vedomosti vyjadruje transparentným spôsobom.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Má dobre zrozumiteľnú formálnu sémantiku.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Má presnú definíciu logického dôsledku.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Má dokazovací systém, ktorý automaticky derivuje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en-US" altLang="sk-SK" sz="2000"/>
              <a:t>	</a:t>
            </a:r>
            <a:r>
              <a:rPr lang="sk-SK" altLang="sk-SK" sz="2000"/>
              <a:t>tvrdenia z množiny predpokladov.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Dokazovací systém je dôkladný (garantuje, že odvodené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en-US" altLang="sk-SK" sz="2000"/>
              <a:t>	</a:t>
            </a:r>
            <a:r>
              <a:rPr lang="sk-SK" altLang="sk-SK" sz="2000"/>
              <a:t>tvrdenia vyplývajú významovo z predpokladov).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en-US" altLang="sk-SK" sz="2000"/>
              <a:t>	</a:t>
            </a:r>
            <a:r>
              <a:rPr lang="sk-SK" altLang="sk-SK" sz="2000"/>
              <a:t>Je úplný, keďže všetky logické konsekvencie predpokladov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en-US" altLang="sk-SK" sz="2000"/>
              <a:t>	</a:t>
            </a:r>
            <a:r>
              <a:rPr lang="sk-SK" altLang="sk-SK" sz="2000"/>
              <a:t>je možné odvodiť. Výsledky sú jednoduché web stránky.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Logiky vyšších rádov taký dokazovací systém nemajú.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Dokazovací systém umožňuje trasovať dôkazy a tak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	</a:t>
            </a:r>
            <a:r>
              <a:rPr lang="sk-SK" altLang="sk-SK" sz="2000"/>
              <a:t>	vysvetľovať odpovede.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2ED11C51-019D-48E4-836B-21C5B972F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888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 v XML</a:t>
            </a:r>
            <a:endParaRPr lang="cs-CZ" altLang="sk-SK" sz="3200" b="1"/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3FF4E106-2B08-463B-9928-2735A2AF2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BF3291A5-82FB-47CC-B1D6-F9E50BAF7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133600"/>
            <a:ext cx="82327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/>
              <a:t>V porovnaní s monotónnymi pravidlami majú nemonotónne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400"/>
              <a:t>anulovateľné pravidlá odlišnú syntax: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Neobsahujú žiadne funkčné symboly.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Negované atómy sa môžu vyskytnúť v hlave 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400"/>
              <a:t>	aj v tele pravidla.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Každé pravidlo má návestie.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Okrem pravidiel a faktov, program obsahuje 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400"/>
              <a:t>	údaje o prioritách pravidiel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F78F3152-302D-4DFB-9A4C-CB01EF3F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888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 v XML</a:t>
            </a:r>
            <a:endParaRPr lang="cs-CZ" altLang="sk-SK" sz="3200" b="1"/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7B228F87-B2D2-4302-9B85-BDFD2A74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4B73CE0E-E8DC-4F2A-A5F9-33ADB4840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628775"/>
            <a:ext cx="553085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Uvažujme anulovateľný program: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r</a:t>
            </a:r>
            <a:r>
              <a:rPr lang="sk-SK" altLang="sk-SK" sz="1800" baseline="-25000"/>
              <a:t>1</a:t>
            </a:r>
            <a:r>
              <a:rPr lang="sk-SK" altLang="sk-SK" sz="1800"/>
              <a:t>: </a:t>
            </a:r>
            <a:r>
              <a:rPr lang="sk-SK" altLang="sk-SK" sz="1800" i="1"/>
              <a:t>p(X) ═&gt; s(X)</a:t>
            </a:r>
            <a:endParaRPr lang="sk-SK" altLang="sk-SK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r</a:t>
            </a:r>
            <a:r>
              <a:rPr lang="sk-SK" altLang="sk-SK" sz="1800" baseline="-25000"/>
              <a:t>2</a:t>
            </a:r>
            <a:r>
              <a:rPr lang="sk-SK" altLang="sk-SK" sz="1800"/>
              <a:t>: </a:t>
            </a:r>
            <a:r>
              <a:rPr lang="sk-SK" altLang="sk-SK" sz="1800" i="1"/>
              <a:t>r(X) ═&gt; ⌐s(X)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 i="1"/>
              <a:t>p(a)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 i="1"/>
              <a:t>r(a) a </a:t>
            </a:r>
            <a:r>
              <a:rPr lang="sk-SK" altLang="sk-SK" sz="1800"/>
              <a:t>r</a:t>
            </a:r>
            <a:r>
              <a:rPr lang="sk-SK" altLang="sk-SK" sz="1800" baseline="-25000"/>
              <a:t>1</a:t>
            </a:r>
            <a:r>
              <a:rPr lang="en-US" altLang="sk-SK" sz="1800"/>
              <a:t>&gt;r</a:t>
            </a:r>
            <a:r>
              <a:rPr lang="en-US" altLang="sk-SK" sz="1800" baseline="-25000"/>
              <a:t>2</a:t>
            </a:r>
            <a:endParaRPr lang="sk-SK" altLang="sk-SK" sz="1800" baseline="-25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Použijeme &lt;stronger&gt; tag na reprezentáciu priorít:</a:t>
            </a:r>
          </a:p>
          <a:p>
            <a:pPr>
              <a:lnSpc>
                <a:spcPct val="7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&lt;rule id = “r</a:t>
            </a:r>
            <a:r>
              <a:rPr lang="sk-SK" altLang="sk-SK" sz="1800" baseline="-25000"/>
              <a:t>1</a:t>
            </a:r>
            <a:r>
              <a:rPr lang="sk-SK" altLang="sk-SK" sz="1800"/>
              <a:t>“&gt;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&lt;head&gt;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&lt;atom&gt;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&lt;predicate&gt;s&lt;/predicate&gt;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&lt;term&gt;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	&lt;var&gt;X&lt;/var&gt;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&lt;/term&gt;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&lt;/atom&gt;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&lt;/head&gt;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&lt;body&gt;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&lt;atom&gt;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&lt;predicate&gt;p&lt;/predicate&gt;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&lt;term&gt;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	&lt;var&gt;X&lt;/var&gt;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	&lt;/term&gt;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	&lt;/atom&gt;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	&lt;/body&gt;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&lt;/rule&gt;</a:t>
            </a:r>
            <a:r>
              <a:rPr lang="cs-CZ" altLang="sk-SK" sz="1800"/>
              <a:t> </a:t>
            </a:r>
            <a:endParaRPr lang="sk-SK" altLang="sk-SK" sz="180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B6787778-D758-4066-B1F5-9823516A4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888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 v XML</a:t>
            </a:r>
            <a:endParaRPr lang="cs-CZ" altLang="sk-SK" sz="3200" b="1"/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3B9DEEC3-19BC-43E9-AE27-08F26F829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145A10D3-E6E2-427F-977F-DB175EC59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674813"/>
            <a:ext cx="4941887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Fakt </a:t>
            </a:r>
            <a:r>
              <a:rPr lang="sk-SK" altLang="sk-SK" sz="2000" i="1"/>
              <a:t>p(a)</a:t>
            </a:r>
            <a:r>
              <a:rPr lang="sk-SK" altLang="sk-SK" sz="2000"/>
              <a:t> je reprezentovaný nasledovne: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&lt;fact&gt;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&lt;atom&gt;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&lt;predicate&gt;p&lt;/predicate&gt;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&lt;term&gt;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	&lt;const&gt;a&lt;/const&gt;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	&lt;/term&gt;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&lt;/atom&gt;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&lt;/fact&gt;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Reprezentácia priority r</a:t>
            </a:r>
            <a:r>
              <a:rPr lang="sk-SK" altLang="sk-SK" sz="2000" baseline="-25000"/>
              <a:t>1</a:t>
            </a:r>
            <a:r>
              <a:rPr lang="en-US" altLang="sk-SK" sz="2000"/>
              <a:t>&gt;r</a:t>
            </a:r>
            <a:r>
              <a:rPr lang="en-US" altLang="sk-SK" sz="2000" baseline="-25000"/>
              <a:t>2</a:t>
            </a:r>
            <a:r>
              <a:rPr lang="sk-SK" altLang="sk-SK" sz="2000"/>
              <a:t> bude: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&lt;stronger superior =“r</a:t>
            </a:r>
            <a:r>
              <a:rPr lang="sk-SK" altLang="sk-SK" sz="2000" baseline="-25000"/>
              <a:t>1</a:t>
            </a:r>
            <a:r>
              <a:rPr lang="sk-SK" altLang="sk-SK" sz="2000"/>
              <a:t>“ inferior =“r</a:t>
            </a:r>
            <a:r>
              <a:rPr lang="sk-SK" altLang="sk-SK" sz="2000" baseline="-25000"/>
              <a:t>2</a:t>
            </a:r>
            <a:r>
              <a:rPr lang="sk-SK" altLang="sk-SK" sz="2000"/>
              <a:t>“/&gt;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1D0D15DB-72FD-4237-8EC0-6D15885CA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888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 v XML</a:t>
            </a:r>
            <a:endParaRPr lang="cs-CZ" altLang="sk-SK" sz="3200" b="1"/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E8C22018-ED1C-45C1-A49D-F7D4A5262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E4E72A36-1630-433E-9080-36ECD813E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76400"/>
            <a:ext cx="771842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DTD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Program pozostáva pravidiel, faktov a relácií definujúcich priority:</a:t>
            </a:r>
            <a:endParaRPr lang="en-US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en-US" altLang="sk-SK" sz="2000">
                <a:solidFill>
                  <a:srgbClr val="0033CC"/>
                </a:solidFill>
              </a:rPr>
              <a:t>&lt;!ELEMENT program ((rule|fact|stronger)*)&gt;</a:t>
            </a:r>
            <a:endParaRPr lang="sk-SK" altLang="sk-SK" sz="2000">
              <a:solidFill>
                <a:srgbClr val="0033CC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Fakt pozostáva z atomických formúl alebo ich negácií: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fact (atom|neg)&gt;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&lt;!ELEMENT fact (atom)&gt;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Pravidlo pozostáva z elementu hlavy, tela a atribútu id: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rule (head|body)&gt;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&lt;!ATTLIST rule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	id ID #IMPLIED&gt;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Hlava a telo sú definované ako monotónne pravidlá,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môžu obsahovať negované atómy: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head (atom|neg)&gt;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&lt;!ELEMENT body ((atom|neg)*)&gt;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Atomická formula pozostáva z predikátu nasledovaného množinou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premenných a konštánt: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atom (predicate, (var|const)*)&gt;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52F71A99-4AEA-4F21-AC11-84EC7381D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888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Nemonotónne pravidlá v XML</a:t>
            </a:r>
            <a:endParaRPr lang="cs-CZ" altLang="sk-SK" sz="3200" b="1"/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8C51B037-699E-4286-BDD7-22B157D38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438B790C-911C-4110-B9E2-FE45CA73B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73238"/>
            <a:ext cx="6321425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DTD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Element definujúci reláciu priority používa dva atribúty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odpovedajúce nadradenému a podradenému pravidlu: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stronger EMPTY)&gt;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&lt;!ELEMENT stronger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	superior IDREF #REQUIRED&gt;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	inferior IDREF #REQUIRED&gt;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Predikáty, konštanty a premenné sú atomického typu: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predicate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&lt;!ELEMENT var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0033CC"/>
                </a:solidFill>
              </a:rPr>
              <a:t>	&lt;!ELEMENT const (#PCDATA)&gt;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Otázka je zoznamom atomických formúl: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	</a:t>
            </a:r>
            <a:r>
              <a:rPr lang="sk-SK" altLang="sk-SK" sz="2000">
                <a:solidFill>
                  <a:srgbClr val="0033CC"/>
                </a:solidFill>
              </a:rPr>
              <a:t>&lt;!ELEMENT query (atom*)&gt;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8FC5426-BA39-4154-8C02-C41797C69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Úvod</a:t>
            </a:r>
            <a:endParaRPr lang="cs-CZ" altLang="sk-SK" sz="3200" b="1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748ED803-8F0D-4510-B5E8-57540B8BC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B1CFEBB4-E7F6-4FCB-967F-7294B6904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44675"/>
            <a:ext cx="83788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Jazyky RDF a OWL sú špecializácie predikátovej Logiky. Jednou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podmnožinou predikátovej logiky je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pravidlový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systém (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Hornova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logika). </a:t>
            </a:r>
          </a:p>
          <a:p>
            <a:pPr marL="342900" indent="-342900" eaLnBrk="1" hangingPunct="1">
              <a:defRPr/>
            </a:pPr>
            <a:r>
              <a:rPr lang="sk-SK" sz="2000" dirty="0">
                <a:latin typeface="Arial" charset="0"/>
              </a:rPr>
              <a:t>Existujú dva intuitívne spôsoby čítania </a:t>
            </a:r>
            <a:r>
              <a:rPr lang="sk-SK" sz="2000" dirty="0" err="1">
                <a:latin typeface="Arial" charset="0"/>
              </a:rPr>
              <a:t>atomickej</a:t>
            </a:r>
            <a:r>
              <a:rPr lang="sk-SK" sz="2000" dirty="0">
                <a:latin typeface="Arial" charset="0"/>
              </a:rPr>
              <a:t> formuly: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</a:rPr>
              <a:t>Ak platia predpoklady, potom platí</a:t>
            </a:r>
            <a:r>
              <a:rPr lang="en-US" sz="2000" dirty="0">
                <a:latin typeface="Arial" charset="0"/>
              </a:rPr>
              <a:t> </a:t>
            </a:r>
            <a:r>
              <a:rPr lang="sk-SK" sz="2000" dirty="0">
                <a:latin typeface="Arial" charset="0"/>
              </a:rPr>
              <a:t>záver. 	Deduktívne pravidlo.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</a:rPr>
              <a:t>Ak platia predpoklady, potom vykonaj akciu.	Reaktívne pravidlo.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>
                <a:latin typeface="Arial" charset="0"/>
              </a:rPr>
              <a:t>My budeme používať deduktívny prístup.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endParaRPr lang="sk-SK" sz="2000" dirty="0"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Deskriptívna logika (OWL) a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Hornova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logika (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pravidlový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systém)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sú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ortogonálne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(žiadna nie je podmnožinou druhej). 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endParaRPr lang="sk-SK" sz="2000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Rozlišujeme monotónne (špeciálny prípad predikátovej logiky)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a nemonotónne logiky (spracúvajú informáciu s časovým posuvom).</a:t>
            </a:r>
            <a:r>
              <a:rPr lang="cs-CZ" sz="2000" dirty="0">
                <a:solidFill>
                  <a:srgbClr val="0033CC"/>
                </a:solidFill>
                <a:latin typeface="Arial" charset="0"/>
              </a:rPr>
              <a:t> </a:t>
            </a:r>
            <a:endParaRPr lang="sk-SK" sz="2000" dirty="0">
              <a:solidFill>
                <a:srgbClr val="0033CC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1BA7AB9F-E3E4-4873-93C9-E3A42B85E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2B4B6BC1-30F3-4A5B-B4F6-5F38637F7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ACA01652-F0C2-4093-AE85-A02333F26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085137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Príklad monotónnej logiky</a:t>
            </a:r>
            <a:r>
              <a:rPr lang="sk-SK" altLang="sk-SK" sz="2000"/>
              <a:t> – ak platia fakty: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7030A0"/>
                </a:solidFill>
              </a:rPr>
              <a:t>matka(X,Y)			X  je matkou 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7030A0"/>
                </a:solidFill>
              </a:rPr>
              <a:t>otec(X,Y)			X je otcom 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7030A0"/>
                </a:solidFill>
              </a:rPr>
              <a:t>muž(X)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7030A0"/>
                </a:solidFill>
              </a:rPr>
              <a:t>žena(Y)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Potom je možné odvodiť nasledovné vzťahy použitím vhodnej logiky: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matka(X,Y)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rodič(X,Y)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otec(X,Y)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rodič(X,Y)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muž(X), rodič(P,X), rodič(P,Y), rozdielne(X,Y)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brat(X,Y)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žena(X), rodič(P,X), rodič(P,Y), rozdielne(X,Y)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sestra(X,Y)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brat(X,P), rodič(P,Y)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strýko(X,Y)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matka(X,P), rodič(P,Y)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staráMama(X,Y)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rodič(X,Y)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en-US" altLang="sk-SK" sz="2000" i="1">
                <a:solidFill>
                  <a:srgbClr val="7030A0"/>
                </a:solidFill>
              </a:rPr>
              <a:t> </a:t>
            </a:r>
            <a:r>
              <a:rPr lang="sk-SK" altLang="sk-SK" sz="2000" i="1">
                <a:solidFill>
                  <a:srgbClr val="7030A0"/>
                </a:solidFill>
              </a:rPr>
              <a:t>predok(X,Y)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predok(X,P), rodič(P,Y) </a:t>
            </a:r>
            <a:r>
              <a:rPr lang="en-US" altLang="sk-SK" sz="2000" i="1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 i="1">
                <a:solidFill>
                  <a:srgbClr val="7030A0"/>
                </a:solidFill>
              </a:rPr>
              <a:t> predok(X,Y)</a:t>
            </a:r>
            <a:endParaRPr lang="cs-CZ" altLang="sk-SK" sz="2000" i="1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DBF6864F-0A0E-4437-B7E4-69D4CD09F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FACE0ED7-DFBF-4A4E-9879-33296BBD7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5EA51AB3-DEBA-44F3-9971-87AF3FCB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7507287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Syntax monotónnych pravidiel</a:t>
            </a:r>
            <a:r>
              <a:rPr lang="sk-SK" altLang="sk-SK" sz="2000"/>
              <a:t> – príklad: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Súčasťou cenovej politiky je pravidlo: kto je lojálny obchodu a má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viac ako 60 rokov, dostane zľavu: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rgbClr val="7030A0"/>
                </a:solidFill>
              </a:rPr>
              <a:t>lojálnyZákazník(X), vek(X) </a:t>
            </a:r>
            <a:r>
              <a:rPr lang="en-US" altLang="sk-SK" sz="2000">
                <a:solidFill>
                  <a:srgbClr val="7030A0"/>
                </a:solidFill>
              </a:rPr>
              <a:t>&gt; 60 </a:t>
            </a:r>
            <a:r>
              <a:rPr lang="en-US" altLang="sk-SK" sz="200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sk-SK" altLang="sk-SK" sz="2000">
                <a:solidFill>
                  <a:srgbClr val="7030A0"/>
                </a:solidFill>
              </a:rPr>
              <a:t> zľava(X).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Pravidlo pozostáva z: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premenných (X)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konštánt (60)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predikátov (lojálnyZákazník, </a:t>
            </a:r>
            <a:r>
              <a:rPr lang="en-US" altLang="sk-SK" sz="2000"/>
              <a:t>&gt;</a:t>
            </a:r>
            <a:r>
              <a:rPr lang="sk-SK" altLang="sk-SK" sz="2000"/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funkčných symbolov, ktoré navracajú hodnotu argumentu (vek)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Fakty sú atomické formuly: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>
                <a:solidFill>
                  <a:srgbClr val="7030A0"/>
                </a:solidFill>
              </a:rPr>
              <a:t>lojálnyZákazník(a123456)</a:t>
            </a:r>
            <a:r>
              <a:rPr lang="cs-CZ" altLang="sk-SK" sz="2000">
                <a:solidFill>
                  <a:srgbClr val="7030A0"/>
                </a:solidFill>
              </a:rPr>
              <a:t> </a:t>
            </a:r>
            <a:endParaRPr lang="sk-SK" altLang="sk-SK" sz="200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EFCE9DA-F1B4-4B0E-A7A3-4B6DACCCB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44F336C-F872-415D-858D-E366C74D1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0C99AEE1-85F3-43F6-A68C-BCCC3ED19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3629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Syntax monotónnych pravidiel</a:t>
            </a:r>
            <a:r>
              <a:rPr lang="sk-SK" altLang="sk-SK" sz="2000"/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Pravidlo </a:t>
            </a:r>
            <a:r>
              <a:rPr lang="sk-SK" altLang="sk-SK" sz="2000" i="1"/>
              <a:t>r</a:t>
            </a:r>
            <a:r>
              <a:rPr lang="sk-SK" altLang="sk-SK" sz="2000"/>
              <a:t> má formu: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B1, ..., Bn 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r>
              <a:rPr lang="en-US" altLang="sk-SK" sz="2000" i="1"/>
              <a:t> A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kde </a:t>
            </a:r>
            <a:r>
              <a:rPr lang="sk-SK" altLang="sk-SK" sz="2000" i="1"/>
              <a:t>A,</a:t>
            </a:r>
            <a:r>
              <a:rPr lang="sk-SK" altLang="sk-SK" sz="2000"/>
              <a:t> </a:t>
            </a:r>
            <a:r>
              <a:rPr lang="sk-SK" altLang="sk-SK" sz="2000" i="1"/>
              <a:t>B1, ..., Bn</a:t>
            </a:r>
            <a:r>
              <a:rPr lang="sk-SK" altLang="sk-SK" sz="2000"/>
              <a:t> sú atomické formuly.</a:t>
            </a:r>
            <a:r>
              <a:rPr lang="sk-SK" altLang="sk-SK" sz="2000" i="1"/>
              <a:t> A</a:t>
            </a:r>
            <a:r>
              <a:rPr lang="sk-SK" altLang="sk-SK" sz="2000"/>
              <a:t> je hlava a </a:t>
            </a:r>
            <a:r>
              <a:rPr lang="sk-SK" altLang="sk-SK" sz="2000" i="1"/>
              <a:t>B1, ..., Bn</a:t>
            </a:r>
            <a:r>
              <a:rPr lang="sk-SK" altLang="sk-SK" sz="20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sú predpoklady pravidla, ktoré tvoria jeho telo a sú spojené konjunkciou.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Pravidlo </a:t>
            </a:r>
            <a:r>
              <a:rPr lang="sk-SK" altLang="sk-SK" sz="2000" i="1"/>
              <a:t>r</a:t>
            </a:r>
            <a:r>
              <a:rPr lang="sk-SK" altLang="sk-SK" sz="2000"/>
              <a:t> je interpretované predikátovou logikou pl(r)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ako nasledovná formula: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ҰX1 ... ҰXk((B1</a:t>
            </a:r>
            <a:r>
              <a:rPr lang="en-US" altLang="sk-SK" sz="2000" i="1"/>
              <a:t>&amp;…&amp;Bn) 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r>
              <a:rPr lang="en-US" altLang="sk-SK" sz="2000" i="1"/>
              <a:t> A)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alebo: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ҰX1 ... ҰXk(Av¬B1</a:t>
            </a:r>
            <a:r>
              <a:rPr lang="en-US" altLang="sk-SK" sz="2000" i="1"/>
              <a:t>v…v¬Bn)</a:t>
            </a:r>
            <a:endParaRPr lang="en-US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2000"/>
              <a:t>kde: </a:t>
            </a:r>
            <a:r>
              <a:rPr lang="sk-SK" altLang="sk-SK" sz="2000" i="1"/>
              <a:t>X1 ... Xk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sú premenné vyskytujúce sa v </a:t>
            </a:r>
            <a:r>
              <a:rPr lang="sk-SK" altLang="sk-SK" sz="2000" i="1"/>
              <a:t>A, B1</a:t>
            </a:r>
            <a:r>
              <a:rPr lang="en-US" altLang="sk-SK" sz="2000" i="1"/>
              <a:t>,…</a:t>
            </a:r>
            <a:r>
              <a:rPr lang="sk-SK" altLang="sk-SK" sz="2000" i="1"/>
              <a:t> </a:t>
            </a:r>
            <a:r>
              <a:rPr lang="en-US" altLang="sk-SK" sz="2000" i="1"/>
              <a:t>,Bn</a:t>
            </a:r>
            <a:r>
              <a:rPr lang="sk-SK" altLang="sk-SK" sz="2000"/>
              <a:t>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8F7B321-3B9A-4C9A-9C9A-8D4839337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434223B-32A8-44C3-A889-44C9ECC2D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69A6D920-0BCB-4F2A-9423-E19472729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85296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Logický program P</a:t>
            </a:r>
            <a:r>
              <a:rPr lang="sk-SK" altLang="sk-SK" sz="2000"/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je konečná množina faktov a pravidiel (ako v znalostnom systéme).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Preklad jeho predikátovej logiky pl(P) interpretuje pravidlá a fakty P.</a:t>
            </a:r>
            <a:r>
              <a:rPr lang="cs-CZ" altLang="sk-SK" sz="2000"/>
              <a:t> </a:t>
            </a:r>
            <a:endParaRPr lang="sk-SK" altLang="sk-SK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/>
              <a:t>Ciele: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Cieľ predstavuje otázku </a:t>
            </a:r>
            <a:r>
              <a:rPr lang="sk-SK" altLang="sk-SK" sz="2000" i="1"/>
              <a:t>Q</a:t>
            </a:r>
            <a:r>
              <a:rPr lang="sk-SK" altLang="sk-SK" sz="2000"/>
              <a:t> položenú logickému programu vo forme: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B1, ..., Bn</a:t>
            </a:r>
            <a:r>
              <a:rPr lang="en-US" altLang="sk-SK" sz="2000" i="1">
                <a:sym typeface="Wingdings" panose="05000000000000000000" pitchFamily="2" charset="2"/>
              </a:rPr>
              <a:t>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V predikátovej logike bude cieľ interpretovaný nasledovne (</a:t>
            </a:r>
            <a:r>
              <a:rPr lang="sk-SK" altLang="sk-SK" sz="2000" i="1"/>
              <a:t>A </a:t>
            </a:r>
            <a:r>
              <a:rPr lang="sk-SK" altLang="sk-SK" sz="2000"/>
              <a:t>vynechané):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ҰX1 ... ҰXk(¬B1v…v¬Bn)</a:t>
            </a:r>
            <a:endParaRPr lang="sk-SK" altLang="sk-SK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/>
              <a:t>alebo:</a:t>
            </a:r>
            <a:endParaRPr lang="sk-SK" altLang="sk-SK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i="1"/>
              <a:t>⌐ЭX1... ⌐ЭXk(B1&amp;…&amp;Bn</a:t>
            </a:r>
            <a:r>
              <a:rPr lang="sk-SK" altLang="sk-SK" sz="2000"/>
              <a:t>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3C038D3-7094-446C-AB4E-ECE1BB3EB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3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Monotónne pravidlá</a:t>
            </a:r>
            <a:endParaRPr lang="cs-CZ" altLang="sk-SK" sz="3200" b="1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0AAF5403-721C-403C-827F-E9432F419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0007B2E9-7080-42D4-85D1-0E4053184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747838"/>
            <a:ext cx="7605712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>
                <a:latin typeface="Arial" charset="0"/>
              </a:rPr>
              <a:t>Ciele</a:t>
            </a:r>
            <a:r>
              <a:rPr lang="sk-SK" sz="2000" dirty="0">
                <a:latin typeface="Arial" charset="0"/>
              </a:rPr>
              <a:t> – príklad:</a:t>
            </a:r>
          </a:p>
          <a:p>
            <a:pPr marL="342900" indent="-342900" eaLnBrk="1" hangingPunct="1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Predpokladajme, že platí:</a:t>
            </a:r>
            <a:endParaRPr lang="sk-SK" sz="2000" i="1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i="1" dirty="0">
                <a:latin typeface="Arial" charset="0"/>
              </a:rPr>
              <a:t>p(a)</a:t>
            </a: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a my máme cieľ:</a:t>
            </a:r>
            <a:endParaRPr lang="sk-SK" sz="2000" i="1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i="1" dirty="0">
                <a:latin typeface="Arial" charset="0"/>
              </a:rPr>
              <a:t>p(X) </a:t>
            </a:r>
            <a:r>
              <a:rPr lang="en-US" sz="2000" i="1" dirty="0">
                <a:latin typeface="Arial" charset="0"/>
                <a:sym typeface="Wingdings" pitchFamily="2" charset="2"/>
              </a:rPr>
              <a:t></a:t>
            </a:r>
            <a:r>
              <a:rPr lang="sk-SK" sz="2000" dirty="0">
                <a:latin typeface="Arial" charset="0"/>
                <a:sym typeface="Wingdings" pitchFamily="2" charset="2"/>
              </a:rPr>
              <a:t>     (</a:t>
            </a:r>
            <a:r>
              <a:rPr lang="sk-SK" dirty="0">
                <a:latin typeface="Arial" charset="0"/>
              </a:rPr>
              <a:t>Chceme vedieť, či existuje taká hodnota, pre ktorú </a:t>
            </a:r>
            <a:r>
              <a:rPr lang="sk-SK" i="1" dirty="0">
                <a:latin typeface="Arial" charset="0"/>
              </a:rPr>
              <a:t>p</a:t>
            </a:r>
            <a:r>
              <a:rPr lang="sk-SK" dirty="0">
                <a:latin typeface="Arial" charset="0"/>
              </a:rPr>
              <a:t> platí.)</a:t>
            </a:r>
            <a:r>
              <a:rPr lang="sk-SK" sz="2000" dirty="0">
                <a:latin typeface="Arial" charset="0"/>
              </a:rPr>
              <a:t> </a:t>
            </a:r>
          </a:p>
          <a:p>
            <a:pPr marL="342900" indent="-342900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Použijeme dôkaz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protirečením</a:t>
            </a:r>
            <a:r>
              <a:rPr lang="sk-SK" sz="2000" dirty="0">
                <a:latin typeface="Arial" charset="0"/>
              </a:rPr>
              <a:t> (</a:t>
            </a:r>
            <a:r>
              <a:rPr lang="sk-SK" dirty="0">
                <a:latin typeface="Arial" charset="0"/>
              </a:rPr>
              <a:t>v logickom programe dokazujeme, </a:t>
            </a:r>
          </a:p>
          <a:p>
            <a:pPr marL="342900" indent="-342900">
              <a:defRPr/>
            </a:pPr>
            <a:r>
              <a:rPr lang="sk-SK" dirty="0">
                <a:latin typeface="Arial" charset="0"/>
              </a:rPr>
              <a:t>že cieľ môže platiť prostredníctvom negácie cieľa a prostredníctvom </a:t>
            </a:r>
          </a:p>
          <a:p>
            <a:pPr marL="342900" indent="-342900">
              <a:defRPr/>
            </a:pPr>
            <a:r>
              <a:rPr lang="sk-SK" dirty="0">
                <a:latin typeface="Arial" charset="0"/>
              </a:rPr>
              <a:t>dokazovania, že sme dostali protirečenie použitím logického programu</a:t>
            </a:r>
            <a:r>
              <a:rPr lang="sk-SK" sz="2000" dirty="0">
                <a:latin typeface="Arial" charset="0"/>
              </a:rPr>
              <a:t>). </a:t>
            </a:r>
          </a:p>
          <a:p>
            <a:pPr marL="342900" indent="-342900">
              <a:defRPr/>
            </a:pP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Negovaný cieľ: </a:t>
            </a:r>
            <a:r>
              <a:rPr lang="sk-SK" sz="2000" i="1" dirty="0">
                <a:latin typeface="Arial" charset="0"/>
              </a:rPr>
              <a:t>⌐ЭX, pre ktoré p(X)</a:t>
            </a:r>
            <a:endParaRPr lang="sk-SK" sz="2000" dirty="0">
              <a:latin typeface="Arial" charset="0"/>
            </a:endParaRPr>
          </a:p>
          <a:p>
            <a:pPr marL="342900" indent="-342900">
              <a:defRPr/>
            </a:pPr>
            <a:r>
              <a:rPr lang="sk-SK" sz="2000" dirty="0">
                <a:latin typeface="Arial" charset="0"/>
              </a:rPr>
              <a:t>je v rozpore s p(a). Teda platí X</a:t>
            </a:r>
            <a:r>
              <a:rPr lang="en-US" sz="2000" dirty="0">
                <a:latin typeface="Arial" charset="0"/>
              </a:rPr>
              <a:t> </a:t>
            </a:r>
            <a:r>
              <a:rPr lang="sk-SK" sz="2000" dirty="0">
                <a:latin typeface="Arial" charset="0"/>
              </a:rPr>
              <a:t>=</a:t>
            </a:r>
            <a:r>
              <a:rPr lang="en-US" sz="2000" dirty="0">
                <a:latin typeface="Arial" charset="0"/>
              </a:rPr>
              <a:t> </a:t>
            </a:r>
            <a:r>
              <a:rPr lang="sk-SK" sz="2000" dirty="0">
                <a:latin typeface="Arial" charset="0"/>
              </a:rPr>
              <a:t>a.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2705</TotalTime>
  <Words>3652</Words>
  <Application>Microsoft Office PowerPoint</Application>
  <PresentationFormat>Prezentácia na obrazovke (4:3)</PresentationFormat>
  <Paragraphs>584</Paragraphs>
  <Slides>34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38" baseType="lpstr">
      <vt:lpstr>Arial</vt:lpstr>
      <vt:lpstr>Times New Roman</vt:lpstr>
      <vt:lpstr>Wingdings</vt:lpstr>
      <vt:lpstr>Vrstvy</vt:lpstr>
      <vt:lpstr>Logiky a inferencia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101</cp:revision>
  <dcterms:created xsi:type="dcterms:W3CDTF">2007-08-31T13:42:21Z</dcterms:created>
  <dcterms:modified xsi:type="dcterms:W3CDTF">2022-09-27T13:56:00Z</dcterms:modified>
</cp:coreProperties>
</file>