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9" r:id="rId1"/>
  </p:sldMasterIdLst>
  <p:sldIdLst>
    <p:sldId id="256" r:id="rId2"/>
    <p:sldId id="257" r:id="rId3"/>
    <p:sldId id="325" r:id="rId4"/>
    <p:sldId id="326" r:id="rId5"/>
    <p:sldId id="327" r:id="rId6"/>
    <p:sldId id="258" r:id="rId7"/>
    <p:sldId id="310" r:id="rId8"/>
    <p:sldId id="285" r:id="rId9"/>
    <p:sldId id="268" r:id="rId10"/>
    <p:sldId id="289" r:id="rId11"/>
    <p:sldId id="311" r:id="rId12"/>
    <p:sldId id="312" r:id="rId13"/>
    <p:sldId id="313" r:id="rId14"/>
    <p:sldId id="314" r:id="rId15"/>
    <p:sldId id="315" r:id="rId16"/>
    <p:sldId id="316" r:id="rId17"/>
    <p:sldId id="317" r:id="rId18"/>
    <p:sldId id="318" r:id="rId19"/>
    <p:sldId id="319" r:id="rId20"/>
    <p:sldId id="320" r:id="rId21"/>
    <p:sldId id="321" r:id="rId22"/>
  </p:sldIdLst>
  <p:sldSz cx="9144000" cy="6858000" type="screen4x3"/>
  <p:notesSz cx="6858000" cy="9144000"/>
  <p:defaultTextStyle>
    <a:defPPr>
      <a:defRPr lang="cs-CZ"/>
    </a:defPPr>
    <a:lvl1pPr algn="ctr" rtl="0" eaLnBrk="0" fontAlgn="base" hangingPunct="0">
      <a:spcBef>
        <a:spcPct val="0"/>
      </a:spcBef>
      <a:spcAft>
        <a:spcPct val="0"/>
      </a:spcAft>
      <a:defRPr i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i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i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i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i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i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i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i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i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9933"/>
    <a:srgbClr val="FF6600"/>
    <a:srgbClr val="006666"/>
    <a:srgbClr val="006699"/>
    <a:srgbClr val="003366"/>
    <a:srgbClr val="003300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0" autoAdjust="0"/>
    <p:restoredTop sz="94550" autoAdjust="0"/>
  </p:normalViewPr>
  <p:slideViewPr>
    <p:cSldViewPr>
      <p:cViewPr varScale="1">
        <p:scale>
          <a:sx n="92" d="100"/>
          <a:sy n="92" d="100"/>
        </p:scale>
        <p:origin x="522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20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01C17A04-0BF2-47CB-B9EF-E31B20383F5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8763000" cy="5943600"/>
            <a:chOff x="0" y="0"/>
            <a:chExt cx="5520" cy="3744"/>
          </a:xfrm>
        </p:grpSpPr>
        <p:sp>
          <p:nvSpPr>
            <p:cNvPr id="5" name="Rectangle 3">
              <a:extLst>
                <a:ext uri="{FF2B5EF4-FFF2-40B4-BE49-F238E27FC236}">
                  <a16:creationId xmlns:a16="http://schemas.microsoft.com/office/drawing/2014/main" id="{FB06EFDA-BECC-46E0-93B8-466757D664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04" cy="30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i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sk-SK" altLang="sk-SK" sz="2400" i="0">
                <a:latin typeface="Times New Roman" pitchFamily="18" charset="0"/>
              </a:endParaRPr>
            </a:p>
          </p:txBody>
        </p:sp>
        <p:grpSp>
          <p:nvGrpSpPr>
            <p:cNvPr id="6" name="Group 4">
              <a:extLst>
                <a:ext uri="{FF2B5EF4-FFF2-40B4-BE49-F238E27FC236}">
                  <a16:creationId xmlns:a16="http://schemas.microsoft.com/office/drawing/2014/main" id="{D978CA7A-F6F4-465E-87A7-4966276647D7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0" y="2208"/>
              <a:ext cx="5520" cy="1536"/>
              <a:chOff x="0" y="2208"/>
              <a:chExt cx="5520" cy="1536"/>
            </a:xfrm>
          </p:grpSpPr>
          <p:sp>
            <p:nvSpPr>
              <p:cNvPr id="10" name="Rectangle 5">
                <a:extLst>
                  <a:ext uri="{FF2B5EF4-FFF2-40B4-BE49-F238E27FC236}">
                    <a16:creationId xmlns:a16="http://schemas.microsoft.com/office/drawing/2014/main" id="{EBE1712E-E5E4-4F7B-BD92-9282C22C9FCA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624" y="2208"/>
                <a:ext cx="4896" cy="1536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i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sk-SK" altLang="sk-SK" sz="2400" i="0">
                  <a:latin typeface="Times New Roman" pitchFamily="18" charset="0"/>
                </a:endParaRPr>
              </a:p>
            </p:txBody>
          </p:sp>
          <p:sp>
            <p:nvSpPr>
              <p:cNvPr id="11" name="Rectangle 6">
                <a:extLst>
                  <a:ext uri="{FF2B5EF4-FFF2-40B4-BE49-F238E27FC236}">
                    <a16:creationId xmlns:a16="http://schemas.microsoft.com/office/drawing/2014/main" id="{3A2C4BAA-873E-46AA-B4F9-AD452B1274C1}"/>
                  </a:ext>
                </a:extLst>
              </p:cNvPr>
              <p:cNvSpPr>
                <a:spLocks noChangeArrowheads="1"/>
              </p:cNvSpPr>
              <p:nvPr/>
            </p:nvSpPr>
            <p:spPr bwMode="white">
              <a:xfrm>
                <a:off x="654" y="2352"/>
                <a:ext cx="4818" cy="134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i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sk-SK" altLang="sk-SK" sz="2400" i="0">
                  <a:latin typeface="Times New Roman" pitchFamily="18" charset="0"/>
                </a:endParaRPr>
              </a:p>
            </p:txBody>
          </p:sp>
          <p:sp>
            <p:nvSpPr>
              <p:cNvPr id="12" name="Line 7">
                <a:extLst>
                  <a:ext uri="{FF2B5EF4-FFF2-40B4-BE49-F238E27FC236}">
                    <a16:creationId xmlns:a16="http://schemas.microsoft.com/office/drawing/2014/main" id="{7FE3FEE4-E9AF-47F5-AC5A-7DA7F56DA2D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0" y="3072"/>
                <a:ext cx="624" cy="0"/>
              </a:xfrm>
              <a:prstGeom prst="line">
                <a:avLst/>
              </a:prstGeom>
              <a:noFill/>
              <a:ln w="50800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</p:grpSp>
        <p:grpSp>
          <p:nvGrpSpPr>
            <p:cNvPr id="7" name="Group 8">
              <a:extLst>
                <a:ext uri="{FF2B5EF4-FFF2-40B4-BE49-F238E27FC236}">
                  <a16:creationId xmlns:a16="http://schemas.microsoft.com/office/drawing/2014/main" id="{898B4366-B724-4FE7-8E26-DF074BC1C1CB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400" y="336"/>
              <a:ext cx="5088" cy="192"/>
              <a:chOff x="400" y="336"/>
              <a:chExt cx="5088" cy="192"/>
            </a:xfrm>
          </p:grpSpPr>
          <p:sp>
            <p:nvSpPr>
              <p:cNvPr id="8" name="Rectangle 9">
                <a:extLst>
                  <a:ext uri="{FF2B5EF4-FFF2-40B4-BE49-F238E27FC236}">
                    <a16:creationId xmlns:a16="http://schemas.microsoft.com/office/drawing/2014/main" id="{0AFFBB3E-4B24-4834-8D0F-521B1D08921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52" y="336"/>
                <a:ext cx="1536" cy="19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i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sk-SK" altLang="sk-SK" sz="2400" i="0">
                  <a:latin typeface="Times New Roman" pitchFamily="18" charset="0"/>
                </a:endParaRPr>
              </a:p>
            </p:txBody>
          </p:sp>
          <p:sp>
            <p:nvSpPr>
              <p:cNvPr id="9" name="Line 10">
                <a:extLst>
                  <a:ext uri="{FF2B5EF4-FFF2-40B4-BE49-F238E27FC236}">
                    <a16:creationId xmlns:a16="http://schemas.microsoft.com/office/drawing/2014/main" id="{161AEC59-6894-4CF0-BAE7-4EC30C1ACB5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0" y="432"/>
                <a:ext cx="5088" cy="0"/>
              </a:xfrm>
              <a:prstGeom prst="line">
                <a:avLst/>
              </a:prstGeom>
              <a:noFill/>
              <a:ln w="44450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</p:grpSp>
      </p:grpSp>
      <p:sp>
        <p:nvSpPr>
          <p:cNvPr id="37899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2057400" y="1143000"/>
            <a:ext cx="6629400" cy="2209800"/>
          </a:xfrm>
        </p:spPr>
        <p:txBody>
          <a:bodyPr/>
          <a:lstStyle>
            <a:lvl1pPr>
              <a:defRPr/>
            </a:lvl1pPr>
          </a:lstStyle>
          <a:p>
            <a:r>
              <a:rPr lang="cs-CZ"/>
              <a:t>Kliknite sem a upravte štýl predlohy nadpisov.</a:t>
            </a:r>
          </a:p>
        </p:txBody>
      </p:sp>
      <p:sp>
        <p:nvSpPr>
          <p:cNvPr id="37900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962400"/>
            <a:ext cx="6858000" cy="1600200"/>
          </a:xfrm>
        </p:spPr>
        <p:txBody>
          <a:bodyPr anchor="ctr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cs-CZ"/>
              <a:t>Kliknite sem a upravte štýl predlohy podnadpisov.</a:t>
            </a:r>
          </a:p>
        </p:txBody>
      </p:sp>
      <p:sp>
        <p:nvSpPr>
          <p:cNvPr id="13" name="Rectangle 13">
            <a:extLst>
              <a:ext uri="{FF2B5EF4-FFF2-40B4-BE49-F238E27FC236}">
                <a16:creationId xmlns:a16="http://schemas.microsoft.com/office/drawing/2014/main" id="{B33FBBB5-4613-48B5-8797-81A0BF12AB5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912813" y="6251575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14" name="Rectangle 14">
            <a:extLst>
              <a:ext uri="{FF2B5EF4-FFF2-40B4-BE49-F238E27FC236}">
                <a16:creationId xmlns:a16="http://schemas.microsoft.com/office/drawing/2014/main" id="{A9BD7D7C-D37B-464C-90FD-623FB7342F9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354388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15" name="Rectangle 15">
            <a:extLst>
              <a:ext uri="{FF2B5EF4-FFF2-40B4-BE49-F238E27FC236}">
                <a16:creationId xmlns:a16="http://schemas.microsoft.com/office/drawing/2014/main" id="{735BDF92-308D-4658-BBA0-3F3890B5DCA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888E0F-1529-4E3A-8469-BC1233B3A01D}" type="slidenum">
              <a:rPr lang="cs-CZ" altLang="sk-SK"/>
              <a:pPr/>
              <a:t>‹#›</a:t>
            </a:fld>
            <a:endParaRPr lang="cs-CZ" altLang="sk-SK"/>
          </a:p>
        </p:txBody>
      </p:sp>
    </p:spTree>
    <p:extLst>
      <p:ext uri="{BB962C8B-B14F-4D97-AF65-F5344CB8AC3E}">
        <p14:creationId xmlns:p14="http://schemas.microsoft.com/office/powerpoint/2010/main" val="38039595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6C0BFAE5-D67E-454A-B77F-252D92D6256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4088DCF4-1946-4518-9630-364E204BD86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11">
            <a:extLst>
              <a:ext uri="{FF2B5EF4-FFF2-40B4-BE49-F238E27FC236}">
                <a16:creationId xmlns:a16="http://schemas.microsoft.com/office/drawing/2014/main" id="{6E9F8C23-25B9-4BC1-8BAE-77A2E1A4D4E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F18EF9C-0CE3-4678-9EA1-7A00E0D01AB8}" type="slidenum">
              <a:rPr lang="cs-CZ" altLang="sk-SK"/>
              <a:pPr/>
              <a:t>‹#›</a:t>
            </a:fld>
            <a:endParaRPr lang="cs-CZ" altLang="sk-SK"/>
          </a:p>
        </p:txBody>
      </p:sp>
    </p:spTree>
    <p:extLst>
      <p:ext uri="{BB962C8B-B14F-4D97-AF65-F5344CB8AC3E}">
        <p14:creationId xmlns:p14="http://schemas.microsoft.com/office/powerpoint/2010/main" val="1918164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sk-SK"/>
              <a:t>Kliknite sem a upravte štýly predlohy textu.</a:t>
            </a:r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A77A4C2E-50F2-47C9-9F82-0C085CCC6CF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C69FB451-7965-44D8-8A89-C4B2A669295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11">
            <a:extLst>
              <a:ext uri="{FF2B5EF4-FFF2-40B4-BE49-F238E27FC236}">
                <a16:creationId xmlns:a16="http://schemas.microsoft.com/office/drawing/2014/main" id="{14A248DD-8FD5-4091-95BB-2DC2DDCDEFF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E785910-F1BB-41CE-B0B5-1BDD20AC5BCF}" type="slidenum">
              <a:rPr lang="cs-CZ" altLang="sk-SK"/>
              <a:pPr/>
              <a:t>‹#›</a:t>
            </a:fld>
            <a:endParaRPr lang="cs-CZ" altLang="sk-SK"/>
          </a:p>
        </p:txBody>
      </p:sp>
    </p:spTree>
    <p:extLst>
      <p:ext uri="{BB962C8B-B14F-4D97-AF65-F5344CB8AC3E}">
        <p14:creationId xmlns:p14="http://schemas.microsoft.com/office/powerpoint/2010/main" val="23671230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DD87713C-40BE-4E87-A5D3-F8AB835D3D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24405F4A-9C3B-4846-A5C7-3B4577F5FFB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11">
            <a:extLst>
              <a:ext uri="{FF2B5EF4-FFF2-40B4-BE49-F238E27FC236}">
                <a16:creationId xmlns:a16="http://schemas.microsoft.com/office/drawing/2014/main" id="{8595D983-D328-4F61-801F-D54B1E9D9D6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F1C7103-B109-45D5-9787-82C7B6C9D59F}" type="slidenum">
              <a:rPr lang="cs-CZ" altLang="sk-SK"/>
              <a:pPr/>
              <a:t>‹#›</a:t>
            </a:fld>
            <a:endParaRPr lang="cs-CZ" altLang="sk-SK"/>
          </a:p>
        </p:txBody>
      </p:sp>
    </p:spTree>
    <p:extLst>
      <p:ext uri="{BB962C8B-B14F-4D97-AF65-F5344CB8AC3E}">
        <p14:creationId xmlns:p14="http://schemas.microsoft.com/office/powerpoint/2010/main" val="3578614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8B4C81F2-2FF8-4F20-9784-C3EED8D28EF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Rectangle 10">
            <a:extLst>
              <a:ext uri="{FF2B5EF4-FFF2-40B4-BE49-F238E27FC236}">
                <a16:creationId xmlns:a16="http://schemas.microsoft.com/office/drawing/2014/main" id="{4E7B478B-18D3-4A78-B4E1-5F79A23729D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Rectangle 11">
            <a:extLst>
              <a:ext uri="{FF2B5EF4-FFF2-40B4-BE49-F238E27FC236}">
                <a16:creationId xmlns:a16="http://schemas.microsoft.com/office/drawing/2014/main" id="{5A841C91-8D2D-4966-9F2B-645B5EA6A60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5831590-88B9-4BFB-B214-3A7520393C78}" type="slidenum">
              <a:rPr lang="cs-CZ" altLang="sk-SK"/>
              <a:pPr/>
              <a:t>‹#›</a:t>
            </a:fld>
            <a:endParaRPr lang="cs-CZ" altLang="sk-SK"/>
          </a:p>
        </p:txBody>
      </p:sp>
    </p:spTree>
    <p:extLst>
      <p:ext uri="{BB962C8B-B14F-4D97-AF65-F5344CB8AC3E}">
        <p14:creationId xmlns:p14="http://schemas.microsoft.com/office/powerpoint/2010/main" val="42583900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Rectangle 9">
            <a:extLst>
              <a:ext uri="{FF2B5EF4-FFF2-40B4-BE49-F238E27FC236}">
                <a16:creationId xmlns:a16="http://schemas.microsoft.com/office/drawing/2014/main" id="{B3B686A8-D181-4AA7-89A4-2CDF6BEAE39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Rectangle 10">
            <a:extLst>
              <a:ext uri="{FF2B5EF4-FFF2-40B4-BE49-F238E27FC236}">
                <a16:creationId xmlns:a16="http://schemas.microsoft.com/office/drawing/2014/main" id="{AF895036-B5A4-4F41-AA10-D47699E5826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11">
            <a:extLst>
              <a:ext uri="{FF2B5EF4-FFF2-40B4-BE49-F238E27FC236}">
                <a16:creationId xmlns:a16="http://schemas.microsoft.com/office/drawing/2014/main" id="{84C114F0-7544-46D7-8212-73D4E9E7B2C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B140010-7808-48B1-903E-E2B71D32D549}" type="slidenum">
              <a:rPr lang="cs-CZ" altLang="sk-SK"/>
              <a:pPr/>
              <a:t>‹#›</a:t>
            </a:fld>
            <a:endParaRPr lang="cs-CZ" altLang="sk-SK"/>
          </a:p>
        </p:txBody>
      </p:sp>
    </p:spTree>
    <p:extLst>
      <p:ext uri="{BB962C8B-B14F-4D97-AF65-F5344CB8AC3E}">
        <p14:creationId xmlns:p14="http://schemas.microsoft.com/office/powerpoint/2010/main" val="8012987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>
            <a:extLst>
              <a:ext uri="{FF2B5EF4-FFF2-40B4-BE49-F238E27FC236}">
                <a16:creationId xmlns:a16="http://schemas.microsoft.com/office/drawing/2014/main" id="{FF371897-D0EF-488D-8FC3-5E000CE3AA4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Rectangle 10">
            <a:extLst>
              <a:ext uri="{FF2B5EF4-FFF2-40B4-BE49-F238E27FC236}">
                <a16:creationId xmlns:a16="http://schemas.microsoft.com/office/drawing/2014/main" id="{3A85EE14-D485-46EB-99D6-8515010DD00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81460EE8-31B6-412B-998B-56CBD521614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6EDAB95-3A68-414D-BD17-35049D802300}" type="slidenum">
              <a:rPr lang="cs-CZ" altLang="sk-SK"/>
              <a:pPr/>
              <a:t>‹#›</a:t>
            </a:fld>
            <a:endParaRPr lang="cs-CZ" altLang="sk-SK"/>
          </a:p>
        </p:txBody>
      </p:sp>
    </p:spTree>
    <p:extLst>
      <p:ext uri="{BB962C8B-B14F-4D97-AF65-F5344CB8AC3E}">
        <p14:creationId xmlns:p14="http://schemas.microsoft.com/office/powerpoint/2010/main" val="14000065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textu.</a:t>
            </a:r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2E8D0C9D-DC7F-44BA-A3A7-AC73E29536C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40124189-2976-481C-B8BE-452A80FFA51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11">
            <a:extLst>
              <a:ext uri="{FF2B5EF4-FFF2-40B4-BE49-F238E27FC236}">
                <a16:creationId xmlns:a16="http://schemas.microsoft.com/office/drawing/2014/main" id="{FC01725A-D6E2-48F2-88E7-FDB310943DA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BDA0FEE-8E40-4E35-90D5-25D6DE536CF2}" type="slidenum">
              <a:rPr lang="cs-CZ" altLang="sk-SK"/>
              <a:pPr/>
              <a:t>‹#›</a:t>
            </a:fld>
            <a:endParaRPr lang="cs-CZ" altLang="sk-SK"/>
          </a:p>
        </p:txBody>
      </p:sp>
    </p:spTree>
    <p:extLst>
      <p:ext uri="{BB962C8B-B14F-4D97-AF65-F5344CB8AC3E}">
        <p14:creationId xmlns:p14="http://schemas.microsoft.com/office/powerpoint/2010/main" val="1796236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k-SK" noProof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textu.</a:t>
            </a:r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AEAB27E8-D54B-44DA-A52A-85D2F145193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7B239E2C-03B5-45E9-BEEF-4AA6E16D4A7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11">
            <a:extLst>
              <a:ext uri="{FF2B5EF4-FFF2-40B4-BE49-F238E27FC236}">
                <a16:creationId xmlns:a16="http://schemas.microsoft.com/office/drawing/2014/main" id="{04F07B64-B340-4DA6-8BC3-9886FC765CB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382434-2A99-4BB5-9FF2-81FACAC02127}" type="slidenum">
              <a:rPr lang="cs-CZ" altLang="sk-SK"/>
              <a:pPr/>
              <a:t>‹#›</a:t>
            </a:fld>
            <a:endParaRPr lang="cs-CZ" altLang="sk-SK"/>
          </a:p>
        </p:txBody>
      </p:sp>
    </p:spTree>
    <p:extLst>
      <p:ext uri="{BB962C8B-B14F-4D97-AF65-F5344CB8AC3E}">
        <p14:creationId xmlns:p14="http://schemas.microsoft.com/office/powerpoint/2010/main" val="24069028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4025F19F-8067-4512-B777-B9924A874E6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4E0E6A7D-5B53-4EBF-9EC1-73BFF7877A0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11">
            <a:extLst>
              <a:ext uri="{FF2B5EF4-FFF2-40B4-BE49-F238E27FC236}">
                <a16:creationId xmlns:a16="http://schemas.microsoft.com/office/drawing/2014/main" id="{A83926BF-0A67-4EB5-91AE-AB5F1CC6B48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C0D35E-FF83-4EBE-9769-8CAAB25A4474}" type="slidenum">
              <a:rPr lang="cs-CZ" altLang="sk-SK"/>
              <a:pPr/>
              <a:t>‹#›</a:t>
            </a:fld>
            <a:endParaRPr lang="cs-CZ" altLang="sk-SK"/>
          </a:p>
        </p:txBody>
      </p:sp>
    </p:spTree>
    <p:extLst>
      <p:ext uri="{BB962C8B-B14F-4D97-AF65-F5344CB8AC3E}">
        <p14:creationId xmlns:p14="http://schemas.microsoft.com/office/powerpoint/2010/main" val="1568920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743700" y="277813"/>
            <a:ext cx="1943100" cy="5853112"/>
          </a:xfrm>
        </p:spPr>
        <p:txBody>
          <a:bodyPr vert="eaVert"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914400" y="277813"/>
            <a:ext cx="5676900" cy="5853112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07B04686-979E-490C-89F0-A18AA8ABB2D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7747B3C0-B9F2-46EC-8594-6E17E20ACF5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11">
            <a:extLst>
              <a:ext uri="{FF2B5EF4-FFF2-40B4-BE49-F238E27FC236}">
                <a16:creationId xmlns:a16="http://schemas.microsoft.com/office/drawing/2014/main" id="{CE930246-F006-4749-9D05-4D9D0B4B072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4A6846-7253-4E69-BD92-19532684D34C}" type="slidenum">
              <a:rPr lang="cs-CZ" altLang="sk-SK"/>
              <a:pPr/>
              <a:t>‹#›</a:t>
            </a:fld>
            <a:endParaRPr lang="cs-CZ" altLang="sk-SK"/>
          </a:p>
        </p:txBody>
      </p:sp>
    </p:spTree>
    <p:extLst>
      <p:ext uri="{BB962C8B-B14F-4D97-AF65-F5344CB8AC3E}">
        <p14:creationId xmlns:p14="http://schemas.microsoft.com/office/powerpoint/2010/main" val="17829119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>
            <a:extLst>
              <a:ext uri="{FF2B5EF4-FFF2-40B4-BE49-F238E27FC236}">
                <a16:creationId xmlns:a16="http://schemas.microsoft.com/office/drawing/2014/main" id="{89DFDCA8-CCC5-4B9F-8F24-84DC6180CF54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8686800" cy="4876800"/>
            <a:chOff x="0" y="0"/>
            <a:chExt cx="5472" cy="3072"/>
          </a:xfrm>
        </p:grpSpPr>
        <p:sp>
          <p:nvSpPr>
            <p:cNvPr id="1033" name="Rectangle 3">
              <a:extLst>
                <a:ext uri="{FF2B5EF4-FFF2-40B4-BE49-F238E27FC236}">
                  <a16:creationId xmlns:a16="http://schemas.microsoft.com/office/drawing/2014/main" id="{16541032-8959-4E53-8A79-0B3C40E318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384" cy="30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i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sk-SK" altLang="sk-SK" sz="2400" i="0">
                <a:latin typeface="Times New Roman" pitchFamily="18" charset="0"/>
              </a:endParaRPr>
            </a:p>
          </p:txBody>
        </p:sp>
        <p:grpSp>
          <p:nvGrpSpPr>
            <p:cNvPr id="1034" name="Group 4">
              <a:extLst>
                <a:ext uri="{FF2B5EF4-FFF2-40B4-BE49-F238E27FC236}">
                  <a16:creationId xmlns:a16="http://schemas.microsoft.com/office/drawing/2014/main" id="{06612850-DEB2-4580-89A5-DD94FD6D224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0" y="893"/>
              <a:ext cx="5232" cy="115"/>
              <a:chOff x="240" y="893"/>
              <a:chExt cx="5232" cy="115"/>
            </a:xfrm>
          </p:grpSpPr>
          <p:sp>
            <p:nvSpPr>
              <p:cNvPr id="1035" name="Rectangle 5">
                <a:extLst>
                  <a:ext uri="{FF2B5EF4-FFF2-40B4-BE49-F238E27FC236}">
                    <a16:creationId xmlns:a16="http://schemas.microsoft.com/office/drawing/2014/main" id="{97F4CBE1-AB9E-4292-ADCD-3FE36D1EDE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20" y="893"/>
                <a:ext cx="1152" cy="11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i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sk-SK" altLang="sk-SK" sz="2400" i="0">
                  <a:latin typeface="Times New Roman" pitchFamily="18" charset="0"/>
                </a:endParaRPr>
              </a:p>
            </p:txBody>
          </p:sp>
          <p:sp>
            <p:nvSpPr>
              <p:cNvPr id="1036" name="Line 6">
                <a:extLst>
                  <a:ext uri="{FF2B5EF4-FFF2-40B4-BE49-F238E27FC236}">
                    <a16:creationId xmlns:a16="http://schemas.microsoft.com/office/drawing/2014/main" id="{34A050B6-A3F2-4924-B733-14B2C0915F9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0" y="941"/>
                <a:ext cx="5232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</p:grpSp>
      </p:grpSp>
      <p:sp>
        <p:nvSpPr>
          <p:cNvPr id="1027" name="Rectangle 7">
            <a:extLst>
              <a:ext uri="{FF2B5EF4-FFF2-40B4-BE49-F238E27FC236}">
                <a16:creationId xmlns:a16="http://schemas.microsoft.com/office/drawing/2014/main" id="{B24DEC78-48CB-4F61-A0A2-7E6082EF6F8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277813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sk-SK"/>
              <a:t>Kliknite sem a upravte štýl predlohy nadpisov.</a:t>
            </a:r>
          </a:p>
        </p:txBody>
      </p:sp>
      <p:sp>
        <p:nvSpPr>
          <p:cNvPr id="1028" name="Rectangle 8">
            <a:extLst>
              <a:ext uri="{FF2B5EF4-FFF2-40B4-BE49-F238E27FC236}">
                <a16:creationId xmlns:a16="http://schemas.microsoft.com/office/drawing/2014/main" id="{BC655DBC-875B-4553-9E0E-7C777A6A275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600200"/>
            <a:ext cx="77724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sk-SK"/>
              <a:t>Kliknite sem a upravte štýly predlohy textu.</a:t>
            </a:r>
          </a:p>
          <a:p>
            <a:pPr lvl="1"/>
            <a:r>
              <a:rPr lang="cs-CZ" altLang="sk-SK"/>
              <a:t>Druhá úroveň</a:t>
            </a:r>
          </a:p>
          <a:p>
            <a:pPr lvl="2"/>
            <a:r>
              <a:rPr lang="cs-CZ" altLang="sk-SK"/>
              <a:t>Tretia úroveň</a:t>
            </a:r>
          </a:p>
          <a:p>
            <a:pPr lvl="3"/>
            <a:r>
              <a:rPr lang="cs-CZ" altLang="sk-SK"/>
              <a:t>Štvrtá úroveň</a:t>
            </a:r>
          </a:p>
          <a:p>
            <a:pPr lvl="4"/>
            <a:r>
              <a:rPr lang="cs-CZ" altLang="sk-SK"/>
              <a:t>Piata úroveň</a:t>
            </a:r>
          </a:p>
        </p:txBody>
      </p:sp>
      <p:sp>
        <p:nvSpPr>
          <p:cNvPr id="36873" name="Rectangle 9">
            <a:extLst>
              <a:ext uri="{FF2B5EF4-FFF2-40B4-BE49-F238E27FC236}">
                <a16:creationId xmlns:a16="http://schemas.microsoft.com/office/drawing/2014/main" id="{7C12E1D6-E1E3-4F58-AD08-EBD91870FC0B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51575"/>
            <a:ext cx="1981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000" i="0">
                <a:latin typeface="Arial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6874" name="Rectangle 10">
            <a:extLst>
              <a:ext uri="{FF2B5EF4-FFF2-40B4-BE49-F238E27FC236}">
                <a16:creationId xmlns:a16="http://schemas.microsoft.com/office/drawing/2014/main" id="{5208E1A2-4002-4568-9F96-118077F8A8D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2484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 i="0">
                <a:latin typeface="Arial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6875" name="Rectangle 11">
            <a:extLst>
              <a:ext uri="{FF2B5EF4-FFF2-40B4-BE49-F238E27FC236}">
                <a16:creationId xmlns:a16="http://schemas.microsoft.com/office/drawing/2014/main" id="{CADD217D-D2DD-418E-AA14-ADEAD9EF5EF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 i="0"/>
            </a:lvl1pPr>
          </a:lstStyle>
          <a:p>
            <a:fld id="{B697DC93-0CF5-4DA0-B469-EC9BFA5D8BEF}" type="slidenum">
              <a:rPr lang="cs-CZ" altLang="sk-SK"/>
              <a:pPr/>
              <a:t>‹#›</a:t>
            </a:fld>
            <a:endParaRPr lang="cs-CZ" altLang="sk-SK"/>
          </a:p>
        </p:txBody>
      </p:sp>
      <p:sp>
        <p:nvSpPr>
          <p:cNvPr id="1032" name="Line 12">
            <a:extLst>
              <a:ext uri="{FF2B5EF4-FFF2-40B4-BE49-F238E27FC236}">
                <a16:creationId xmlns:a16="http://schemas.microsoft.com/office/drawing/2014/main" id="{A85B8216-E7C8-4922-867C-AFD81B54B3D6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4876800"/>
            <a:ext cx="609600" cy="0"/>
          </a:xfrm>
          <a:prstGeom prst="line">
            <a:avLst/>
          </a:prstGeom>
          <a:noFill/>
          <a:ln w="4445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4" r:id="rId1"/>
    <p:sldLayoutId id="2147483814" r:id="rId2"/>
    <p:sldLayoutId id="2147483815" r:id="rId3"/>
    <p:sldLayoutId id="2147483816" r:id="rId4"/>
    <p:sldLayoutId id="2147483817" r:id="rId5"/>
    <p:sldLayoutId id="2147483818" r:id="rId6"/>
    <p:sldLayoutId id="2147483819" r:id="rId7"/>
    <p:sldLayoutId id="2147483820" r:id="rId8"/>
    <p:sldLayoutId id="2147483821" r:id="rId9"/>
    <p:sldLayoutId id="2147483822" r:id="rId10"/>
    <p:sldLayoutId id="214748382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anose="05000000000000000000" pitchFamily="2" charset="2"/>
        <a:buChar char="n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n"/>
        <a:defRPr sz="26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5000"/>
        <a:buFont typeface="Wingdings" panose="05000000000000000000" pitchFamily="2" charset="2"/>
        <a:buChar char="n"/>
        <a:defRPr sz="23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kristina.machova.website.tuke.sk/" TargetMode="External"/><Relationship Id="rId2" Type="http://schemas.openxmlformats.org/officeDocument/2006/relationships/hyperlink" Target="mailto:kristina.machova@tuke.sk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602D6810-8FB8-4DA4-9BE6-37BB756B737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258888" y="1125538"/>
            <a:ext cx="7086600" cy="2209800"/>
          </a:xfrm>
        </p:spPr>
        <p:txBody>
          <a:bodyPr/>
          <a:lstStyle/>
          <a:p>
            <a:pPr algn="ctr" eaLnBrk="1" hangingPunct="1"/>
            <a:r>
              <a:rPr lang="sk-SK" altLang="sk-SK" b="1">
                <a:solidFill>
                  <a:schemeClr val="tx1"/>
                </a:solidFill>
              </a:rPr>
              <a:t>Analýza sentimentu</a:t>
            </a:r>
            <a:br>
              <a:rPr lang="sk-SK" altLang="sk-SK" b="1">
                <a:solidFill>
                  <a:schemeClr val="tx1"/>
                </a:solidFill>
              </a:rPr>
            </a:br>
            <a:endParaRPr lang="cs-CZ" altLang="sk-SK" b="1">
              <a:solidFill>
                <a:schemeClr val="tx1"/>
              </a:solidFill>
            </a:endParaRP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396925A4-BA54-4112-918D-E3FA69FED31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sk-SK" altLang="sk-SK" sz="2000" b="1"/>
              <a:t>prof. </a:t>
            </a:r>
            <a:r>
              <a:rPr lang="sk-SK" altLang="sk-SK" sz="2000" b="1" dirty="0"/>
              <a:t>Ing. Kristína Machová, PhD.</a:t>
            </a:r>
          </a:p>
          <a:p>
            <a:pPr eaLnBrk="1" hangingPunct="1">
              <a:lnSpc>
                <a:spcPct val="80000"/>
              </a:lnSpc>
            </a:pPr>
            <a:r>
              <a:rPr lang="sk-SK" altLang="sk-SK" sz="2000" dirty="0"/>
              <a:t>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sk-SK" sz="2000" dirty="0">
                <a:hlinkClick r:id="rId2"/>
              </a:rPr>
              <a:t>k</a:t>
            </a:r>
            <a:r>
              <a:rPr lang="sk-SK" altLang="sk-SK" sz="2000" dirty="0" err="1">
                <a:hlinkClick r:id="rId2"/>
              </a:rPr>
              <a:t>ristina</a:t>
            </a:r>
            <a:r>
              <a:rPr lang="sk-SK" altLang="sk-SK" sz="2000" dirty="0">
                <a:hlinkClick r:id="rId2"/>
              </a:rPr>
              <a:t>.</a:t>
            </a:r>
            <a:r>
              <a:rPr lang="en-US" altLang="sk-SK" sz="2000" dirty="0">
                <a:hlinkClick r:id="rId2"/>
              </a:rPr>
              <a:t>m</a:t>
            </a:r>
            <a:r>
              <a:rPr lang="sk-SK" altLang="sk-SK" sz="2000" dirty="0" err="1">
                <a:hlinkClick r:id="rId2"/>
              </a:rPr>
              <a:t>achova</a:t>
            </a:r>
            <a:r>
              <a:rPr lang="en-US" altLang="sk-SK" sz="2000" dirty="0">
                <a:hlinkClick r:id="rId2"/>
              </a:rPr>
              <a:t>@tuke.sk</a:t>
            </a:r>
            <a:endParaRPr lang="en-US" altLang="sk-SK" sz="2000" dirty="0"/>
          </a:p>
          <a:p>
            <a:pPr eaLnBrk="1" hangingPunct="1">
              <a:lnSpc>
                <a:spcPct val="80000"/>
              </a:lnSpc>
            </a:pPr>
            <a:r>
              <a:rPr lang="cs-CZ" sz="2000" dirty="0">
                <a:hlinkClick r:id="rId3"/>
              </a:rPr>
              <a:t>https://kristina.machova.website.tuke.sk</a:t>
            </a:r>
            <a:r>
              <a:rPr lang="cs-CZ" altLang="sk-SK" sz="2000" dirty="0"/>
              <a:t> </a:t>
            </a:r>
          </a:p>
          <a:p>
            <a:pPr eaLnBrk="1" hangingPunct="1">
              <a:lnSpc>
                <a:spcPct val="80000"/>
              </a:lnSpc>
            </a:pPr>
            <a:endParaRPr lang="cs-CZ" altLang="sk-SK" sz="2000" dirty="0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4">
            <a:extLst>
              <a:ext uri="{FF2B5EF4-FFF2-40B4-BE49-F238E27FC236}">
                <a16:creationId xmlns:a16="http://schemas.microsoft.com/office/drawing/2014/main" id="{0B20AA15-5026-42FF-B5D6-4848B2CD87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6813" y="466725"/>
            <a:ext cx="180657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3200" b="1" i="0"/>
              <a:t>Osnova:</a:t>
            </a:r>
            <a:endParaRPr lang="cs-CZ" altLang="sk-SK" sz="3200" b="1" i="0"/>
          </a:p>
        </p:txBody>
      </p:sp>
      <p:sp>
        <p:nvSpPr>
          <p:cNvPr id="4099" name="Text Box 5">
            <a:extLst>
              <a:ext uri="{FF2B5EF4-FFF2-40B4-BE49-F238E27FC236}">
                <a16:creationId xmlns:a16="http://schemas.microsoft.com/office/drawing/2014/main" id="{D4AF4F33-0F08-4FF9-ADE5-367029E47C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413" y="40513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k-SK" altLang="sk-SK" sz="1800" i="0"/>
          </a:p>
        </p:txBody>
      </p:sp>
      <p:sp>
        <p:nvSpPr>
          <p:cNvPr id="4100" name="Text Box 6">
            <a:extLst>
              <a:ext uri="{FF2B5EF4-FFF2-40B4-BE49-F238E27FC236}">
                <a16:creationId xmlns:a16="http://schemas.microsoft.com/office/drawing/2014/main" id="{95B5079D-4172-4E72-9717-43D1D91F6B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7813" y="2133600"/>
            <a:ext cx="3254375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 algn="l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AutoNum type="arabicPeriod"/>
            </a:pPr>
            <a:r>
              <a:rPr lang="sk-SK" altLang="sk-SK" sz="2400" i="0"/>
              <a:t>Analýza sentimentu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AutoNum type="arabicPeriod"/>
            </a:pPr>
            <a:r>
              <a:rPr lang="sk-SK" altLang="sk-SK" sz="2400" i="0"/>
              <a:t>Diskusné skupiny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AutoNum type="arabicPeriod"/>
            </a:pPr>
            <a:r>
              <a:rPr lang="sk-SK" altLang="sk-SK" sz="2400" i="0"/>
              <a:t>Klasifikácia názorov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AutoNum type="arabicPeriod"/>
            </a:pPr>
            <a:endParaRPr lang="sk-SK" altLang="sk-SK" sz="2400" i="0"/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2">
            <a:extLst>
              <a:ext uri="{FF2B5EF4-FFF2-40B4-BE49-F238E27FC236}">
                <a16:creationId xmlns:a16="http://schemas.microsoft.com/office/drawing/2014/main" id="{260CF824-2D6F-4A78-BAE8-59D1B7EFD1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6813" y="466725"/>
            <a:ext cx="39941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3200" b="1" i="0"/>
              <a:t>Analýza sentimentu</a:t>
            </a:r>
            <a:endParaRPr lang="cs-CZ" altLang="sk-SK" sz="3200" b="1" i="0"/>
          </a:p>
        </p:txBody>
      </p:sp>
      <p:sp>
        <p:nvSpPr>
          <p:cNvPr id="5123" name="Text Box 3">
            <a:extLst>
              <a:ext uri="{FF2B5EF4-FFF2-40B4-BE49-F238E27FC236}">
                <a16:creationId xmlns:a16="http://schemas.microsoft.com/office/drawing/2014/main" id="{BB477CA7-CBE9-4CB5-B673-D6F1DDA002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413" y="40513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k-SK" altLang="sk-SK" sz="1800" i="0"/>
          </a:p>
        </p:txBody>
      </p:sp>
      <p:sp>
        <p:nvSpPr>
          <p:cNvPr id="21508" name="Text Box 4">
            <a:extLst>
              <a:ext uri="{FF2B5EF4-FFF2-40B4-BE49-F238E27FC236}">
                <a16:creationId xmlns:a16="http://schemas.microsoft.com/office/drawing/2014/main" id="{1E1B8430-7FEA-4FF8-A264-1E64B96340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989138"/>
            <a:ext cx="8135937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l" eaLnBrk="1" hangingPunct="1">
              <a:buFont typeface="Wingdings" pitchFamily="2" charset="2"/>
              <a:buNone/>
              <a:defRPr/>
            </a:pPr>
            <a:r>
              <a:rPr lang="sk-SK" sz="2400" i="0" dirty="0">
                <a:latin typeface="Arial" charset="0"/>
              </a:rPr>
              <a:t>Dnes komerčné firmy ponúkajú mediálny monitoring </a:t>
            </a:r>
          </a:p>
          <a:p>
            <a:pPr marL="342900" indent="-342900" algn="l" eaLnBrk="1" hangingPunct="1">
              <a:buFont typeface="Wingdings" pitchFamily="2" charset="2"/>
              <a:buNone/>
              <a:defRPr/>
            </a:pPr>
            <a:r>
              <a:rPr lang="sk-SK" sz="2400" i="0" dirty="0">
                <a:latin typeface="Arial" charset="0"/>
              </a:rPr>
              <a:t>na sledovanie ohlasov v medi</a:t>
            </a:r>
            <a:r>
              <a:rPr lang="en-US" sz="2400" i="0" dirty="0">
                <a:latin typeface="Arial" charset="0"/>
              </a:rPr>
              <a:t>a</a:t>
            </a:r>
            <a:r>
              <a:rPr lang="sk-SK" sz="2400" i="0" dirty="0">
                <a:latin typeface="Arial" charset="0"/>
              </a:rPr>
              <a:t>ch pre:</a:t>
            </a:r>
          </a:p>
          <a:p>
            <a:pPr marL="342900" indent="-342900" algn="l" eaLnBrk="1" hangingPunct="1">
              <a:buFont typeface="Wingdings" pitchFamily="2" charset="2"/>
              <a:buChar char="q"/>
              <a:defRPr/>
            </a:pPr>
            <a:r>
              <a:rPr lang="sk-SK" sz="2400" i="0" dirty="0">
                <a:latin typeface="Arial" charset="0"/>
              </a:rPr>
              <a:t>veľké firmy a organizácie</a:t>
            </a:r>
          </a:p>
          <a:p>
            <a:pPr marL="342900" indent="-342900" algn="l" eaLnBrk="1" hangingPunct="1">
              <a:buFont typeface="Wingdings" pitchFamily="2" charset="2"/>
              <a:buChar char="q"/>
              <a:defRPr/>
            </a:pPr>
            <a:r>
              <a:rPr lang="sk-SK" sz="2400" i="0" dirty="0">
                <a:latin typeface="Arial" charset="0"/>
              </a:rPr>
              <a:t>politické strany</a:t>
            </a:r>
          </a:p>
          <a:p>
            <a:pPr marL="342900" indent="-342900" algn="l" eaLnBrk="1" hangingPunct="1">
              <a:buFont typeface="Wingdings" pitchFamily="2" charset="2"/>
              <a:buChar char="q"/>
              <a:defRPr/>
            </a:pPr>
            <a:r>
              <a:rPr lang="sk-SK" sz="2400" i="0" dirty="0">
                <a:latin typeface="Arial" charset="0"/>
              </a:rPr>
              <a:t>subjekty verejnej a štátnej správy</a:t>
            </a:r>
          </a:p>
          <a:p>
            <a:pPr marL="342900" indent="-342900" algn="l" eaLnBrk="1" hangingPunct="1">
              <a:buFont typeface="Wingdings" pitchFamily="2" charset="2"/>
              <a:buChar char="q"/>
              <a:defRPr/>
            </a:pPr>
            <a:r>
              <a:rPr lang="sk-SK" sz="2400" i="0" dirty="0">
                <a:latin typeface="Arial" charset="0"/>
              </a:rPr>
              <a:t>rôzne odvetvia hospodárstva</a:t>
            </a:r>
          </a:p>
          <a:p>
            <a:pPr marL="342900" indent="-342900" algn="l" eaLnBrk="1" hangingPunct="1">
              <a:buFont typeface="Wingdings" pitchFamily="2" charset="2"/>
              <a:buNone/>
              <a:defRPr/>
            </a:pPr>
            <a:r>
              <a:rPr lang="sk-SK" sz="2400" i="0" dirty="0">
                <a:solidFill>
                  <a:schemeClr val="accent5">
                    <a:lumMod val="25000"/>
                  </a:schemeClr>
                </a:solidFill>
                <a:latin typeface="Arial" charset="0"/>
              </a:rPr>
              <a:t>Monitorovanie mediálnych ohlasov je len prvým krokom.</a:t>
            </a:r>
          </a:p>
          <a:p>
            <a:pPr marL="342900" indent="-342900" algn="l" eaLnBrk="1" hangingPunct="1">
              <a:buFont typeface="Wingdings" pitchFamily="2" charset="2"/>
              <a:buNone/>
              <a:defRPr/>
            </a:pPr>
            <a:r>
              <a:rPr lang="sk-SK" sz="2400" i="0" dirty="0">
                <a:solidFill>
                  <a:schemeClr val="accent5">
                    <a:lumMod val="25000"/>
                  </a:schemeClr>
                </a:solidFill>
                <a:latin typeface="Arial" charset="0"/>
              </a:rPr>
              <a:t>Dôležitejším je určovanie charakterov príspevkov a </a:t>
            </a:r>
          </a:p>
          <a:p>
            <a:pPr marL="342900" indent="-342900" algn="l" eaLnBrk="1" hangingPunct="1">
              <a:buFont typeface="Wingdings" pitchFamily="2" charset="2"/>
              <a:buNone/>
              <a:defRPr/>
            </a:pPr>
            <a:r>
              <a:rPr lang="sk-SK" sz="2400" i="0" dirty="0">
                <a:solidFill>
                  <a:schemeClr val="accent5">
                    <a:lumMod val="25000"/>
                  </a:schemeClr>
                </a:solidFill>
                <a:latin typeface="Arial" charset="0"/>
              </a:rPr>
              <a:t>analýza </a:t>
            </a:r>
            <a:r>
              <a:rPr lang="sk-SK" sz="2400" i="0" dirty="0" err="1">
                <a:solidFill>
                  <a:schemeClr val="accent5">
                    <a:lumMod val="25000"/>
                  </a:schemeClr>
                </a:solidFill>
                <a:latin typeface="Arial" charset="0"/>
              </a:rPr>
              <a:t>sentimentu</a:t>
            </a:r>
            <a:r>
              <a:rPr lang="sk-SK" sz="2400" i="0" dirty="0">
                <a:solidFill>
                  <a:schemeClr val="accent5">
                    <a:lumMod val="25000"/>
                  </a:schemeClr>
                </a:solidFill>
                <a:latin typeface="Arial" charset="0"/>
              </a:rPr>
              <a:t>.</a:t>
            </a:r>
          </a:p>
          <a:p>
            <a:pPr marL="342900" indent="-342900" algn="l" eaLnBrk="1" hangingPunct="1">
              <a:buFont typeface="Wingdings" pitchFamily="2" charset="2"/>
              <a:buNone/>
              <a:defRPr/>
            </a:pPr>
            <a:r>
              <a:rPr lang="sk-SK" sz="2400" i="0" dirty="0">
                <a:latin typeface="Arial" charset="0"/>
              </a:rPr>
              <a:t>Prvýkrát použili túto metódu</a:t>
            </a:r>
            <a:r>
              <a:rPr lang="sk-SK" sz="2400" dirty="0">
                <a:latin typeface="Arial" charset="0"/>
              </a:rPr>
              <a:t> </a:t>
            </a:r>
            <a:r>
              <a:rPr lang="sk-SK" sz="2400" i="0" dirty="0">
                <a:latin typeface="Arial" charset="0"/>
              </a:rPr>
              <a:t>Bo </a:t>
            </a:r>
            <a:r>
              <a:rPr lang="sk-SK" sz="2400" i="0" dirty="0" err="1">
                <a:latin typeface="Arial" charset="0"/>
              </a:rPr>
              <a:t>Pang</a:t>
            </a:r>
            <a:r>
              <a:rPr lang="sk-SK" sz="2400" i="0" dirty="0">
                <a:latin typeface="Arial" charset="0"/>
              </a:rPr>
              <a:t> a </a:t>
            </a:r>
            <a:r>
              <a:rPr lang="sk-SK" sz="2400" i="0" dirty="0" err="1">
                <a:latin typeface="Arial" charset="0"/>
              </a:rPr>
              <a:t>Lillian</a:t>
            </a:r>
            <a:r>
              <a:rPr lang="sk-SK" sz="2400" i="0" dirty="0">
                <a:latin typeface="Arial" charset="0"/>
              </a:rPr>
              <a:t> </a:t>
            </a:r>
            <a:r>
              <a:rPr lang="sk-SK" sz="2400" i="0" dirty="0" err="1">
                <a:latin typeface="Arial" charset="0"/>
              </a:rPr>
              <a:t>Lee</a:t>
            </a:r>
            <a:r>
              <a:rPr lang="sk-SK" sz="2400" i="0" dirty="0">
                <a:latin typeface="Arial" charset="0"/>
              </a:rPr>
              <a:t> v 2004</a:t>
            </a:r>
          </a:p>
          <a:p>
            <a:pPr marL="342900" indent="-342900" algn="l" eaLnBrk="1" hangingPunct="1">
              <a:buFont typeface="Wingdings" pitchFamily="2" charset="2"/>
              <a:buNone/>
              <a:defRPr/>
            </a:pPr>
            <a:r>
              <a:rPr lang="sk-SK" sz="2400" i="0" dirty="0">
                <a:latin typeface="Arial" charset="0"/>
              </a:rPr>
              <a:t>na analýzu recenzií filmov.</a:t>
            </a:r>
          </a:p>
          <a:p>
            <a:pPr marL="342900" indent="-342900" algn="l" eaLnBrk="1" hangingPunct="1">
              <a:defRPr/>
            </a:pPr>
            <a:endParaRPr lang="sk-SK" sz="2400" i="0" dirty="0">
              <a:solidFill>
                <a:srgbClr val="006666"/>
              </a:solidFill>
              <a:latin typeface="Arial" charset="0"/>
            </a:endParaRP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>
            <a:extLst>
              <a:ext uri="{FF2B5EF4-FFF2-40B4-BE49-F238E27FC236}">
                <a16:creationId xmlns:a16="http://schemas.microsoft.com/office/drawing/2014/main" id="{F08B3D6F-BDEA-45F2-B631-71DC13794F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6813" y="466725"/>
            <a:ext cx="39941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3200" b="1" i="0"/>
              <a:t>Analýza sentimentu</a:t>
            </a:r>
            <a:endParaRPr lang="cs-CZ" altLang="sk-SK" sz="3200" b="1" i="0"/>
          </a:p>
        </p:txBody>
      </p:sp>
      <p:sp>
        <p:nvSpPr>
          <p:cNvPr id="6147" name="Text Box 3">
            <a:extLst>
              <a:ext uri="{FF2B5EF4-FFF2-40B4-BE49-F238E27FC236}">
                <a16:creationId xmlns:a16="http://schemas.microsoft.com/office/drawing/2014/main" id="{2B089DC1-8B19-4DD2-93B5-35B57D50BB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413" y="40513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k-SK" altLang="sk-SK" sz="1800" i="0"/>
          </a:p>
        </p:txBody>
      </p:sp>
      <p:sp>
        <p:nvSpPr>
          <p:cNvPr id="22532" name="Text Box 4">
            <a:extLst>
              <a:ext uri="{FF2B5EF4-FFF2-40B4-BE49-F238E27FC236}">
                <a16:creationId xmlns:a16="http://schemas.microsoft.com/office/drawing/2014/main" id="{9828F33A-4F72-4641-88C8-CA0F09ACC5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989138"/>
            <a:ext cx="8135937" cy="4154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l" eaLnBrk="1" hangingPunct="1">
              <a:buFont typeface="Wingdings" pitchFamily="2" charset="2"/>
              <a:buNone/>
              <a:defRPr/>
            </a:pPr>
            <a:r>
              <a:rPr lang="sk-SK" sz="2400" i="0" dirty="0">
                <a:latin typeface="Arial" charset="0"/>
              </a:rPr>
              <a:t>Analýza </a:t>
            </a:r>
            <a:r>
              <a:rPr lang="sk-SK" sz="2400" i="0" dirty="0" err="1">
                <a:latin typeface="Arial" charset="0"/>
              </a:rPr>
              <a:t>sentimentu</a:t>
            </a:r>
            <a:r>
              <a:rPr lang="sk-SK" sz="2400" i="0" dirty="0">
                <a:latin typeface="Arial" charset="0"/>
              </a:rPr>
              <a:t> z oficiálnych a neoficiálnych (</a:t>
            </a:r>
            <a:r>
              <a:rPr lang="sk-SK" sz="2400" i="0" dirty="0" err="1">
                <a:latin typeface="Arial" charset="0"/>
              </a:rPr>
              <a:t>blogy</a:t>
            </a:r>
            <a:r>
              <a:rPr lang="sk-SK" sz="2400" i="0" dirty="0">
                <a:latin typeface="Arial" charset="0"/>
              </a:rPr>
              <a:t> a </a:t>
            </a:r>
          </a:p>
          <a:p>
            <a:pPr marL="342900" indent="-342900" algn="l" eaLnBrk="1" hangingPunct="1">
              <a:buFont typeface="Wingdings" pitchFamily="2" charset="2"/>
              <a:buNone/>
              <a:defRPr/>
            </a:pPr>
            <a:r>
              <a:rPr lang="sk-SK" sz="2400" i="0" dirty="0">
                <a:latin typeface="Arial" charset="0"/>
              </a:rPr>
              <a:t>diskusné skupiny) umožní:</a:t>
            </a:r>
          </a:p>
          <a:p>
            <a:pPr marL="342900" indent="-342900" algn="l" eaLnBrk="1" hangingPunct="1">
              <a:buFont typeface="Wingdings" pitchFamily="2" charset="2"/>
              <a:buChar char="q"/>
              <a:defRPr/>
            </a:pPr>
            <a:r>
              <a:rPr lang="sk-SK" sz="2400" i="0" dirty="0" err="1">
                <a:latin typeface="Arial" charset="0"/>
              </a:rPr>
              <a:t>predikovať</a:t>
            </a:r>
            <a:r>
              <a:rPr lang="sk-SK" sz="2400" i="0" dirty="0">
                <a:latin typeface="Arial" charset="0"/>
              </a:rPr>
              <a:t> vývoj nálad spoločnosti</a:t>
            </a:r>
          </a:p>
          <a:p>
            <a:pPr marL="342900" indent="-342900" algn="l" eaLnBrk="1" hangingPunct="1">
              <a:buFont typeface="Wingdings" pitchFamily="2" charset="2"/>
              <a:buChar char="q"/>
              <a:defRPr/>
            </a:pPr>
            <a:r>
              <a:rPr lang="sk-SK" sz="2400" i="0" dirty="0">
                <a:latin typeface="Arial" charset="0"/>
              </a:rPr>
              <a:t>stanoviť miery pre určenie slobody prejavu v tlačených médiách</a:t>
            </a:r>
          </a:p>
          <a:p>
            <a:pPr marL="342900" indent="-342900" algn="l" eaLnBrk="1" hangingPunct="1">
              <a:buFont typeface="Wingdings" pitchFamily="2" charset="2"/>
              <a:buNone/>
              <a:defRPr/>
            </a:pPr>
            <a:r>
              <a:rPr lang="sk-SK" sz="2400" i="0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Systémy využívajúce analýzu </a:t>
            </a:r>
            <a:r>
              <a:rPr lang="sk-SK" sz="2400" i="0" dirty="0" err="1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sentimentu</a:t>
            </a:r>
            <a:r>
              <a:rPr lang="sk-SK" sz="2400" i="0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 určujú pocity </a:t>
            </a:r>
          </a:p>
          <a:p>
            <a:pPr marL="342900" indent="-342900" algn="l" eaLnBrk="1" hangingPunct="1">
              <a:buFont typeface="Wingdings" pitchFamily="2" charset="2"/>
              <a:buNone/>
              <a:defRPr/>
            </a:pPr>
            <a:r>
              <a:rPr lang="sk-SK" sz="2400" i="0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a názory vyjadrené v texte formou prirodzeného jazyka.</a:t>
            </a:r>
          </a:p>
          <a:p>
            <a:pPr marL="342900" indent="-342900" algn="l" eaLnBrk="1" hangingPunct="1">
              <a:buFont typeface="Wingdings" pitchFamily="2" charset="2"/>
              <a:buNone/>
              <a:defRPr/>
            </a:pPr>
            <a:r>
              <a:rPr lang="sk-SK" sz="2400" i="0" dirty="0">
                <a:latin typeface="Arial" charset="0"/>
              </a:rPr>
              <a:t>Analýzu textu je potrebné robiť s ohľadom na</a:t>
            </a:r>
          </a:p>
          <a:p>
            <a:pPr marL="342900" indent="-342900" algn="l" eaLnBrk="1" hangingPunct="1">
              <a:buFont typeface="Wingdings" pitchFamily="2" charset="2"/>
              <a:buNone/>
              <a:defRPr/>
            </a:pPr>
            <a:r>
              <a:rPr lang="sk-SK" sz="2400" i="0" dirty="0">
                <a:latin typeface="Arial" charset="0"/>
              </a:rPr>
              <a:t>spracovávanú doménu.</a:t>
            </a:r>
          </a:p>
          <a:p>
            <a:pPr marL="342900" indent="-342900" algn="l" eaLnBrk="1" hangingPunct="1">
              <a:buFont typeface="Wingdings" pitchFamily="2" charset="2"/>
              <a:buNone/>
              <a:defRPr/>
            </a:pPr>
            <a:endParaRPr lang="sk-SK" sz="2400" i="0" dirty="0">
              <a:latin typeface="Arial" charset="0"/>
            </a:endParaRPr>
          </a:p>
          <a:p>
            <a:pPr marL="342900" indent="-342900" algn="l" eaLnBrk="1" hangingPunct="1">
              <a:defRPr/>
            </a:pPr>
            <a:endParaRPr lang="sk-SK" sz="2400" i="0" dirty="0">
              <a:solidFill>
                <a:srgbClr val="006666"/>
              </a:solidFill>
              <a:latin typeface="Arial" charset="0"/>
            </a:endParaRP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2">
            <a:extLst>
              <a:ext uri="{FF2B5EF4-FFF2-40B4-BE49-F238E27FC236}">
                <a16:creationId xmlns:a16="http://schemas.microsoft.com/office/drawing/2014/main" id="{3A50A855-3125-4CDD-BA05-2CA982D319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6813" y="466725"/>
            <a:ext cx="39941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3200" b="1" i="0"/>
              <a:t>Analýza sentimentu</a:t>
            </a:r>
            <a:endParaRPr lang="cs-CZ" altLang="sk-SK" sz="3200" b="1" i="0"/>
          </a:p>
        </p:txBody>
      </p:sp>
      <p:sp>
        <p:nvSpPr>
          <p:cNvPr id="7171" name="Text Box 3">
            <a:extLst>
              <a:ext uri="{FF2B5EF4-FFF2-40B4-BE49-F238E27FC236}">
                <a16:creationId xmlns:a16="http://schemas.microsoft.com/office/drawing/2014/main" id="{0034BB8E-BFD6-4966-A5A5-49BF62478D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413" y="40513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k-SK" altLang="sk-SK" sz="1800" i="0"/>
          </a:p>
        </p:txBody>
      </p:sp>
      <p:sp>
        <p:nvSpPr>
          <p:cNvPr id="23556" name="Text Box 4">
            <a:extLst>
              <a:ext uri="{FF2B5EF4-FFF2-40B4-BE49-F238E27FC236}">
                <a16:creationId xmlns:a16="http://schemas.microsoft.com/office/drawing/2014/main" id="{93A5DA13-E76D-4CE9-B034-7787CBA96E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484313"/>
            <a:ext cx="8135937" cy="4894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l" eaLnBrk="1" hangingPunct="1">
              <a:buFont typeface="Wingdings" pitchFamily="2" charset="2"/>
              <a:buNone/>
              <a:defRPr/>
            </a:pPr>
            <a:r>
              <a:rPr lang="sk-SK" sz="2400" i="0" dirty="0">
                <a:latin typeface="Arial" charset="0"/>
              </a:rPr>
              <a:t>Podľa </a:t>
            </a:r>
            <a:r>
              <a:rPr lang="sk-SK" sz="2400" i="0" dirty="0" err="1">
                <a:latin typeface="Arial" charset="0"/>
              </a:rPr>
              <a:t>Osgooda</a:t>
            </a:r>
            <a:r>
              <a:rPr lang="sk-SK" sz="2400" i="0" dirty="0">
                <a:latin typeface="Arial" charset="0"/>
              </a:rPr>
              <a:t> rozoznávame tri emočné rozmery</a:t>
            </a:r>
          </a:p>
          <a:p>
            <a:pPr marL="342900" indent="-342900" algn="l" eaLnBrk="1" hangingPunct="1">
              <a:buFont typeface="Wingdings" pitchFamily="2" charset="2"/>
              <a:buNone/>
              <a:defRPr/>
            </a:pPr>
            <a:r>
              <a:rPr lang="sk-SK" sz="2400" i="0" dirty="0">
                <a:latin typeface="Arial" charset="0"/>
              </a:rPr>
              <a:t>písaného textu (definícia sémantického priestoru):</a:t>
            </a:r>
          </a:p>
          <a:p>
            <a:pPr marL="342900" indent="-342900" algn="l" eaLnBrk="1" hangingPunct="1">
              <a:buFont typeface="Wingdings" pitchFamily="2" charset="2"/>
              <a:buChar char="q"/>
              <a:defRPr/>
            </a:pPr>
            <a:r>
              <a:rPr lang="sk-SK" sz="2400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hodnotenie</a:t>
            </a:r>
            <a:r>
              <a:rPr lang="sk-SK" sz="2400" i="0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sk-SK" sz="2400" i="0" dirty="0">
                <a:latin typeface="Arial" charset="0"/>
              </a:rPr>
              <a:t>(pozitívne alebo negatívne)</a:t>
            </a:r>
          </a:p>
          <a:p>
            <a:pPr marL="342900" indent="-342900" algn="l" eaLnBrk="1" hangingPunct="1">
              <a:buFont typeface="Wingdings" pitchFamily="2" charset="2"/>
              <a:buChar char="q"/>
              <a:defRPr/>
            </a:pPr>
            <a:r>
              <a:rPr lang="sk-SK" sz="2400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účinok, potencia</a:t>
            </a:r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en-US" sz="2400" i="0" dirty="0">
                <a:latin typeface="Arial" charset="0"/>
              </a:rPr>
              <a:t>(</a:t>
            </a:r>
            <a:r>
              <a:rPr lang="sk-SK" sz="2400" i="0" dirty="0">
                <a:latin typeface="Arial" charset="0"/>
              </a:rPr>
              <a:t>závisia od nasledovných faktorov):</a:t>
            </a:r>
          </a:p>
          <a:p>
            <a:pPr marL="742950" lvl="1" indent="-285750" algn="l" eaLnBrk="1" hangingPunct="1">
              <a:buFont typeface="Wingdings" pitchFamily="2" charset="2"/>
              <a:buChar char="q"/>
              <a:defRPr/>
            </a:pPr>
            <a:r>
              <a:rPr lang="sk-SK" sz="2400" dirty="0">
                <a:solidFill>
                  <a:schemeClr val="accent5">
                    <a:lumMod val="25000"/>
                  </a:schemeClr>
                </a:solidFill>
                <a:latin typeface="Arial" charset="0"/>
              </a:rPr>
              <a:t>vzdialenosť</a:t>
            </a:r>
            <a:r>
              <a:rPr lang="sk-SK" sz="2400" i="0" dirty="0">
                <a:solidFill>
                  <a:schemeClr val="accent5">
                    <a:lumMod val="25000"/>
                  </a:schemeClr>
                </a:solidFill>
                <a:latin typeface="Arial" charset="0"/>
              </a:rPr>
              <a:t> </a:t>
            </a:r>
            <a:r>
              <a:rPr lang="sk-SK" sz="2400" i="0" dirty="0">
                <a:latin typeface="Arial" charset="0"/>
              </a:rPr>
              <a:t>(vzťah autora k téme)</a:t>
            </a:r>
          </a:p>
          <a:p>
            <a:pPr marL="742950" lvl="1" indent="-285750" algn="l" eaLnBrk="1" hangingPunct="1">
              <a:buFont typeface="Wingdings" pitchFamily="2" charset="2"/>
              <a:buChar char="q"/>
              <a:defRPr/>
            </a:pPr>
            <a:r>
              <a:rPr lang="sk-SK" sz="2400" dirty="0">
                <a:solidFill>
                  <a:schemeClr val="accent5">
                    <a:lumMod val="25000"/>
                  </a:schemeClr>
                </a:solidFill>
                <a:latin typeface="Arial" charset="0"/>
              </a:rPr>
              <a:t>špecifickosť</a:t>
            </a:r>
            <a:r>
              <a:rPr lang="sk-SK" sz="2400" i="0" dirty="0">
                <a:solidFill>
                  <a:schemeClr val="accent5">
                    <a:lumMod val="25000"/>
                  </a:schemeClr>
                </a:solidFill>
                <a:latin typeface="Arial" charset="0"/>
              </a:rPr>
              <a:t> </a:t>
            </a:r>
            <a:r>
              <a:rPr lang="sk-SK" sz="2400" i="0" dirty="0">
                <a:latin typeface="Arial" charset="0"/>
              </a:rPr>
              <a:t>(jasná, vágna formulácia)</a:t>
            </a:r>
          </a:p>
          <a:p>
            <a:pPr marL="742950" lvl="1" indent="-285750" algn="l" eaLnBrk="1" hangingPunct="1">
              <a:buFont typeface="Wingdings" pitchFamily="2" charset="2"/>
              <a:buChar char="q"/>
              <a:defRPr/>
            </a:pPr>
            <a:r>
              <a:rPr lang="sk-SK" sz="2400" dirty="0">
                <a:solidFill>
                  <a:schemeClr val="accent5">
                    <a:lumMod val="25000"/>
                  </a:schemeClr>
                </a:solidFill>
                <a:latin typeface="Arial" charset="0"/>
              </a:rPr>
              <a:t>určitosť </a:t>
            </a:r>
            <a:r>
              <a:rPr lang="sk-SK" sz="2400" i="0" dirty="0">
                <a:latin typeface="Arial" charset="0"/>
              </a:rPr>
              <a:t>(istota, pochybnosti autora)</a:t>
            </a:r>
          </a:p>
          <a:p>
            <a:pPr marL="342900" indent="-342900" algn="l" eaLnBrk="1" hangingPunct="1">
              <a:buFont typeface="Wingdings" pitchFamily="2" charset="2"/>
              <a:buChar char="q"/>
              <a:defRPr/>
            </a:pPr>
            <a:r>
              <a:rPr lang="sk-SK" sz="2400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intenzita</a:t>
            </a:r>
            <a:r>
              <a:rPr lang="sk-SK" sz="2400" i="0" dirty="0">
                <a:latin typeface="Arial" charset="0"/>
              </a:rPr>
              <a:t> (sila emócie)</a:t>
            </a:r>
          </a:p>
          <a:p>
            <a:pPr marL="342900" indent="-342900" algn="l" eaLnBrk="1" hangingPunct="1">
              <a:buFont typeface="Wingdings" pitchFamily="2" charset="2"/>
              <a:buNone/>
              <a:defRPr/>
            </a:pPr>
            <a:r>
              <a:rPr lang="sk-SK" sz="2400" i="0" dirty="0">
                <a:latin typeface="Arial" charset="0"/>
              </a:rPr>
              <a:t>Metódy analýzy </a:t>
            </a:r>
            <a:r>
              <a:rPr lang="sk-SK" sz="2400" i="0" dirty="0" err="1">
                <a:latin typeface="Arial" charset="0"/>
              </a:rPr>
              <a:t>sentimentu</a:t>
            </a:r>
            <a:r>
              <a:rPr lang="sk-SK" sz="2400" i="0" dirty="0">
                <a:latin typeface="Arial" charset="0"/>
              </a:rPr>
              <a:t> pracujú so slovami, ktoré nevyjadrujú priamo pocity iba hodnotia tému. </a:t>
            </a:r>
          </a:p>
          <a:p>
            <a:pPr marL="342900" indent="-342900" algn="l" eaLnBrk="1" hangingPunct="1">
              <a:buFont typeface="Wingdings" pitchFamily="2" charset="2"/>
              <a:buNone/>
              <a:defRPr/>
            </a:pPr>
            <a:r>
              <a:rPr lang="sk-SK" sz="2400" i="0" dirty="0" err="1">
                <a:latin typeface="Arial" charset="0"/>
              </a:rPr>
              <a:t>Sentiment</a:t>
            </a:r>
            <a:r>
              <a:rPr lang="sk-SK" sz="2400" i="0" dirty="0">
                <a:latin typeface="Arial" charset="0"/>
              </a:rPr>
              <a:t> je možné vyjadriť aj pomocou irónie, sarkazmu.</a:t>
            </a:r>
          </a:p>
          <a:p>
            <a:pPr marL="342900" indent="-342900" algn="l" eaLnBrk="1" hangingPunct="1">
              <a:buFont typeface="Wingdings" pitchFamily="2" charset="2"/>
              <a:buNone/>
              <a:defRPr/>
            </a:pPr>
            <a:r>
              <a:rPr lang="sk-SK" sz="2400" i="0" dirty="0">
                <a:latin typeface="Arial" charset="0"/>
              </a:rPr>
              <a:t>Špeciálnym prostriedkom je používanie </a:t>
            </a:r>
            <a:r>
              <a:rPr lang="sk-SK" sz="2400" i="0" dirty="0" err="1">
                <a:latin typeface="Arial" charset="0"/>
              </a:rPr>
              <a:t>emotikov</a:t>
            </a:r>
            <a:r>
              <a:rPr lang="sk-SK" sz="2400" i="0" dirty="0">
                <a:latin typeface="Arial" charset="0"/>
              </a:rPr>
              <a:t>.</a:t>
            </a:r>
          </a:p>
          <a:p>
            <a:pPr marL="342900" indent="-342900" algn="l" eaLnBrk="1" hangingPunct="1">
              <a:defRPr/>
            </a:pPr>
            <a:endParaRPr lang="sk-SK" sz="2400" i="0" dirty="0">
              <a:solidFill>
                <a:srgbClr val="006666"/>
              </a:solidFill>
              <a:latin typeface="Arial" charset="0"/>
            </a:endParaRPr>
          </a:p>
        </p:txBody>
      </p:sp>
      <p:pic>
        <p:nvPicPr>
          <p:cNvPr id="7173" name="Picture 5" descr="MCj04398490000[1]">
            <a:extLst>
              <a:ext uri="{FF2B5EF4-FFF2-40B4-BE49-F238E27FC236}">
                <a16:creationId xmlns:a16="http://schemas.microsoft.com/office/drawing/2014/main" id="{EE0CA768-87D7-4CFC-AE3D-B928B92D95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188" y="5648325"/>
            <a:ext cx="1406525" cy="120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>
            <a:extLst>
              <a:ext uri="{FF2B5EF4-FFF2-40B4-BE49-F238E27FC236}">
                <a16:creationId xmlns:a16="http://schemas.microsoft.com/office/drawing/2014/main" id="{DA90FF45-0D9E-4807-8B22-9E901BF835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6813" y="466725"/>
            <a:ext cx="36322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3200" b="1" i="0"/>
              <a:t>Diskusné skupiny</a:t>
            </a:r>
            <a:endParaRPr lang="cs-CZ" altLang="sk-SK" sz="3200" b="1" i="0"/>
          </a:p>
        </p:txBody>
      </p:sp>
      <p:sp>
        <p:nvSpPr>
          <p:cNvPr id="8195" name="Text Box 3">
            <a:extLst>
              <a:ext uri="{FF2B5EF4-FFF2-40B4-BE49-F238E27FC236}">
                <a16:creationId xmlns:a16="http://schemas.microsoft.com/office/drawing/2014/main" id="{60D67866-41FF-4F8B-AA0C-043A6F9CAE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413" y="40513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k-SK" altLang="sk-SK" sz="1800" i="0"/>
          </a:p>
        </p:txBody>
      </p:sp>
      <p:sp>
        <p:nvSpPr>
          <p:cNvPr id="8196" name="Text Box 4">
            <a:extLst>
              <a:ext uri="{FF2B5EF4-FFF2-40B4-BE49-F238E27FC236}">
                <a16:creationId xmlns:a16="http://schemas.microsoft.com/office/drawing/2014/main" id="{93D2BB65-5854-4F4B-9BFD-89C954E3E2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989138"/>
            <a:ext cx="8064500" cy="4154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algn="l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q"/>
            </a:pPr>
            <a:r>
              <a:rPr lang="sk-SK" altLang="sk-SK" sz="2400" i="0"/>
              <a:t>Diskusné fóra predstavujú jeden z prostriedkov prispievania k obsahu webu.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q"/>
            </a:pPr>
            <a:r>
              <a:rPr lang="sk-SK" altLang="sk-SK" sz="2400" i="0"/>
              <a:t>Umožňujú používateľom webu pretvárať jeho obsah.  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q"/>
            </a:pPr>
            <a:r>
              <a:rPr lang="sk-SK" altLang="sk-SK" sz="2400" i="0"/>
              <a:t>Vytvárajú konverzačný obsah (blog, mikroblog, chat, IRC...) formou „point-to-point“, „multicast“. </a:t>
            </a:r>
            <a:endParaRPr lang="en-US" altLang="sk-SK" sz="2400" i="0"/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q"/>
            </a:pPr>
            <a:r>
              <a:rPr lang="sk-SK" altLang="sk-SK" sz="2400" i="0"/>
              <a:t>Diskusné fóra sú taktiež zdrojom poznatkov o názoroch, pocitoch a postojoch používateľov.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q"/>
            </a:pPr>
            <a:r>
              <a:rPr lang="sk-SK" altLang="sk-SK" sz="2400" i="0"/>
              <a:t>Nárastom množstva dát na diskusných fórach sa stávajú pre človeka ťažko spracovateľné – automatická klasifikácia názorov.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k-SK" altLang="sk-SK" sz="2400" i="0">
              <a:solidFill>
                <a:srgbClr val="006666"/>
              </a:solidFill>
            </a:endParaRP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2">
            <a:extLst>
              <a:ext uri="{FF2B5EF4-FFF2-40B4-BE49-F238E27FC236}">
                <a16:creationId xmlns:a16="http://schemas.microsoft.com/office/drawing/2014/main" id="{D2FE1353-6B05-422B-86C1-E0CFB0F89B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450" y="476250"/>
            <a:ext cx="36322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3200" b="1" i="0"/>
              <a:t>Diskusné skupiny</a:t>
            </a:r>
            <a:endParaRPr lang="cs-CZ" altLang="sk-SK" sz="3200" b="1" i="0"/>
          </a:p>
        </p:txBody>
      </p:sp>
      <p:sp>
        <p:nvSpPr>
          <p:cNvPr id="9219" name="Text Box 3">
            <a:extLst>
              <a:ext uri="{FF2B5EF4-FFF2-40B4-BE49-F238E27FC236}">
                <a16:creationId xmlns:a16="http://schemas.microsoft.com/office/drawing/2014/main" id="{6EE8DB95-BD6F-42A8-9C50-14DBD77E5A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413" y="40513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k-SK" altLang="sk-SK" sz="1800" i="0"/>
          </a:p>
        </p:txBody>
      </p:sp>
      <p:sp>
        <p:nvSpPr>
          <p:cNvPr id="9220" name="Text Box 4">
            <a:extLst>
              <a:ext uri="{FF2B5EF4-FFF2-40B4-BE49-F238E27FC236}">
                <a16:creationId xmlns:a16="http://schemas.microsoft.com/office/drawing/2014/main" id="{A350E2A8-9D53-4A7F-8ACD-81455F0F85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7063" y="1484313"/>
            <a:ext cx="8516937" cy="193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algn="l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q"/>
            </a:pPr>
            <a:r>
              <a:rPr lang="sk-SK" altLang="sk-SK" sz="2400" i="0"/>
              <a:t>Diskusné fóra – rozsiahle databázy názorov, pocitov, postojov a nálad ľudí, ktorí používajú Internet ako spôsob komunikácie.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q"/>
            </a:pPr>
            <a:r>
              <a:rPr lang="sk-SK" altLang="sk-SK" sz="2400" i="0"/>
              <a:t>Na rozdiel od databáz neobsahujú štruktúrované dáta, preto vyžadujú špeciálne postupy (klasifikácia názorov).</a:t>
            </a:r>
          </a:p>
        </p:txBody>
      </p:sp>
      <p:grpSp>
        <p:nvGrpSpPr>
          <p:cNvPr id="9221" name="Group 12">
            <a:extLst>
              <a:ext uri="{FF2B5EF4-FFF2-40B4-BE49-F238E27FC236}">
                <a16:creationId xmlns:a16="http://schemas.microsoft.com/office/drawing/2014/main" id="{FB631E91-67B4-472F-AFAF-60FAA3AC70F3}"/>
              </a:ext>
            </a:extLst>
          </p:cNvPr>
          <p:cNvGrpSpPr>
            <a:grpSpLocks/>
          </p:cNvGrpSpPr>
          <p:nvPr/>
        </p:nvGrpSpPr>
        <p:grpSpPr bwMode="auto">
          <a:xfrm>
            <a:off x="827088" y="3644900"/>
            <a:ext cx="2684462" cy="1876425"/>
            <a:chOff x="690" y="2202"/>
            <a:chExt cx="1691" cy="1182"/>
          </a:xfrm>
        </p:grpSpPr>
        <p:sp>
          <p:nvSpPr>
            <p:cNvPr id="9226" name="Rectangle 6">
              <a:extLst>
                <a:ext uri="{FF2B5EF4-FFF2-40B4-BE49-F238E27FC236}">
                  <a16:creationId xmlns:a16="http://schemas.microsoft.com/office/drawing/2014/main" id="{21D1FDDA-D7FE-4A10-A3E9-6C06E0A709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8" y="2523"/>
              <a:ext cx="1225" cy="45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" panose="05000000000000000000" pitchFamily="2" charset="2"/>
                <a:buChar char="n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folHlink"/>
                </a:buClr>
                <a:buSzPct val="55000"/>
                <a:buFont typeface="Wingdings" panose="05000000000000000000" pitchFamily="2" charset="2"/>
                <a:buChar char="n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endParaRPr lang="sk-SK" altLang="sk-SK" sz="1800"/>
            </a:p>
          </p:txBody>
        </p:sp>
        <p:sp>
          <p:nvSpPr>
            <p:cNvPr id="9227" name="Rectangle 7">
              <a:extLst>
                <a:ext uri="{FF2B5EF4-FFF2-40B4-BE49-F238E27FC236}">
                  <a16:creationId xmlns:a16="http://schemas.microsoft.com/office/drawing/2014/main" id="{CDE4A188-D396-44BE-BF66-17ACB15113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4" y="2659"/>
              <a:ext cx="1225" cy="45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" panose="05000000000000000000" pitchFamily="2" charset="2"/>
                <a:buChar char="n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folHlink"/>
                </a:buClr>
                <a:buSzPct val="55000"/>
                <a:buFont typeface="Wingdings" panose="05000000000000000000" pitchFamily="2" charset="2"/>
                <a:buChar char="n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endParaRPr lang="sk-SK" altLang="sk-SK" sz="1800"/>
            </a:p>
          </p:txBody>
        </p:sp>
        <p:sp>
          <p:nvSpPr>
            <p:cNvPr id="9228" name="Rectangle 8">
              <a:extLst>
                <a:ext uri="{FF2B5EF4-FFF2-40B4-BE49-F238E27FC236}">
                  <a16:creationId xmlns:a16="http://schemas.microsoft.com/office/drawing/2014/main" id="{A0A1D916-3071-422D-B76F-D83F704D4A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0" y="2795"/>
              <a:ext cx="1225" cy="45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" panose="05000000000000000000" pitchFamily="2" charset="2"/>
                <a:buChar char="n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folHlink"/>
                </a:buClr>
                <a:buSzPct val="55000"/>
                <a:buFont typeface="Wingdings" panose="05000000000000000000" pitchFamily="2" charset="2"/>
                <a:buChar char="n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endParaRPr lang="sk-SK" altLang="sk-SK" sz="1800"/>
            </a:p>
          </p:txBody>
        </p:sp>
        <p:sp>
          <p:nvSpPr>
            <p:cNvPr id="9229" name="Rectangle 9">
              <a:extLst>
                <a:ext uri="{FF2B5EF4-FFF2-40B4-BE49-F238E27FC236}">
                  <a16:creationId xmlns:a16="http://schemas.microsoft.com/office/drawing/2014/main" id="{D863EE55-EB09-467C-BCB6-BC9B05511D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6" y="2931"/>
              <a:ext cx="1225" cy="45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" panose="05000000000000000000" pitchFamily="2" charset="2"/>
                <a:buChar char="n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folHlink"/>
                </a:buClr>
                <a:buSzPct val="55000"/>
                <a:buFont typeface="Wingdings" panose="05000000000000000000" pitchFamily="2" charset="2"/>
                <a:buChar char="n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sk-SK" altLang="sk-SK" sz="1800"/>
                <a:t>Twitt X</a:t>
              </a:r>
            </a:p>
          </p:txBody>
        </p:sp>
        <p:sp>
          <p:nvSpPr>
            <p:cNvPr id="9230" name="Text Box 11">
              <a:extLst>
                <a:ext uri="{FF2B5EF4-FFF2-40B4-BE49-F238E27FC236}">
                  <a16:creationId xmlns:a16="http://schemas.microsoft.com/office/drawing/2014/main" id="{38FE9F36-5E2E-49E5-8C0A-E63D87C3540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90" y="2202"/>
              <a:ext cx="632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" panose="05000000000000000000" pitchFamily="2" charset="2"/>
                <a:buChar char="n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folHlink"/>
                </a:buClr>
                <a:buSzPct val="55000"/>
                <a:buFont typeface="Wingdings" panose="05000000000000000000" pitchFamily="2" charset="2"/>
                <a:buChar char="n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sk-SK" altLang="sk-SK" sz="2000" b="1" i="0"/>
                <a:t>Twitter</a:t>
              </a:r>
            </a:p>
          </p:txBody>
        </p:sp>
      </p:grpSp>
      <p:sp>
        <p:nvSpPr>
          <p:cNvPr id="9222" name="Rectangle 14">
            <a:extLst>
              <a:ext uri="{FF2B5EF4-FFF2-40B4-BE49-F238E27FC236}">
                <a16:creationId xmlns:a16="http://schemas.microsoft.com/office/drawing/2014/main" id="{3F0034D3-27C5-49C2-B758-47749E3202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19700" y="3716338"/>
            <a:ext cx="2808288" cy="5048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algn="l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2000" b="1" i="0"/>
              <a:t>Analýza názorov</a:t>
            </a:r>
          </a:p>
        </p:txBody>
      </p:sp>
      <p:sp>
        <p:nvSpPr>
          <p:cNvPr id="9223" name="Rectangle 16">
            <a:extLst>
              <a:ext uri="{FF2B5EF4-FFF2-40B4-BE49-F238E27FC236}">
                <a16:creationId xmlns:a16="http://schemas.microsoft.com/office/drawing/2014/main" id="{EC849431-EA7E-43C2-8179-5439EA6D99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7538" y="4797425"/>
            <a:ext cx="3600450" cy="15113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algn="l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2000" b="1" i="0"/>
              <a:t>Použiteľné informácie: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sk-SK" altLang="sk-SK" sz="2000" b="1" i="0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1800"/>
              <a:t>- Táto kniha je super</a:t>
            </a:r>
          </a:p>
          <a:p>
            <a:pPr>
              <a:spcBef>
                <a:spcPct val="0"/>
              </a:spcBef>
              <a:buClrTx/>
              <a:buSzTx/>
              <a:buFontTx/>
              <a:buChar char="-"/>
            </a:pPr>
            <a:r>
              <a:rPr lang="sk-SK" altLang="sk-SK" sz="1800"/>
              <a:t> Obyvatelia </a:t>
            </a:r>
            <a:r>
              <a:rPr lang="en-US" altLang="sk-SK" sz="1800"/>
              <a:t>ma do </a:t>
            </a:r>
            <a:r>
              <a:rPr lang="sk-SK" altLang="sk-SK" sz="1800"/>
              <a:t>týždňa zvrhnú </a:t>
            </a:r>
          </a:p>
        </p:txBody>
      </p:sp>
      <p:sp>
        <p:nvSpPr>
          <p:cNvPr id="9224" name="Line 18">
            <a:extLst>
              <a:ext uri="{FF2B5EF4-FFF2-40B4-BE49-F238E27FC236}">
                <a16:creationId xmlns:a16="http://schemas.microsoft.com/office/drawing/2014/main" id="{29C6FD9E-7E20-4640-8182-FEB9ED27DED1}"/>
              </a:ext>
            </a:extLst>
          </p:cNvPr>
          <p:cNvSpPr>
            <a:spLocks noChangeShapeType="1"/>
          </p:cNvSpPr>
          <p:nvPr/>
        </p:nvSpPr>
        <p:spPr bwMode="auto">
          <a:xfrm>
            <a:off x="3419475" y="3860800"/>
            <a:ext cx="1366838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9225" name="Line 19">
            <a:extLst>
              <a:ext uri="{FF2B5EF4-FFF2-40B4-BE49-F238E27FC236}">
                <a16:creationId xmlns:a16="http://schemas.microsoft.com/office/drawing/2014/main" id="{62A05C8A-6C43-4161-B605-78CFF97199F1}"/>
              </a:ext>
            </a:extLst>
          </p:cNvPr>
          <p:cNvSpPr>
            <a:spLocks noChangeShapeType="1"/>
          </p:cNvSpPr>
          <p:nvPr/>
        </p:nvSpPr>
        <p:spPr bwMode="auto">
          <a:xfrm>
            <a:off x="6156325" y="4292600"/>
            <a:ext cx="0" cy="3603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>
            <a:extLst>
              <a:ext uri="{FF2B5EF4-FFF2-40B4-BE49-F238E27FC236}">
                <a16:creationId xmlns:a16="http://schemas.microsoft.com/office/drawing/2014/main" id="{2A0B199B-45C5-486F-B1C3-2C68C059C3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6813" y="466725"/>
            <a:ext cx="4084637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3200" b="1" i="0"/>
              <a:t>Klasifikácia názorov</a:t>
            </a:r>
            <a:endParaRPr lang="cs-CZ" altLang="sk-SK" sz="3200" b="1" i="0"/>
          </a:p>
        </p:txBody>
      </p:sp>
      <p:sp>
        <p:nvSpPr>
          <p:cNvPr id="10243" name="Text Box 3">
            <a:extLst>
              <a:ext uri="{FF2B5EF4-FFF2-40B4-BE49-F238E27FC236}">
                <a16:creationId xmlns:a16="http://schemas.microsoft.com/office/drawing/2014/main" id="{975BD88E-EB22-4FD6-B68C-06DAECC477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413" y="40513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k-SK" altLang="sk-SK" sz="1800" i="0"/>
          </a:p>
        </p:txBody>
      </p:sp>
      <p:sp>
        <p:nvSpPr>
          <p:cNvPr id="7172" name="Text Box 41">
            <a:extLst>
              <a:ext uri="{FF2B5EF4-FFF2-40B4-BE49-F238E27FC236}">
                <a16:creationId xmlns:a16="http://schemas.microsoft.com/office/drawing/2014/main" id="{F87F51A5-251E-4B13-AD6C-99FE1EE04F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1844675"/>
            <a:ext cx="7991475" cy="4894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buFont typeface="Wingdings" pitchFamily="2" charset="2"/>
              <a:buChar char="q"/>
              <a:defRPr/>
            </a:pPr>
            <a:r>
              <a:rPr lang="sk-SK" sz="2400" i="0" dirty="0">
                <a:solidFill>
                  <a:schemeClr val="accent5">
                    <a:lumMod val="25000"/>
                  </a:schemeClr>
                </a:solidFill>
                <a:latin typeface="Arial" charset="0"/>
              </a:rPr>
              <a:t>Klasifikácia dokumentov </a:t>
            </a:r>
            <a:r>
              <a:rPr lang="sk-SK" sz="2400" i="0" dirty="0">
                <a:latin typeface="Arial" charset="0"/>
              </a:rPr>
              <a:t>je zatrieďovanie dokumentov do preddefinovaných tried na základe analýzy obsahu textu pomocou metód SU. </a:t>
            </a:r>
          </a:p>
          <a:p>
            <a:pPr algn="l">
              <a:buFont typeface="Wingdings" pitchFamily="2" charset="2"/>
              <a:buChar char="q"/>
              <a:defRPr/>
            </a:pPr>
            <a:r>
              <a:rPr lang="sk-SK" sz="2400" i="0" dirty="0">
                <a:latin typeface="Arial" charset="0"/>
              </a:rPr>
              <a:t>Dala podnet ku vzniku nového smeru – </a:t>
            </a:r>
            <a:r>
              <a:rPr lang="sk-SK" sz="2400" i="0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klasifikácii názorov, resp. dolovaniu názorov. </a:t>
            </a:r>
          </a:p>
          <a:p>
            <a:pPr algn="l">
              <a:buFont typeface="Wingdings" pitchFamily="2" charset="2"/>
              <a:buChar char="q"/>
              <a:defRPr/>
            </a:pPr>
            <a:r>
              <a:rPr lang="sk-SK" sz="2400" i="0" dirty="0" err="1">
                <a:latin typeface="Arial" charset="0"/>
              </a:rPr>
              <a:t>Ang</a:t>
            </a:r>
            <a:r>
              <a:rPr lang="sk-SK" sz="2400" i="0" dirty="0">
                <a:latin typeface="Arial" charset="0"/>
              </a:rPr>
              <a:t>. ekvivalenty: </a:t>
            </a:r>
            <a:r>
              <a:rPr lang="sk-SK" sz="2400" i="0" dirty="0" err="1">
                <a:latin typeface="Arial" charset="0"/>
              </a:rPr>
              <a:t>sentiment</a:t>
            </a:r>
            <a:r>
              <a:rPr lang="sk-SK" sz="2400" i="0" dirty="0">
                <a:latin typeface="Arial" charset="0"/>
              </a:rPr>
              <a:t> </a:t>
            </a:r>
            <a:r>
              <a:rPr lang="sk-SK" sz="2400" i="0" dirty="0" err="1">
                <a:latin typeface="Arial" charset="0"/>
              </a:rPr>
              <a:t>classification</a:t>
            </a:r>
            <a:r>
              <a:rPr lang="sk-SK" sz="2400" i="0" dirty="0">
                <a:latin typeface="Arial" charset="0"/>
              </a:rPr>
              <a:t>, </a:t>
            </a:r>
            <a:r>
              <a:rPr lang="sk-SK" sz="2400" i="0" dirty="0" err="1">
                <a:latin typeface="Arial" charset="0"/>
              </a:rPr>
              <a:t>sentiment</a:t>
            </a:r>
            <a:r>
              <a:rPr lang="sk-SK" sz="2400" i="0" dirty="0">
                <a:latin typeface="Arial" charset="0"/>
              </a:rPr>
              <a:t> </a:t>
            </a:r>
            <a:r>
              <a:rPr lang="sk-SK" sz="2400" i="0" dirty="0" err="1">
                <a:latin typeface="Arial" charset="0"/>
              </a:rPr>
              <a:t>analysis</a:t>
            </a:r>
            <a:r>
              <a:rPr lang="sk-SK" sz="2400" i="0" dirty="0">
                <a:latin typeface="Arial" charset="0"/>
              </a:rPr>
              <a:t>, </a:t>
            </a:r>
            <a:r>
              <a:rPr lang="sk-SK" sz="2400" i="0" dirty="0" err="1">
                <a:latin typeface="Arial" charset="0"/>
              </a:rPr>
              <a:t>opinion</a:t>
            </a:r>
            <a:r>
              <a:rPr lang="sk-SK" sz="2400" i="0" dirty="0">
                <a:latin typeface="Arial" charset="0"/>
              </a:rPr>
              <a:t> </a:t>
            </a:r>
            <a:r>
              <a:rPr lang="sk-SK" sz="2400" i="0" dirty="0" err="1">
                <a:latin typeface="Arial" charset="0"/>
              </a:rPr>
              <a:t>mining</a:t>
            </a:r>
            <a:r>
              <a:rPr lang="sk-SK" sz="2400" i="0" dirty="0">
                <a:latin typeface="Arial" charset="0"/>
              </a:rPr>
              <a:t>, </a:t>
            </a:r>
            <a:r>
              <a:rPr lang="sk-SK" sz="2400" i="0" dirty="0" err="1">
                <a:latin typeface="Arial" charset="0"/>
              </a:rPr>
              <a:t>opinion</a:t>
            </a:r>
            <a:r>
              <a:rPr lang="sk-SK" sz="2400" i="0" dirty="0">
                <a:latin typeface="Arial" charset="0"/>
              </a:rPr>
              <a:t> </a:t>
            </a:r>
            <a:r>
              <a:rPr lang="sk-SK" sz="2400" i="0" dirty="0" err="1">
                <a:latin typeface="Arial" charset="0"/>
              </a:rPr>
              <a:t>extraction</a:t>
            </a:r>
            <a:r>
              <a:rPr lang="sk-SK" sz="2400" i="0" dirty="0">
                <a:latin typeface="Arial" charset="0"/>
              </a:rPr>
              <a:t>,...</a:t>
            </a:r>
          </a:p>
          <a:p>
            <a:pPr algn="l">
              <a:buFont typeface="Wingdings" pitchFamily="2" charset="2"/>
              <a:buChar char="q"/>
              <a:defRPr/>
            </a:pPr>
            <a:r>
              <a:rPr lang="sk-SK" sz="2400" i="0" dirty="0">
                <a:latin typeface="Arial" charset="0"/>
              </a:rPr>
              <a:t>Klasifikácia názorov sa zameriava na subjektívne stránky textu (na rozdiel od klasifikácie dokumentov): postoje , názory, pocity autora.</a:t>
            </a:r>
          </a:p>
          <a:p>
            <a:pPr algn="l">
              <a:buFont typeface="Wingdings" pitchFamily="2" charset="2"/>
              <a:buChar char="q"/>
              <a:defRPr/>
            </a:pPr>
            <a:r>
              <a:rPr lang="sk-SK" sz="2400" i="0" dirty="0">
                <a:latin typeface="Arial" charset="0"/>
              </a:rPr>
              <a:t>Tieto subjektívne informácie sa musia na niečo vzťahovať – na osobu, udalosť, film, tovar,..</a:t>
            </a:r>
          </a:p>
          <a:p>
            <a:pPr algn="l">
              <a:buFont typeface="Wingdings" pitchFamily="2" charset="2"/>
              <a:buChar char="q"/>
              <a:defRPr/>
            </a:pPr>
            <a:endParaRPr lang="sk-SK" sz="2400" i="0" dirty="0">
              <a:latin typeface="Arial" charset="0"/>
            </a:endParaRP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2">
            <a:extLst>
              <a:ext uri="{FF2B5EF4-FFF2-40B4-BE49-F238E27FC236}">
                <a16:creationId xmlns:a16="http://schemas.microsoft.com/office/drawing/2014/main" id="{3EAB9488-8A37-4AB9-84D3-5DEDAE262E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6813" y="466725"/>
            <a:ext cx="4084637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3200" b="1" i="0"/>
              <a:t>Klasifikácia názorov</a:t>
            </a:r>
            <a:endParaRPr lang="cs-CZ" altLang="sk-SK" sz="3200" b="1" i="0"/>
          </a:p>
        </p:txBody>
      </p:sp>
      <p:sp>
        <p:nvSpPr>
          <p:cNvPr id="11267" name="Text Box 3">
            <a:extLst>
              <a:ext uri="{FF2B5EF4-FFF2-40B4-BE49-F238E27FC236}">
                <a16:creationId xmlns:a16="http://schemas.microsoft.com/office/drawing/2014/main" id="{4AE3C47F-49BC-46B9-8849-1AFE6D8769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413" y="40513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k-SK" altLang="sk-SK" sz="1800" i="0"/>
          </a:p>
        </p:txBody>
      </p:sp>
      <p:sp>
        <p:nvSpPr>
          <p:cNvPr id="8196" name="Text Box 4">
            <a:extLst>
              <a:ext uri="{FF2B5EF4-FFF2-40B4-BE49-F238E27FC236}">
                <a16:creationId xmlns:a16="http://schemas.microsoft.com/office/drawing/2014/main" id="{EC5478E0-687C-4445-9535-7C851AEE73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63" y="1844675"/>
            <a:ext cx="8372475" cy="378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 algn="l" eaLnBrk="1" hangingPunct="1">
              <a:buFont typeface="Wingdings" pitchFamily="2" charset="2"/>
              <a:buChar char="q"/>
              <a:defRPr/>
            </a:pPr>
            <a:r>
              <a:rPr lang="sk-SK" sz="2400" i="0" dirty="0">
                <a:latin typeface="Arial" charset="0"/>
              </a:rPr>
              <a:t>Nositeľmi subjektívnych postojov sú slová: prídavné </a:t>
            </a:r>
          </a:p>
          <a:p>
            <a:pPr marL="342900" indent="-342900" algn="l" eaLnBrk="1" hangingPunct="1">
              <a:buFont typeface="Wingdings" pitchFamily="2" charset="2"/>
              <a:buNone/>
              <a:defRPr/>
            </a:pPr>
            <a:r>
              <a:rPr lang="sk-SK" sz="2400" i="0" dirty="0">
                <a:latin typeface="Arial" charset="0"/>
              </a:rPr>
              <a:t>	mená, podstatné mená, príslovky, slovesá...</a:t>
            </a:r>
          </a:p>
          <a:p>
            <a:pPr marL="342900" indent="-342900" algn="l" eaLnBrk="1" hangingPunct="1">
              <a:buFont typeface="Wingdings" pitchFamily="2" charset="2"/>
              <a:buChar char="q"/>
              <a:defRPr/>
            </a:pPr>
            <a:r>
              <a:rPr lang="sk-SK" sz="2400" i="0" dirty="0">
                <a:latin typeface="Arial" charset="0"/>
              </a:rPr>
              <a:t>Niektoré slová nevyjadrujú názor, iba popisujú udalosti,</a:t>
            </a:r>
          </a:p>
          <a:p>
            <a:pPr marL="342900" indent="-342900" algn="l" eaLnBrk="1" hangingPunct="1">
              <a:buFont typeface="Wingdings" pitchFamily="2" charset="2"/>
              <a:buNone/>
              <a:defRPr/>
            </a:pPr>
            <a:r>
              <a:rPr lang="sk-SK" sz="2400" i="0" dirty="0">
                <a:latin typeface="Arial" charset="0"/>
              </a:rPr>
              <a:t>	fakty, preto nie je </a:t>
            </a:r>
            <a:r>
              <a:rPr lang="sk-SK" sz="2400" i="0" dirty="0" err="1">
                <a:latin typeface="Arial" charset="0"/>
              </a:rPr>
              <a:t>žiadúce</a:t>
            </a:r>
            <a:r>
              <a:rPr lang="sk-SK" sz="2400" i="0" dirty="0">
                <a:latin typeface="Arial" charset="0"/>
              </a:rPr>
              <a:t> ich použiť v klasifikácii názorov.</a:t>
            </a:r>
          </a:p>
          <a:p>
            <a:pPr marL="342900" indent="-342900" algn="l" eaLnBrk="1" hangingPunct="1">
              <a:buFont typeface="Wingdings" pitchFamily="2" charset="2"/>
              <a:buNone/>
              <a:defRPr/>
            </a:pPr>
            <a:r>
              <a:rPr lang="sk-SK" sz="2400" i="0" dirty="0">
                <a:latin typeface="Arial" charset="0"/>
              </a:rPr>
              <a:t> </a:t>
            </a:r>
          </a:p>
          <a:p>
            <a:pPr marL="342900" indent="-342900" algn="l" eaLnBrk="1" hangingPunct="1">
              <a:buFont typeface="Wingdings" pitchFamily="2" charset="2"/>
              <a:buChar char="q"/>
              <a:defRPr/>
            </a:pPr>
            <a:r>
              <a:rPr lang="sk-SK" sz="2400" i="0" dirty="0">
                <a:latin typeface="Arial" charset="0"/>
              </a:rPr>
              <a:t>Základné problémy, ktoré klasifikácia názorov rieši sú:</a:t>
            </a:r>
          </a:p>
          <a:p>
            <a:pPr marL="742950" lvl="1" indent="-285750" algn="l" eaLnBrk="1" hangingPunct="1">
              <a:defRPr/>
            </a:pPr>
            <a:r>
              <a:rPr lang="sk-SK" sz="2400" i="0" dirty="0">
                <a:latin typeface="Arial" charset="0"/>
              </a:rPr>
              <a:t>	</a:t>
            </a:r>
            <a:r>
              <a:rPr lang="sk-SK" sz="2400" i="0" dirty="0">
                <a:solidFill>
                  <a:schemeClr val="accent5">
                    <a:lumMod val="25000"/>
                  </a:schemeClr>
                </a:solidFill>
                <a:latin typeface="Arial" charset="0"/>
              </a:rPr>
              <a:t>určenie subjektivity</a:t>
            </a:r>
          </a:p>
          <a:p>
            <a:pPr marL="742950" lvl="1" indent="-285750" algn="l" eaLnBrk="1" hangingPunct="1">
              <a:defRPr/>
            </a:pPr>
            <a:r>
              <a:rPr lang="sk-SK" sz="2400" i="0" dirty="0">
                <a:solidFill>
                  <a:schemeClr val="accent5">
                    <a:lumMod val="25000"/>
                  </a:schemeClr>
                </a:solidFill>
                <a:latin typeface="Arial" charset="0"/>
              </a:rPr>
              <a:t>	určenie polarity (orientácie)</a:t>
            </a:r>
          </a:p>
          <a:p>
            <a:pPr marL="742950" lvl="1" indent="-285750" algn="l" eaLnBrk="1" hangingPunct="1">
              <a:defRPr/>
            </a:pPr>
            <a:r>
              <a:rPr lang="sk-SK" sz="2400" i="0" dirty="0">
                <a:solidFill>
                  <a:schemeClr val="accent5">
                    <a:lumMod val="25000"/>
                  </a:schemeClr>
                </a:solidFill>
                <a:latin typeface="Arial" charset="0"/>
              </a:rPr>
              <a:t> 	určenie sily orientácie </a:t>
            </a:r>
          </a:p>
          <a:p>
            <a:pPr marL="742950" lvl="1" indent="-285750" algn="l" eaLnBrk="1" hangingPunct="1">
              <a:defRPr/>
            </a:pPr>
            <a:r>
              <a:rPr lang="sk-SK" sz="2400" i="0" dirty="0">
                <a:solidFill>
                  <a:schemeClr val="accent5">
                    <a:lumMod val="25000"/>
                  </a:schemeClr>
                </a:solidFill>
                <a:latin typeface="Arial" charset="0"/>
              </a:rPr>
              <a:t>	</a:t>
            </a:r>
            <a:r>
              <a:rPr lang="sk-SK" sz="2000" i="0" dirty="0">
                <a:solidFill>
                  <a:schemeClr val="accent5">
                    <a:lumMod val="25000"/>
                  </a:schemeClr>
                </a:solidFill>
                <a:latin typeface="Arial" charset="0"/>
              </a:rPr>
              <a:t>		</a:t>
            </a: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2">
            <a:extLst>
              <a:ext uri="{FF2B5EF4-FFF2-40B4-BE49-F238E27FC236}">
                <a16:creationId xmlns:a16="http://schemas.microsoft.com/office/drawing/2014/main" id="{63D281CE-0B6F-4B2E-A006-A216FDA8BE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6813" y="466725"/>
            <a:ext cx="41973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3200" b="1" i="0"/>
              <a:t>Klasifikácia názorov </a:t>
            </a:r>
            <a:endParaRPr lang="cs-CZ" altLang="sk-SK" sz="3200" b="1" i="0"/>
          </a:p>
        </p:txBody>
      </p:sp>
      <p:sp>
        <p:nvSpPr>
          <p:cNvPr id="12291" name="Text Box 3">
            <a:extLst>
              <a:ext uri="{FF2B5EF4-FFF2-40B4-BE49-F238E27FC236}">
                <a16:creationId xmlns:a16="http://schemas.microsoft.com/office/drawing/2014/main" id="{0D9C9DF1-910E-4E3A-9FA0-F2ADDEB7C4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413" y="40513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k-SK" altLang="sk-SK" sz="1800" i="0"/>
          </a:p>
        </p:txBody>
      </p:sp>
      <p:sp>
        <p:nvSpPr>
          <p:cNvPr id="9220" name="Text Box 4">
            <a:extLst>
              <a:ext uri="{FF2B5EF4-FFF2-40B4-BE49-F238E27FC236}">
                <a16:creationId xmlns:a16="http://schemas.microsoft.com/office/drawing/2014/main" id="{EE65F438-11C6-4221-8675-58BAE48818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1604963"/>
            <a:ext cx="7993062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l" eaLnBrk="1" hangingPunct="1">
              <a:buClr>
                <a:srgbClr val="006666"/>
              </a:buClr>
              <a:buFont typeface="Wingdings" pitchFamily="2" charset="2"/>
              <a:buNone/>
              <a:defRPr/>
            </a:pPr>
            <a:r>
              <a:rPr lang="sk-SK" sz="2400" i="0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Určenie subjektivity</a:t>
            </a:r>
          </a:p>
          <a:p>
            <a:pPr marL="342900" indent="-342900" algn="l" eaLnBrk="1" hangingPunct="1">
              <a:buClr>
                <a:srgbClr val="006666"/>
              </a:buClr>
              <a:buFont typeface="Wingdings" pitchFamily="2" charset="2"/>
              <a:buNone/>
              <a:defRPr/>
            </a:pPr>
            <a:endParaRPr lang="sk-SK" sz="2400" i="0" dirty="0">
              <a:solidFill>
                <a:schemeClr val="hlink"/>
              </a:solidFill>
              <a:latin typeface="Arial" charset="0"/>
            </a:endParaRPr>
          </a:p>
          <a:p>
            <a:pPr marL="342900" indent="-342900" algn="l" eaLnBrk="1" hangingPunct="1">
              <a:buFont typeface="Wingdings" pitchFamily="2" charset="2"/>
              <a:buChar char="q"/>
              <a:defRPr/>
            </a:pPr>
            <a:r>
              <a:rPr lang="sk-SK" sz="2400" i="0" dirty="0">
                <a:latin typeface="Arial" charset="0"/>
              </a:rPr>
              <a:t>Príklad 1: „Klasifikácia názorov ma zaujíma.“</a:t>
            </a:r>
          </a:p>
          <a:p>
            <a:pPr marL="742950" lvl="1" indent="-285750" algn="l" eaLnBrk="1" hangingPunct="1">
              <a:buFont typeface="Wingdings" pitchFamily="2" charset="2"/>
              <a:buChar char="q"/>
              <a:defRPr/>
            </a:pPr>
            <a:r>
              <a:rPr lang="sk-SK" sz="2400" i="0" dirty="0">
                <a:latin typeface="Arial" charset="0"/>
              </a:rPr>
              <a:t>osobný postoj autora k danej veci   	</a:t>
            </a:r>
          </a:p>
          <a:p>
            <a:pPr marL="742950" lvl="1" indent="-285750" algn="l" eaLnBrk="1" hangingPunct="1">
              <a:buFont typeface="Wingdings" pitchFamily="2" charset="2"/>
              <a:buChar char="q"/>
              <a:defRPr/>
            </a:pPr>
            <a:r>
              <a:rPr lang="sk-SK" sz="2400" i="0" dirty="0">
                <a:latin typeface="Arial" charset="0"/>
              </a:rPr>
              <a:t>veta prospešná pre klasifikáciu názorov </a:t>
            </a:r>
          </a:p>
          <a:p>
            <a:pPr marL="742950" lvl="1" indent="-285750" algn="l" eaLnBrk="1" hangingPunct="1">
              <a:buFont typeface="Wingdings" pitchFamily="2" charset="2"/>
              <a:buNone/>
              <a:defRPr/>
            </a:pPr>
            <a:endParaRPr lang="sk-SK" sz="2400" i="0" dirty="0">
              <a:latin typeface="Arial" charset="0"/>
            </a:endParaRPr>
          </a:p>
          <a:p>
            <a:pPr marL="342900" indent="-342900" algn="l" eaLnBrk="1" hangingPunct="1">
              <a:buFont typeface="Wingdings" pitchFamily="2" charset="2"/>
              <a:buChar char="q"/>
              <a:defRPr/>
            </a:pPr>
            <a:r>
              <a:rPr lang="sk-SK" sz="2400" i="0" dirty="0">
                <a:latin typeface="Arial" charset="0"/>
              </a:rPr>
              <a:t>Príklad 2: „Klasifikácia názorov je v tejto prezentácii.“</a:t>
            </a:r>
          </a:p>
          <a:p>
            <a:pPr marL="742950" lvl="1" indent="-285750" algn="l" eaLnBrk="1" hangingPunct="1">
              <a:buFont typeface="Wingdings" pitchFamily="2" charset="2"/>
              <a:buChar char="q"/>
              <a:defRPr/>
            </a:pPr>
            <a:r>
              <a:rPr lang="sk-SK" sz="2400" i="0" dirty="0">
                <a:latin typeface="Arial" charset="0"/>
              </a:rPr>
              <a:t>informácia o fakte bez postojov</a:t>
            </a:r>
          </a:p>
          <a:p>
            <a:pPr marL="742950" lvl="1" indent="-285750" algn="l" eaLnBrk="1" hangingPunct="1">
              <a:buFont typeface="Wingdings" pitchFamily="2" charset="2"/>
              <a:buChar char="q"/>
              <a:defRPr/>
            </a:pPr>
            <a:r>
              <a:rPr lang="sk-SK" sz="2400" i="0" dirty="0">
                <a:latin typeface="Arial" charset="0"/>
              </a:rPr>
              <a:t>pre extrahovanie postojov bezvýznamná 		</a:t>
            </a:r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">
            <a:extLst>
              <a:ext uri="{FF2B5EF4-FFF2-40B4-BE49-F238E27FC236}">
                <a16:creationId xmlns:a16="http://schemas.microsoft.com/office/drawing/2014/main" id="{193C475A-C7E4-4B29-A8E2-4F91DE00BC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6813" y="466725"/>
            <a:ext cx="41973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3200" b="1" i="0"/>
              <a:t>Klasifikácia názorov </a:t>
            </a:r>
            <a:endParaRPr lang="cs-CZ" altLang="sk-SK" sz="3200" b="1" i="0"/>
          </a:p>
        </p:txBody>
      </p:sp>
      <p:sp>
        <p:nvSpPr>
          <p:cNvPr id="13315" name="Text Box 3">
            <a:extLst>
              <a:ext uri="{FF2B5EF4-FFF2-40B4-BE49-F238E27FC236}">
                <a16:creationId xmlns:a16="http://schemas.microsoft.com/office/drawing/2014/main" id="{E67B1E22-1200-4A78-AF28-ADEF5DAE0D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413" y="40513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k-SK" altLang="sk-SK" sz="1800" i="0"/>
          </a:p>
        </p:txBody>
      </p:sp>
      <p:sp>
        <p:nvSpPr>
          <p:cNvPr id="10244" name="Text Box 4">
            <a:extLst>
              <a:ext uri="{FF2B5EF4-FFF2-40B4-BE49-F238E27FC236}">
                <a16:creationId xmlns:a16="http://schemas.microsoft.com/office/drawing/2014/main" id="{9F5937E4-996E-45B5-B2E0-2D792380AD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1604963"/>
            <a:ext cx="7993062" cy="378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l" eaLnBrk="1" hangingPunct="1">
              <a:buClr>
                <a:srgbClr val="006666"/>
              </a:buClr>
              <a:buFont typeface="Wingdings" pitchFamily="2" charset="2"/>
              <a:buNone/>
              <a:defRPr/>
            </a:pPr>
            <a:r>
              <a:rPr lang="sk-SK" sz="2400" i="0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Určenie orientácie, resp. polarity</a:t>
            </a:r>
          </a:p>
          <a:p>
            <a:pPr marL="342900" indent="-342900" algn="l" eaLnBrk="1" hangingPunct="1">
              <a:buClr>
                <a:srgbClr val="006666"/>
              </a:buClr>
              <a:buFont typeface="Wingdings" pitchFamily="2" charset="2"/>
              <a:buNone/>
              <a:defRPr/>
            </a:pPr>
            <a:endParaRPr lang="sk-SK" sz="2400" i="0" dirty="0">
              <a:solidFill>
                <a:schemeClr val="hlink"/>
              </a:solidFill>
              <a:latin typeface="Arial" charset="0"/>
            </a:endParaRPr>
          </a:p>
          <a:p>
            <a:pPr marL="342900" indent="-342900" algn="l" eaLnBrk="1" hangingPunct="1">
              <a:buFont typeface="Wingdings" pitchFamily="2" charset="2"/>
              <a:buChar char="q"/>
              <a:defRPr/>
            </a:pPr>
            <a:r>
              <a:rPr lang="sk-SK" sz="2400" i="0" dirty="0">
                <a:latin typeface="Arial" charset="0"/>
              </a:rPr>
              <a:t>Autori príspevkov na niečo reagujú.</a:t>
            </a:r>
          </a:p>
          <a:p>
            <a:pPr marL="342900" indent="-342900" algn="l" eaLnBrk="1" hangingPunct="1">
              <a:buFont typeface="Wingdings" pitchFamily="2" charset="2"/>
              <a:buChar char="q"/>
              <a:defRPr/>
            </a:pPr>
            <a:r>
              <a:rPr lang="sk-SK" sz="2400" i="0" dirty="0">
                <a:latin typeface="Arial" charset="0"/>
              </a:rPr>
              <a:t>Príspevky sú vzťahované k podstate veci: výrobok, film, politik, spoločenský problém.   	</a:t>
            </a:r>
          </a:p>
          <a:p>
            <a:pPr marL="342900" indent="-342900" algn="l" eaLnBrk="1" hangingPunct="1">
              <a:buFont typeface="Wingdings" pitchFamily="2" charset="2"/>
              <a:buChar char="q"/>
              <a:defRPr/>
            </a:pPr>
            <a:r>
              <a:rPr lang="sk-SK" sz="2400" i="0" dirty="0">
                <a:latin typeface="Arial" charset="0"/>
              </a:rPr>
              <a:t>Príspevky sa delia do troch kategórií: pozitívne, neutrálne a negatívne názory. </a:t>
            </a:r>
          </a:p>
          <a:p>
            <a:pPr marL="342900" indent="-342900" algn="l" eaLnBrk="1" hangingPunct="1">
              <a:buFont typeface="Wingdings" pitchFamily="2" charset="2"/>
              <a:buChar char="q"/>
              <a:defRPr/>
            </a:pPr>
            <a:r>
              <a:rPr lang="sk-SK" sz="2400" i="0" dirty="0">
                <a:latin typeface="Arial" charset="0"/>
              </a:rPr>
              <a:t>Vyhodnotenie pozitívnosti, negatívnosti, resp. neutrálnosti názoru je určenie orientácie, resp. polarity. 		</a:t>
            </a:r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2">
            <a:extLst>
              <a:ext uri="{FF2B5EF4-FFF2-40B4-BE49-F238E27FC236}">
                <a16:creationId xmlns:a16="http://schemas.microsoft.com/office/drawing/2014/main" id="{00604C39-B0F8-4919-80D1-B8E8F6EEE9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6813" y="466725"/>
            <a:ext cx="41973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3200" b="1" i="0"/>
              <a:t>Klasifikácia názorov </a:t>
            </a:r>
            <a:endParaRPr lang="cs-CZ" altLang="sk-SK" sz="3200" b="1" i="0"/>
          </a:p>
        </p:txBody>
      </p:sp>
      <p:sp>
        <p:nvSpPr>
          <p:cNvPr id="14339" name="Text Box 3">
            <a:extLst>
              <a:ext uri="{FF2B5EF4-FFF2-40B4-BE49-F238E27FC236}">
                <a16:creationId xmlns:a16="http://schemas.microsoft.com/office/drawing/2014/main" id="{37BA7510-CE25-4BCE-8733-2A62442EB6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413" y="40513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k-SK" altLang="sk-SK" sz="1800" i="0"/>
          </a:p>
        </p:txBody>
      </p:sp>
      <p:sp>
        <p:nvSpPr>
          <p:cNvPr id="11268" name="Text Box 4">
            <a:extLst>
              <a:ext uri="{FF2B5EF4-FFF2-40B4-BE49-F238E27FC236}">
                <a16:creationId xmlns:a16="http://schemas.microsoft.com/office/drawing/2014/main" id="{42BAEB3A-17E5-48A9-80D4-CBECB80FCC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1604963"/>
            <a:ext cx="7993062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l" eaLnBrk="1" hangingPunct="1">
              <a:buClr>
                <a:srgbClr val="006666"/>
              </a:buClr>
              <a:buFont typeface="Wingdings" pitchFamily="2" charset="2"/>
              <a:buNone/>
              <a:defRPr/>
            </a:pPr>
            <a:r>
              <a:rPr lang="sk-SK" sz="2400" i="0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Určenie sily orientácie</a:t>
            </a:r>
          </a:p>
          <a:p>
            <a:pPr marL="342900" indent="-342900" algn="l" eaLnBrk="1" hangingPunct="1">
              <a:buClr>
                <a:srgbClr val="006666"/>
              </a:buClr>
              <a:buFont typeface="Wingdings" pitchFamily="2" charset="2"/>
              <a:buNone/>
              <a:defRPr/>
            </a:pPr>
            <a:endParaRPr lang="sk-SK" sz="2400" i="0" dirty="0">
              <a:solidFill>
                <a:schemeClr val="hlink"/>
              </a:solidFill>
              <a:latin typeface="Arial" charset="0"/>
            </a:endParaRPr>
          </a:p>
          <a:p>
            <a:pPr marL="342900" indent="-342900" algn="l" eaLnBrk="1" hangingPunct="1">
              <a:buFont typeface="Wingdings" pitchFamily="2" charset="2"/>
              <a:buChar char="q"/>
              <a:defRPr/>
            </a:pPr>
            <a:r>
              <a:rPr lang="sk-SK" sz="2400" i="0" dirty="0">
                <a:latin typeface="Arial" charset="0"/>
              </a:rPr>
              <a:t>Každý príspevok vyjadruje spravidla názor s inou vervou, intenzitou – silou orientácie.</a:t>
            </a:r>
          </a:p>
          <a:p>
            <a:pPr marL="342900" indent="-342900" algn="l" eaLnBrk="1" hangingPunct="1">
              <a:buFont typeface="Wingdings" pitchFamily="2" charset="2"/>
              <a:buChar char="q"/>
              <a:defRPr/>
            </a:pPr>
            <a:r>
              <a:rPr lang="sk-SK" sz="2400" i="0" dirty="0">
                <a:latin typeface="Arial" charset="0"/>
              </a:rPr>
              <a:t>Sila orientácie sa vyjadruje na škále od veľmi slabej po veľmi silnú.   	</a:t>
            </a:r>
          </a:p>
          <a:p>
            <a:pPr marL="342900" indent="-342900" algn="l" eaLnBrk="1" hangingPunct="1">
              <a:buFont typeface="Wingdings" pitchFamily="2" charset="2"/>
              <a:buChar char="q"/>
              <a:defRPr/>
            </a:pPr>
            <a:r>
              <a:rPr lang="sk-SK" sz="2400" i="0" dirty="0">
                <a:latin typeface="Arial" charset="0"/>
              </a:rPr>
              <a:t>Negatívna orientácia môže byť: slabo negatívna, mierne negatívna a silno negatívna.</a:t>
            </a:r>
          </a:p>
          <a:p>
            <a:pPr marL="342900" indent="-342900" algn="l" eaLnBrk="1" hangingPunct="1">
              <a:buFont typeface="Wingdings" pitchFamily="2" charset="2"/>
              <a:buChar char="q"/>
              <a:defRPr/>
            </a:pPr>
            <a:r>
              <a:rPr lang="sk-SK" sz="2400" i="0" dirty="0">
                <a:latin typeface="Arial" charset="0"/>
              </a:rPr>
              <a:t>Príklady:</a:t>
            </a:r>
          </a:p>
          <a:p>
            <a:pPr marL="742950" lvl="1" indent="-285750" algn="l" eaLnBrk="1" hangingPunct="1">
              <a:buFont typeface="Wingdings" pitchFamily="2" charset="2"/>
              <a:buChar char="q"/>
              <a:defRPr/>
            </a:pPr>
            <a:r>
              <a:rPr lang="sk-SK" sz="2400" i="0" dirty="0">
                <a:latin typeface="Arial" charset="0"/>
              </a:rPr>
              <a:t>„Tá kniha je otrasná.“ (silná orientácia)</a:t>
            </a:r>
          </a:p>
          <a:p>
            <a:pPr marL="742950" lvl="1" indent="-285750" algn="l" eaLnBrk="1" hangingPunct="1">
              <a:buFont typeface="Wingdings" pitchFamily="2" charset="2"/>
              <a:buChar char="q"/>
              <a:defRPr/>
            </a:pPr>
            <a:r>
              <a:rPr lang="sk-SK" sz="2400" i="0" dirty="0">
                <a:latin typeface="Arial" charset="0"/>
              </a:rPr>
              <a:t>„Tá kniha nebola až taká dobrá.“ (slabá orientácia)		</a:t>
            </a:r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2">
            <a:extLst>
              <a:ext uri="{FF2B5EF4-FFF2-40B4-BE49-F238E27FC236}">
                <a16:creationId xmlns:a16="http://schemas.microsoft.com/office/drawing/2014/main" id="{BABFE3DE-40C3-4B1B-AA08-F0D3E44EFE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6813" y="466725"/>
            <a:ext cx="55054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3200" b="1" i="0"/>
              <a:t>Klasifikácia názorov v praxi</a:t>
            </a:r>
            <a:endParaRPr lang="cs-CZ" altLang="sk-SK" sz="3200" b="1" i="0"/>
          </a:p>
        </p:txBody>
      </p:sp>
      <p:sp>
        <p:nvSpPr>
          <p:cNvPr id="15363" name="Text Box 3">
            <a:extLst>
              <a:ext uri="{FF2B5EF4-FFF2-40B4-BE49-F238E27FC236}">
                <a16:creationId xmlns:a16="http://schemas.microsoft.com/office/drawing/2014/main" id="{68D457AD-B53F-4769-B46C-8091DFE5E8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413" y="40513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k-SK" altLang="sk-SK" sz="1800" i="0"/>
          </a:p>
        </p:txBody>
      </p:sp>
      <p:sp>
        <p:nvSpPr>
          <p:cNvPr id="15364" name="Text Box 4">
            <a:extLst>
              <a:ext uri="{FF2B5EF4-FFF2-40B4-BE49-F238E27FC236}">
                <a16:creationId xmlns:a16="http://schemas.microsoft.com/office/drawing/2014/main" id="{1750B281-744A-46BF-A00E-050B986B39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1604963"/>
            <a:ext cx="7993062" cy="304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algn="l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6666"/>
              </a:buClr>
              <a:buSzTx/>
              <a:buFont typeface="Wingdings" panose="05000000000000000000" pitchFamily="2" charset="2"/>
              <a:buNone/>
            </a:pPr>
            <a:endParaRPr lang="sk-SK" altLang="sk-SK" sz="2400" i="0">
              <a:solidFill>
                <a:schemeClr val="hlink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q"/>
            </a:pPr>
            <a:r>
              <a:rPr lang="sk-SK" altLang="sk-SK" sz="2400" i="0"/>
              <a:t>Uplatnenie v oblastiach, kde je potrebné agregovať veľké množstvo rôznych názorov.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q"/>
            </a:pPr>
            <a:r>
              <a:rPr lang="sk-SK" altLang="sk-SK" sz="2400" i="0"/>
              <a:t>Potreba získania jednej výslednej ucelenej informácie.   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q"/>
            </a:pPr>
            <a:r>
              <a:rPr lang="sk-SK" altLang="sk-SK" sz="2400" i="0"/>
              <a:t>Výroba, vývoj a predaj produktov.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q"/>
            </a:pPr>
            <a:r>
              <a:rPr lang="sk-SK" altLang="sk-SK" sz="2400" i="0"/>
              <a:t>Tieto oblasti sa skúmajú z dvoch pohľadov: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q"/>
            </a:pPr>
            <a:r>
              <a:rPr lang="sk-SK" altLang="sk-SK" sz="2400" i="0"/>
              <a:t> z pohľadu spotrebiteľa (kúpa)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q"/>
            </a:pPr>
            <a:r>
              <a:rPr lang="sk-SK" altLang="sk-SK" sz="2400" i="0"/>
              <a:t> z pohľadu výrobcu (vývoj a predaj)		</a:t>
            </a: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>
            <a:extLst>
              <a:ext uri="{FF2B5EF4-FFF2-40B4-BE49-F238E27FC236}">
                <a16:creationId xmlns:a16="http://schemas.microsoft.com/office/drawing/2014/main" id="{0569CE84-E23C-4A41-8089-F94B7CA037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6813" y="466725"/>
            <a:ext cx="55054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3200" b="1" i="0"/>
              <a:t>Klasifikácia názorov v praxi</a:t>
            </a:r>
            <a:endParaRPr lang="cs-CZ" altLang="sk-SK" sz="3200" b="1" i="0"/>
          </a:p>
        </p:txBody>
      </p:sp>
      <p:sp>
        <p:nvSpPr>
          <p:cNvPr id="16387" name="Text Box 3">
            <a:extLst>
              <a:ext uri="{FF2B5EF4-FFF2-40B4-BE49-F238E27FC236}">
                <a16:creationId xmlns:a16="http://schemas.microsoft.com/office/drawing/2014/main" id="{93098D45-5F91-4552-8D59-44B5566564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413" y="40513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k-SK" altLang="sk-SK" sz="1800" i="0"/>
          </a:p>
        </p:txBody>
      </p:sp>
      <p:sp>
        <p:nvSpPr>
          <p:cNvPr id="13316" name="Text Box 4">
            <a:extLst>
              <a:ext uri="{FF2B5EF4-FFF2-40B4-BE49-F238E27FC236}">
                <a16:creationId xmlns:a16="http://schemas.microsoft.com/office/drawing/2014/main" id="{397E13E4-D80A-4983-99A2-9815A30FFD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1604963"/>
            <a:ext cx="7993062" cy="4894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l" eaLnBrk="1" hangingPunct="1">
              <a:buClr>
                <a:srgbClr val="006666"/>
              </a:buClr>
              <a:buFont typeface="Wingdings" pitchFamily="2" charset="2"/>
              <a:buNone/>
              <a:defRPr/>
            </a:pPr>
            <a:r>
              <a:rPr lang="sk-SK" sz="2400" i="0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Pohľad spotrebiteľa</a:t>
            </a:r>
          </a:p>
          <a:p>
            <a:pPr marL="342900" indent="-342900" algn="l" eaLnBrk="1" hangingPunct="1">
              <a:buClr>
                <a:srgbClr val="006666"/>
              </a:buClr>
              <a:buFont typeface="Wingdings" pitchFamily="2" charset="2"/>
              <a:buNone/>
              <a:defRPr/>
            </a:pPr>
            <a:endParaRPr lang="sk-SK" sz="2400" i="0" dirty="0">
              <a:solidFill>
                <a:schemeClr val="hlink"/>
              </a:solidFill>
              <a:latin typeface="Arial" charset="0"/>
            </a:endParaRPr>
          </a:p>
          <a:p>
            <a:pPr marL="342900" indent="-342900" algn="l" eaLnBrk="1" hangingPunct="1">
              <a:buFont typeface="Wingdings" pitchFamily="2" charset="2"/>
              <a:buChar char="q"/>
              <a:defRPr/>
            </a:pPr>
            <a:r>
              <a:rPr lang="sk-SK" sz="2400" i="0" dirty="0">
                <a:latin typeface="Arial" charset="0"/>
              </a:rPr>
              <a:t>Internet môže byť zdrojom informácie pre rozhodnutie o kúpe produktu:</a:t>
            </a:r>
          </a:p>
          <a:p>
            <a:pPr marL="742950" lvl="1" indent="-285750" algn="l" eaLnBrk="1" hangingPunct="1">
              <a:buFont typeface="Wingdings" pitchFamily="2" charset="2"/>
              <a:buChar char="q"/>
              <a:defRPr/>
            </a:pPr>
            <a:r>
              <a:rPr lang="sk-SK" sz="2400" i="0" dirty="0">
                <a:latin typeface="Arial" charset="0"/>
              </a:rPr>
              <a:t>Zdroj 1 – webové stránky produktu.   	</a:t>
            </a:r>
          </a:p>
          <a:p>
            <a:pPr marL="742950" lvl="1" indent="-285750" algn="l" eaLnBrk="1" hangingPunct="1">
              <a:buFont typeface="Wingdings" pitchFamily="2" charset="2"/>
              <a:buChar char="q"/>
              <a:defRPr/>
            </a:pPr>
            <a:r>
              <a:rPr lang="sk-SK" sz="2400" i="0" dirty="0">
                <a:latin typeface="Arial" charset="0"/>
              </a:rPr>
              <a:t>Zdroj 2 – diskusia na portáloch o vlastnostiach produktu zo strany jeho vlastníkov.</a:t>
            </a:r>
          </a:p>
          <a:p>
            <a:pPr marL="342900" indent="-342900" algn="l" eaLnBrk="1" hangingPunct="1">
              <a:buFont typeface="Wingdings" pitchFamily="2" charset="2"/>
              <a:buChar char="q"/>
              <a:defRPr/>
            </a:pPr>
            <a:r>
              <a:rPr lang="sk-SK" sz="2400" i="0" dirty="0">
                <a:latin typeface="Arial" charset="0"/>
              </a:rPr>
              <a:t>Problém 1 – obrovský počet diskusných príspevkov.</a:t>
            </a:r>
          </a:p>
          <a:p>
            <a:pPr marL="342900" indent="-342900" algn="l" eaLnBrk="1" hangingPunct="1">
              <a:buFont typeface="Wingdings" pitchFamily="2" charset="2"/>
              <a:buChar char="q"/>
              <a:defRPr/>
            </a:pPr>
            <a:r>
              <a:rPr lang="sk-SK" sz="2400" i="0" dirty="0">
                <a:latin typeface="Arial" charset="0"/>
              </a:rPr>
              <a:t>Problém 2 – </a:t>
            </a:r>
            <a:r>
              <a:rPr lang="sk-SK" sz="2400" i="0" dirty="0" err="1">
                <a:latin typeface="Arial" charset="0"/>
              </a:rPr>
              <a:t>nehomogénnosť</a:t>
            </a:r>
            <a:r>
              <a:rPr lang="sk-SK" sz="2400" i="0" dirty="0">
                <a:latin typeface="Arial" charset="0"/>
              </a:rPr>
              <a:t> príspevkov, ktoré vyjadrujú rôzne názory na komentovaný produkt.</a:t>
            </a:r>
          </a:p>
          <a:p>
            <a:pPr marL="342900" indent="-342900" algn="l" eaLnBrk="1" hangingPunct="1">
              <a:buFont typeface="Wingdings" pitchFamily="2" charset="2"/>
              <a:buChar char="q"/>
              <a:defRPr/>
            </a:pPr>
            <a:r>
              <a:rPr lang="sk-SK" sz="2400" i="0" dirty="0">
                <a:latin typeface="Arial" charset="0"/>
              </a:rPr>
              <a:t>Riešenie – automatická klasifikácia názorov a následná extrakcia sumarizovaného názoru. </a:t>
            </a:r>
          </a:p>
          <a:p>
            <a:pPr marL="342900" indent="-342900" algn="l" eaLnBrk="1" hangingPunct="1">
              <a:buFont typeface="Wingdings" pitchFamily="2" charset="2"/>
              <a:buNone/>
              <a:defRPr/>
            </a:pPr>
            <a:r>
              <a:rPr lang="sk-SK" sz="2400" i="0" dirty="0">
                <a:latin typeface="Arial" charset="0"/>
              </a:rPr>
              <a:t>		</a:t>
            </a: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2">
            <a:extLst>
              <a:ext uri="{FF2B5EF4-FFF2-40B4-BE49-F238E27FC236}">
                <a16:creationId xmlns:a16="http://schemas.microsoft.com/office/drawing/2014/main" id="{10BFFCB2-1B70-474E-8CF7-5E0F15D777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6813" y="466725"/>
            <a:ext cx="55054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3200" b="1" i="0"/>
              <a:t>Klasifikácia názorov v praxi</a:t>
            </a:r>
            <a:endParaRPr lang="cs-CZ" altLang="sk-SK" sz="3200" b="1" i="0"/>
          </a:p>
        </p:txBody>
      </p:sp>
      <p:sp>
        <p:nvSpPr>
          <p:cNvPr id="17411" name="Text Box 3">
            <a:extLst>
              <a:ext uri="{FF2B5EF4-FFF2-40B4-BE49-F238E27FC236}">
                <a16:creationId xmlns:a16="http://schemas.microsoft.com/office/drawing/2014/main" id="{E9354D2A-009E-40B1-8904-827C5FCA23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413" y="40513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k-SK" altLang="sk-SK" sz="1800" i="0"/>
          </a:p>
        </p:txBody>
      </p:sp>
      <p:sp>
        <p:nvSpPr>
          <p:cNvPr id="14340" name="Text Box 4">
            <a:extLst>
              <a:ext uri="{FF2B5EF4-FFF2-40B4-BE49-F238E27FC236}">
                <a16:creationId xmlns:a16="http://schemas.microsoft.com/office/drawing/2014/main" id="{3E80D801-5554-4399-8516-BC9080873A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1604963"/>
            <a:ext cx="7993062" cy="4894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l" eaLnBrk="1" hangingPunct="1">
              <a:buClr>
                <a:srgbClr val="006666"/>
              </a:buClr>
              <a:buFont typeface="Wingdings" pitchFamily="2" charset="2"/>
              <a:buNone/>
              <a:defRPr/>
            </a:pPr>
            <a:r>
              <a:rPr lang="sk-SK" sz="2400" i="0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Pohľad výrobcu</a:t>
            </a:r>
          </a:p>
          <a:p>
            <a:pPr marL="342900" indent="-342900" algn="l" eaLnBrk="1" hangingPunct="1">
              <a:buClr>
                <a:srgbClr val="006666"/>
              </a:buClr>
              <a:buFont typeface="Wingdings" pitchFamily="2" charset="2"/>
              <a:buNone/>
              <a:defRPr/>
            </a:pPr>
            <a:endParaRPr lang="sk-SK" sz="2400" i="0" dirty="0">
              <a:solidFill>
                <a:schemeClr val="hlink"/>
              </a:solidFill>
              <a:latin typeface="Arial" charset="0"/>
            </a:endParaRPr>
          </a:p>
          <a:p>
            <a:pPr marL="342900" indent="-342900" algn="l" eaLnBrk="1" hangingPunct="1">
              <a:buFont typeface="Wingdings" pitchFamily="2" charset="2"/>
              <a:buChar char="q"/>
              <a:defRPr/>
            </a:pPr>
            <a:r>
              <a:rPr lang="sk-SK" sz="2400" i="0" dirty="0">
                <a:latin typeface="Arial" charset="0"/>
              </a:rPr>
              <a:t>Podnikanie v súčasnosti kladie na podnikateľov mimoriadne informačné nároky:</a:t>
            </a:r>
          </a:p>
          <a:p>
            <a:pPr marL="742950" lvl="1" indent="-285750" algn="l" eaLnBrk="1" hangingPunct="1">
              <a:buFont typeface="Wingdings" pitchFamily="2" charset="2"/>
              <a:buChar char="q"/>
              <a:defRPr/>
            </a:pPr>
            <a:r>
              <a:rPr lang="sk-SK" sz="2400" i="0" dirty="0">
                <a:latin typeface="Arial" charset="0"/>
              </a:rPr>
              <a:t>Zdroj 1 – informácie o dodávateľoch a konkurencii.   </a:t>
            </a:r>
          </a:p>
          <a:p>
            <a:pPr marL="742950" lvl="1" indent="-285750" algn="l" eaLnBrk="1" hangingPunct="1">
              <a:buFont typeface="Wingdings" pitchFamily="2" charset="2"/>
              <a:buChar char="q"/>
              <a:defRPr/>
            </a:pPr>
            <a:r>
              <a:rPr lang="sk-SK" sz="2400" i="0" dirty="0">
                <a:latin typeface="Arial" charset="0"/>
              </a:rPr>
              <a:t>Zdroj 2 – informácie o potrebách zákazníkov.</a:t>
            </a:r>
          </a:p>
          <a:p>
            <a:pPr marL="342900" indent="-342900" algn="l" eaLnBrk="1" hangingPunct="1">
              <a:buFont typeface="Wingdings" pitchFamily="2" charset="2"/>
              <a:buChar char="q"/>
              <a:defRPr/>
            </a:pPr>
            <a:r>
              <a:rPr lang="sk-SK" sz="2400" i="0" dirty="0">
                <a:latin typeface="Arial" charset="0"/>
              </a:rPr>
              <a:t>Potreby zákazníkov – marketingový výskum prostredníctvom dotazníka alebo telefónu. </a:t>
            </a:r>
          </a:p>
          <a:p>
            <a:pPr marL="342900" indent="-342900" algn="l" eaLnBrk="1" hangingPunct="1">
              <a:buFont typeface="Wingdings" pitchFamily="2" charset="2"/>
              <a:buChar char="q"/>
              <a:defRPr/>
            </a:pPr>
            <a:r>
              <a:rPr lang="sk-SK" sz="2400" i="0" dirty="0">
                <a:latin typeface="Arial" charset="0"/>
              </a:rPr>
              <a:t>Nevýhoda marketingového výskumu – náklady na výskum (dotazníky – veľa ľudí, telefón – telefónne účty) a čas.</a:t>
            </a:r>
          </a:p>
          <a:p>
            <a:pPr marL="342900" indent="-342900" algn="l" eaLnBrk="1" hangingPunct="1">
              <a:buFont typeface="Wingdings" pitchFamily="2" charset="2"/>
              <a:buChar char="q"/>
              <a:defRPr/>
            </a:pPr>
            <a:r>
              <a:rPr lang="sk-SK" sz="2400" i="0" dirty="0">
                <a:latin typeface="Arial" charset="0"/>
              </a:rPr>
              <a:t>Rýchlosť získavania informácií o zákazníkovi je zásadná. </a:t>
            </a:r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2">
            <a:extLst>
              <a:ext uri="{FF2B5EF4-FFF2-40B4-BE49-F238E27FC236}">
                <a16:creationId xmlns:a16="http://schemas.microsoft.com/office/drawing/2014/main" id="{BB50B0B2-FE37-4E91-BCE9-33625F6221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6813" y="466725"/>
            <a:ext cx="55054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3200" b="1" i="0"/>
              <a:t>Klasifikácia názorov v praxi</a:t>
            </a:r>
            <a:endParaRPr lang="cs-CZ" altLang="sk-SK" sz="3200" b="1" i="0"/>
          </a:p>
        </p:txBody>
      </p:sp>
      <p:sp>
        <p:nvSpPr>
          <p:cNvPr id="18435" name="Text Box 3">
            <a:extLst>
              <a:ext uri="{FF2B5EF4-FFF2-40B4-BE49-F238E27FC236}">
                <a16:creationId xmlns:a16="http://schemas.microsoft.com/office/drawing/2014/main" id="{036BA807-32D3-4FC7-96F7-9F6467FF25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413" y="40513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k-SK" altLang="sk-SK" sz="1800" i="0"/>
          </a:p>
        </p:txBody>
      </p:sp>
      <p:sp>
        <p:nvSpPr>
          <p:cNvPr id="15364" name="Text Box 4">
            <a:extLst>
              <a:ext uri="{FF2B5EF4-FFF2-40B4-BE49-F238E27FC236}">
                <a16:creationId xmlns:a16="http://schemas.microsoft.com/office/drawing/2014/main" id="{F0BD1977-905A-40CA-86B4-07771F0EC6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1604963"/>
            <a:ext cx="7993062" cy="378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l" eaLnBrk="1" hangingPunct="1">
              <a:buClr>
                <a:srgbClr val="006666"/>
              </a:buClr>
              <a:buFont typeface="Wingdings" pitchFamily="2" charset="2"/>
              <a:buNone/>
              <a:defRPr/>
            </a:pPr>
            <a:r>
              <a:rPr lang="sk-SK" sz="2400" i="0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Pohľad výrobcu</a:t>
            </a:r>
          </a:p>
          <a:p>
            <a:pPr marL="342900" indent="-342900" algn="l" eaLnBrk="1" hangingPunct="1">
              <a:buClr>
                <a:srgbClr val="006666"/>
              </a:buClr>
              <a:buFont typeface="Wingdings" pitchFamily="2" charset="2"/>
              <a:buNone/>
              <a:defRPr/>
            </a:pPr>
            <a:endParaRPr lang="sk-SK" sz="2400" i="0" dirty="0">
              <a:solidFill>
                <a:schemeClr val="hlink"/>
              </a:solidFill>
              <a:latin typeface="Arial" charset="0"/>
            </a:endParaRPr>
          </a:p>
          <a:p>
            <a:pPr marL="342900" indent="-342900" algn="l" eaLnBrk="1" hangingPunct="1">
              <a:buFont typeface="Wingdings" pitchFamily="2" charset="2"/>
              <a:buChar char="q"/>
              <a:defRPr/>
            </a:pPr>
            <a:r>
              <a:rPr lang="sk-SK" sz="2400" i="0" dirty="0">
                <a:latin typeface="Arial" charset="0"/>
              </a:rPr>
              <a:t>Diskusné fóra – výborný zdroj informácií pre marketingový výskum. </a:t>
            </a:r>
          </a:p>
          <a:p>
            <a:pPr marL="342900" indent="-342900" algn="l" eaLnBrk="1" hangingPunct="1">
              <a:buFont typeface="Wingdings" pitchFamily="2" charset="2"/>
              <a:buChar char="q"/>
              <a:defRPr/>
            </a:pPr>
            <a:r>
              <a:rPr lang="sk-SK" sz="2400" i="0" dirty="0">
                <a:latin typeface="Arial" charset="0"/>
              </a:rPr>
              <a:t>Čas získavania informácií z diskusných skupín je veľmi krátky. </a:t>
            </a:r>
          </a:p>
          <a:p>
            <a:pPr marL="342900" indent="-342900" algn="l" eaLnBrk="1" hangingPunct="1">
              <a:buFont typeface="Wingdings" pitchFamily="2" charset="2"/>
              <a:buChar char="q"/>
              <a:defRPr/>
            </a:pPr>
            <a:r>
              <a:rPr lang="sk-SK" sz="2400" i="0" dirty="0">
                <a:latin typeface="Arial" charset="0"/>
              </a:rPr>
              <a:t>Odpadá čas potrebný na zber údajov – prístupné na Internete okamžite.</a:t>
            </a:r>
          </a:p>
          <a:p>
            <a:pPr marL="342900" indent="-342900" algn="l" eaLnBrk="1" hangingPunct="1">
              <a:buFont typeface="Wingdings" pitchFamily="2" charset="2"/>
              <a:buChar char="q"/>
              <a:defRPr/>
            </a:pPr>
            <a:r>
              <a:rPr lang="sk-SK" sz="2400" i="0" dirty="0">
                <a:latin typeface="Arial" charset="0"/>
              </a:rPr>
              <a:t>Dotazníky nie sú potrebné, telefónne účty sú oveľa nižšie. </a:t>
            </a:r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2">
            <a:extLst>
              <a:ext uri="{FF2B5EF4-FFF2-40B4-BE49-F238E27FC236}">
                <a16:creationId xmlns:a16="http://schemas.microsoft.com/office/drawing/2014/main" id="{2F4B555C-301D-48F0-9905-BE92FA3727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6813" y="466725"/>
            <a:ext cx="4084637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3200" b="1" i="0"/>
              <a:t>Klasifikácia názorov</a:t>
            </a:r>
            <a:endParaRPr lang="cs-CZ" altLang="sk-SK" sz="3200" b="1" i="0"/>
          </a:p>
        </p:txBody>
      </p:sp>
      <p:sp>
        <p:nvSpPr>
          <p:cNvPr id="19459" name="Text Box 3">
            <a:extLst>
              <a:ext uri="{FF2B5EF4-FFF2-40B4-BE49-F238E27FC236}">
                <a16:creationId xmlns:a16="http://schemas.microsoft.com/office/drawing/2014/main" id="{F7EB3151-002C-412D-AC4B-C3601FB7AC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413" y="40513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k-SK" altLang="sk-SK" sz="1800" i="0"/>
          </a:p>
        </p:txBody>
      </p:sp>
      <p:sp>
        <p:nvSpPr>
          <p:cNvPr id="19460" name="Text Box 4">
            <a:extLst>
              <a:ext uri="{FF2B5EF4-FFF2-40B4-BE49-F238E27FC236}">
                <a16:creationId xmlns:a16="http://schemas.microsoft.com/office/drawing/2014/main" id="{10933F07-C64C-4376-889B-490EA92DD0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1604963"/>
            <a:ext cx="7993062" cy="3786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algn="l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6666"/>
              </a:buClr>
              <a:buSzTx/>
              <a:buFont typeface="Wingdings" panose="05000000000000000000" pitchFamily="2" charset="2"/>
              <a:buNone/>
            </a:pPr>
            <a:endParaRPr lang="sk-SK" altLang="sk-SK" sz="2400" i="0">
              <a:solidFill>
                <a:schemeClr val="hlink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q"/>
            </a:pPr>
            <a:r>
              <a:rPr lang="sk-SK" altLang="sk-SK" sz="2400" i="0"/>
              <a:t>Orientácia diskusnej skupiny je súčet orientácií jej príspevkov.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q"/>
            </a:pPr>
            <a:r>
              <a:rPr lang="sk-SK" altLang="sk-SK" sz="2400" i="0"/>
              <a:t>Orientácia príspevku je súčet orientácií jeho častí (slovo, fráza, veta). 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q"/>
            </a:pPr>
            <a:r>
              <a:rPr lang="sk-SK" altLang="sk-SK" sz="2400" i="0"/>
              <a:t>Hlavnými nositeľmi subjektívneho názoru sú prídavné mená a príslovky. 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q"/>
            </a:pPr>
            <a:r>
              <a:rPr lang="sk-SK" altLang="sk-SK" sz="2400" i="0"/>
              <a:t>Zápor mení orientáciu časti textu.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q"/>
            </a:pPr>
            <a:r>
              <a:rPr lang="sk-SK" altLang="sk-SK" sz="2400" i="0"/>
              <a:t>Synonyma majú rovnakú orientáciu.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q"/>
            </a:pPr>
            <a:r>
              <a:rPr lang="sk-SK" altLang="sk-SK" sz="2400" i="0"/>
              <a:t>Antonyma majú opačnú orientáciu. </a:t>
            </a:r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2">
            <a:extLst>
              <a:ext uri="{FF2B5EF4-FFF2-40B4-BE49-F238E27FC236}">
                <a16:creationId xmlns:a16="http://schemas.microsoft.com/office/drawing/2014/main" id="{21D3658B-41CF-4D41-AEE0-A8AB763F35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6813" y="466725"/>
            <a:ext cx="4084637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3200" b="1" i="0"/>
              <a:t>Klasifikácia názorov</a:t>
            </a:r>
            <a:endParaRPr lang="cs-CZ" altLang="sk-SK" sz="3200" b="1" i="0"/>
          </a:p>
        </p:txBody>
      </p:sp>
      <p:sp>
        <p:nvSpPr>
          <p:cNvPr id="20483" name="Text Box 3">
            <a:extLst>
              <a:ext uri="{FF2B5EF4-FFF2-40B4-BE49-F238E27FC236}">
                <a16:creationId xmlns:a16="http://schemas.microsoft.com/office/drawing/2014/main" id="{2BCFE90C-D66B-414E-890B-40475CE51D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413" y="40513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k-SK" altLang="sk-SK" sz="1800" i="0"/>
          </a:p>
        </p:txBody>
      </p:sp>
      <p:sp>
        <p:nvSpPr>
          <p:cNvPr id="17412" name="Text Box 4">
            <a:extLst>
              <a:ext uri="{FF2B5EF4-FFF2-40B4-BE49-F238E27FC236}">
                <a16:creationId xmlns:a16="http://schemas.microsoft.com/office/drawing/2014/main" id="{9828F3DC-E3FE-43E4-A2C6-262BED860D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1604963"/>
            <a:ext cx="7993062" cy="378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l" eaLnBrk="1" hangingPunct="1">
              <a:buClr>
                <a:srgbClr val="006666"/>
              </a:buClr>
              <a:buFont typeface="Wingdings" pitchFamily="2" charset="2"/>
              <a:buNone/>
              <a:defRPr/>
            </a:pPr>
            <a:r>
              <a:rPr lang="sk-SK" sz="2400" i="0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Kroky postupného získavania orientácie:</a:t>
            </a:r>
          </a:p>
          <a:p>
            <a:pPr marL="342900" indent="-342900" algn="l" eaLnBrk="1" hangingPunct="1">
              <a:buClr>
                <a:srgbClr val="006666"/>
              </a:buClr>
              <a:buFont typeface="Wingdings" pitchFamily="2" charset="2"/>
              <a:buNone/>
              <a:defRPr/>
            </a:pPr>
            <a:r>
              <a:rPr lang="sk-SK" sz="2400" i="0" dirty="0">
                <a:solidFill>
                  <a:schemeClr val="hlink"/>
                </a:solidFill>
                <a:latin typeface="Arial" charset="0"/>
              </a:rPr>
              <a:t> </a:t>
            </a:r>
          </a:p>
          <a:p>
            <a:pPr marL="342900" indent="-342900" algn="l" eaLnBrk="1" hangingPunct="1">
              <a:buFont typeface="Wingdings" pitchFamily="2" charset="2"/>
              <a:buChar char="q"/>
              <a:defRPr/>
            </a:pPr>
            <a:r>
              <a:rPr lang="sk-SK" sz="2400" i="0" dirty="0" err="1">
                <a:latin typeface="Arial" charset="0"/>
              </a:rPr>
              <a:t>Part-of-speech</a:t>
            </a:r>
            <a:r>
              <a:rPr lang="sk-SK" sz="2400" i="0" dirty="0">
                <a:latin typeface="Arial" charset="0"/>
              </a:rPr>
              <a:t> analýza (priradenie slovného druhu)</a:t>
            </a:r>
          </a:p>
          <a:p>
            <a:pPr marL="342900" indent="-342900" algn="l" eaLnBrk="1" hangingPunct="1">
              <a:buFont typeface="Wingdings" pitchFamily="2" charset="2"/>
              <a:buChar char="q"/>
              <a:defRPr/>
            </a:pPr>
            <a:r>
              <a:rPr lang="sk-SK" sz="2400" i="0" dirty="0">
                <a:latin typeface="Arial" charset="0"/>
              </a:rPr>
              <a:t>Vytvorenie </a:t>
            </a:r>
            <a:r>
              <a:rPr lang="sk-SK" sz="2400" i="0" dirty="0" err="1">
                <a:latin typeface="Arial" charset="0"/>
              </a:rPr>
              <a:t>seedlistu</a:t>
            </a:r>
            <a:r>
              <a:rPr lang="sk-SK" sz="2400" i="0" dirty="0">
                <a:latin typeface="Arial" charset="0"/>
              </a:rPr>
              <a:t> (zoznam pozitívnych a negatívnych prídavných mien a prísloviek)</a:t>
            </a:r>
          </a:p>
          <a:p>
            <a:pPr marL="342900" indent="-342900" algn="l" eaLnBrk="1" hangingPunct="1">
              <a:buFont typeface="Wingdings" pitchFamily="2" charset="2"/>
              <a:buChar char="q"/>
              <a:defRPr/>
            </a:pPr>
            <a:r>
              <a:rPr lang="sk-SK" sz="2400" i="0" dirty="0">
                <a:latin typeface="Arial" charset="0"/>
              </a:rPr>
              <a:t>Nájdenie synoným a antoným v </a:t>
            </a:r>
            <a:r>
              <a:rPr lang="sk-SK" sz="2400" i="0" dirty="0" err="1">
                <a:latin typeface="Arial" charset="0"/>
              </a:rPr>
              <a:t>seedliste</a:t>
            </a:r>
            <a:endParaRPr lang="sk-SK" sz="2400" i="0" dirty="0">
              <a:latin typeface="Arial" charset="0"/>
            </a:endParaRPr>
          </a:p>
          <a:p>
            <a:pPr marL="342900" indent="-342900" algn="l" eaLnBrk="1" hangingPunct="1">
              <a:buFont typeface="Wingdings" pitchFamily="2" charset="2"/>
              <a:buChar char="q"/>
              <a:defRPr/>
            </a:pPr>
            <a:r>
              <a:rPr lang="sk-SK" sz="2400" i="0" dirty="0">
                <a:latin typeface="Arial" charset="0"/>
              </a:rPr>
              <a:t>Porovnanie počtu kladne a záporne orientovaných slov (častí) príspevku</a:t>
            </a:r>
          </a:p>
          <a:p>
            <a:pPr marL="342900" indent="-342900" algn="l" eaLnBrk="1" hangingPunct="1">
              <a:buFont typeface="Wingdings" pitchFamily="2" charset="2"/>
              <a:buChar char="q"/>
              <a:defRPr/>
            </a:pPr>
            <a:r>
              <a:rPr lang="sk-SK" sz="2400" i="0" dirty="0">
                <a:latin typeface="Arial" charset="0"/>
              </a:rPr>
              <a:t>Otočenie orientácie záporom</a:t>
            </a:r>
          </a:p>
          <a:p>
            <a:pPr marL="342900" indent="-342900" algn="l" eaLnBrk="1" hangingPunct="1">
              <a:buFont typeface="Wingdings" pitchFamily="2" charset="2"/>
              <a:buChar char="q"/>
              <a:defRPr/>
            </a:pPr>
            <a:r>
              <a:rPr lang="sk-SK" sz="2400" i="0" dirty="0">
                <a:latin typeface="Arial" charset="0"/>
              </a:rPr>
              <a:t>Antonyma majú opačnú orientáciu. </a:t>
            </a:r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2">
            <a:extLst>
              <a:ext uri="{FF2B5EF4-FFF2-40B4-BE49-F238E27FC236}">
                <a16:creationId xmlns:a16="http://schemas.microsoft.com/office/drawing/2014/main" id="{04E44FE6-B61F-4AED-8EC9-30D06CCAA0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6813" y="466725"/>
            <a:ext cx="4084637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3200" b="1" i="0"/>
              <a:t>Klasifikácia názorov</a:t>
            </a:r>
            <a:endParaRPr lang="cs-CZ" altLang="sk-SK" sz="3200" b="1" i="0"/>
          </a:p>
        </p:txBody>
      </p:sp>
      <p:sp>
        <p:nvSpPr>
          <p:cNvPr id="21507" name="Text Box 3">
            <a:extLst>
              <a:ext uri="{FF2B5EF4-FFF2-40B4-BE49-F238E27FC236}">
                <a16:creationId xmlns:a16="http://schemas.microsoft.com/office/drawing/2014/main" id="{B9A78B15-8498-4E54-9D13-1FC838EBBA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413" y="40513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k-SK" altLang="sk-SK" sz="1800" i="0"/>
          </a:p>
        </p:txBody>
      </p:sp>
      <p:sp>
        <p:nvSpPr>
          <p:cNvPr id="18436" name="Text Box 4">
            <a:extLst>
              <a:ext uri="{FF2B5EF4-FFF2-40B4-BE49-F238E27FC236}">
                <a16:creationId xmlns:a16="http://schemas.microsoft.com/office/drawing/2014/main" id="{B22328CD-71CF-4B34-97A4-7D0125C6AF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1604963"/>
            <a:ext cx="7993062" cy="4894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l" eaLnBrk="1" hangingPunct="1">
              <a:buClr>
                <a:srgbClr val="006666"/>
              </a:buClr>
              <a:buFont typeface="Wingdings" pitchFamily="2" charset="2"/>
              <a:buNone/>
              <a:defRPr/>
            </a:pPr>
            <a:r>
              <a:rPr lang="sk-SK" sz="2400" i="0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Problémy znižujúce úspešnosť klasifikácie názorov</a:t>
            </a:r>
          </a:p>
          <a:p>
            <a:pPr marL="342900" indent="-342900" algn="l" eaLnBrk="1" hangingPunct="1">
              <a:buClr>
                <a:srgbClr val="006666"/>
              </a:buClr>
              <a:buFont typeface="Wingdings" pitchFamily="2" charset="2"/>
              <a:buNone/>
              <a:defRPr/>
            </a:pPr>
            <a:r>
              <a:rPr lang="sk-SK" sz="2400" i="0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 </a:t>
            </a:r>
          </a:p>
          <a:p>
            <a:pPr marL="342900" indent="-342900" algn="l" eaLnBrk="1" hangingPunct="1">
              <a:buFont typeface="Wingdings" pitchFamily="2" charset="2"/>
              <a:buChar char="q"/>
              <a:defRPr/>
            </a:pPr>
            <a:r>
              <a:rPr lang="sk-SK" sz="2400" i="0" dirty="0">
                <a:latin typeface="Arial" charset="0"/>
              </a:rPr>
              <a:t>Prídavné meno s kladnou (zápornou) orientáciou nesie opačný postoj:</a:t>
            </a:r>
          </a:p>
          <a:p>
            <a:pPr marL="342900" indent="-342900" algn="l" eaLnBrk="1" hangingPunct="1">
              <a:buFont typeface="Wingdings" pitchFamily="2" charset="2"/>
              <a:buNone/>
              <a:defRPr/>
            </a:pPr>
            <a:r>
              <a:rPr lang="sk-SK" sz="2400" i="0" dirty="0">
                <a:latin typeface="Arial" charset="0"/>
              </a:rPr>
              <a:t>	„Rád si prečítam </a:t>
            </a:r>
            <a:r>
              <a:rPr lang="sk-SK" sz="2400" i="0" dirty="0">
                <a:solidFill>
                  <a:schemeClr val="accent5">
                    <a:lumMod val="25000"/>
                  </a:schemeClr>
                </a:solidFill>
                <a:latin typeface="Arial" charset="0"/>
              </a:rPr>
              <a:t>dobrú </a:t>
            </a:r>
            <a:r>
              <a:rPr lang="sk-SK" sz="2400" i="0" dirty="0">
                <a:latin typeface="Arial" charset="0"/>
              </a:rPr>
              <a:t>knihu. Táto taká nebola.“</a:t>
            </a:r>
          </a:p>
          <a:p>
            <a:pPr marL="342900" indent="-342900" algn="l" eaLnBrk="1" hangingPunct="1">
              <a:buFont typeface="Wingdings" pitchFamily="2" charset="2"/>
              <a:buChar char="q"/>
              <a:defRPr/>
            </a:pPr>
            <a:r>
              <a:rPr lang="sk-SK" sz="2400" i="0" dirty="0">
                <a:latin typeface="Arial" charset="0"/>
              </a:rPr>
              <a:t>Prídavné mená a príslovky majú opačnú orientáciu ako sa predpokladalo:</a:t>
            </a:r>
          </a:p>
          <a:p>
            <a:pPr marL="342900" indent="-342900" algn="l" eaLnBrk="1" hangingPunct="1">
              <a:buFont typeface="Wingdings" pitchFamily="2" charset="2"/>
              <a:buNone/>
              <a:defRPr/>
            </a:pPr>
            <a:r>
              <a:rPr lang="sk-SK" sz="2400" i="0" dirty="0">
                <a:latin typeface="Arial" charset="0"/>
              </a:rPr>
              <a:t>	„Tento výrobok je </a:t>
            </a:r>
            <a:r>
              <a:rPr lang="sk-SK" sz="2400" i="0" dirty="0">
                <a:solidFill>
                  <a:schemeClr val="accent5">
                    <a:lumMod val="25000"/>
                  </a:schemeClr>
                </a:solidFill>
                <a:latin typeface="Arial" charset="0"/>
              </a:rPr>
              <a:t>dobrá </a:t>
            </a:r>
            <a:r>
              <a:rPr lang="sk-SK" sz="2400" i="0" dirty="0">
                <a:latin typeface="Arial" charset="0"/>
              </a:rPr>
              <a:t>hlúposť.“</a:t>
            </a:r>
          </a:p>
          <a:p>
            <a:pPr marL="342900" indent="-342900" algn="l" eaLnBrk="1" hangingPunct="1">
              <a:buFont typeface="Wingdings" pitchFamily="2" charset="2"/>
              <a:buChar char="q"/>
              <a:defRPr/>
            </a:pPr>
            <a:r>
              <a:rPr lang="sk-SK" sz="2400" i="0" dirty="0">
                <a:latin typeface="Arial" charset="0"/>
              </a:rPr>
              <a:t>Názor je vyjadrený nepriamo (bez prídavných mien a prísloviek):</a:t>
            </a:r>
          </a:p>
          <a:p>
            <a:pPr marL="342900" indent="-342900" algn="l" eaLnBrk="1" hangingPunct="1">
              <a:buFont typeface="Wingdings" pitchFamily="2" charset="2"/>
              <a:buNone/>
              <a:defRPr/>
            </a:pPr>
            <a:r>
              <a:rPr lang="sk-SK" sz="2400" i="0" dirty="0">
                <a:latin typeface="Arial" charset="0"/>
              </a:rPr>
              <a:t>	„Na ten film by som už nešiel.“ </a:t>
            </a:r>
          </a:p>
          <a:p>
            <a:pPr marL="342900" indent="-342900" algn="l" eaLnBrk="1" hangingPunct="1">
              <a:buFont typeface="Wingdings" pitchFamily="2" charset="2"/>
              <a:buNone/>
              <a:defRPr/>
            </a:pPr>
            <a:r>
              <a:rPr lang="sk-SK" sz="2400" i="0" dirty="0">
                <a:latin typeface="Arial" charset="0"/>
              </a:rPr>
              <a:t>	„Inú značku by som si nekúpil.“</a:t>
            </a:r>
          </a:p>
          <a:p>
            <a:pPr marL="342900" indent="-342900" algn="l" eaLnBrk="1" hangingPunct="1">
              <a:buFont typeface="Wingdings" pitchFamily="2" charset="2"/>
              <a:buChar char="q"/>
              <a:defRPr/>
            </a:pPr>
            <a:endParaRPr lang="sk-SK" sz="2400" i="0" dirty="0">
              <a:latin typeface="Arial" charset="0"/>
            </a:endParaRPr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2">
            <a:extLst>
              <a:ext uri="{FF2B5EF4-FFF2-40B4-BE49-F238E27FC236}">
                <a16:creationId xmlns:a16="http://schemas.microsoft.com/office/drawing/2014/main" id="{8996D329-9057-419F-AA75-4F630F9396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6813" y="466725"/>
            <a:ext cx="4084637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3200" b="1" i="0"/>
              <a:t>Klasifikácia názorov</a:t>
            </a:r>
            <a:endParaRPr lang="cs-CZ" altLang="sk-SK" sz="3200" b="1" i="0"/>
          </a:p>
        </p:txBody>
      </p:sp>
      <p:sp>
        <p:nvSpPr>
          <p:cNvPr id="22531" name="Text Box 3">
            <a:extLst>
              <a:ext uri="{FF2B5EF4-FFF2-40B4-BE49-F238E27FC236}">
                <a16:creationId xmlns:a16="http://schemas.microsoft.com/office/drawing/2014/main" id="{B3F08816-8E9F-4475-8BB4-EF64125015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413" y="40513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k-SK" altLang="sk-SK" sz="1800" i="0"/>
          </a:p>
        </p:txBody>
      </p:sp>
      <p:sp>
        <p:nvSpPr>
          <p:cNvPr id="19460" name="Text Box 4">
            <a:extLst>
              <a:ext uri="{FF2B5EF4-FFF2-40B4-BE49-F238E27FC236}">
                <a16:creationId xmlns:a16="http://schemas.microsoft.com/office/drawing/2014/main" id="{E6368E21-D521-4D4A-8821-FF852F913E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1604963"/>
            <a:ext cx="7993062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l" eaLnBrk="1" hangingPunct="1">
              <a:buClr>
                <a:srgbClr val="006666"/>
              </a:buClr>
              <a:buFont typeface="Wingdings" pitchFamily="2" charset="2"/>
              <a:buNone/>
              <a:defRPr/>
            </a:pPr>
            <a:r>
              <a:rPr lang="sk-SK" sz="2400" i="0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Riešenia zvyšujúce úspešnosť klasifikácie názorov</a:t>
            </a:r>
          </a:p>
          <a:p>
            <a:pPr marL="342900" indent="-342900" algn="l" eaLnBrk="1" hangingPunct="1">
              <a:buClr>
                <a:srgbClr val="006666"/>
              </a:buClr>
              <a:buFont typeface="Wingdings" pitchFamily="2" charset="2"/>
              <a:buNone/>
              <a:defRPr/>
            </a:pPr>
            <a:r>
              <a:rPr lang="sk-SK" sz="2400" i="0" dirty="0">
                <a:solidFill>
                  <a:schemeClr val="hlink"/>
                </a:solidFill>
                <a:latin typeface="Arial" charset="0"/>
              </a:rPr>
              <a:t> </a:t>
            </a:r>
          </a:p>
          <a:p>
            <a:pPr marL="342900" indent="-342900" algn="l" eaLnBrk="1" hangingPunct="1">
              <a:buFont typeface="Wingdings" pitchFamily="2" charset="2"/>
              <a:buChar char="q"/>
              <a:defRPr/>
            </a:pPr>
            <a:r>
              <a:rPr lang="sk-SK" sz="2400" i="0" dirty="0">
                <a:latin typeface="Arial" charset="0"/>
              </a:rPr>
              <a:t>Uvažovanie kontextu</a:t>
            </a:r>
          </a:p>
          <a:p>
            <a:pPr marL="342900" indent="-342900" algn="l" eaLnBrk="1" hangingPunct="1">
              <a:buFont typeface="Wingdings" pitchFamily="2" charset="2"/>
              <a:buChar char="q"/>
              <a:defRPr/>
            </a:pPr>
            <a:r>
              <a:rPr lang="sk-SK" sz="2400" i="0" dirty="0">
                <a:latin typeface="Arial" charset="0"/>
              </a:rPr>
              <a:t>Zahrnutie ďalších slovných druhov</a:t>
            </a:r>
          </a:p>
          <a:p>
            <a:pPr marL="342900" indent="-342900" algn="l" eaLnBrk="1" hangingPunct="1">
              <a:buFont typeface="Wingdings" pitchFamily="2" charset="2"/>
              <a:buChar char="q"/>
              <a:defRPr/>
            </a:pPr>
            <a:r>
              <a:rPr lang="sk-SK" sz="2400" i="0" dirty="0">
                <a:latin typeface="Arial" charset="0"/>
              </a:rPr>
              <a:t>Identifikácia typických znakov hodnotenej veci:</a:t>
            </a:r>
          </a:p>
          <a:p>
            <a:pPr marL="742950" lvl="1" indent="-285750" algn="l" eaLnBrk="1" hangingPunct="1">
              <a:buFont typeface="Wingdings" pitchFamily="2" charset="2"/>
              <a:buChar char="q"/>
              <a:defRPr/>
            </a:pPr>
            <a:r>
              <a:rPr lang="sk-SK" sz="2400" i="0" dirty="0">
                <a:latin typeface="Arial" charset="0"/>
              </a:rPr>
              <a:t>film, kniha – zápletka, dej, efekty</a:t>
            </a:r>
          </a:p>
          <a:p>
            <a:pPr marL="742950" lvl="1" indent="-285750" algn="l" eaLnBrk="1" hangingPunct="1">
              <a:buFont typeface="Wingdings" pitchFamily="2" charset="2"/>
              <a:buChar char="q"/>
              <a:defRPr/>
            </a:pPr>
            <a:r>
              <a:rPr lang="sk-SK" sz="2400" i="0" dirty="0">
                <a:latin typeface="Arial" charset="0"/>
              </a:rPr>
              <a:t>digitálny fotoaparát – ostrosť, obraz, farby</a:t>
            </a:r>
          </a:p>
          <a:p>
            <a:pPr marL="342900" indent="-342900" algn="l" eaLnBrk="1" hangingPunct="1">
              <a:buFont typeface="Wingdings" pitchFamily="2" charset="2"/>
              <a:buChar char="q"/>
              <a:defRPr/>
            </a:pPr>
            <a:r>
              <a:rPr lang="sk-SK" sz="2400" i="0" dirty="0">
                <a:latin typeface="Arial" charset="0"/>
              </a:rPr>
              <a:t>Tvorba špecializovaných </a:t>
            </a:r>
            <a:r>
              <a:rPr lang="sk-SK" sz="2400" i="0" dirty="0" err="1">
                <a:latin typeface="Arial" charset="0"/>
              </a:rPr>
              <a:t>seedlistov</a:t>
            </a:r>
            <a:r>
              <a:rPr lang="sk-SK" sz="2400" i="0" dirty="0">
                <a:latin typeface="Arial" charset="0"/>
              </a:rPr>
              <a:t> pre rôzne domény</a:t>
            </a:r>
          </a:p>
          <a:p>
            <a:pPr marL="342900" indent="-342900" algn="l" eaLnBrk="1" hangingPunct="1">
              <a:buFont typeface="Wingdings" pitchFamily="2" charset="2"/>
              <a:buNone/>
              <a:defRPr/>
            </a:pPr>
            <a:r>
              <a:rPr lang="sk-SK" sz="2400" i="0" dirty="0">
                <a:latin typeface="Arial" charset="0"/>
              </a:rPr>
              <a:t>	</a:t>
            </a:r>
          </a:p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2">
            <a:extLst>
              <a:ext uri="{FF2B5EF4-FFF2-40B4-BE49-F238E27FC236}">
                <a16:creationId xmlns:a16="http://schemas.microsoft.com/office/drawing/2014/main" id="{42DB6FCD-E7FC-4B6A-ACB3-C65323CB00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6813" y="466725"/>
            <a:ext cx="4084637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3200" b="1" i="0"/>
              <a:t>Klasifikácia názorov</a:t>
            </a:r>
            <a:endParaRPr lang="cs-CZ" altLang="sk-SK" sz="3200" b="1" i="0"/>
          </a:p>
        </p:txBody>
      </p:sp>
      <p:sp>
        <p:nvSpPr>
          <p:cNvPr id="23555" name="Text Box 3">
            <a:extLst>
              <a:ext uri="{FF2B5EF4-FFF2-40B4-BE49-F238E27FC236}">
                <a16:creationId xmlns:a16="http://schemas.microsoft.com/office/drawing/2014/main" id="{598297C6-7CE7-4FE2-B69E-385E77BE8E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413" y="40513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k-SK" altLang="sk-SK" sz="1800" i="0"/>
          </a:p>
        </p:txBody>
      </p:sp>
      <p:sp>
        <p:nvSpPr>
          <p:cNvPr id="20484" name="Text Box 4">
            <a:extLst>
              <a:ext uri="{FF2B5EF4-FFF2-40B4-BE49-F238E27FC236}">
                <a16:creationId xmlns:a16="http://schemas.microsoft.com/office/drawing/2014/main" id="{2F40B09F-3BC0-4C8A-8412-B71F697DC3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1604963"/>
            <a:ext cx="7993062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l" eaLnBrk="1" hangingPunct="1">
              <a:buClr>
                <a:srgbClr val="006666"/>
              </a:buClr>
              <a:buFont typeface="Wingdings" pitchFamily="2" charset="2"/>
              <a:buNone/>
              <a:defRPr/>
            </a:pPr>
            <a:r>
              <a:rPr lang="sk-SK" sz="2400" i="0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Vyhodnotenie úspešnosti </a:t>
            </a:r>
            <a:r>
              <a:rPr lang="en-US" sz="2400" i="0" dirty="0" err="1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bez</a:t>
            </a:r>
            <a:r>
              <a:rPr lang="en-US" sz="2400" i="0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sk-SK" sz="2400" i="0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prahu</a:t>
            </a:r>
          </a:p>
          <a:p>
            <a:pPr marL="342900" indent="-342900" algn="l" eaLnBrk="1" hangingPunct="1">
              <a:buClr>
                <a:srgbClr val="006666"/>
              </a:buClr>
              <a:buFont typeface="Wingdings" pitchFamily="2" charset="2"/>
              <a:buNone/>
              <a:defRPr/>
            </a:pPr>
            <a:r>
              <a:rPr lang="sk-SK" sz="2400" i="0" dirty="0">
                <a:solidFill>
                  <a:schemeClr val="hlink"/>
                </a:solidFill>
                <a:latin typeface="Arial" charset="0"/>
              </a:rPr>
              <a:t> </a:t>
            </a:r>
          </a:p>
          <a:p>
            <a:pPr marL="342900" indent="-342900" algn="l" eaLnBrk="1" hangingPunct="1">
              <a:buFont typeface="Wingdings" pitchFamily="2" charset="2"/>
              <a:buChar char="q"/>
              <a:defRPr/>
            </a:pPr>
            <a:r>
              <a:rPr lang="en-US" sz="2400" i="0" dirty="0">
                <a:latin typeface="Arial" charset="0"/>
              </a:rPr>
              <a:t>c</a:t>
            </a:r>
            <a:r>
              <a:rPr lang="sk-SK" sz="2400" i="0" dirty="0" err="1">
                <a:latin typeface="Arial" charset="0"/>
              </a:rPr>
              <a:t>ount</a:t>
            </a:r>
            <a:r>
              <a:rPr lang="sk-SK" sz="2400" i="0" dirty="0">
                <a:latin typeface="Arial" charset="0"/>
              </a:rPr>
              <a:t>(</a:t>
            </a:r>
            <a:r>
              <a:rPr lang="sk-SK" sz="2400" i="0" dirty="0" err="1">
                <a:latin typeface="Arial" charset="0"/>
              </a:rPr>
              <a:t>positive</a:t>
            </a:r>
            <a:r>
              <a:rPr lang="sk-SK" sz="2400" i="0" dirty="0">
                <a:latin typeface="Arial" charset="0"/>
              </a:rPr>
              <a:t>)</a:t>
            </a:r>
            <a:r>
              <a:rPr lang="en-US" sz="2400" i="0" dirty="0">
                <a:latin typeface="Arial" charset="0"/>
              </a:rPr>
              <a:t> &gt; </a:t>
            </a:r>
            <a:r>
              <a:rPr lang="sk-SK" sz="2400" i="0" dirty="0" err="1">
                <a:latin typeface="Arial" charset="0"/>
              </a:rPr>
              <a:t>count</a:t>
            </a:r>
            <a:r>
              <a:rPr lang="sk-SK" sz="2400" i="0" dirty="0">
                <a:latin typeface="Arial" charset="0"/>
              </a:rPr>
              <a:t>(</a:t>
            </a:r>
            <a:r>
              <a:rPr lang="sk-SK" sz="2400" i="0" dirty="0" err="1">
                <a:latin typeface="Arial" charset="0"/>
              </a:rPr>
              <a:t>negative</a:t>
            </a:r>
            <a:r>
              <a:rPr lang="sk-SK" sz="2400" i="0" dirty="0">
                <a:latin typeface="Arial" charset="0"/>
              </a:rPr>
              <a:t>)</a:t>
            </a:r>
            <a:r>
              <a:rPr lang="en-US" sz="2400" i="0" dirty="0">
                <a:latin typeface="Arial" charset="0"/>
              </a:rPr>
              <a:t>  </a:t>
            </a:r>
            <a:r>
              <a:rPr lang="en-US" sz="2400" i="0" dirty="0">
                <a:latin typeface="Arial" charset="0"/>
                <a:sym typeface="Wingdings" pitchFamily="2" charset="2"/>
              </a:rPr>
              <a:t> Positive</a:t>
            </a:r>
            <a:endParaRPr lang="sk-SK" sz="2400" i="0" dirty="0">
              <a:latin typeface="Arial" charset="0"/>
            </a:endParaRPr>
          </a:p>
          <a:p>
            <a:pPr marL="342900" indent="-342900" algn="l" eaLnBrk="1" hangingPunct="1">
              <a:buFont typeface="Wingdings" pitchFamily="2" charset="2"/>
              <a:buChar char="q"/>
              <a:defRPr/>
            </a:pPr>
            <a:r>
              <a:rPr lang="en-US" sz="2400" i="0" dirty="0">
                <a:latin typeface="Arial" charset="0"/>
              </a:rPr>
              <a:t>c</a:t>
            </a:r>
            <a:r>
              <a:rPr lang="sk-SK" sz="2400" i="0" dirty="0" err="1">
                <a:latin typeface="Arial" charset="0"/>
              </a:rPr>
              <a:t>ount</a:t>
            </a:r>
            <a:r>
              <a:rPr lang="sk-SK" sz="2400" i="0" dirty="0">
                <a:latin typeface="Arial" charset="0"/>
              </a:rPr>
              <a:t>(</a:t>
            </a:r>
            <a:r>
              <a:rPr lang="sk-SK" sz="2400" i="0" dirty="0" err="1">
                <a:latin typeface="Arial" charset="0"/>
              </a:rPr>
              <a:t>positive</a:t>
            </a:r>
            <a:r>
              <a:rPr lang="sk-SK" sz="2400" i="0" dirty="0">
                <a:latin typeface="Arial" charset="0"/>
              </a:rPr>
              <a:t>)</a:t>
            </a:r>
            <a:r>
              <a:rPr lang="en-US" sz="2400" i="0" dirty="0">
                <a:latin typeface="Arial" charset="0"/>
              </a:rPr>
              <a:t> &lt; </a:t>
            </a:r>
            <a:r>
              <a:rPr lang="sk-SK" sz="2400" i="0" dirty="0" err="1">
                <a:latin typeface="Arial" charset="0"/>
              </a:rPr>
              <a:t>count</a:t>
            </a:r>
            <a:r>
              <a:rPr lang="sk-SK" sz="2400" i="0" dirty="0">
                <a:latin typeface="Arial" charset="0"/>
              </a:rPr>
              <a:t>(</a:t>
            </a:r>
            <a:r>
              <a:rPr lang="sk-SK" sz="2400" i="0" dirty="0" err="1">
                <a:latin typeface="Arial" charset="0"/>
              </a:rPr>
              <a:t>negative</a:t>
            </a:r>
            <a:r>
              <a:rPr lang="sk-SK" sz="2400" i="0" dirty="0">
                <a:latin typeface="Arial" charset="0"/>
              </a:rPr>
              <a:t>)</a:t>
            </a:r>
            <a:r>
              <a:rPr lang="en-US" sz="2400" i="0" dirty="0">
                <a:latin typeface="Arial" charset="0"/>
              </a:rPr>
              <a:t>  </a:t>
            </a:r>
            <a:r>
              <a:rPr lang="en-US" sz="2400" i="0" dirty="0">
                <a:latin typeface="Arial" charset="0"/>
                <a:sym typeface="Wingdings" pitchFamily="2" charset="2"/>
              </a:rPr>
              <a:t> Negative</a:t>
            </a:r>
            <a:endParaRPr lang="sk-SK" sz="2400" i="0" dirty="0">
              <a:latin typeface="Arial" charset="0"/>
            </a:endParaRPr>
          </a:p>
          <a:p>
            <a:pPr marL="342900" indent="-342900" algn="l" eaLnBrk="1" hangingPunct="1">
              <a:buFont typeface="Wingdings" pitchFamily="2" charset="2"/>
              <a:buChar char="q"/>
              <a:defRPr/>
            </a:pPr>
            <a:r>
              <a:rPr lang="en-US" sz="2400" i="0" dirty="0">
                <a:latin typeface="Arial" charset="0"/>
              </a:rPr>
              <a:t>c</a:t>
            </a:r>
            <a:r>
              <a:rPr lang="sk-SK" sz="2400" i="0" dirty="0" err="1">
                <a:latin typeface="Arial" charset="0"/>
              </a:rPr>
              <a:t>ount</a:t>
            </a:r>
            <a:r>
              <a:rPr lang="sk-SK" sz="2400" i="0" dirty="0">
                <a:latin typeface="Arial" charset="0"/>
              </a:rPr>
              <a:t>(</a:t>
            </a:r>
            <a:r>
              <a:rPr lang="sk-SK" sz="2400" i="0" dirty="0" err="1">
                <a:latin typeface="Arial" charset="0"/>
              </a:rPr>
              <a:t>positive</a:t>
            </a:r>
            <a:r>
              <a:rPr lang="sk-SK" sz="2400" i="0" dirty="0">
                <a:latin typeface="Arial" charset="0"/>
              </a:rPr>
              <a:t>)</a:t>
            </a:r>
            <a:r>
              <a:rPr lang="en-US" sz="2400" i="0" dirty="0">
                <a:latin typeface="Arial" charset="0"/>
              </a:rPr>
              <a:t> = </a:t>
            </a:r>
            <a:r>
              <a:rPr lang="sk-SK" sz="2400" i="0" dirty="0" err="1">
                <a:latin typeface="Arial" charset="0"/>
              </a:rPr>
              <a:t>count</a:t>
            </a:r>
            <a:r>
              <a:rPr lang="sk-SK" sz="2400" i="0" dirty="0">
                <a:latin typeface="Arial" charset="0"/>
              </a:rPr>
              <a:t>(</a:t>
            </a:r>
            <a:r>
              <a:rPr lang="sk-SK" sz="2400" i="0" dirty="0" err="1">
                <a:latin typeface="Arial" charset="0"/>
              </a:rPr>
              <a:t>negative</a:t>
            </a:r>
            <a:r>
              <a:rPr lang="sk-SK" sz="2400" i="0" dirty="0">
                <a:latin typeface="Arial" charset="0"/>
              </a:rPr>
              <a:t>)</a:t>
            </a:r>
            <a:r>
              <a:rPr lang="en-US" sz="2400" i="0" dirty="0">
                <a:latin typeface="Arial" charset="0"/>
              </a:rPr>
              <a:t>  </a:t>
            </a:r>
            <a:r>
              <a:rPr lang="en-US" sz="2400" i="0" dirty="0">
                <a:latin typeface="Arial" charset="0"/>
                <a:sym typeface="Wingdings" pitchFamily="2" charset="2"/>
              </a:rPr>
              <a:t> </a:t>
            </a:r>
            <a:r>
              <a:rPr lang="sk-SK" sz="2400" i="0" dirty="0" err="1">
                <a:latin typeface="Arial" charset="0"/>
                <a:sym typeface="Wingdings" pitchFamily="2" charset="2"/>
              </a:rPr>
              <a:t>Neutral</a:t>
            </a:r>
            <a:endParaRPr lang="sk-SK" sz="2400" i="0" dirty="0">
              <a:latin typeface="Arial" charset="0"/>
            </a:endParaRPr>
          </a:p>
          <a:p>
            <a:pPr marL="342900" indent="-342900" algn="l" eaLnBrk="1" hangingPunct="1">
              <a:buFont typeface="Wingdings" pitchFamily="2" charset="2"/>
              <a:buNone/>
              <a:defRPr/>
            </a:pPr>
            <a:endParaRPr lang="sk-SK" sz="2400" i="0" dirty="0">
              <a:latin typeface="Arial" charset="0"/>
            </a:endParaRPr>
          </a:p>
        </p:txBody>
      </p:sp>
      <p:sp>
        <p:nvSpPr>
          <p:cNvPr id="20485" name="Text Box 4">
            <a:extLst>
              <a:ext uri="{FF2B5EF4-FFF2-40B4-BE49-F238E27FC236}">
                <a16:creationId xmlns:a16="http://schemas.microsoft.com/office/drawing/2014/main" id="{3209FF25-DB22-4B37-B0D6-F132EC7AF9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4076700"/>
            <a:ext cx="7993063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l" eaLnBrk="1" hangingPunct="1">
              <a:buClr>
                <a:srgbClr val="006666"/>
              </a:buClr>
              <a:buFont typeface="Wingdings" pitchFamily="2" charset="2"/>
              <a:buNone/>
              <a:defRPr/>
            </a:pPr>
            <a:r>
              <a:rPr lang="sk-SK" sz="2400" i="0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Vyhodnotenie úspešnosti s použitím prahu</a:t>
            </a:r>
          </a:p>
          <a:p>
            <a:pPr marL="342900" indent="-342900" algn="l" eaLnBrk="1" hangingPunct="1">
              <a:buClr>
                <a:srgbClr val="006666"/>
              </a:buClr>
              <a:buFont typeface="Wingdings" pitchFamily="2" charset="2"/>
              <a:buNone/>
              <a:defRPr/>
            </a:pPr>
            <a:r>
              <a:rPr lang="sk-SK" sz="2400" i="0" dirty="0">
                <a:solidFill>
                  <a:schemeClr val="hlink"/>
                </a:solidFill>
                <a:latin typeface="Arial" charset="0"/>
              </a:rPr>
              <a:t> </a:t>
            </a:r>
          </a:p>
          <a:p>
            <a:pPr marL="342900" indent="-342900" algn="l" eaLnBrk="1" hangingPunct="1">
              <a:buFont typeface="Wingdings" pitchFamily="2" charset="2"/>
              <a:buChar char="q"/>
              <a:defRPr/>
            </a:pPr>
            <a:r>
              <a:rPr lang="en-US" sz="2400" i="0" dirty="0">
                <a:latin typeface="Arial" charset="0"/>
              </a:rPr>
              <a:t>c</a:t>
            </a:r>
            <a:r>
              <a:rPr lang="sk-SK" sz="2400" i="0" dirty="0" err="1">
                <a:latin typeface="Arial" charset="0"/>
              </a:rPr>
              <a:t>ount</a:t>
            </a:r>
            <a:r>
              <a:rPr lang="sk-SK" sz="2400" i="0" dirty="0">
                <a:latin typeface="Arial" charset="0"/>
              </a:rPr>
              <a:t>(</a:t>
            </a:r>
            <a:r>
              <a:rPr lang="sk-SK" sz="2400" i="0" dirty="0" err="1">
                <a:latin typeface="Arial" charset="0"/>
              </a:rPr>
              <a:t>positive</a:t>
            </a:r>
            <a:r>
              <a:rPr lang="sk-SK" sz="2400" i="0" dirty="0">
                <a:latin typeface="Arial" charset="0"/>
              </a:rPr>
              <a:t>)-</a:t>
            </a:r>
            <a:r>
              <a:rPr lang="sk-SK" sz="2400" i="0" dirty="0" err="1">
                <a:latin typeface="Arial" charset="0"/>
              </a:rPr>
              <a:t>count</a:t>
            </a:r>
            <a:r>
              <a:rPr lang="sk-SK" sz="2400" i="0" dirty="0">
                <a:latin typeface="Arial" charset="0"/>
              </a:rPr>
              <a:t>(</a:t>
            </a:r>
            <a:r>
              <a:rPr lang="sk-SK" sz="2400" i="0" dirty="0" err="1">
                <a:latin typeface="Arial" charset="0"/>
              </a:rPr>
              <a:t>negative</a:t>
            </a:r>
            <a:r>
              <a:rPr lang="sk-SK" sz="2400" i="0" dirty="0">
                <a:latin typeface="Arial" charset="0"/>
              </a:rPr>
              <a:t>)</a:t>
            </a:r>
            <a:r>
              <a:rPr lang="en-US" sz="2400" i="0" dirty="0">
                <a:latin typeface="Arial" charset="0"/>
              </a:rPr>
              <a:t>&gt;2  </a:t>
            </a:r>
            <a:r>
              <a:rPr lang="en-US" sz="2400" i="0" dirty="0">
                <a:latin typeface="Arial" charset="0"/>
                <a:sym typeface="Wingdings" pitchFamily="2" charset="2"/>
              </a:rPr>
              <a:t> Positive</a:t>
            </a:r>
            <a:endParaRPr lang="sk-SK" sz="2400" i="0" dirty="0">
              <a:latin typeface="Arial" charset="0"/>
            </a:endParaRPr>
          </a:p>
          <a:p>
            <a:pPr marL="342900" indent="-342900" algn="l" eaLnBrk="1" hangingPunct="1">
              <a:buFont typeface="Wingdings" pitchFamily="2" charset="2"/>
              <a:buChar char="q"/>
              <a:defRPr/>
            </a:pPr>
            <a:r>
              <a:rPr lang="en-US" sz="2400" i="0" dirty="0">
                <a:latin typeface="Arial" charset="0"/>
              </a:rPr>
              <a:t>c</a:t>
            </a:r>
            <a:r>
              <a:rPr lang="sk-SK" sz="2400" i="0" dirty="0" err="1">
                <a:latin typeface="Arial" charset="0"/>
              </a:rPr>
              <a:t>ount</a:t>
            </a:r>
            <a:r>
              <a:rPr lang="sk-SK" sz="2400" i="0" dirty="0">
                <a:latin typeface="Arial" charset="0"/>
              </a:rPr>
              <a:t>(</a:t>
            </a:r>
            <a:r>
              <a:rPr lang="sk-SK" sz="2400" i="0" dirty="0" err="1">
                <a:latin typeface="Arial" charset="0"/>
              </a:rPr>
              <a:t>positive</a:t>
            </a:r>
            <a:r>
              <a:rPr lang="sk-SK" sz="2400" i="0" dirty="0">
                <a:latin typeface="Arial" charset="0"/>
              </a:rPr>
              <a:t>)-</a:t>
            </a:r>
            <a:r>
              <a:rPr lang="sk-SK" sz="2400" i="0" dirty="0" err="1">
                <a:latin typeface="Arial" charset="0"/>
              </a:rPr>
              <a:t>count</a:t>
            </a:r>
            <a:r>
              <a:rPr lang="sk-SK" sz="2400" i="0" dirty="0">
                <a:latin typeface="Arial" charset="0"/>
              </a:rPr>
              <a:t>(</a:t>
            </a:r>
            <a:r>
              <a:rPr lang="sk-SK" sz="2400" i="0" dirty="0" err="1">
                <a:latin typeface="Arial" charset="0"/>
              </a:rPr>
              <a:t>negative</a:t>
            </a:r>
            <a:r>
              <a:rPr lang="sk-SK" sz="2400" i="0" dirty="0">
                <a:latin typeface="Arial" charset="0"/>
              </a:rPr>
              <a:t>)</a:t>
            </a:r>
            <a:r>
              <a:rPr lang="en-US" sz="2400" i="0" dirty="0">
                <a:latin typeface="Arial" charset="0"/>
              </a:rPr>
              <a:t>&lt;-2 </a:t>
            </a:r>
            <a:r>
              <a:rPr lang="en-US" sz="2400" i="0" dirty="0">
                <a:latin typeface="Arial" charset="0"/>
                <a:sym typeface="Wingdings" pitchFamily="2" charset="2"/>
              </a:rPr>
              <a:t> Negative</a:t>
            </a:r>
            <a:endParaRPr lang="sk-SK" sz="2400" i="0" dirty="0">
              <a:latin typeface="Arial" charset="0"/>
            </a:endParaRPr>
          </a:p>
          <a:p>
            <a:pPr marL="342900" indent="-342900" algn="l" eaLnBrk="1" hangingPunct="1">
              <a:buFont typeface="Wingdings" pitchFamily="2" charset="2"/>
              <a:buChar char="q"/>
              <a:defRPr/>
            </a:pPr>
            <a:r>
              <a:rPr lang="en-US" sz="2400" i="0" dirty="0">
                <a:latin typeface="Arial" charset="0"/>
              </a:rPr>
              <a:t>|c</a:t>
            </a:r>
            <a:r>
              <a:rPr lang="sk-SK" sz="2400" i="0" dirty="0" err="1">
                <a:latin typeface="Arial" charset="0"/>
              </a:rPr>
              <a:t>ount</a:t>
            </a:r>
            <a:r>
              <a:rPr lang="sk-SK" sz="2400" i="0" dirty="0">
                <a:latin typeface="Arial" charset="0"/>
              </a:rPr>
              <a:t>(</a:t>
            </a:r>
            <a:r>
              <a:rPr lang="sk-SK" sz="2400" i="0" dirty="0" err="1">
                <a:latin typeface="Arial" charset="0"/>
              </a:rPr>
              <a:t>positive</a:t>
            </a:r>
            <a:r>
              <a:rPr lang="sk-SK" sz="2400" i="0" dirty="0">
                <a:latin typeface="Arial" charset="0"/>
              </a:rPr>
              <a:t>)-</a:t>
            </a:r>
            <a:r>
              <a:rPr lang="sk-SK" sz="2400" i="0" dirty="0" err="1">
                <a:latin typeface="Arial" charset="0"/>
              </a:rPr>
              <a:t>count</a:t>
            </a:r>
            <a:r>
              <a:rPr lang="sk-SK" sz="2400" i="0" dirty="0">
                <a:latin typeface="Arial" charset="0"/>
              </a:rPr>
              <a:t>(</a:t>
            </a:r>
            <a:r>
              <a:rPr lang="sk-SK" sz="2400" i="0" dirty="0" err="1">
                <a:latin typeface="Arial" charset="0"/>
              </a:rPr>
              <a:t>negative</a:t>
            </a:r>
            <a:r>
              <a:rPr lang="sk-SK" sz="2400" i="0" dirty="0">
                <a:latin typeface="Arial" charset="0"/>
              </a:rPr>
              <a:t>)</a:t>
            </a:r>
            <a:r>
              <a:rPr lang="en-US" sz="2400" i="0" dirty="0">
                <a:latin typeface="Arial" charset="0"/>
              </a:rPr>
              <a:t>|&lt;3 </a:t>
            </a:r>
            <a:r>
              <a:rPr lang="en-US" sz="2400" i="0" dirty="0">
                <a:latin typeface="Arial" charset="0"/>
                <a:sym typeface="Wingdings" pitchFamily="2" charset="2"/>
              </a:rPr>
              <a:t> </a:t>
            </a:r>
            <a:r>
              <a:rPr lang="sk-SK" sz="2400" i="0">
                <a:latin typeface="Arial" charset="0"/>
                <a:sym typeface="Wingdings" pitchFamily="2" charset="2"/>
              </a:rPr>
              <a:t>Neutral</a:t>
            </a:r>
            <a:endParaRPr lang="sk-SK" sz="2400" i="0" dirty="0">
              <a:latin typeface="Arial" charset="0"/>
            </a:endParaRPr>
          </a:p>
          <a:p>
            <a:pPr marL="342900" indent="-342900" algn="l" eaLnBrk="1" hangingPunct="1">
              <a:buClr>
                <a:srgbClr val="006666"/>
              </a:buClr>
              <a:buFont typeface="Wingdings" pitchFamily="2" charset="2"/>
              <a:buNone/>
              <a:defRPr/>
            </a:pPr>
            <a:endParaRPr lang="sk-SK" sz="2400" i="0" dirty="0">
              <a:latin typeface="Arial" charset="0"/>
            </a:endParaRP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Vrstvy">
  <a:themeElements>
    <a:clrScheme name="Vrstvy 6">
      <a:dk1>
        <a:srgbClr val="000000"/>
      </a:dk1>
      <a:lt1>
        <a:srgbClr val="FFFFE1"/>
      </a:lt1>
      <a:dk2>
        <a:srgbClr val="330033"/>
      </a:dk2>
      <a:lt2>
        <a:srgbClr val="330033"/>
      </a:lt2>
      <a:accent1>
        <a:srgbClr val="CCCC99"/>
      </a:accent1>
      <a:accent2>
        <a:srgbClr val="FF0000"/>
      </a:accent2>
      <a:accent3>
        <a:srgbClr val="FFFFEE"/>
      </a:accent3>
      <a:accent4>
        <a:srgbClr val="000000"/>
      </a:accent4>
      <a:accent5>
        <a:srgbClr val="E2E2CA"/>
      </a:accent5>
      <a:accent6>
        <a:srgbClr val="E70000"/>
      </a:accent6>
      <a:hlink>
        <a:srgbClr val="990033"/>
      </a:hlink>
      <a:folHlink>
        <a:srgbClr val="B2B2B2"/>
      </a:folHlink>
    </a:clrScheme>
    <a:fontScheme name="Vrstvy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Vrstvy 1">
        <a:dk1>
          <a:srgbClr val="993300"/>
        </a:dk1>
        <a:lt1>
          <a:srgbClr val="CCCCCC"/>
        </a:lt1>
        <a:dk2>
          <a:srgbClr val="000000"/>
        </a:dk2>
        <a:lt2>
          <a:srgbClr val="FFFFFF"/>
        </a:lt2>
        <a:accent1>
          <a:srgbClr val="576F2B"/>
        </a:accent1>
        <a:accent2>
          <a:srgbClr val="666699"/>
        </a:accent2>
        <a:accent3>
          <a:srgbClr val="AAAAAA"/>
        </a:accent3>
        <a:accent4>
          <a:srgbClr val="AEAEAE"/>
        </a:accent4>
        <a:accent5>
          <a:srgbClr val="B4BBAC"/>
        </a:accent5>
        <a:accent6>
          <a:srgbClr val="5C5C8A"/>
        </a:accent6>
        <a:hlink>
          <a:srgbClr val="99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rstvy 2">
        <a:dk1>
          <a:srgbClr val="993300"/>
        </a:dk1>
        <a:lt1>
          <a:srgbClr val="CCCCCC"/>
        </a:lt1>
        <a:dk2>
          <a:srgbClr val="330000"/>
        </a:dk2>
        <a:lt2>
          <a:srgbClr val="FFFFFF"/>
        </a:lt2>
        <a:accent1>
          <a:srgbClr val="996633"/>
        </a:accent1>
        <a:accent2>
          <a:srgbClr val="FF0000"/>
        </a:accent2>
        <a:accent3>
          <a:srgbClr val="ADAAAA"/>
        </a:accent3>
        <a:accent4>
          <a:srgbClr val="AEAEAE"/>
        </a:accent4>
        <a:accent5>
          <a:srgbClr val="CAB8AD"/>
        </a:accent5>
        <a:accent6>
          <a:srgbClr val="E70000"/>
        </a:accent6>
        <a:hlink>
          <a:srgbClr val="FF3300"/>
        </a:hlink>
        <a:folHlink>
          <a:srgbClr val="CC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rstvy 3">
        <a:dk1>
          <a:srgbClr val="79788A"/>
        </a:dk1>
        <a:lt1>
          <a:srgbClr val="FFFFFF"/>
        </a:lt1>
        <a:dk2>
          <a:srgbClr val="21203C"/>
        </a:dk2>
        <a:lt2>
          <a:srgbClr val="FFFFCC"/>
        </a:lt2>
        <a:accent1>
          <a:srgbClr val="476077"/>
        </a:accent1>
        <a:accent2>
          <a:srgbClr val="676C5A"/>
        </a:accent2>
        <a:accent3>
          <a:srgbClr val="ABABAF"/>
        </a:accent3>
        <a:accent4>
          <a:srgbClr val="DADADA"/>
        </a:accent4>
        <a:accent5>
          <a:srgbClr val="B1B6BD"/>
        </a:accent5>
        <a:accent6>
          <a:srgbClr val="5D6151"/>
        </a:accent6>
        <a:hlink>
          <a:srgbClr val="666699"/>
        </a:hlink>
        <a:folHlink>
          <a:srgbClr val="8CB0A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rstvy 4">
        <a:dk1>
          <a:srgbClr val="455B41"/>
        </a:dk1>
        <a:lt1>
          <a:srgbClr val="FFFFCC"/>
        </a:lt1>
        <a:dk2>
          <a:srgbClr val="79A994"/>
        </a:dk2>
        <a:lt2>
          <a:srgbClr val="FFFFCC"/>
        </a:lt2>
        <a:accent1>
          <a:srgbClr val="517087"/>
        </a:accent1>
        <a:accent2>
          <a:srgbClr val="666699"/>
        </a:accent2>
        <a:accent3>
          <a:srgbClr val="BED1C8"/>
        </a:accent3>
        <a:accent4>
          <a:srgbClr val="DADAAE"/>
        </a:accent4>
        <a:accent5>
          <a:srgbClr val="B3BBC3"/>
        </a:accent5>
        <a:accent6>
          <a:srgbClr val="5C5C8A"/>
        </a:accent6>
        <a:hlink>
          <a:srgbClr val="993300"/>
        </a:hlink>
        <a:folHlink>
          <a:srgbClr val="A4AF6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rstvy 5">
        <a:dk1>
          <a:srgbClr val="330000"/>
        </a:dk1>
        <a:lt1>
          <a:srgbClr val="FF9900"/>
        </a:lt1>
        <a:dk2>
          <a:srgbClr val="FFFFFF"/>
        </a:dk2>
        <a:lt2>
          <a:srgbClr val="8B3111"/>
        </a:lt2>
        <a:accent1>
          <a:srgbClr val="DD6D07"/>
        </a:accent1>
        <a:accent2>
          <a:srgbClr val="CC9900"/>
        </a:accent2>
        <a:accent3>
          <a:srgbClr val="FFCAAA"/>
        </a:accent3>
        <a:accent4>
          <a:srgbClr val="2A0000"/>
        </a:accent4>
        <a:accent5>
          <a:srgbClr val="EBBAAA"/>
        </a:accent5>
        <a:accent6>
          <a:srgbClr val="B98A00"/>
        </a:accent6>
        <a:hlink>
          <a:srgbClr val="CC330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rstvy 6">
        <a:dk1>
          <a:srgbClr val="000000"/>
        </a:dk1>
        <a:lt1>
          <a:srgbClr val="FFFFE1"/>
        </a:lt1>
        <a:dk2>
          <a:srgbClr val="330033"/>
        </a:dk2>
        <a:lt2>
          <a:srgbClr val="330033"/>
        </a:lt2>
        <a:accent1>
          <a:srgbClr val="CCCC99"/>
        </a:accent1>
        <a:accent2>
          <a:srgbClr val="FF0000"/>
        </a:accent2>
        <a:accent3>
          <a:srgbClr val="FFFFEE"/>
        </a:accent3>
        <a:accent4>
          <a:srgbClr val="000000"/>
        </a:accent4>
        <a:accent5>
          <a:srgbClr val="E2E2CA"/>
        </a:accent5>
        <a:accent6>
          <a:srgbClr val="E70000"/>
        </a:accent6>
        <a:hlink>
          <a:srgbClr val="9900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rstvy 7">
        <a:dk1>
          <a:srgbClr val="000000"/>
        </a:dk1>
        <a:lt1>
          <a:srgbClr val="FFFFFF"/>
        </a:lt1>
        <a:dk2>
          <a:srgbClr val="000000"/>
        </a:dk2>
        <a:lt2>
          <a:srgbClr val="891411"/>
        </a:lt2>
        <a:accent1>
          <a:srgbClr val="4F917E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B2C7C0"/>
        </a:accent5>
        <a:accent6>
          <a:srgbClr val="B98A00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rstvy 8">
        <a:dk1>
          <a:srgbClr val="000000"/>
        </a:dk1>
        <a:lt1>
          <a:srgbClr val="FFFFFF"/>
        </a:lt1>
        <a:dk2>
          <a:srgbClr val="CC0000"/>
        </a:dk2>
        <a:lt2>
          <a:srgbClr val="999966"/>
        </a:lt2>
        <a:accent1>
          <a:srgbClr val="CCCCCC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B9B95C"/>
        </a:accent6>
        <a:hlink>
          <a:srgbClr val="666699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rstvy 9">
        <a:dk1>
          <a:srgbClr val="000000"/>
        </a:dk1>
        <a:lt1>
          <a:srgbClr val="FFFFFF"/>
        </a:lt1>
        <a:dk2>
          <a:srgbClr val="FF0000"/>
        </a:dk2>
        <a:lt2>
          <a:srgbClr val="009999"/>
        </a:lt2>
        <a:accent1>
          <a:srgbClr val="C7B505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E0D7AA"/>
        </a:accent5>
        <a:accent6>
          <a:srgbClr val="E7E75C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rstvy 10">
        <a:dk1>
          <a:srgbClr val="000000"/>
        </a:dk1>
        <a:lt1>
          <a:srgbClr val="FFFFFF"/>
        </a:lt1>
        <a:dk2>
          <a:srgbClr val="660033"/>
        </a:dk2>
        <a:lt2>
          <a:srgbClr val="666699"/>
        </a:lt2>
        <a:accent1>
          <a:srgbClr val="95A3D1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C8CEE5"/>
        </a:accent5>
        <a:accent6>
          <a:srgbClr val="E7E75C"/>
        </a:accent6>
        <a:hlink>
          <a:srgbClr val="5A84D8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3486</TotalTime>
  <Words>1286</Words>
  <Application>Microsoft Office PowerPoint</Application>
  <PresentationFormat>Prezentácia na obrazovke (4:3)</PresentationFormat>
  <Paragraphs>183</Paragraphs>
  <Slides>21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21</vt:i4>
      </vt:variant>
    </vt:vector>
  </HeadingPairs>
  <TitlesOfParts>
    <vt:vector size="25" baseType="lpstr">
      <vt:lpstr>Arial</vt:lpstr>
      <vt:lpstr>Times New Roman</vt:lpstr>
      <vt:lpstr>Wingdings</vt:lpstr>
      <vt:lpstr>Vrstvy</vt:lpstr>
      <vt:lpstr>Analýza sentimentu 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Snímka 1</dc:title>
  <dc:creator>Kika</dc:creator>
  <cp:lastModifiedBy>Kristina Machova</cp:lastModifiedBy>
  <cp:revision>118</cp:revision>
  <dcterms:created xsi:type="dcterms:W3CDTF">2007-08-31T13:42:21Z</dcterms:created>
  <dcterms:modified xsi:type="dcterms:W3CDTF">2026-09-28T11:31:44Z</dcterms:modified>
</cp:coreProperties>
</file>