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56" r:id="rId2"/>
    <p:sldId id="257" r:id="rId3"/>
    <p:sldId id="335" r:id="rId4"/>
    <p:sldId id="258" r:id="rId5"/>
    <p:sldId id="333" r:id="rId6"/>
    <p:sldId id="334" r:id="rId7"/>
    <p:sldId id="310" r:id="rId8"/>
    <p:sldId id="345" r:id="rId9"/>
    <p:sldId id="322" r:id="rId10"/>
    <p:sldId id="325" r:id="rId11"/>
    <p:sldId id="326" r:id="rId12"/>
    <p:sldId id="332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27" r:id="rId21"/>
    <p:sldId id="328" r:id="rId22"/>
    <p:sldId id="329" r:id="rId23"/>
    <p:sldId id="330" r:id="rId24"/>
    <p:sldId id="331" r:id="rId25"/>
    <p:sldId id="311" r:id="rId26"/>
    <p:sldId id="323" r:id="rId27"/>
    <p:sldId id="324" r:id="rId28"/>
    <p:sldId id="260" r:id="rId29"/>
    <p:sldId id="317" r:id="rId30"/>
    <p:sldId id="337" r:id="rId31"/>
    <p:sldId id="336" r:id="rId32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8080"/>
    <a:srgbClr val="003366"/>
    <a:srgbClr val="003300"/>
    <a:srgbClr val="006666"/>
    <a:srgbClr val="006699"/>
    <a:srgbClr val="0066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6" autoAdjust="0"/>
    <p:restoredTop sz="94550" autoAdjust="0"/>
  </p:normalViewPr>
  <p:slideViewPr>
    <p:cSldViewPr>
      <p:cViewPr varScale="1">
        <p:scale>
          <a:sx n="84" d="100"/>
          <a:sy n="84" d="100"/>
        </p:scale>
        <p:origin x="90" y="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BFB5216-D7DE-4923-B525-C41D1973FFD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E414C56C-2AD1-4F57-ABCC-B01217353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sk-SK" sz="2400" i="0">
                <a:latin typeface="Times New Roman" pitchFamily="18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BEAD09B5-0BC0-4E35-97C1-91BCE679F34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id="{6E0AFCB8-931C-4656-AAA4-A59A421139E3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sk-SK" sz="2400" i="0">
                  <a:latin typeface="Times New Roman" pitchFamily="18" charset="0"/>
                </a:endParaRPr>
              </a:p>
            </p:txBody>
          </p:sp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B07B6DAA-7E79-4AC6-A75A-84357028D687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sk-SK" sz="2400" i="0">
                  <a:latin typeface="Times New Roman" pitchFamily="18" charset="0"/>
                </a:endParaRPr>
              </a:p>
            </p:txBody>
          </p:sp>
          <p:sp>
            <p:nvSpPr>
              <p:cNvPr id="12" name="Line 7">
                <a:extLst>
                  <a:ext uri="{FF2B5EF4-FFF2-40B4-BE49-F238E27FC236}">
                    <a16:creationId xmlns:a16="http://schemas.microsoft.com/office/drawing/2014/main" id="{8B06FAF9-879B-453A-BACB-D9D8940ABE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k-SK" i="0">
                  <a:latin typeface="Arial" charset="0"/>
                </a:endParaRPr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6A515AC7-6ABE-4FC3-94E5-85E9361D77A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id="{FDE277FA-64B7-400B-B58E-66DE604EB0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sk-SK" sz="2400" i="0">
                  <a:latin typeface="Times New Roman" pitchFamily="18" charset="0"/>
                </a:endParaRPr>
              </a:p>
            </p:txBody>
          </p:sp>
          <p:sp>
            <p:nvSpPr>
              <p:cNvPr id="9" name="Line 10">
                <a:extLst>
                  <a:ext uri="{FF2B5EF4-FFF2-40B4-BE49-F238E27FC236}">
                    <a16:creationId xmlns:a16="http://schemas.microsoft.com/office/drawing/2014/main" id="{76C08B1F-F994-4A2F-889C-A110963B02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k-SK" i="0">
                  <a:latin typeface="Arial" charset="0"/>
                </a:endParaRPr>
              </a:p>
            </p:txBody>
          </p:sp>
        </p:grpSp>
      </p:grpSp>
      <p:sp>
        <p:nvSpPr>
          <p:cNvPr id="3789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Kliknite sem a upravte štýl predlohy nadpisov.</a:t>
            </a:r>
          </a:p>
        </p:txBody>
      </p:sp>
      <p:sp>
        <p:nvSpPr>
          <p:cNvPr id="3790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Kliknite sem a upravte štýl predlohy podnadpisov.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39FED4D8-EC8B-49B7-BD16-E29E13E4CA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96CC15E9-0C16-4E34-9119-995560234E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5C186174-A394-481A-9CC9-0C037D65F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C06CE-BD7B-4245-9A7C-B844749F658C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914123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AD51FD2-6F5D-4116-A78E-55DB656BC0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80B892D-E4CE-4980-8882-F9B8D85879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F89E2AF-4C21-4F21-A303-AD96DDE8FE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F564D8-EF16-4EC8-AE34-CCB773E256A2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55029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F2EF655-B2D9-4B7C-8381-E263C71284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66EEC00-0829-4A48-8831-14F25323F4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6FF2F08-D9A4-4869-BDDB-60044D1880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E501E6-67F0-4D5D-8832-61D3AC1F9839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404201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1702DBA-937F-4087-A65F-166F36089F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B2CA3CD-3BEE-4F3B-B04D-A17DEF13EB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CBB340AD-D8EF-42FE-87FD-85732970CB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7391AD-61FB-42F9-A546-4B80EAF427DE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51787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94D56C7-8B8F-4AD9-9423-5BC1F1FEBD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3C37808-0BF9-4546-95B0-D948B63A78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785B647-CC56-4060-ACD2-D7DD7E3AC1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46C904-6EE7-41FF-BF4C-399558A19BFD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77450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7AC5762-E252-4B57-ABF0-AD269EE9EA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3AE6434-588D-4BC3-ABE9-D4BAAEBC6A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E906D98-638C-467A-8928-2E138BD4C4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92982D-59DD-4450-BE94-63C0F3F4DEBD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4248721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8ECF42D-983F-4A53-92C4-43E984869B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9259BF19-01AB-4169-9C84-AF6A25603C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61C9E687-406A-4E31-ADC1-E8D394CF53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E7EA7-3418-4CEF-80FC-40836DF6B723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2025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B897E5FA-447C-4068-B3B1-2E6A2C53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92D8B344-47A8-4A14-8CC5-D19F7EB99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3F405B6-81CC-4639-B683-598E21841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3AABE-81FA-4C19-9E9F-A8825754B01D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52682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B944CCF8-BB95-48C9-BFA8-077EBEE39F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AED435C4-9A97-4DCE-AFE5-1C17899129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DE7DC7E-07EC-44A7-A604-065BDF95B5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354D06-EDB4-4D3D-88CE-B4A0EFC906E8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48519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27BA9AA-4E04-4179-B40D-48A89FB4B2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4257910-A0D2-4B34-A115-41EF3F5A5E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327EB81-F196-4CBA-B543-D0F9BEB4C2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38FE7-0B89-4657-9B1B-54FF304F2032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51363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82E7429-0A93-4BEA-8A5E-E23614EB1D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D0FAF42-3EE3-4342-9644-15B34C45E1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7672FA1-A282-4589-BC56-E29620D52C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49A54-13BA-4C62-A357-6ECE1E24A7D5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72009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A734D079-F983-48E5-8030-1490A307986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36867" name="Rectangle 3">
              <a:extLst>
                <a:ext uri="{FF2B5EF4-FFF2-40B4-BE49-F238E27FC236}">
                  <a16:creationId xmlns:a16="http://schemas.microsoft.com/office/drawing/2014/main" id="{94242BA4-FBBA-4EA7-9D23-0AFE631AA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sk-SK" sz="2400" i="0">
                <a:latin typeface="Times New Roman" pitchFamily="18" charset="0"/>
              </a:endParaRPr>
            </a:p>
          </p:txBody>
        </p:sp>
        <p:grpSp>
          <p:nvGrpSpPr>
            <p:cNvPr id="1034" name="Group 4">
              <a:extLst>
                <a:ext uri="{FF2B5EF4-FFF2-40B4-BE49-F238E27FC236}">
                  <a16:creationId xmlns:a16="http://schemas.microsoft.com/office/drawing/2014/main" id="{683E101F-96AD-4F86-A941-7E744A9C6B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6869" name="Rectangle 5">
                <a:extLst>
                  <a:ext uri="{FF2B5EF4-FFF2-40B4-BE49-F238E27FC236}">
                    <a16:creationId xmlns:a16="http://schemas.microsoft.com/office/drawing/2014/main" id="{FA1E840A-9EEA-43DE-BCB3-6006A1AEA0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sk-SK" sz="2400" i="0">
                  <a:latin typeface="Times New Roman" pitchFamily="18" charset="0"/>
                </a:endParaRPr>
              </a:p>
            </p:txBody>
          </p:sp>
          <p:sp>
            <p:nvSpPr>
              <p:cNvPr id="36870" name="Line 6">
                <a:extLst>
                  <a:ext uri="{FF2B5EF4-FFF2-40B4-BE49-F238E27FC236}">
                    <a16:creationId xmlns:a16="http://schemas.microsoft.com/office/drawing/2014/main" id="{F3818FD3-C266-4A67-84D9-E1F4963159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k-SK" i="0">
                  <a:latin typeface="Arial" charset="0"/>
                </a:endParaRPr>
              </a:p>
            </p:txBody>
          </p:sp>
        </p:grpSp>
      </p:grpSp>
      <p:sp>
        <p:nvSpPr>
          <p:cNvPr id="1027" name="Rectangle 7">
            <a:extLst>
              <a:ext uri="{FF2B5EF4-FFF2-40B4-BE49-F238E27FC236}">
                <a16:creationId xmlns:a16="http://schemas.microsoft.com/office/drawing/2014/main" id="{A1B1986D-2AF5-44A5-822C-8805A08F27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/>
              <a:t>Kliknite sem a upravte štýl predlohy nadpisov.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A6B00325-BDCD-42F3-9843-3EA6E37983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/>
              <a:t>Kliknite sem a upravte štýly predlohy textu.</a:t>
            </a:r>
          </a:p>
          <a:p>
            <a:pPr lvl="1"/>
            <a:r>
              <a:rPr lang="cs-CZ" altLang="sk-SK"/>
              <a:t>Druhá úroveň</a:t>
            </a:r>
          </a:p>
          <a:p>
            <a:pPr lvl="2"/>
            <a:r>
              <a:rPr lang="cs-CZ" altLang="sk-SK"/>
              <a:t>Tretia úroveň</a:t>
            </a:r>
          </a:p>
          <a:p>
            <a:pPr lvl="3"/>
            <a:r>
              <a:rPr lang="cs-CZ" altLang="sk-SK"/>
              <a:t>Štvrtá úroveň</a:t>
            </a:r>
          </a:p>
          <a:p>
            <a:pPr lvl="4"/>
            <a:r>
              <a:rPr lang="cs-CZ" altLang="sk-SK"/>
              <a:t>Piata úroveň</a:t>
            </a:r>
          </a:p>
        </p:txBody>
      </p:sp>
      <p:sp>
        <p:nvSpPr>
          <p:cNvPr id="36873" name="Rectangle 9">
            <a:extLst>
              <a:ext uri="{FF2B5EF4-FFF2-40B4-BE49-F238E27FC236}">
                <a16:creationId xmlns:a16="http://schemas.microsoft.com/office/drawing/2014/main" id="{F62FE826-4A29-48F5-AA0F-BAF3C9CD69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i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6874" name="Rectangle 10">
            <a:extLst>
              <a:ext uri="{FF2B5EF4-FFF2-40B4-BE49-F238E27FC236}">
                <a16:creationId xmlns:a16="http://schemas.microsoft.com/office/drawing/2014/main" id="{06D0405B-D59E-40E0-967D-F885CB7A36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i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6875" name="Rectangle 11">
            <a:extLst>
              <a:ext uri="{FF2B5EF4-FFF2-40B4-BE49-F238E27FC236}">
                <a16:creationId xmlns:a16="http://schemas.microsoft.com/office/drawing/2014/main" id="{97BF05A1-3443-40A1-BDE1-A2F8C2CA296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i="0"/>
            </a:lvl1pPr>
          </a:lstStyle>
          <a:p>
            <a:fld id="{F0435AB9-D695-40BE-91D5-13F02EFD6BBE}" type="slidenum">
              <a:rPr lang="cs-CZ" altLang="sk-SK"/>
              <a:pPr/>
              <a:t>‹#›</a:t>
            </a:fld>
            <a:endParaRPr lang="cs-CZ" altLang="sk-SK"/>
          </a:p>
        </p:txBody>
      </p:sp>
      <p:sp>
        <p:nvSpPr>
          <p:cNvPr id="36876" name="Line 12">
            <a:extLst>
              <a:ext uri="{FF2B5EF4-FFF2-40B4-BE49-F238E27FC236}">
                <a16:creationId xmlns:a16="http://schemas.microsoft.com/office/drawing/2014/main" id="{1D2F1414-5338-4452-BEF5-14BC2553143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k-SK" i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kristina.machova.website.tuke.sk/" TargetMode="External"/><Relationship Id="rId2" Type="http://schemas.openxmlformats.org/officeDocument/2006/relationships/hyperlink" Target="mailto:kristina.machova@tuke.s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931836D-971E-4A99-8F39-E266A62392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58888" y="1125538"/>
            <a:ext cx="7086600" cy="2209800"/>
          </a:xfrm>
        </p:spPr>
        <p:txBody>
          <a:bodyPr/>
          <a:lstStyle/>
          <a:p>
            <a:pPr algn="ctr" eaLnBrk="1" hangingPunct="1"/>
            <a:r>
              <a:rPr lang="en-US" altLang="sk-SK" b="1">
                <a:solidFill>
                  <a:schemeClr val="tx1"/>
                </a:solidFill>
              </a:rPr>
              <a:t>WolframAlfa</a:t>
            </a:r>
            <a:endParaRPr lang="cs-CZ" altLang="sk-SK" b="1">
              <a:solidFill>
                <a:schemeClr val="tx1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742AE3B-8196-4631-89B8-F08455B6515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altLang="sk-SK" sz="2000" b="1"/>
              <a:t>prof. </a:t>
            </a:r>
            <a:r>
              <a:rPr lang="sk-SK" altLang="sk-SK" sz="2000" b="1" dirty="0"/>
              <a:t>Ing. Kristína Machová, PhD.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k-SK" sz="20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sk-SK" sz="2000" dirty="0">
                <a:hlinkClick r:id="rId2"/>
              </a:rPr>
              <a:t>k</a:t>
            </a:r>
            <a:r>
              <a:rPr lang="sk-SK" altLang="sk-SK" sz="2000" dirty="0" err="1">
                <a:hlinkClick r:id="rId2"/>
              </a:rPr>
              <a:t>ristina</a:t>
            </a:r>
            <a:r>
              <a:rPr lang="sk-SK" altLang="sk-SK" sz="2000" dirty="0">
                <a:hlinkClick r:id="rId2"/>
              </a:rPr>
              <a:t>.</a:t>
            </a:r>
            <a:r>
              <a:rPr lang="en-US" altLang="sk-SK" sz="2000" dirty="0">
                <a:hlinkClick r:id="rId2"/>
              </a:rPr>
              <a:t>m</a:t>
            </a:r>
            <a:r>
              <a:rPr lang="sk-SK" altLang="sk-SK" sz="2000" dirty="0" err="1">
                <a:hlinkClick r:id="rId2"/>
              </a:rPr>
              <a:t>achova</a:t>
            </a:r>
            <a:r>
              <a:rPr lang="en-US" altLang="sk-SK" sz="2000" dirty="0">
                <a:hlinkClick r:id="rId2"/>
              </a:rPr>
              <a:t>@tuke.sk</a:t>
            </a:r>
            <a:endParaRPr lang="en-US" altLang="sk-SK" sz="2000" dirty="0"/>
          </a:p>
          <a:p>
            <a:pPr eaLnBrk="1" hangingPunct="1">
              <a:lnSpc>
                <a:spcPct val="80000"/>
              </a:lnSpc>
            </a:pPr>
            <a:r>
              <a:rPr lang="cs-CZ" sz="2000" dirty="0">
                <a:hlinkClick r:id="rId3"/>
              </a:rPr>
              <a:t>https://kristina.machova.website.tuke.sk</a:t>
            </a:r>
            <a:r>
              <a:rPr lang="cs-CZ" altLang="sk-SK" sz="2000" dirty="0"/>
              <a:t> </a:t>
            </a:r>
          </a:p>
          <a:p>
            <a:pPr eaLnBrk="1" hangingPunct="1">
              <a:lnSpc>
                <a:spcPct val="80000"/>
              </a:lnSpc>
            </a:pPr>
            <a:endParaRPr lang="cs-CZ" altLang="sk-SK" sz="20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FCA08620-EB66-4BFC-9951-2B382458A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76250"/>
            <a:ext cx="3408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3200" b="1" i="0"/>
              <a:t>Príklady použitia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9DE6B0CD-876D-4B17-A42D-FEF61C594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pic>
        <p:nvPicPr>
          <p:cNvPr id="12292" name="Picture 6">
            <a:extLst>
              <a:ext uri="{FF2B5EF4-FFF2-40B4-BE49-F238E27FC236}">
                <a16:creationId xmlns:a16="http://schemas.microsoft.com/office/drawing/2014/main" id="{0948D198-3E9C-42E4-9E52-063C0186E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8459787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15872423-CF62-4794-BC24-D40A9249C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76250"/>
            <a:ext cx="3408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3200" b="1" i="0"/>
              <a:t>Príklady použitia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57BB270D-49AE-4B6C-81A3-981451AF1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FDD5F60F-1EAF-4D20-B9B8-18EACD8D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628775"/>
            <a:ext cx="78851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 sz="2400" i="0" dirty="0" err="1"/>
              <a:t>WolframAlpha</a:t>
            </a:r>
            <a:r>
              <a:rPr lang="sk-SK" altLang="sk-SK" sz="2400" i="0" dirty="0"/>
              <a:t> ponúka vizuálnu galériu príkladov rozdelených do skupín ako sú</a:t>
            </a:r>
            <a:r>
              <a:rPr lang="sk-SK" altLang="sk-SK" sz="2400" i="0" dirty="0">
                <a:solidFill>
                  <a:schemeClr val="accent3">
                    <a:lumMod val="25000"/>
                  </a:schemeClr>
                </a:solidFill>
              </a:rPr>
              <a:t>:  Matematika, Štatistika a dátová analýza, Fyzika, Chémia, Materiály, Inžinierstvo, Astronómia, Veda o pôde, Veda o živote, Technologický svet, Cestovanie, Počítačová veda, Web a počítačové systémy, Jednotky a merania, Peniaze a financie, Dátumy a čas, Miesta a geografia, Spoločensko-ekonomické dáta, Počasie, Zdravie a medicína, Jedlo a výživa, Slová a lingvistika, Kultúra a média, Ľudia a história, Vzdelanie, Organizácie, Šport a hry, Hudba, Farby</a:t>
            </a:r>
            <a:r>
              <a:rPr lang="sk-SK" altLang="sk-SK" sz="2400" dirty="0">
                <a:solidFill>
                  <a:schemeClr val="accent3">
                    <a:lumMod val="25000"/>
                  </a:schemeClr>
                </a:solidFill>
              </a:rPr>
              <a:t> </a:t>
            </a:r>
            <a:r>
              <a:rPr lang="sk-SK" altLang="sk-SK" sz="2400" i="0" dirty="0">
                <a:solidFill>
                  <a:schemeClr val="accent3">
                    <a:lumMod val="25000"/>
                  </a:schemeClr>
                </a:solidFill>
              </a:rPr>
              <a:t>.. </a:t>
            </a:r>
          </a:p>
          <a:p>
            <a:pPr eaLnBrk="1" hangingPunct="1"/>
            <a:endParaRPr lang="sk-SK" altLang="sk-SK" sz="2400" i="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59AB1516-1151-4359-9395-1067EDFD5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76250"/>
            <a:ext cx="3408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3200" b="1" i="0"/>
              <a:t>Príklady použitia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4F4C28DB-E168-47F2-8C15-F75E8F2ED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BC6B7B3B-20CF-406C-B484-871FFAA49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628775"/>
            <a:ext cx="7885113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Ø"/>
              <a:defRPr/>
            </a:pPr>
            <a:r>
              <a:rPr lang="sk-SK" sz="2400" i="0" dirty="0">
                <a:latin typeface="Arial" charset="0"/>
              </a:rPr>
              <a:t>Otázky typu: </a:t>
            </a:r>
            <a:r>
              <a:rPr lang="sk-SK" sz="2400" i="0" dirty="0" err="1">
                <a:latin typeface="Arial" charset="0"/>
              </a:rPr>
              <a:t>Who</a:t>
            </a:r>
            <a:r>
              <a:rPr lang="sk-SK" sz="2400" i="0" dirty="0">
                <a:latin typeface="Arial" charset="0"/>
              </a:rPr>
              <a:t>? </a:t>
            </a:r>
            <a:r>
              <a:rPr lang="sk-SK" sz="2400" i="0" dirty="0" err="1">
                <a:latin typeface="Arial" charset="0"/>
              </a:rPr>
              <a:t>What</a:t>
            </a:r>
            <a:r>
              <a:rPr lang="sk-SK" sz="2400" i="0" dirty="0">
                <a:latin typeface="Arial" charset="0"/>
              </a:rPr>
              <a:t>? </a:t>
            </a:r>
            <a:r>
              <a:rPr lang="sk-SK" sz="2400" i="0" dirty="0" err="1">
                <a:latin typeface="Arial" charset="0"/>
              </a:rPr>
              <a:t>Where</a:t>
            </a:r>
            <a:r>
              <a:rPr lang="sk-SK" sz="2400" i="0" dirty="0">
                <a:latin typeface="Arial" charset="0"/>
              </a:rPr>
              <a:t>?</a:t>
            </a:r>
          </a:p>
          <a:p>
            <a:pPr marL="342900" indent="-342900" eaLnBrk="1" hangingPunct="1">
              <a:buFont typeface="Wingdings" pitchFamily="2" charset="2"/>
              <a:buChar char="Ø"/>
              <a:defRPr/>
            </a:pPr>
            <a:r>
              <a:rPr lang="sk-SK" sz="2400" i="0" dirty="0">
                <a:latin typeface="Arial" charset="0"/>
              </a:rPr>
              <a:t>Kto je Newton?</a:t>
            </a:r>
          </a:p>
          <a:p>
            <a:pPr marL="342900" indent="-342900" eaLnBrk="1" hangingPunct="1">
              <a:buFont typeface="Wingdings" pitchFamily="2" charset="2"/>
              <a:buChar char="Ø"/>
              <a:defRPr/>
            </a:pPr>
            <a:r>
              <a:rPr lang="sk-SK" sz="2400" i="0" dirty="0">
                <a:latin typeface="Arial" charset="0"/>
              </a:rPr>
              <a:t>Čo je Newton?</a:t>
            </a:r>
          </a:p>
          <a:p>
            <a:pPr marL="342900" indent="-342900" eaLnBrk="1" hangingPunct="1">
              <a:buFont typeface="Wingdings" pitchFamily="2" charset="2"/>
              <a:buChar char="Ø"/>
              <a:defRPr/>
            </a:pPr>
            <a:r>
              <a:rPr lang="sk-SK" sz="2400" i="0" dirty="0">
                <a:latin typeface="Arial" charset="0"/>
              </a:rPr>
              <a:t>Aké bolo počasie presne pre</a:t>
            </a:r>
            <a:r>
              <a:rPr lang="en-US" sz="2400" i="0" dirty="0">
                <a:latin typeface="Arial" charset="0"/>
              </a:rPr>
              <a:t>d</a:t>
            </a:r>
            <a:r>
              <a:rPr lang="sk-SK" sz="2400" i="0" dirty="0">
                <a:latin typeface="Arial" charset="0"/>
              </a:rPr>
              <a:t> 5 rokmi?</a:t>
            </a:r>
          </a:p>
          <a:p>
            <a:pPr marL="342900" indent="-342900" eaLnBrk="1" hangingPunct="1">
              <a:buFont typeface="Wingdings" pitchFamily="2" charset="2"/>
              <a:buChar char="Ø"/>
              <a:defRPr/>
            </a:pPr>
            <a:r>
              <a:rPr lang="sk-SK" sz="2400" i="0" dirty="0">
                <a:latin typeface="Arial" charset="0"/>
              </a:rPr>
              <a:t>Aké bolo počasie vo Washingtone v deň narodenia Baraka </a:t>
            </a:r>
            <a:r>
              <a:rPr lang="sk-SK" sz="2400" i="0" dirty="0" err="1">
                <a:latin typeface="Arial" charset="0"/>
              </a:rPr>
              <a:t>Obamu</a:t>
            </a:r>
            <a:r>
              <a:rPr lang="sk-SK" sz="2400" i="0" dirty="0">
                <a:latin typeface="Arial" charset="0"/>
              </a:rPr>
              <a:t>? (kombinácia)</a:t>
            </a:r>
          </a:p>
          <a:p>
            <a:pPr marL="342900" indent="-342900" eaLnBrk="1" hangingPunct="1">
              <a:buFont typeface="Wingdings" pitchFamily="2" charset="2"/>
              <a:buChar char="Ø"/>
              <a:defRPr/>
            </a:pPr>
            <a:r>
              <a:rPr lang="sk-SK" sz="2400" i="0" dirty="0">
                <a:latin typeface="Arial" charset="0"/>
              </a:rPr>
              <a:t>Za aký čas by sme aktuálnym tempom zabehli maratón?</a:t>
            </a:r>
          </a:p>
          <a:p>
            <a:pPr marL="342900" indent="-342900" eaLnBrk="1" hangingPunct="1">
              <a:buFont typeface="Wingdings" pitchFamily="2" charset="2"/>
              <a:buChar char="Ø"/>
              <a:defRPr/>
            </a:pPr>
            <a:r>
              <a:rPr lang="sk-SK" sz="2400" i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Aké sú kurzy mien, burzové výsledky, názvy firiem, priemerná mzda v jednotlivých oblastiach hospodárstva?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B0A8D744-CFEC-4E6B-88EB-31869D761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76250"/>
            <a:ext cx="3408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3200" b="1" i="0"/>
              <a:t>Príklady použitia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7DB540F0-B930-4460-BD90-CB3E895F2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BAE0CB9C-B7AC-4F59-A998-E89F1C81E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28775"/>
            <a:ext cx="806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Matematický výpočet: LDR so špeciálnou pravou stranou.</a:t>
            </a:r>
            <a:endParaRPr lang="sk-SK" sz="2400" i="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pic>
        <p:nvPicPr>
          <p:cNvPr id="15365" name="Picture 1">
            <a:extLst>
              <a:ext uri="{FF2B5EF4-FFF2-40B4-BE49-F238E27FC236}">
                <a16:creationId xmlns:a16="http://schemas.microsoft.com/office/drawing/2014/main" id="{BD2A4D15-4E4A-4E3B-B064-EF0955485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05038"/>
            <a:ext cx="41036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>
            <a:extLst>
              <a:ext uri="{FF2B5EF4-FFF2-40B4-BE49-F238E27FC236}">
                <a16:creationId xmlns:a16="http://schemas.microsoft.com/office/drawing/2014/main" id="{2B6ECF9C-11D4-4F89-9E1E-B638617B7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276475"/>
            <a:ext cx="37433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61943774-72F4-400A-9FBC-128C3197B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76250"/>
            <a:ext cx="3408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3200" b="1" i="0"/>
              <a:t>Príklady použitia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850B9417-B332-444A-8D35-7E78B7236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FA34D012-18D2-4BB5-8CB9-48EC6BA3B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28775"/>
            <a:ext cx="806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Matematická funkcia</a:t>
            </a:r>
            <a:endParaRPr lang="sk-SK" sz="2400" i="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pic>
        <p:nvPicPr>
          <p:cNvPr id="16389" name="Picture 3">
            <a:extLst>
              <a:ext uri="{FF2B5EF4-FFF2-40B4-BE49-F238E27FC236}">
                <a16:creationId xmlns:a16="http://schemas.microsoft.com/office/drawing/2014/main" id="{5BDBD40A-D927-45EA-B9FC-146E25D95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60575"/>
            <a:ext cx="417512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>
            <a:extLst>
              <a:ext uri="{FF2B5EF4-FFF2-40B4-BE49-F238E27FC236}">
                <a16:creationId xmlns:a16="http://schemas.microsoft.com/office/drawing/2014/main" id="{15CA0513-5785-4D65-BA51-FEC64FFFF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133600"/>
            <a:ext cx="38893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62ED8206-5023-436C-8021-D6D19B852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76250"/>
            <a:ext cx="3408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3200" b="1" i="0"/>
              <a:t>Príklady použitia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4ADA5511-3DEA-4453-9F8F-E30AD5A6B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75BA41AA-C842-41AB-9D68-7249FE26F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28775"/>
            <a:ext cx="806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Integrovanie</a:t>
            </a:r>
            <a:endParaRPr lang="sk-SK" sz="2400" i="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A800C938-04E2-4F38-980C-766B2D88D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092325"/>
            <a:ext cx="679608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24D0C606-2EA7-471E-8EAC-93DAA63BA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76250"/>
            <a:ext cx="3408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3200" b="1" i="0"/>
              <a:t>Príklady použitia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643F67B6-BF71-40B5-A448-0F5B1A8A6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DC9F5B55-7C37-4675-851A-E608D3B6B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28775"/>
            <a:ext cx="806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Hospodárske výsledky - porovnanie</a:t>
            </a:r>
            <a:endParaRPr lang="sk-SK" sz="2400" i="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pic>
        <p:nvPicPr>
          <p:cNvPr id="18437" name="Picture 6">
            <a:extLst>
              <a:ext uri="{FF2B5EF4-FFF2-40B4-BE49-F238E27FC236}">
                <a16:creationId xmlns:a16="http://schemas.microsoft.com/office/drawing/2014/main" id="{CF58D967-2769-439E-9074-456549604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33600"/>
            <a:ext cx="4608512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>
            <a:extLst>
              <a:ext uri="{FF2B5EF4-FFF2-40B4-BE49-F238E27FC236}">
                <a16:creationId xmlns:a16="http://schemas.microsoft.com/office/drawing/2014/main" id="{24452D9F-6D4C-4F81-B215-1E0FF1419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133600"/>
            <a:ext cx="331152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E2A4FB85-73E2-4AF0-B767-CDA6A7D2F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76250"/>
            <a:ext cx="3408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3200" b="1" i="0"/>
              <a:t>Príklady použitia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6EFFDB9A-15D5-45E1-A628-149FFFA98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D020BA8D-15F6-46A6-AE06-10CE0DE43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28775"/>
            <a:ext cx="806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Informácie o populácii - porovnanie</a:t>
            </a:r>
            <a:endParaRPr lang="sk-SK" sz="2400" i="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pic>
        <p:nvPicPr>
          <p:cNvPr id="19461" name="Picture 11">
            <a:extLst>
              <a:ext uri="{FF2B5EF4-FFF2-40B4-BE49-F238E27FC236}">
                <a16:creationId xmlns:a16="http://schemas.microsoft.com/office/drawing/2014/main" id="{FA517CF2-AA83-42DA-95C3-0978C13FA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33600"/>
            <a:ext cx="424815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2">
            <a:extLst>
              <a:ext uri="{FF2B5EF4-FFF2-40B4-BE49-F238E27FC236}">
                <a16:creationId xmlns:a16="http://schemas.microsoft.com/office/drawing/2014/main" id="{BC0386E3-75C5-4966-A1FF-125CEDE75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133600"/>
            <a:ext cx="3887787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CD9A11DA-BFA3-476D-BE65-EDF51EA20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76250"/>
            <a:ext cx="3408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3200" b="1" i="0"/>
              <a:t>Príklady použitia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AC9C17D3-F3D4-42AA-B826-B650C7649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C4A6B9AE-2438-4AF5-B6C9-D1A4FBA8A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28775"/>
            <a:ext cx="806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sk-SK" sz="2400" i="0" dirty="0" err="1">
                <a:latin typeface="Arial" charset="0"/>
              </a:rPr>
              <a:t>Who</a:t>
            </a:r>
            <a:r>
              <a:rPr lang="sk-SK" sz="2400" i="0" dirty="0">
                <a:latin typeface="Arial" charset="0"/>
              </a:rPr>
              <a:t> </a:t>
            </a:r>
            <a:r>
              <a:rPr lang="sk-SK" sz="2400" i="0" dirty="0" err="1">
                <a:latin typeface="Arial" charset="0"/>
              </a:rPr>
              <a:t>was</a:t>
            </a:r>
            <a:r>
              <a:rPr lang="sk-SK" sz="2400" i="0" dirty="0">
                <a:latin typeface="Arial" charset="0"/>
              </a:rPr>
              <a:t> Newton? – </a:t>
            </a:r>
            <a:r>
              <a:rPr lang="sk-SK" sz="2400" i="0" dirty="0" err="1">
                <a:latin typeface="Arial" charset="0"/>
              </a:rPr>
              <a:t>What</a:t>
            </a:r>
            <a:r>
              <a:rPr lang="sk-SK" sz="2400" i="0" dirty="0">
                <a:latin typeface="Arial" charset="0"/>
              </a:rPr>
              <a:t> </a:t>
            </a:r>
            <a:r>
              <a:rPr lang="sk-SK" sz="2400" i="0" dirty="0" err="1">
                <a:latin typeface="Arial" charset="0"/>
              </a:rPr>
              <a:t>is</a:t>
            </a:r>
            <a:r>
              <a:rPr lang="sk-SK" sz="2400" i="0" dirty="0">
                <a:latin typeface="Arial" charset="0"/>
              </a:rPr>
              <a:t> Newton?</a:t>
            </a:r>
            <a:endParaRPr lang="sk-SK" sz="2400" i="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pic>
        <p:nvPicPr>
          <p:cNvPr id="20485" name="Picture 13">
            <a:extLst>
              <a:ext uri="{FF2B5EF4-FFF2-40B4-BE49-F238E27FC236}">
                <a16:creationId xmlns:a16="http://schemas.microsoft.com/office/drawing/2014/main" id="{D95E9841-C3A2-484C-8843-998BDA2BC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33600"/>
            <a:ext cx="46799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4">
            <a:extLst>
              <a:ext uri="{FF2B5EF4-FFF2-40B4-BE49-F238E27FC236}">
                <a16:creationId xmlns:a16="http://schemas.microsoft.com/office/drawing/2014/main" id="{421C7B55-9C34-4862-A8A8-2926752C9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133600"/>
            <a:ext cx="3097213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D7BDE444-2C87-4423-9603-BA4F10B85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76250"/>
            <a:ext cx="3408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3200" b="1" i="0"/>
              <a:t>Príklady použitia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561A58BD-79BF-45DA-A777-6F0914089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B981423D-F112-42B0-A499-80232196E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28775"/>
            <a:ext cx="806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sk-SK" sz="2400" i="0" dirty="0" err="1">
                <a:latin typeface="Arial" charset="0"/>
              </a:rPr>
              <a:t>Where</a:t>
            </a:r>
            <a:r>
              <a:rPr lang="sk-SK" sz="2400" i="0" dirty="0">
                <a:latin typeface="Arial" charset="0"/>
              </a:rPr>
              <a:t> </a:t>
            </a:r>
            <a:r>
              <a:rPr lang="sk-SK" sz="2400" i="0" dirty="0" err="1">
                <a:latin typeface="Arial" charset="0"/>
              </a:rPr>
              <a:t>is</a:t>
            </a:r>
            <a:r>
              <a:rPr lang="sk-SK" sz="2400" i="0" dirty="0">
                <a:latin typeface="Arial" charset="0"/>
              </a:rPr>
              <a:t> Newton? – </a:t>
            </a:r>
            <a:r>
              <a:rPr lang="sk-SK" sz="2400" i="0" dirty="0" err="1">
                <a:latin typeface="Arial" charset="0"/>
              </a:rPr>
              <a:t>Is</a:t>
            </a:r>
            <a:r>
              <a:rPr lang="sk-SK" sz="2400" i="0" dirty="0">
                <a:latin typeface="Arial" charset="0"/>
              </a:rPr>
              <a:t> Newton </a:t>
            </a:r>
            <a:r>
              <a:rPr lang="sk-SK" sz="2400" i="0" dirty="0" err="1">
                <a:latin typeface="Arial" charset="0"/>
              </a:rPr>
              <a:t>dead</a:t>
            </a:r>
            <a:r>
              <a:rPr lang="sk-SK" sz="2400" i="0" dirty="0">
                <a:latin typeface="Arial" charset="0"/>
              </a:rPr>
              <a:t>?</a:t>
            </a:r>
            <a:endParaRPr lang="sk-SK" sz="2400" i="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pic>
        <p:nvPicPr>
          <p:cNvPr id="21509" name="Picture 15">
            <a:extLst>
              <a:ext uri="{FF2B5EF4-FFF2-40B4-BE49-F238E27FC236}">
                <a16:creationId xmlns:a16="http://schemas.microsoft.com/office/drawing/2014/main" id="{252CA9E1-C8AF-42C1-B834-1CF330E5E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33600"/>
            <a:ext cx="360045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6">
            <a:extLst>
              <a:ext uri="{FF2B5EF4-FFF2-40B4-BE49-F238E27FC236}">
                <a16:creationId xmlns:a16="http://schemas.microsoft.com/office/drawing/2014/main" id="{193EC1B0-783C-4EB8-AD78-D7CD571F5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205038"/>
            <a:ext cx="38163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>
            <a:extLst>
              <a:ext uri="{FF2B5EF4-FFF2-40B4-BE49-F238E27FC236}">
                <a16:creationId xmlns:a16="http://schemas.microsoft.com/office/drawing/2014/main" id="{2A5FF019-F531-4426-B5CF-A6608786B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pic>
        <p:nvPicPr>
          <p:cNvPr id="4099" name="Picture 6">
            <a:extLst>
              <a:ext uri="{FF2B5EF4-FFF2-40B4-BE49-F238E27FC236}">
                <a16:creationId xmlns:a16="http://schemas.microsoft.com/office/drawing/2014/main" id="{53B99B9A-3280-469C-A475-B0582FDD6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8172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293957BF-A4D8-499F-9096-F54064F2B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76250"/>
            <a:ext cx="3408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3200" b="1" i="0"/>
              <a:t>Príklady použitia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1102B0EA-23A5-4F60-81D9-55BF03BB1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pic>
        <p:nvPicPr>
          <p:cNvPr id="22532" name="Obrázok 7">
            <a:extLst>
              <a:ext uri="{FF2B5EF4-FFF2-40B4-BE49-F238E27FC236}">
                <a16:creationId xmlns:a16="http://schemas.microsoft.com/office/drawing/2014/main" id="{4E12FCC4-F303-44FA-9AF9-BC68FFCF9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92375"/>
            <a:ext cx="860425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4">
            <a:extLst>
              <a:ext uri="{FF2B5EF4-FFF2-40B4-BE49-F238E27FC236}">
                <a16:creationId xmlns:a16="http://schemas.microsoft.com/office/drawing/2014/main" id="{9E0B7F0D-99F9-4F75-85B7-59F474E1D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628775"/>
            <a:ext cx="8388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 i="0"/>
              <a:t>Vyhľadávanie hudobných tónov v notovej stupnici  ponúka možnosť prehrania v klavírnom prevedení a tiež zobrazenie uchopenia akordov pre gitaru.</a:t>
            </a:r>
            <a:r>
              <a:rPr lang="sk-SK" altLang="sk-SK"/>
              <a:t> 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EAE00193-0C23-4993-A3F6-80B8AC887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28625"/>
            <a:ext cx="3408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3200" b="1" i="0"/>
              <a:t>Príklady použitia</a:t>
            </a:r>
            <a:endParaRPr lang="cs-CZ" altLang="sk-SK" sz="3200" b="1"/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3006173B-7384-4906-80CE-0F0BCAFD6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C545EA12-A4CD-4675-A6F8-E7D1EECE8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EC7A72A5-4B40-46F5-9692-2EA0BD11E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28625"/>
            <a:ext cx="3408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3200" b="1" i="0"/>
              <a:t>Príklady použitia</a:t>
            </a:r>
            <a:endParaRPr lang="cs-CZ" altLang="sk-SK" sz="3200" b="1"/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417C018F-C97C-485A-96C6-64DA964C0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pic>
        <p:nvPicPr>
          <p:cNvPr id="24580" name="Picture 5">
            <a:extLst>
              <a:ext uri="{FF2B5EF4-FFF2-40B4-BE49-F238E27FC236}">
                <a16:creationId xmlns:a16="http://schemas.microsoft.com/office/drawing/2014/main" id="{706C81BC-D189-4E84-85EF-80A4667D3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1052513"/>
            <a:ext cx="10514013" cy="578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2244537E-45D4-41AE-8AE6-F832044F1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28625"/>
            <a:ext cx="3408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3200" b="1" i="0"/>
              <a:t>Príklady použitia</a:t>
            </a:r>
            <a:endParaRPr lang="cs-CZ" altLang="sk-SK" sz="3200" b="1"/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B1673D84-9ABD-4CEF-9695-53AE4C6B4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pic>
        <p:nvPicPr>
          <p:cNvPr id="25604" name="Picture 5">
            <a:extLst>
              <a:ext uri="{FF2B5EF4-FFF2-40B4-BE49-F238E27FC236}">
                <a16:creationId xmlns:a16="http://schemas.microsoft.com/office/drawing/2014/main" id="{A5A5B753-EC66-436E-BF6E-99122CC64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1052513"/>
            <a:ext cx="10514013" cy="578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3117517E-4ECE-4718-A804-1F1B7D4F6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28625"/>
            <a:ext cx="3408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3200" b="1" i="0"/>
              <a:t>Príklady použitia</a:t>
            </a:r>
            <a:endParaRPr lang="cs-CZ" altLang="sk-SK" sz="3200" b="1"/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A61216E3-DA93-4651-8C11-CE819C0B1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pic>
        <p:nvPicPr>
          <p:cNvPr id="26628" name="Picture 5">
            <a:extLst>
              <a:ext uri="{FF2B5EF4-FFF2-40B4-BE49-F238E27FC236}">
                <a16:creationId xmlns:a16="http://schemas.microsoft.com/office/drawing/2014/main" id="{24622197-AE70-4571-956E-18BC0A398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972675" cy="578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EED03893-6AB6-4DAB-87CC-0E9E048C2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76250"/>
            <a:ext cx="5235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sk-SK" sz="3200" b="1" i="0"/>
              <a:t>WolframAlpha vs. Google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4ADD99B6-2C24-499A-B55B-6D9E840AC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BDBFC158-B3E6-4824-B5F6-E14CFBD7B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484313"/>
            <a:ext cx="8459787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sz="2000" i="0">
              <a:solidFill>
                <a:srgbClr val="008080"/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sk-SK" altLang="sk-SK" sz="2400" i="0"/>
              <a:t>Google killer?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sk-SK" altLang="sk-SK" sz="2400" i="0"/>
              <a:t>Sú súpermi v spôsobe vyhľadávania informácií – </a:t>
            </a:r>
            <a:r>
              <a:rPr lang="en-US" altLang="sk-SK" sz="2400" i="0"/>
              <a:t>Wolfram</a:t>
            </a:r>
            <a:r>
              <a:rPr lang="sk-SK" altLang="sk-SK" sz="2400" i="0"/>
              <a:t>Alpha prechádza pomocou robotov web a získané údaje ukladá do databáz</a:t>
            </a:r>
            <a:r>
              <a:rPr lang="en-US" altLang="sk-SK" sz="2400" i="0"/>
              <a:t>.</a:t>
            </a:r>
            <a:endParaRPr lang="sk-SK" altLang="sk-SK" sz="2400" i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sk-SK" sz="2400" i="0"/>
              <a:t>Wolfram</a:t>
            </a:r>
            <a:r>
              <a:rPr lang="sk-SK" altLang="sk-SK" sz="2400" i="0"/>
              <a:t>Alpha s tými údajmi ďalej pracuje a dedukuje z nich nové dáta (</a:t>
            </a:r>
            <a:r>
              <a:rPr lang="en-US" altLang="sk-SK" sz="2400" i="0"/>
              <a:t>Ford: </a:t>
            </a:r>
            <a:r>
              <a:rPr lang="sk-SK" altLang="sk-SK" sz="2400" i="0"/>
              <a:t>Google – stránky, </a:t>
            </a:r>
            <a:r>
              <a:rPr lang="en-US" altLang="sk-SK" sz="2400" i="0"/>
              <a:t>Wolfram</a:t>
            </a:r>
            <a:r>
              <a:rPr lang="sk-SK" altLang="sk-SK" sz="2400" i="0"/>
              <a:t>Alpha – akcie automobilky, počet zamestnancov...).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sk-SK" sz="2400" i="0"/>
              <a:t>Wolfram</a:t>
            </a:r>
            <a:r>
              <a:rPr lang="sk-SK" altLang="sk-SK" sz="2400" i="0"/>
              <a:t>Alpha čerpá odpovede z databáz a Google priamo z Internetu.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sk-SK" altLang="sk-SK" sz="2400" i="0"/>
              <a:t>Google nepočíta matemat</a:t>
            </a:r>
            <a:r>
              <a:rPr lang="en-US" altLang="sk-SK" sz="2400" i="0"/>
              <a:t>. </a:t>
            </a:r>
            <a:r>
              <a:rPr lang="sk-SK" altLang="sk-SK" sz="2400" i="0"/>
              <a:t>príklady a </a:t>
            </a:r>
            <a:r>
              <a:rPr lang="en-US" altLang="sk-SK" sz="2400" i="0"/>
              <a:t>Wolfram</a:t>
            </a:r>
            <a:r>
              <a:rPr lang="sk-SK" altLang="sk-SK" sz="2400" i="0"/>
              <a:t>Alpha áno.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sk-SK" altLang="sk-SK" sz="2400" i="0"/>
              <a:t>Google indexuje webové stránky a </a:t>
            </a:r>
            <a:r>
              <a:rPr lang="en-US" altLang="sk-SK" sz="2400" i="0"/>
              <a:t>Wolfram</a:t>
            </a:r>
            <a:r>
              <a:rPr lang="sk-SK" altLang="sk-SK" sz="2400" i="0"/>
              <a:t>Alpha nie.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sk-SK" altLang="sk-SK" sz="2400" i="0"/>
              <a:t>Oba prehliadače používajú rozličné technológie.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sk-SK" altLang="sk-SK" sz="2400" i="0"/>
              <a:t>Oba sa snažia preraziť na mobilných platformách.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5286C634-E5A3-4D5E-84DC-176EA2A6A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5235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sk-SK" sz="3200" b="1" i="0"/>
              <a:t>Wolfram Alpha vs. Google</a:t>
            </a: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66932732-2FCE-4AC4-ADEE-2E0AA2679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pic>
        <p:nvPicPr>
          <p:cNvPr id="28676" name="Picture 5">
            <a:extLst>
              <a:ext uri="{FF2B5EF4-FFF2-40B4-BE49-F238E27FC236}">
                <a16:creationId xmlns:a16="http://schemas.microsoft.com/office/drawing/2014/main" id="{94E2D3E9-DB0D-4CF6-AA22-1CFD11938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8459787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78C7177F-205F-466E-9FD3-E2C740DAE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5235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sk-SK" sz="3200" b="1" i="0"/>
              <a:t>Wolfram Alpha vs. Google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68A58657-BA0B-4394-89A5-66A48978C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pic>
        <p:nvPicPr>
          <p:cNvPr id="29700" name="Picture 5">
            <a:extLst>
              <a:ext uri="{FF2B5EF4-FFF2-40B4-BE49-F238E27FC236}">
                <a16:creationId xmlns:a16="http://schemas.microsoft.com/office/drawing/2014/main" id="{026CB4AC-438E-4623-8F77-C5C29AD09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8316912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19863607-4F3E-45CF-B5F4-87C9AF6E1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28625"/>
            <a:ext cx="6026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3200" b="1" i="0"/>
              <a:t>Klady a zápory Wolfram Alpha</a:t>
            </a:r>
            <a:endParaRPr lang="cs-CZ" altLang="sk-SK" sz="3200" b="1"/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C29ACA32-6D94-42A3-AFC0-AB7AB2589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1A638C81-8268-4AEA-8DA1-CDA56813A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1989138"/>
            <a:ext cx="7669213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sk-SK" sz="24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Výhody: 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overené pravdivé informácie (vypočítané odpovede)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umožňovanie matematických výpočtov s grafmi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revolučné vyhľadávanie doplňujúce </a:t>
            </a:r>
            <a:r>
              <a:rPr lang="sk-SK" sz="2400" i="0" dirty="0" err="1">
                <a:latin typeface="Arial" charset="0"/>
              </a:rPr>
              <a:t>Google</a:t>
            </a:r>
            <a:endParaRPr lang="sk-SK" sz="2400" i="0" dirty="0">
              <a:latin typeface="Arial" charset="0"/>
            </a:endParaRP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encyklopedický charakter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odkazy na </a:t>
            </a:r>
            <a:r>
              <a:rPr lang="sk-SK" sz="2400" i="0" dirty="0" err="1">
                <a:latin typeface="Arial" charset="0"/>
              </a:rPr>
              <a:t>wikipédiu</a:t>
            </a:r>
            <a:r>
              <a:rPr lang="sk-SK" sz="2400" i="0" dirty="0">
                <a:latin typeface="Arial" charset="0"/>
              </a:rPr>
              <a:t> a </a:t>
            </a:r>
            <a:r>
              <a:rPr lang="sk-SK" sz="2400" i="0" dirty="0" err="1">
                <a:latin typeface="Arial" charset="0"/>
              </a:rPr>
              <a:t>google</a:t>
            </a:r>
            <a:endParaRPr lang="sk-SK" sz="2400" i="0" dirty="0">
              <a:latin typeface="Arial" charset="0"/>
            </a:endParaRPr>
          </a:p>
          <a:p>
            <a:pPr marL="342900" indent="-342900" eaLnBrk="1" hangingPunct="1">
              <a:defRPr/>
            </a:pPr>
            <a:r>
              <a:rPr lang="sk-SK" sz="24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Nevýhody: 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dlho trvajúce získavanie nevyhnutných záznamov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používanie databáz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potreba pravidelnej aktualizácie databáz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akceptácia otázok iba v anglickom jazyku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možná neaktuálnosť zobrazených informácií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 err="1">
                <a:latin typeface="Arial" charset="0"/>
              </a:rPr>
              <a:t>dlhodobosť</a:t>
            </a:r>
            <a:r>
              <a:rPr lang="sk-SK" sz="2400" i="0" dirty="0">
                <a:latin typeface="Arial" charset="0"/>
              </a:rPr>
              <a:t> vývoja</a:t>
            </a:r>
            <a:endParaRPr lang="sk-SK" i="0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3CA78E84-D4BA-49D5-ACD6-F55912E4B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28625"/>
            <a:ext cx="5141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3200" b="1" i="0"/>
              <a:t>Výpočet vs. vyhľadávanie</a:t>
            </a:r>
            <a:endParaRPr lang="cs-CZ" altLang="sk-SK" sz="3200" b="1"/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B3CE8F23-3EDB-4501-A38B-3598B11A2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888207CB-E857-40E7-B97A-2E8DFDDD2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1830388"/>
            <a:ext cx="80295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sk-SK" sz="24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Prečo je v niektorých príkladoch lepšie odpoveď vypočítať ako vyhľadať?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Skúsme si predstaviť, že namiesto toho, aby sme vypočítali súčin dvoch čísel, mali by sme tabuľku, v ktorej by boli uložené všetky kombinácie súčinov dvoch čísel a v nej by sme realizovali vyhľadávanie. 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Keďže čísel je nekonečne veľa, bolo by nemožné takúto tabuľku zostrojiť. 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Aj keby sme si takú tabuľku nejako ohraničili, bola  by obrovská (všetky možné kombinácie súčinov).</a:t>
            </a:r>
            <a:r>
              <a:rPr lang="sk-SK" sz="24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99EB64AA-107E-484F-B1CC-663BEA05A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1806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3200" b="1" i="0"/>
              <a:t>Osnova:</a:t>
            </a:r>
            <a:endParaRPr lang="cs-CZ" altLang="sk-SK" sz="3200" b="1" i="0"/>
          </a:p>
        </p:txBody>
      </p:sp>
      <p:sp>
        <p:nvSpPr>
          <p:cNvPr id="5123" name="Text Box 5">
            <a:extLst>
              <a:ext uri="{FF2B5EF4-FFF2-40B4-BE49-F238E27FC236}">
                <a16:creationId xmlns:a16="http://schemas.microsoft.com/office/drawing/2014/main" id="{C2BB8085-7761-4B4D-B7F8-C57B8D745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sp>
        <p:nvSpPr>
          <p:cNvPr id="5124" name="Text Box 6">
            <a:extLst>
              <a:ext uri="{FF2B5EF4-FFF2-40B4-BE49-F238E27FC236}">
                <a16:creationId xmlns:a16="http://schemas.microsoft.com/office/drawing/2014/main" id="{CAA1F2D6-DF5F-4C52-95CE-8A8112EF1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133600"/>
            <a:ext cx="536098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sk-SK" altLang="sk-SK" sz="2400" i="0"/>
              <a:t>Úvod</a:t>
            </a:r>
          </a:p>
          <a:p>
            <a:pPr eaLnBrk="1" hangingPunct="1">
              <a:buFontTx/>
              <a:buAutoNum type="arabicPeriod"/>
            </a:pPr>
            <a:r>
              <a:rPr lang="sk-SK" altLang="sk-SK" sz="2400" i="0"/>
              <a:t>Príklady použitia</a:t>
            </a:r>
          </a:p>
          <a:p>
            <a:pPr eaLnBrk="1" hangingPunct="1">
              <a:buFontTx/>
              <a:buAutoNum type="arabicPeriod"/>
            </a:pPr>
            <a:r>
              <a:rPr lang="sk-SK" altLang="sk-SK" sz="2400" i="0"/>
              <a:t>WolframAlpha vs. Google</a:t>
            </a:r>
          </a:p>
          <a:p>
            <a:pPr eaLnBrk="1" hangingPunct="1">
              <a:buFontTx/>
              <a:buAutoNum type="arabicPeriod"/>
            </a:pPr>
            <a:r>
              <a:rPr lang="sk-SK" altLang="sk-SK" sz="2400" i="0"/>
              <a:t>Klady a zápory</a:t>
            </a:r>
          </a:p>
          <a:p>
            <a:pPr eaLnBrk="1" hangingPunct="1">
              <a:buFontTx/>
              <a:buAutoNum type="arabicPeriod"/>
            </a:pPr>
            <a:r>
              <a:rPr lang="sk-SK" altLang="sk-SK" sz="2400" i="0"/>
              <a:t>Výpočet vs. Vyhľadávanie</a:t>
            </a:r>
          </a:p>
          <a:p>
            <a:pPr eaLnBrk="1" hangingPunct="1">
              <a:buFontTx/>
              <a:buAutoNum type="arabicPeriod"/>
            </a:pPr>
            <a:r>
              <a:rPr lang="sk-SK" altLang="sk-SK" sz="2400" i="0"/>
              <a:t>Záver</a:t>
            </a:r>
          </a:p>
          <a:p>
            <a:pPr eaLnBrk="1" hangingPunct="1">
              <a:buFontTx/>
              <a:buAutoNum type="arabicPeriod"/>
            </a:pPr>
            <a:r>
              <a:rPr lang="sk-SK" altLang="sk-SK" sz="2400"/>
              <a:t>http://www.wolframalpha.com</a:t>
            </a:r>
          </a:p>
          <a:p>
            <a:pPr eaLnBrk="1" hangingPunct="1">
              <a:buFontTx/>
              <a:buAutoNum type="arabicPeriod"/>
            </a:pPr>
            <a:endParaRPr lang="sk-SK" altLang="sk-SK" sz="2400" i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ADC3C159-BAE0-4374-8014-C78BA7383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28625"/>
            <a:ext cx="1266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3200" b="1" i="0"/>
              <a:t>Záver</a:t>
            </a:r>
            <a:endParaRPr lang="cs-CZ" altLang="sk-SK" sz="3200" b="1"/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BA96EDC7-6492-40A5-B8F2-F0A1EC843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E37CCCC2-3B3A-4F79-9081-642860743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557338"/>
            <a:ext cx="802957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Clr>
                <a:schemeClr val="bg1">
                  <a:lumMod val="25000"/>
                </a:schemeClr>
              </a:buClr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Softvér </a:t>
            </a:r>
            <a:r>
              <a:rPr lang="sk-SK" sz="2400" i="0" dirty="0" err="1">
                <a:latin typeface="Arial" charset="0"/>
              </a:rPr>
              <a:t>Mathematica</a:t>
            </a:r>
            <a:r>
              <a:rPr lang="sk-SK" sz="2400" i="0" dirty="0">
                <a:latin typeface="Arial" charset="0"/>
              </a:rPr>
              <a:t> je významným a rešpektovaným nástrojom na </a:t>
            </a:r>
            <a:r>
              <a:rPr lang="sk-SK" sz="24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vysokoúrovňové spracovávanie a modelovanie </a:t>
            </a:r>
            <a:r>
              <a:rPr lang="sk-SK" sz="2400" i="0" dirty="0">
                <a:latin typeface="Arial" charset="0"/>
              </a:rPr>
              <a:t>rôznych matematických, inžinierskych, finančných a iných údajov. </a:t>
            </a:r>
          </a:p>
          <a:p>
            <a:pPr marL="342900" indent="-342900" eaLnBrk="1" hangingPunct="1">
              <a:buClr>
                <a:schemeClr val="bg1">
                  <a:lumMod val="25000"/>
                </a:schemeClr>
              </a:buClr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Analýza </a:t>
            </a:r>
            <a:r>
              <a:rPr lang="sk-SK" sz="2400" i="0" dirty="0" err="1">
                <a:latin typeface="Arial" charset="0"/>
              </a:rPr>
              <a:t>Wolframu</a:t>
            </a:r>
            <a:r>
              <a:rPr lang="sk-SK" sz="2400" i="0" dirty="0">
                <a:latin typeface="Arial" charset="0"/>
              </a:rPr>
              <a:t> Alfa sa pri získavaní odpovede zameriava na </a:t>
            </a:r>
            <a:r>
              <a:rPr lang="sk-SK" sz="24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identifikáciu vzorov v dátach</a:t>
            </a:r>
            <a:r>
              <a:rPr lang="sk-SK" sz="2400" i="0" dirty="0">
                <a:latin typeface="Arial" charset="0"/>
              </a:rPr>
              <a:t>. To pomáha identifikovať krátke termy v používateľových otázkach (uľahčuje zisťovanie, čo sa používateľ pýta). </a:t>
            </a:r>
          </a:p>
          <a:p>
            <a:pPr marL="342900" indent="-342900" eaLnBrk="1" hangingPunct="1">
              <a:buClr>
                <a:schemeClr val="bg1">
                  <a:lumMod val="25000"/>
                </a:schemeClr>
              </a:buClr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Jeho odpovede sú skôr </a:t>
            </a:r>
            <a:r>
              <a:rPr lang="sk-SK" sz="24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vypočítané a odvodené </a:t>
            </a:r>
            <a:r>
              <a:rPr lang="sk-SK" sz="2400" i="0" dirty="0">
                <a:latin typeface="Arial" charset="0"/>
              </a:rPr>
              <a:t>z faktov uložených v databáze. Nedokáže dať jasnú odpoveď na otázky typu. „Ukáž mi fotku Karla </a:t>
            </a:r>
            <a:r>
              <a:rPr lang="sk-SK" sz="2400" i="0" dirty="0" err="1">
                <a:latin typeface="Arial" charset="0"/>
              </a:rPr>
              <a:t>Gotta</a:t>
            </a:r>
            <a:r>
              <a:rPr lang="sk-SK" sz="2400" i="0" dirty="0">
                <a:latin typeface="Arial" charset="0"/>
              </a:rPr>
              <a:t>“ a podobne. Tieto typy dotazov, na ktoré neexistuje v jeho databázach jednoznačná odpoveď predstavujú nateraz nezvládnuteľnú úlohu.</a:t>
            </a:r>
            <a:endParaRPr lang="sk-SK" sz="2400" i="0" dirty="0">
              <a:solidFill>
                <a:srgbClr val="0066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53A75B14-B6B7-428A-829E-6E7FC32EA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28625"/>
            <a:ext cx="1266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3200" b="1" i="0"/>
              <a:t>Záver</a:t>
            </a:r>
            <a:endParaRPr lang="cs-CZ" altLang="sk-SK" sz="3200" b="1"/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9DF00A0F-9136-4EF4-9B3D-8DA831063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DF9950E7-69EE-449B-AF12-B5D324001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1830388"/>
            <a:ext cx="80295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sk-SK" sz="2400" i="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Wolfram</a:t>
            </a:r>
            <a:r>
              <a:rPr lang="sk-SK" sz="2400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sk-SK" sz="2400" i="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Alpha</a:t>
            </a:r>
            <a:r>
              <a:rPr lang="sk-SK" sz="2400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ešte zďaleka nie je finálny produkt. </a:t>
            </a:r>
            <a:r>
              <a:rPr lang="sk-SK" sz="2400" i="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Stephen</a:t>
            </a:r>
            <a:r>
              <a:rPr lang="sk-SK" sz="2400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sk-SK" sz="2400" i="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Wolfram</a:t>
            </a:r>
            <a:r>
              <a:rPr lang="sk-SK" sz="2400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už skôr vyhlásil, že nebude finálny nikdy, stále bude čo zlepšovať a vždy ho bude treba kŕmiť novými vstupnými dátami.</a:t>
            </a:r>
            <a:r>
              <a:rPr lang="sk-SK" sz="2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</a:t>
            </a:r>
            <a:endParaRPr lang="sk-SK" sz="2400" i="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  <a:p>
            <a:pPr marL="342900" indent="-342900" eaLnBrk="1" hangingPunct="1">
              <a:buClr>
                <a:schemeClr val="bg1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sk-SK" sz="2400" i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Podarí sa vývojárom upraviť systém tak, aby vedel vyhľadávať vo svojej databáze aj v iných jazykoch s rovnakými výsledkami ako v angličtine?</a:t>
            </a:r>
            <a:r>
              <a:rPr lang="sk-SK" sz="2400" dirty="0">
                <a:latin typeface="Arial" charset="0"/>
              </a:rPr>
              <a:t> </a:t>
            </a:r>
          </a:p>
          <a:p>
            <a:pPr marL="342900" indent="-342900" eaLnBrk="1" hangingPunct="1">
              <a:buClr>
                <a:schemeClr val="bg1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sk-SK" sz="2400" i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Môže sa stať postupom času centrom získavania informácií o takmer všetkom?</a:t>
            </a:r>
            <a:r>
              <a:rPr lang="sk-SK" sz="2400" dirty="0">
                <a:latin typeface="Arial" charset="0"/>
              </a:rPr>
              <a:t> </a:t>
            </a:r>
            <a:endParaRPr lang="sk-SK" sz="2400" i="0" dirty="0">
              <a:latin typeface="Arial" charset="0"/>
            </a:endParaRPr>
          </a:p>
          <a:p>
            <a:pPr marL="342900" indent="-342900" eaLnBrk="1" hangingPunct="1"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sk-SK" sz="2400" i="0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Celá služba sa samozrejme stále zlepšuje a stále pribúdajú oblasti, ktoré sa ešte vyhľadávač “učí” či “vyšetruje”.</a:t>
            </a:r>
            <a:endParaRPr lang="sk-SK" sz="2400" dirty="0">
              <a:solidFill>
                <a:schemeClr val="bg1">
                  <a:lumMod val="2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E70252C5-E538-4FEC-8C25-4FC065AD7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1209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sk-SK" sz="3200" b="1" i="0"/>
              <a:t>Úvod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80AA79F7-54A9-4EF5-84A0-573A70F2A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E716E04F-4271-48AD-9731-754A7E14C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586038"/>
            <a:ext cx="8243887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sk-SK" sz="2000" i="0" dirty="0" err="1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Stephan</a:t>
            </a:r>
            <a:r>
              <a:rPr lang="sk-SK" sz="20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en-US" sz="20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Wolfram</a:t>
            </a:r>
            <a:r>
              <a:rPr lang="sk-SK" sz="20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:   </a:t>
            </a:r>
          </a:p>
          <a:p>
            <a:pPr marL="342900" indent="-342900">
              <a:defRPr/>
            </a:pPr>
            <a:r>
              <a:rPr lang="sk-SK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„Pred päťdesiatimi rokmi, keď počítače boli novinkou, sa ľudia domnievali, že počítaču položia akúkoľvek faktickú otázku a ten im na ňu odpovie. Tak to však nefungovalo. Počítače sú síce schopné robiť veľa pozoruhodných a prekvapivých vecí, ale toto nie. No ja som si vždy myslel, že raz to bude možné. A pred niekoľkými rokmi som si uvedomil, že som konečne v situácii, keď sa do toho môžem pustiť,“</a:t>
            </a:r>
            <a:r>
              <a:rPr lang="sk-SK" sz="2000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endParaRPr lang="sk-SK" sz="20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indent="-342900">
              <a:defRPr/>
            </a:pPr>
            <a:r>
              <a:rPr lang="sk-SK" sz="2000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</a:t>
            </a:r>
            <a:r>
              <a:rPr lang="sk-SK" sz="2000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„Je to nesporne ten najviac spletitý projekt, do ktorého som sa kedy pustil. Podľa mňa to bude dosť vzrušujúce. Nové paradigmy na prácu s počítačom a webom. Dostávame sa tým skoro k tomu, čo ľudia  očakávali od počítačov pred 50 rokmi. “ </a:t>
            </a:r>
          </a:p>
          <a:p>
            <a:pPr marL="342900" indent="-342900" eaLnBrk="1" hangingPunct="1">
              <a:defRPr/>
            </a:pPr>
            <a:endParaRPr lang="sk-SK" sz="2000" i="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6149" name="Picture 6">
            <a:extLst>
              <a:ext uri="{FF2B5EF4-FFF2-40B4-BE49-F238E27FC236}">
                <a16:creationId xmlns:a16="http://schemas.microsoft.com/office/drawing/2014/main" id="{55D96024-FE9F-41DA-9472-D01560302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04813"/>
            <a:ext cx="218281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3792961E-EC52-422F-BF6C-78E609130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1209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sk-SK" sz="3200" b="1" i="0"/>
              <a:t>Úvod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206873AE-D951-4E63-BA1D-F0DAE17B5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8116413A-95AC-439D-8DF0-899E94525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1835150"/>
            <a:ext cx="860425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en-US" sz="2400" i="0" dirty="0" err="1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WolframAlpha</a:t>
            </a:r>
            <a:r>
              <a:rPr lang="en-US" sz="24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 – Computational knowledge engine</a:t>
            </a:r>
            <a:r>
              <a:rPr lang="sk-SK" sz="24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en-US" sz="24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– answer engine</a:t>
            </a:r>
            <a:r>
              <a:rPr lang="sk-SK" sz="24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:   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výsledok nie je webová stránka ale odpoveď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mix sémantického vyhľadávača a encyklopédie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pracuje s vlastnou obsiahlou databázou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tvorca – britský matematik a fyzik </a:t>
            </a:r>
            <a:r>
              <a:rPr lang="sk-SK" sz="2400" i="0" dirty="0" err="1">
                <a:latin typeface="Arial" charset="0"/>
              </a:rPr>
              <a:t>Stephan</a:t>
            </a:r>
            <a:r>
              <a:rPr lang="sk-SK" sz="2400" i="0" dirty="0">
                <a:latin typeface="Arial" charset="0"/>
              </a:rPr>
              <a:t> </a:t>
            </a:r>
            <a:r>
              <a:rPr lang="sk-SK" sz="2400" i="0" dirty="0" err="1">
                <a:latin typeface="Arial" charset="0"/>
              </a:rPr>
              <a:t>Wolfran</a:t>
            </a:r>
            <a:endParaRPr lang="sk-SK" sz="2400" i="0" dirty="0">
              <a:latin typeface="Arial" charset="0"/>
            </a:endParaRP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predpoklad - silné počítače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silný v matematike, geografii, ekonomike a vede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využíva spracovanie prirodzeného jazyka (otázky ako pri bežnej konverzácii v angličtine)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oficiálne spustený 15.5.2009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predstavuje webovú službu</a:t>
            </a:r>
          </a:p>
          <a:p>
            <a:pPr marL="342900" indent="-342900" eaLnBrk="1" hangingPunct="1">
              <a:defRPr/>
            </a:pPr>
            <a:r>
              <a:rPr lang="sk-SK" sz="2000" i="0" dirty="0">
                <a:latin typeface="Arial" charset="0"/>
              </a:rPr>
              <a:t> </a:t>
            </a:r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9609F1F7-B23E-4DB3-BF1A-7D157E4DE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0"/>
            <a:ext cx="25923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9E21E3B6-449E-4832-B582-979B1FC5B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1209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sk-SK" sz="3200" b="1" i="0"/>
              <a:t>Úvod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A3E54A51-4DAA-470D-A478-5922FCDF2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F925F9DD-AC17-4995-8026-94BE0E6B5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557338"/>
            <a:ext cx="86042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endParaRPr lang="sk-SK" sz="2400" i="0" dirty="0">
              <a:latin typeface="Arial" charset="0"/>
            </a:endParaRPr>
          </a:p>
          <a:p>
            <a:pPr marL="342900" indent="-342900" eaLnBrk="1" hangingPunct="1">
              <a:defRPr/>
            </a:pPr>
            <a:r>
              <a:rPr lang="sk-SK" sz="24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História? 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systém </a:t>
            </a:r>
            <a:r>
              <a:rPr lang="sk-SK" sz="2400" b="1" i="0" dirty="0" err="1">
                <a:latin typeface="Arial" charset="0"/>
              </a:rPr>
              <a:t>Mathematica</a:t>
            </a:r>
            <a:r>
              <a:rPr lang="sk-SK" sz="2400" i="0" dirty="0">
                <a:latin typeface="Arial" charset="0"/>
              </a:rPr>
              <a:t> (vedecké výpočty)</a:t>
            </a:r>
          </a:p>
          <a:p>
            <a:pPr marL="742950" lvl="1" indent="-28575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odtiaľ sa preberá značná časť funkcií </a:t>
            </a:r>
            <a:r>
              <a:rPr lang="en-US" sz="2400" i="0" dirty="0">
                <a:latin typeface="Arial" charset="0"/>
              </a:rPr>
              <a:t> Wolfram</a:t>
            </a:r>
            <a:r>
              <a:rPr lang="sk-SK" sz="2400" i="0" dirty="0">
                <a:latin typeface="Arial" charset="0"/>
              </a:rPr>
              <a:t>Alfa</a:t>
            </a:r>
          </a:p>
          <a:p>
            <a:pPr marL="742950" lvl="1" indent="-28575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všeobecný symbolický jazyk</a:t>
            </a:r>
          </a:p>
          <a:p>
            <a:pPr marL="742950" lvl="1" indent="-28575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pavučina algoritmov (metódy a modely z rôznych oblastí vedy aj UI)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predchodca </a:t>
            </a:r>
            <a:r>
              <a:rPr lang="sk-SK" sz="2400" i="0" dirty="0" err="1">
                <a:latin typeface="Arial" charset="0"/>
              </a:rPr>
              <a:t>Mathematica</a:t>
            </a:r>
            <a:r>
              <a:rPr lang="sk-SK" sz="2400" i="0" dirty="0">
                <a:latin typeface="Arial" charset="0"/>
              </a:rPr>
              <a:t> je systém </a:t>
            </a:r>
            <a:r>
              <a:rPr lang="sk-SK" sz="2400" b="1" i="0" dirty="0">
                <a:latin typeface="Arial" charset="0"/>
              </a:rPr>
              <a:t>NKS</a:t>
            </a:r>
            <a:r>
              <a:rPr lang="sk-SK" sz="2400" i="0" dirty="0">
                <a:latin typeface="Arial" charset="0"/>
              </a:rPr>
              <a:t> (</a:t>
            </a:r>
            <a:r>
              <a:rPr lang="en-US" sz="2400" i="0" dirty="0">
                <a:latin typeface="Arial" charset="0"/>
              </a:rPr>
              <a:t>Wolfram</a:t>
            </a:r>
            <a:r>
              <a:rPr lang="sk-SK" sz="2400" i="0" dirty="0" err="1">
                <a:latin typeface="Arial" charset="0"/>
              </a:rPr>
              <a:t>Alpha</a:t>
            </a:r>
            <a:r>
              <a:rPr lang="sk-SK" sz="2400" i="0" dirty="0">
                <a:latin typeface="Arial" charset="0"/>
              </a:rPr>
              <a:t> stavia na 20 ročnom rozvoji robustných technológií vo </a:t>
            </a:r>
            <a:r>
              <a:rPr lang="sk-SK" sz="2400" i="0" dirty="0" err="1">
                <a:latin typeface="Arial" charset="0"/>
              </a:rPr>
              <a:t>Wolfram</a:t>
            </a:r>
            <a:r>
              <a:rPr lang="sk-SK" sz="2400" i="0" dirty="0">
                <a:latin typeface="Arial" charset="0"/>
              </a:rPr>
              <a:t> </a:t>
            </a:r>
            <a:r>
              <a:rPr lang="sk-SK" sz="2400" i="0" dirty="0" err="1">
                <a:latin typeface="Arial" charset="0"/>
              </a:rPr>
              <a:t>Research</a:t>
            </a:r>
            <a:r>
              <a:rPr lang="sk-SK" sz="2400" i="0" dirty="0">
                <a:latin typeface="Arial" charset="0"/>
              </a:rPr>
              <a:t>) 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400" i="0" dirty="0">
                <a:latin typeface="Arial" charset="0"/>
              </a:rPr>
              <a:t>Wolfram</a:t>
            </a:r>
            <a:r>
              <a:rPr lang="sk-SK" sz="2400" i="0" dirty="0" err="1">
                <a:latin typeface="Arial" charset="0"/>
              </a:rPr>
              <a:t>Alpha</a:t>
            </a:r>
            <a:r>
              <a:rPr lang="sk-SK" sz="2400" i="0" dirty="0">
                <a:latin typeface="Arial" charset="0"/>
              </a:rPr>
              <a:t> obsahuje</a:t>
            </a:r>
            <a:r>
              <a:rPr lang="en-US" sz="2400" i="0" dirty="0">
                <a:latin typeface="Arial" charset="0"/>
              </a:rPr>
              <a:t> </a:t>
            </a:r>
            <a:r>
              <a:rPr lang="sk-SK" sz="2400" i="0" dirty="0">
                <a:latin typeface="Arial" charset="0"/>
              </a:rPr>
              <a:t>viac ako 10 biliónov dát, 50 000 typov algoritmov, 5 mil. riadkov kódu</a:t>
            </a:r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E2120FF4-18D3-497D-B928-80C5DD4EF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0"/>
            <a:ext cx="25923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19849ED0-E803-4EF1-88A4-BC6955261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76250"/>
            <a:ext cx="18764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3200" b="1" i="0"/>
              <a:t>Príklady </a:t>
            </a:r>
          </a:p>
          <a:p>
            <a:pPr eaLnBrk="1" hangingPunct="1"/>
            <a:r>
              <a:rPr lang="sk-SK" altLang="sk-SK" sz="3200" b="1" i="0"/>
              <a:t>použitia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E85D0C2A-76C9-4BFE-88A2-083ED5439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3CFBD43A-1679-4BD8-B117-414CDB3F7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1628775"/>
            <a:ext cx="1981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sk-SK" altLang="sk-SK" sz="2000" i="0"/>
              <a:t>Mesto – mapa, počet obyvateľov, aktuálne počasie, čas, kedy zapadlo slnko... </a:t>
            </a:r>
          </a:p>
        </p:txBody>
      </p:sp>
      <p:pic>
        <p:nvPicPr>
          <p:cNvPr id="9221" name="Picture 7">
            <a:extLst>
              <a:ext uri="{FF2B5EF4-FFF2-40B4-BE49-F238E27FC236}">
                <a16:creationId xmlns:a16="http://schemas.microsoft.com/office/drawing/2014/main" id="{21C733EB-9FB5-4FF0-80D6-6F5EF2510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0"/>
            <a:ext cx="6011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03FCA65C-98D9-4CC5-B7C6-ED6058E90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76250"/>
            <a:ext cx="3440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3200" b="1" i="0"/>
              <a:t>Príklady použitia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51AEA6B1-DC61-416E-BA8F-D549A021D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13DB4871-48EF-47A3-BB26-BF66836D6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1628775"/>
            <a:ext cx="7958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2000" i="0"/>
              <a:t>Rôzne info: učiteľský plat, množstvo vitamínov v 2 šálkach pomarančo -vého džúsu, milieka...</a:t>
            </a:r>
          </a:p>
        </p:txBody>
      </p:sp>
      <p:pic>
        <p:nvPicPr>
          <p:cNvPr id="10245" name="Picture 17">
            <a:extLst>
              <a:ext uri="{FF2B5EF4-FFF2-40B4-BE49-F238E27FC236}">
                <a16:creationId xmlns:a16="http://schemas.microsoft.com/office/drawing/2014/main" id="{DA8D065D-FB31-41AD-B194-BC7FB8A75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349500"/>
            <a:ext cx="4176712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9">
            <a:extLst>
              <a:ext uri="{FF2B5EF4-FFF2-40B4-BE49-F238E27FC236}">
                <a16:creationId xmlns:a16="http://schemas.microsoft.com/office/drawing/2014/main" id="{39FB61B5-1ADF-4ACE-8F2F-7E2BD03A6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060575"/>
            <a:ext cx="30956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A8EFD685-C5DD-4F66-A07D-18C9D2296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34083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3200" b="1" i="0"/>
              <a:t>Príklady použitia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AB37BEA9-0DEB-4A3E-9DA3-E0FBC54B9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BB34B288-1AB5-42D4-805A-DF386E159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1628775"/>
            <a:ext cx="24130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sk-SK" altLang="sk-SK" sz="2000" i="0"/>
              <a:t>Rôzne info o: </a:t>
            </a:r>
            <a:r>
              <a:rPr lang="en-US" altLang="sk-SK" sz="2000" i="0"/>
              <a:t>kyseline </a:t>
            </a:r>
            <a:r>
              <a:rPr lang="sk-SK" altLang="sk-SK" sz="2000" i="0"/>
              <a:t>sírnej, chemických zlúčeninách, ľudskom genóme, zlate...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sk-SK" altLang="sk-SK" sz="2000" i="0"/>
              <a:t>Prevody mien, fyzikálne prevody, prepočty molových hmotností, riešenie kvadratických rovníc... </a:t>
            </a:r>
            <a:endParaRPr lang="sk-SK" altLang="sk-SK" i="0"/>
          </a:p>
          <a:p>
            <a:pPr eaLnBrk="1" hangingPunct="1"/>
            <a:endParaRPr lang="sk-SK" altLang="sk-SK" i="0"/>
          </a:p>
        </p:txBody>
      </p:sp>
      <p:pic>
        <p:nvPicPr>
          <p:cNvPr id="11269" name="Picture 6">
            <a:extLst>
              <a:ext uri="{FF2B5EF4-FFF2-40B4-BE49-F238E27FC236}">
                <a16:creationId xmlns:a16="http://schemas.microsoft.com/office/drawing/2014/main" id="{3A2B210C-017A-45F1-A189-80EE0100A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44675"/>
            <a:ext cx="58674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Vrstvy">
  <a:themeElements>
    <a:clrScheme name="Vrstvy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Vrstv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rstvy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4163</TotalTime>
  <Words>1102</Words>
  <Application>Microsoft Office PowerPoint</Application>
  <PresentationFormat>Prezentácia na obrazovke (4:3)</PresentationFormat>
  <Paragraphs>117</Paragraphs>
  <Slides>31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31</vt:i4>
      </vt:variant>
    </vt:vector>
  </HeadingPairs>
  <TitlesOfParts>
    <vt:vector size="35" baseType="lpstr">
      <vt:lpstr>Arial</vt:lpstr>
      <vt:lpstr>Times New Roman</vt:lpstr>
      <vt:lpstr>Wingdings</vt:lpstr>
      <vt:lpstr>Vrstvy</vt:lpstr>
      <vt:lpstr>WolframAlfa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Kika</dc:creator>
  <cp:lastModifiedBy>Kristina Machova</cp:lastModifiedBy>
  <cp:revision>167</cp:revision>
  <dcterms:created xsi:type="dcterms:W3CDTF">2007-08-31T13:42:21Z</dcterms:created>
  <dcterms:modified xsi:type="dcterms:W3CDTF">2022-09-27T13:55:30Z</dcterms:modified>
</cp:coreProperties>
</file>