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sldIdLst>
    <p:sldId id="256" r:id="rId2"/>
    <p:sldId id="257" r:id="rId3"/>
    <p:sldId id="281" r:id="rId4"/>
    <p:sldId id="282" r:id="rId5"/>
    <p:sldId id="302" r:id="rId6"/>
    <p:sldId id="283" r:id="rId7"/>
    <p:sldId id="284" r:id="rId8"/>
    <p:sldId id="303" r:id="rId9"/>
    <p:sldId id="304" r:id="rId10"/>
    <p:sldId id="305" r:id="rId11"/>
    <p:sldId id="306" r:id="rId12"/>
    <p:sldId id="307" r:id="rId13"/>
    <p:sldId id="308" r:id="rId14"/>
    <p:sldId id="309" r:id="rId15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6693"/>
    <a:srgbClr val="336699"/>
    <a:srgbClr val="0033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52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CCEAEE1E-6278-41EF-A79D-64BBCC7D34F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175CAC8E-FCB4-4457-9DE2-2EC807F613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sk-SK" altLang="sk-SK" sz="2400">
                <a:latin typeface="Times New Roman" pitchFamily="18" charset="0"/>
              </a:endParaRPr>
            </a:p>
          </p:txBody>
        </p:sp>
        <p:grpSp>
          <p:nvGrpSpPr>
            <p:cNvPr id="6" name="Group 4">
              <a:extLst>
                <a:ext uri="{FF2B5EF4-FFF2-40B4-BE49-F238E27FC236}">
                  <a16:creationId xmlns:a16="http://schemas.microsoft.com/office/drawing/2014/main" id="{998AE6A6-0126-4948-A0DC-8C9ACE37C4F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>
                <a:extLst>
                  <a:ext uri="{FF2B5EF4-FFF2-40B4-BE49-F238E27FC236}">
                    <a16:creationId xmlns:a16="http://schemas.microsoft.com/office/drawing/2014/main" id="{E6DF8004-3200-490C-B812-59650AF2A085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defRPr/>
                </a:pPr>
                <a:endParaRPr lang="sk-SK" altLang="sk-SK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6">
                <a:extLst>
                  <a:ext uri="{FF2B5EF4-FFF2-40B4-BE49-F238E27FC236}">
                    <a16:creationId xmlns:a16="http://schemas.microsoft.com/office/drawing/2014/main" id="{D6FFEDBB-3EBA-4992-A112-6DAE93F7DFFB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defRPr/>
                </a:pPr>
                <a:endParaRPr lang="sk-SK" altLang="sk-SK" sz="2400">
                  <a:latin typeface="Times New Roman" pitchFamily="18" charset="0"/>
                </a:endParaRPr>
              </a:p>
            </p:txBody>
          </p:sp>
          <p:sp>
            <p:nvSpPr>
              <p:cNvPr id="12" name="Line 7">
                <a:extLst>
                  <a:ext uri="{FF2B5EF4-FFF2-40B4-BE49-F238E27FC236}">
                    <a16:creationId xmlns:a16="http://schemas.microsoft.com/office/drawing/2014/main" id="{D91C41CA-5753-4E41-A791-F507296622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</p:grpSp>
        <p:grpSp>
          <p:nvGrpSpPr>
            <p:cNvPr id="7" name="Group 8">
              <a:extLst>
                <a:ext uri="{FF2B5EF4-FFF2-40B4-BE49-F238E27FC236}">
                  <a16:creationId xmlns:a16="http://schemas.microsoft.com/office/drawing/2014/main" id="{1731ADAF-1932-42E6-A0EE-02491580817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>
                <a:extLst>
                  <a:ext uri="{FF2B5EF4-FFF2-40B4-BE49-F238E27FC236}">
                    <a16:creationId xmlns:a16="http://schemas.microsoft.com/office/drawing/2014/main" id="{EF84DE06-E3E8-4DB8-B1ED-C71D42DD5D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defRPr/>
                </a:pPr>
                <a:endParaRPr lang="sk-SK" altLang="sk-SK" sz="2400">
                  <a:latin typeface="Times New Roman" pitchFamily="18" charset="0"/>
                </a:endParaRPr>
              </a:p>
            </p:txBody>
          </p:sp>
          <p:sp>
            <p:nvSpPr>
              <p:cNvPr id="9" name="Line 10">
                <a:extLst>
                  <a:ext uri="{FF2B5EF4-FFF2-40B4-BE49-F238E27FC236}">
                    <a16:creationId xmlns:a16="http://schemas.microsoft.com/office/drawing/2014/main" id="{780426F8-3F45-4A90-892A-5D1D6F2A76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</p:grpSp>
      </p:grpSp>
      <p:sp>
        <p:nvSpPr>
          <p:cNvPr id="3789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Kliknite sem a upravte štýl predlohy nadpisov.</a:t>
            </a:r>
          </a:p>
        </p:txBody>
      </p:sp>
      <p:sp>
        <p:nvSpPr>
          <p:cNvPr id="3790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cs-CZ"/>
              <a:t>Kliknite sem a upravte štýl predlohy podnadpisov.</a:t>
            </a:r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92DF22AE-04CD-49C4-8896-98367C90D6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5AD3D043-0F67-40BC-B5F5-EA45E19D1D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E7F4CA72-AE00-4C8B-9151-FD8EB823A7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578B2D-EB42-4DE3-B7D5-3414D5E176C6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2751028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409F9A13-89E9-4442-B6AB-A442EEC888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1933E869-FA4D-49DA-A32B-5B860C8988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6E503B2D-53C2-44A8-8BBA-8AD9EFFB81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C0470-FA3B-4098-B65D-53BA12CCB66F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2402961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FFF7F84B-D291-41B5-8CAD-D342195344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9CB9BEE4-E841-4EB1-887B-1ABEEC9F21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6BC1A27D-044A-4A45-BAD3-3BA38309F0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DB2AFC-34BB-4324-B092-3CD929132EB8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705014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AF4B772B-5957-42A6-BC35-387923EB58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1B5B3692-CCFD-4F89-B8BF-C11EEE0898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2734CD76-7B6D-4898-AE33-66D32D4A1C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673F68-38BF-43C7-9E3B-759ED96CAF91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2719361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2FBFD97-4A9F-4ADE-A688-ED1B2A7B85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20145069-8C6A-4C3F-8C21-9E3788BE88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D8345889-7950-497C-BEF4-8AAA763898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554F9C-93CE-4562-8949-31A164AF1958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1704325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2E42BC67-F145-4201-A691-31B0D7BB1D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02DF48F0-0679-4D0F-813C-361902FF2D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02C31609-5AA4-4F69-9EE3-B4C55E472F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33EB1A-7FDC-4D29-A236-B7AC7AD58A01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2874673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5768378F-1CED-41D8-AC63-F4875EB968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3F109389-8839-444F-AE07-2D43AE5C62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FDFA0E50-A891-44B8-8900-FA446932CF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DB39D1-1E35-4928-B224-31B69FC91129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3593267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6A727134-27CA-4A08-9731-2AB84DE6CD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77D0C825-B78D-40B0-8AAE-D423946DE4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A2F44223-8200-4E8E-B0A3-9136947927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52A12F-3EC4-490B-A5C1-36F66D1E913F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2810664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3CEFC49D-10C4-49AF-B03C-69AB8FD609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FF68ACFE-681A-4585-87DF-9DF074D421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65C09E70-2424-4E66-9822-D225BCC7F8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45F2F3-5FEC-44FB-B676-CA316EB9AC2B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3292066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22AE3F94-DB2A-40EB-81B7-BF32A3FBD7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83956F03-6232-4FE4-B71D-EAF92C2785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B63CACD5-1D2C-46B1-870D-4585A8C196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75C573-1DD5-4CD0-AC7C-281E97A752C8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1311040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37517CE4-1943-468C-B309-5F5D930293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55403A72-CD1D-4852-9749-BA505AD8E3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07C19625-8D4D-40F9-8F63-6BF6A0F9C6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2D7C95-E85D-4D76-843A-9FE6C5D64154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30525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C7DD0574-B88D-47C5-884D-A062DB25148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1033" name="Rectangle 3">
              <a:extLst>
                <a:ext uri="{FF2B5EF4-FFF2-40B4-BE49-F238E27FC236}">
                  <a16:creationId xmlns:a16="http://schemas.microsoft.com/office/drawing/2014/main" id="{D39DA609-8B07-4AE8-89DC-BFC92DC895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sk-SK" altLang="sk-SK" sz="2400">
                <a:latin typeface="Times New Roman" pitchFamily="18" charset="0"/>
              </a:endParaRPr>
            </a:p>
          </p:txBody>
        </p:sp>
        <p:grpSp>
          <p:nvGrpSpPr>
            <p:cNvPr id="1034" name="Group 4">
              <a:extLst>
                <a:ext uri="{FF2B5EF4-FFF2-40B4-BE49-F238E27FC236}">
                  <a16:creationId xmlns:a16="http://schemas.microsoft.com/office/drawing/2014/main" id="{52298975-F06C-4BC2-A53B-BDE0D28D8A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1035" name="Rectangle 5">
                <a:extLst>
                  <a:ext uri="{FF2B5EF4-FFF2-40B4-BE49-F238E27FC236}">
                    <a16:creationId xmlns:a16="http://schemas.microsoft.com/office/drawing/2014/main" id="{24FD4125-B784-48D0-AFB4-A6E0BA2922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defRPr/>
                </a:pPr>
                <a:endParaRPr lang="sk-SK" altLang="sk-SK" sz="2400">
                  <a:latin typeface="Times New Roman" pitchFamily="18" charset="0"/>
                </a:endParaRPr>
              </a:p>
            </p:txBody>
          </p:sp>
          <p:sp>
            <p:nvSpPr>
              <p:cNvPr id="1036" name="Line 6">
                <a:extLst>
                  <a:ext uri="{FF2B5EF4-FFF2-40B4-BE49-F238E27FC236}">
                    <a16:creationId xmlns:a16="http://schemas.microsoft.com/office/drawing/2014/main" id="{421B9D32-FE43-4CAB-B1D3-A5B7ABBBA6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</p:grpSp>
      </p:grpSp>
      <p:sp>
        <p:nvSpPr>
          <p:cNvPr id="1027" name="Rectangle 7">
            <a:extLst>
              <a:ext uri="{FF2B5EF4-FFF2-40B4-BE49-F238E27FC236}">
                <a16:creationId xmlns:a16="http://schemas.microsoft.com/office/drawing/2014/main" id="{47CF9CB4-3FE7-4DBF-8B8F-AFA8E0B63F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sk-SK"/>
              <a:t>Kliknite sem a upravte štýl predlohy nadpisov.</a:t>
            </a:r>
          </a:p>
        </p:txBody>
      </p:sp>
      <p:sp>
        <p:nvSpPr>
          <p:cNvPr id="1028" name="Rectangle 8">
            <a:extLst>
              <a:ext uri="{FF2B5EF4-FFF2-40B4-BE49-F238E27FC236}">
                <a16:creationId xmlns:a16="http://schemas.microsoft.com/office/drawing/2014/main" id="{B5410D23-1CC5-46B8-A8E1-2F864C2982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sk-SK"/>
              <a:t>Kliknite sem a upravte štýly predlohy textu.</a:t>
            </a:r>
          </a:p>
          <a:p>
            <a:pPr lvl="1"/>
            <a:r>
              <a:rPr lang="cs-CZ" altLang="sk-SK"/>
              <a:t>Druhá úroveň</a:t>
            </a:r>
          </a:p>
          <a:p>
            <a:pPr lvl="2"/>
            <a:r>
              <a:rPr lang="cs-CZ" altLang="sk-SK"/>
              <a:t>Tretia úroveň</a:t>
            </a:r>
          </a:p>
          <a:p>
            <a:pPr lvl="3"/>
            <a:r>
              <a:rPr lang="cs-CZ" altLang="sk-SK"/>
              <a:t>Štvrtá úroveň</a:t>
            </a:r>
          </a:p>
          <a:p>
            <a:pPr lvl="4"/>
            <a:r>
              <a:rPr lang="cs-CZ" altLang="sk-SK"/>
              <a:t>Piata úroveň</a:t>
            </a:r>
          </a:p>
        </p:txBody>
      </p:sp>
      <p:sp>
        <p:nvSpPr>
          <p:cNvPr id="36873" name="Rectangle 9">
            <a:extLst>
              <a:ext uri="{FF2B5EF4-FFF2-40B4-BE49-F238E27FC236}">
                <a16:creationId xmlns:a16="http://schemas.microsoft.com/office/drawing/2014/main" id="{7C82D4E7-727F-4619-94F1-EACE5A53B5A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6874" name="Rectangle 10">
            <a:extLst>
              <a:ext uri="{FF2B5EF4-FFF2-40B4-BE49-F238E27FC236}">
                <a16:creationId xmlns:a16="http://schemas.microsoft.com/office/drawing/2014/main" id="{6D4E8F99-CBD6-4F74-866E-D76FFB4B083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6875" name="Rectangle 11">
            <a:extLst>
              <a:ext uri="{FF2B5EF4-FFF2-40B4-BE49-F238E27FC236}">
                <a16:creationId xmlns:a16="http://schemas.microsoft.com/office/drawing/2014/main" id="{6EA27DA5-E8DB-4AF1-B176-6FAD8116755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C828F8A9-CD3A-4573-B31F-7613E81C467F}" type="slidenum">
              <a:rPr lang="cs-CZ" altLang="sk-SK"/>
              <a:pPr/>
              <a:t>‹#›</a:t>
            </a:fld>
            <a:endParaRPr lang="cs-CZ" altLang="sk-SK"/>
          </a:p>
        </p:txBody>
      </p:sp>
      <p:sp>
        <p:nvSpPr>
          <p:cNvPr id="1032" name="Line 12">
            <a:extLst>
              <a:ext uri="{FF2B5EF4-FFF2-40B4-BE49-F238E27FC236}">
                <a16:creationId xmlns:a16="http://schemas.microsoft.com/office/drawing/2014/main" id="{25934461-B053-4E95-8771-9F962F6A87C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kristina.machova.website.tuke.sk/" TargetMode="External"/><Relationship Id="rId2" Type="http://schemas.openxmlformats.org/officeDocument/2006/relationships/hyperlink" Target="mailto:kristina.machova@tuke.s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4F537665-0D76-44C7-A7C5-B5012216C3A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258888" y="1125538"/>
            <a:ext cx="7086600" cy="2209800"/>
          </a:xfrm>
        </p:spPr>
        <p:txBody>
          <a:bodyPr/>
          <a:lstStyle/>
          <a:p>
            <a:pPr algn="ctr" eaLnBrk="1" hangingPunct="1"/>
            <a:r>
              <a:rPr lang="sk-SK" altLang="sk-SK" b="1">
                <a:solidFill>
                  <a:schemeClr val="tx1"/>
                </a:solidFill>
              </a:rPr>
              <a:t>Mechanizmy prítomné </a:t>
            </a:r>
            <a:br>
              <a:rPr lang="sk-SK" altLang="sk-SK" b="1">
                <a:solidFill>
                  <a:schemeClr val="tx1"/>
                </a:solidFill>
              </a:rPr>
            </a:br>
            <a:r>
              <a:rPr lang="sk-SK" altLang="sk-SK" b="1">
                <a:solidFill>
                  <a:schemeClr val="tx1"/>
                </a:solidFill>
              </a:rPr>
              <a:t>v sociálnych sieťach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AEE82995-054C-47C3-B4C4-D821D89B66F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sk-SK" altLang="sk-SK" sz="2000" b="1"/>
              <a:t>prof</a:t>
            </a:r>
            <a:r>
              <a:rPr lang="en-US" altLang="sk-SK" sz="2000" b="1"/>
              <a:t>. </a:t>
            </a:r>
            <a:r>
              <a:rPr lang="sk-SK" altLang="sk-SK" sz="2000" b="1" dirty="0"/>
              <a:t>Ing. Kristína Machová, </a:t>
            </a:r>
            <a:r>
              <a:rPr lang="en-US" altLang="sk-SK" sz="2000" b="1" dirty="0"/>
              <a:t>PhD</a:t>
            </a:r>
            <a:r>
              <a:rPr lang="sk-SK" altLang="sk-SK" sz="2000" b="1" dirty="0"/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sk-SK" altLang="sk-SK" sz="2000" dirty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sk-SK" sz="2000" dirty="0">
                <a:hlinkClick r:id="rId2"/>
              </a:rPr>
              <a:t>k</a:t>
            </a:r>
            <a:r>
              <a:rPr lang="sk-SK" altLang="sk-SK" sz="2000" dirty="0" err="1">
                <a:hlinkClick r:id="rId2"/>
              </a:rPr>
              <a:t>ristina</a:t>
            </a:r>
            <a:r>
              <a:rPr lang="sk-SK" altLang="sk-SK" sz="2000" dirty="0">
                <a:hlinkClick r:id="rId2"/>
              </a:rPr>
              <a:t>.</a:t>
            </a:r>
            <a:r>
              <a:rPr lang="en-US" altLang="sk-SK" sz="2000" dirty="0">
                <a:hlinkClick r:id="rId2"/>
              </a:rPr>
              <a:t>m</a:t>
            </a:r>
            <a:r>
              <a:rPr lang="sk-SK" altLang="sk-SK" sz="2000" dirty="0" err="1">
                <a:hlinkClick r:id="rId2"/>
              </a:rPr>
              <a:t>achova</a:t>
            </a:r>
            <a:r>
              <a:rPr lang="en-US" altLang="sk-SK" sz="2000" dirty="0">
                <a:hlinkClick r:id="rId2"/>
              </a:rPr>
              <a:t>@tuke.sk</a:t>
            </a:r>
            <a:endParaRPr lang="en-US" altLang="sk-SK" sz="2000" dirty="0"/>
          </a:p>
          <a:p>
            <a:pPr eaLnBrk="1" hangingPunct="1">
              <a:lnSpc>
                <a:spcPct val="80000"/>
              </a:lnSpc>
            </a:pPr>
            <a:r>
              <a:rPr lang="cs-CZ" sz="2000" dirty="0">
                <a:hlinkClick r:id="rId3"/>
              </a:rPr>
              <a:t>https://kristina.machova.website.tuke.sk</a:t>
            </a:r>
            <a:r>
              <a:rPr lang="cs-CZ" altLang="sk-SK" sz="2000" dirty="0"/>
              <a:t> </a:t>
            </a:r>
          </a:p>
          <a:p>
            <a:pPr eaLnBrk="1" hangingPunct="1">
              <a:lnSpc>
                <a:spcPct val="80000"/>
              </a:lnSpc>
            </a:pPr>
            <a:endParaRPr lang="cs-CZ" altLang="sk-SK" sz="2000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3AFA0589-7630-4691-8798-22861E23D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18065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/>
              <a:t>Osnova:</a:t>
            </a:r>
            <a:endParaRPr lang="cs-CZ" altLang="sk-SK" sz="3200" b="1"/>
          </a:p>
        </p:txBody>
      </p:sp>
      <p:sp>
        <p:nvSpPr>
          <p:cNvPr id="4099" name="Text Box 5">
            <a:extLst>
              <a:ext uri="{FF2B5EF4-FFF2-40B4-BE49-F238E27FC236}">
                <a16:creationId xmlns:a16="http://schemas.microsoft.com/office/drawing/2014/main" id="{3F92DAEB-2A76-419F-82B0-070C02E8E4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4100" name="Text Box 6">
            <a:extLst>
              <a:ext uri="{FF2B5EF4-FFF2-40B4-BE49-F238E27FC236}">
                <a16:creationId xmlns:a16="http://schemas.microsoft.com/office/drawing/2014/main" id="{7D4A2F8A-C877-4B6E-A354-E52B7D657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7175" y="2151063"/>
            <a:ext cx="7005638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sk-SK" altLang="sk-SK" sz="2400"/>
              <a:t>Úvod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sk-SK" altLang="sk-SK" sz="2400"/>
              <a:t>Analýza sociálnych sietí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sk-SK" altLang="sk-SK" sz="2400"/>
              <a:t>Základné pojmy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sk-SK" altLang="sk-SK" sz="2400"/>
              <a:t>Homofíla v sociálnych sieťach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sk-SK" altLang="sk-SK" sz="2400"/>
              <a:t>Sociálno–afiliačná sieť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sk-SK" altLang="sk-SK" sz="2400"/>
              <a:t>Príklady vizualizácií sociálnych sietí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sk-SK" altLang="sk-SK" sz="2400"/>
              <a:t>Sociogram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sk-SK" altLang="sk-SK" sz="2400"/>
              <a:t>Nástroje na vizualizáciu sociálnych sietí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endParaRPr lang="sk-SK" altLang="sk-SK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1800"/>
              <a:t>Prednáška vychádza z prác (vrátane obrázkov):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1800"/>
              <a:t>Návrat P., Kubán P., Krátky P., Macko P., Móro R., Srba I., Šajgalík M., Ševcech J., Vrablecová, P.: Weboveda: východiská, predmet, metódy.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>
            <a:extLst>
              <a:ext uri="{FF2B5EF4-FFF2-40B4-BE49-F238E27FC236}">
                <a16:creationId xmlns:a16="http://schemas.microsoft.com/office/drawing/2014/main" id="{A9BFE0FF-795D-4B22-BAE8-30F98A809C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1209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k-SK" altLang="sk-SK" sz="3200" b="1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Úvod</a:t>
            </a:r>
            <a:endParaRPr lang="cs-CZ" altLang="sk-SK" sz="3200" b="1" dirty="0">
              <a:solidFill>
                <a:schemeClr val="accent6">
                  <a:lumMod val="50000"/>
                </a:schemeClr>
              </a:solidFill>
              <a:cs typeface="Arial" charset="0"/>
            </a:endParaRPr>
          </a:p>
        </p:txBody>
      </p:sp>
      <p:sp>
        <p:nvSpPr>
          <p:cNvPr id="5123" name="Text Box 3">
            <a:extLst>
              <a:ext uri="{FF2B5EF4-FFF2-40B4-BE49-F238E27FC236}">
                <a16:creationId xmlns:a16="http://schemas.microsoft.com/office/drawing/2014/main" id="{DBFAA517-6131-4F06-B765-8A5ED656E8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17412" name="Text Box 4">
            <a:extLst>
              <a:ext uri="{FF2B5EF4-FFF2-40B4-BE49-F238E27FC236}">
                <a16:creationId xmlns:a16="http://schemas.microsoft.com/office/drawing/2014/main" id="{7E4D753C-5A20-4A9C-AD5D-472E20ABD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28775"/>
            <a:ext cx="8128000" cy="409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q"/>
              <a:defRPr/>
            </a:pPr>
            <a:r>
              <a:rPr lang="sk-SK" sz="2000" dirty="0">
                <a:latin typeface="Arial" charset="0"/>
                <a:cs typeface="+mn-cs"/>
              </a:rPr>
              <a:t>Aplikácie poskytujúce služby sociálnych sietí: </a:t>
            </a:r>
          </a:p>
          <a:p>
            <a:pPr marL="800100" lvl="1" indent="-342900">
              <a:buFont typeface="Wingdings" pitchFamily="2" charset="2"/>
              <a:buChar char="q"/>
              <a:defRPr/>
            </a:pPr>
            <a:r>
              <a:rPr lang="sk-SK" sz="2000" dirty="0">
                <a:latin typeface="Arial" charset="0"/>
                <a:cs typeface="+mn-cs"/>
              </a:rPr>
              <a:t>poskytujú množstvo dát o prepojeniach medzi jednotlivcami</a:t>
            </a:r>
          </a:p>
          <a:p>
            <a:pPr marL="800100" lvl="1" indent="-342900">
              <a:buFont typeface="Wingdings" pitchFamily="2" charset="2"/>
              <a:buChar char="q"/>
              <a:defRPr/>
            </a:pPr>
            <a:r>
              <a:rPr lang="sk-SK" sz="2000" dirty="0">
                <a:latin typeface="Arial" charset="0"/>
                <a:cs typeface="+mn-cs"/>
              </a:rPr>
              <a:t>umožňujú rozsiahle </a:t>
            </a:r>
            <a:r>
              <a:rPr lang="sk-SK" sz="2000" dirty="0">
                <a:solidFill>
                  <a:schemeClr val="accent6">
                    <a:lumMod val="50000"/>
                  </a:schemeClr>
                </a:solidFill>
                <a:latin typeface="Arial" charset="0"/>
                <a:cs typeface="+mn-cs"/>
              </a:rPr>
              <a:t>analýzy týchto sietí</a:t>
            </a:r>
          </a:p>
          <a:p>
            <a:pPr marL="800100" lvl="1" indent="-342900">
              <a:buFont typeface="Wingdings" pitchFamily="2" charset="2"/>
              <a:buChar char="q"/>
              <a:defRPr/>
            </a:pPr>
            <a:r>
              <a:rPr lang="sk-SK" sz="2000" dirty="0">
                <a:latin typeface="Arial" charset="0"/>
                <a:cs typeface="+mn-cs"/>
              </a:rPr>
              <a:t>umožňujú overenie rôznych teoretických modelov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sk-SK" sz="2000" dirty="0">
                <a:latin typeface="Arial" charset="0"/>
                <a:cs typeface="+mn-cs"/>
              </a:rPr>
              <a:t>Príslušníci sociálnych sietí sú formovaní aktivitami svojich priateľov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sk-SK" sz="2000" dirty="0">
                <a:latin typeface="Arial" charset="0"/>
                <a:cs typeface="+mn-cs"/>
              </a:rPr>
              <a:t>Štúdium sociálnych sietí umožňuje zefektívniť webové služby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sk-SK" sz="2000" dirty="0">
                <a:latin typeface="Arial" charset="0"/>
                <a:cs typeface="+mn-cs"/>
              </a:rPr>
              <a:t>Analýza sociálnych sietí prináša jasnejší pohľad na </a:t>
            </a:r>
          </a:p>
          <a:p>
            <a:pPr>
              <a:defRPr/>
            </a:pPr>
            <a:r>
              <a:rPr lang="sk-SK" sz="2000" dirty="0">
                <a:latin typeface="Arial" charset="0"/>
                <a:cs typeface="+mn-cs"/>
              </a:rPr>
              <a:t>	politické, ekonomické a sociálne prostredie </a:t>
            </a:r>
          </a:p>
          <a:p>
            <a:pPr marL="342900" indent="-342900">
              <a:defRPr/>
            </a:pPr>
            <a:r>
              <a:rPr lang="sk-SK" sz="2000" dirty="0">
                <a:latin typeface="Arial" charset="0"/>
                <a:cs typeface="+mn-cs"/>
              </a:rPr>
              <a:t>	</a:t>
            </a:r>
            <a:endParaRPr lang="sk-SK" dirty="0">
              <a:latin typeface="Arial" charset="0"/>
              <a:cs typeface="+mn-cs"/>
            </a:endParaRP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sk-SK" sz="2000" dirty="0">
                <a:latin typeface="Arial" charset="0"/>
                <a:cs typeface="+mn-cs"/>
              </a:rPr>
              <a:t>Sídla sociálnych sietí poskytujú veľké množstvo údajov o štruktúre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sk-SK" sz="2000" dirty="0">
                <a:latin typeface="Arial" charset="0"/>
                <a:cs typeface="+mn-cs"/>
              </a:rPr>
              <a:t>Umožňuje presnejšie a rozsiahlejšie </a:t>
            </a:r>
          </a:p>
          <a:p>
            <a:pPr lvl="1">
              <a:defRPr/>
            </a:pPr>
            <a:r>
              <a:rPr lang="sk-SK" sz="2000" dirty="0">
                <a:latin typeface="Arial" charset="0"/>
                <a:cs typeface="+mn-cs"/>
              </a:rPr>
              <a:t>	testovanie teórií o sociálnych vzťahoch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sk-SK" sz="2000" dirty="0">
                <a:latin typeface="Arial" charset="0"/>
                <a:cs typeface="+mn-cs"/>
              </a:rPr>
              <a:t>Mobilizácia voličov do volieb (61 </a:t>
            </a:r>
            <a:r>
              <a:rPr lang="sk-SK" sz="2000" dirty="0" err="1">
                <a:latin typeface="Arial" charset="0"/>
                <a:cs typeface="+mn-cs"/>
              </a:rPr>
              <a:t>mil</a:t>
            </a:r>
            <a:r>
              <a:rPr lang="sk-SK" sz="2000" dirty="0">
                <a:latin typeface="Arial" charset="0"/>
                <a:cs typeface="+mn-cs"/>
              </a:rPr>
              <a:t> účastníkov)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DBF21569-70A4-4D20-8BA7-9A2A6FC867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4895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k-SK" altLang="sk-SK" sz="3200" b="1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Analýza sociálnych sietí</a:t>
            </a:r>
            <a:endParaRPr lang="cs-CZ" altLang="sk-SK" sz="3200" b="1" dirty="0">
              <a:solidFill>
                <a:schemeClr val="accent6">
                  <a:lumMod val="50000"/>
                </a:schemeClr>
              </a:solidFill>
              <a:cs typeface="Arial" charset="0"/>
            </a:endParaRPr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E7DBACD4-A0AB-406D-816E-EAE1F2CD6C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DE80F43F-36CE-43E3-B767-EF2F7A317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533525"/>
            <a:ext cx="8802688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Snaha vysvetliť</a:t>
            </a:r>
            <a:r>
              <a:rPr lang="sk-SK" altLang="sk-SK" sz="20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: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ako sú účastníci prepojení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vzájomný vplyv na ich správanie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ako interakcia ovplyvňuje štruktúru celej siete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Dve základné analytické otázky: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prečo účastníci </a:t>
            </a:r>
            <a:r>
              <a:rPr lang="sk-SK" altLang="sk-SK" sz="2000" dirty="0" err="1">
                <a:cs typeface="Arial" charset="0"/>
              </a:rPr>
              <a:t>interagujú</a:t>
            </a:r>
            <a:r>
              <a:rPr lang="sk-SK" altLang="sk-SK" sz="2000" dirty="0">
                <a:cs typeface="Arial" charset="0"/>
              </a:rPr>
              <a:t> pozorovaným spôsobom 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aké sú následky interakcie, pozorovanej štruktúry siete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obsah sťahovaných dokumentov (z hocikade na svete) neviditeľný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Výsledky analýzy sa výhodne aplikujú v praxi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vylepšenie odporúčaní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zefektívnenie marketingu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vyhľadávanie – zvýšenie relevancie odkazov (</a:t>
            </a:r>
            <a:r>
              <a:rPr lang="sk-SK" altLang="sk-SK" sz="2000" dirty="0" err="1">
                <a:cs typeface="Arial" charset="0"/>
              </a:rPr>
              <a:t>Google</a:t>
            </a:r>
            <a:r>
              <a:rPr lang="sk-SK" altLang="sk-SK" sz="2000" dirty="0">
                <a:cs typeface="Arial" charset="0"/>
              </a:rPr>
              <a:t> – odkazy</a:t>
            </a:r>
          </a:p>
          <a:p>
            <a:pPr marL="457200" lvl="1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	ohodnotené (</a:t>
            </a:r>
            <a:r>
              <a:rPr lang="sk-SK" altLang="sk-SK" sz="2000" dirty="0" err="1">
                <a:cs typeface="Arial" charset="0"/>
              </a:rPr>
              <a:t>likes</a:t>
            </a:r>
            <a:r>
              <a:rPr lang="sk-SK" altLang="sk-SK" sz="2000" dirty="0">
                <a:cs typeface="Arial" charset="0"/>
              </a:rPr>
              <a:t>) kamarátmi zo SS sú vo vyhľadávaní vyššie)</a:t>
            </a:r>
          </a:p>
          <a:p>
            <a:pPr marL="0"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 err="1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Truthy</a:t>
            </a:r>
            <a:r>
              <a:rPr lang="sk-SK" altLang="sk-SK" sz="2000" dirty="0">
                <a:cs typeface="Arial" charset="0"/>
              </a:rPr>
              <a:t> – nástroj na analýzu sociálnych sietí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analyzuje šírenie informácií (politických, obchodných)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na stránkach </a:t>
            </a:r>
            <a:r>
              <a:rPr lang="sk-SK" altLang="sk-SK" sz="2000" dirty="0" err="1">
                <a:cs typeface="Arial" charset="0"/>
              </a:rPr>
              <a:t>Twitter</a:t>
            </a:r>
            <a:r>
              <a:rPr lang="sk-SK" altLang="sk-SK" sz="2000" dirty="0">
                <a:cs typeface="Arial" charset="0"/>
              </a:rPr>
              <a:t> 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identifikácia nových trendov (predikcia kľúčových ukazovateľov trhu)</a:t>
            </a:r>
            <a:endParaRPr lang="sk-SK" altLang="sk-SK" sz="1800" dirty="0">
              <a:cs typeface="Arial" charset="0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>
            <a:extLst>
              <a:ext uri="{FF2B5EF4-FFF2-40B4-BE49-F238E27FC236}">
                <a16:creationId xmlns:a16="http://schemas.microsoft.com/office/drawing/2014/main" id="{306A3F9C-87DE-4E9E-9E1C-F932B79014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4895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/>
              <a:t>Analýza sociálnych sietí</a:t>
            </a:r>
            <a:endParaRPr lang="cs-CZ" altLang="sk-SK" sz="3200" b="1"/>
          </a:p>
        </p:txBody>
      </p:sp>
      <p:sp>
        <p:nvSpPr>
          <p:cNvPr id="7171" name="Text Box 3">
            <a:extLst>
              <a:ext uri="{FF2B5EF4-FFF2-40B4-BE49-F238E27FC236}">
                <a16:creationId xmlns:a16="http://schemas.microsoft.com/office/drawing/2014/main" id="{EED9D5BC-036B-4892-B55D-36FC80C5D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666CABF7-8760-4C7B-8203-9CF357AF23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484313"/>
            <a:ext cx="8802688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 err="1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Virálny</a:t>
            </a:r>
            <a:r>
              <a:rPr lang="sk-SK" altLang="sk-SK" sz="20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 marketing </a:t>
            </a:r>
            <a:r>
              <a:rPr lang="sk-SK" altLang="sk-SK" sz="2000" dirty="0">
                <a:cs typeface="Arial" charset="0"/>
              </a:rPr>
              <a:t>– sledovanie šírenia informácie o produkte</a:t>
            </a:r>
            <a:r>
              <a:rPr lang="sk-SK" altLang="sk-SK" sz="20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: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produkt sa nepáči zákazníkovi – negatívny potenciál pre marketing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celebrita – výrazne prispieva k šíreniu mienky – vysoký potenciál</a:t>
            </a:r>
          </a:p>
          <a:p>
            <a:pPr marL="457200" lvl="1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	pre zacielenie marketingu</a:t>
            </a:r>
          </a:p>
          <a:p>
            <a:pPr marL="0"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 err="1">
                <a:cs typeface="Arial" charset="0"/>
              </a:rPr>
              <a:t>Truthy</a:t>
            </a:r>
            <a:endParaRPr lang="sk-SK" altLang="sk-SK" sz="1800" dirty="0">
              <a:cs typeface="Arial" charset="0"/>
            </a:endParaRPr>
          </a:p>
        </p:txBody>
      </p:sp>
      <p:pic>
        <p:nvPicPr>
          <p:cNvPr id="7173" name="Picture 2">
            <a:extLst>
              <a:ext uri="{FF2B5EF4-FFF2-40B4-BE49-F238E27FC236}">
                <a16:creationId xmlns:a16="http://schemas.microsoft.com/office/drawing/2014/main" id="{E9C2C737-4912-4C6D-8F2A-4B467194A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25" y="2924175"/>
            <a:ext cx="7323138" cy="382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>
            <a:extLst>
              <a:ext uri="{FF2B5EF4-FFF2-40B4-BE49-F238E27FC236}">
                <a16:creationId xmlns:a16="http://schemas.microsoft.com/office/drawing/2014/main" id="{9EA98C0C-55E2-46F4-BCC1-A5698C011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32797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k-SK" altLang="sk-SK" sz="3200" b="1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Základné pojmy</a:t>
            </a:r>
            <a:endParaRPr lang="cs-CZ" altLang="sk-SK" sz="3200" b="1" dirty="0">
              <a:solidFill>
                <a:schemeClr val="accent6">
                  <a:lumMod val="50000"/>
                </a:schemeClr>
              </a:solidFill>
              <a:cs typeface="Arial" charset="0"/>
            </a:endParaRPr>
          </a:p>
        </p:txBody>
      </p:sp>
      <p:sp>
        <p:nvSpPr>
          <p:cNvPr id="8195" name="Text Box 3">
            <a:extLst>
              <a:ext uri="{FF2B5EF4-FFF2-40B4-BE49-F238E27FC236}">
                <a16:creationId xmlns:a16="http://schemas.microsoft.com/office/drawing/2014/main" id="{B9798892-BE2C-4788-B7D3-63581C6E08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8196" name="Text Box 4">
            <a:extLst>
              <a:ext uri="{FF2B5EF4-FFF2-40B4-BE49-F238E27FC236}">
                <a16:creationId xmlns:a16="http://schemas.microsoft.com/office/drawing/2014/main" id="{018D2B51-53DC-418A-AFF0-764F9FB74D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313" y="1558925"/>
            <a:ext cx="8802687" cy="498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účastník, </a:t>
            </a:r>
            <a:r>
              <a:rPr lang="sk-SK" sz="2000" noProof="0" dirty="0">
                <a:cs typeface="Arial" charset="0"/>
              </a:rPr>
              <a:t>väzba, </a:t>
            </a:r>
            <a:r>
              <a:rPr lang="sk-SK" sz="2000" noProof="0" dirty="0" err="1">
                <a:cs typeface="Arial" charset="0"/>
              </a:rPr>
              <a:t>dyáda</a:t>
            </a:r>
            <a:r>
              <a:rPr lang="sk-SK" sz="2000" noProof="0" dirty="0">
                <a:cs typeface="Arial" charset="0"/>
              </a:rPr>
              <a:t>, triáda, podskupina, skupina, vzťah, sociálna sieť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sz="2000" noProof="0" dirty="0">
                <a:cs typeface="Arial" charset="0"/>
              </a:rPr>
              <a:t>účastníci: jednotlivé (ľudia) alebo kolektívne jednotky (oddelenie vo firme)</a:t>
            </a:r>
          </a:p>
          <a:p>
            <a:pPr marL="0"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sz="2000" noProof="0" dirty="0">
                <a:cs typeface="Arial" charset="0"/>
              </a:rPr>
              <a:t>väzba (medzi dvoma účastníkmi) môže byť rôzneho druhu: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sz="1800" noProof="0" dirty="0">
                <a:cs typeface="Arial" charset="0"/>
              </a:rPr>
              <a:t>hodnotenie inou osobou (priateľstvo, rešpekt)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sz="1800" noProof="0" dirty="0">
                <a:cs typeface="Arial" charset="0"/>
              </a:rPr>
              <a:t>prevod materiálnych zdrojov (obchodné transakcie, pôžičky)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sz="1800" noProof="0" dirty="0">
                <a:cs typeface="Arial" charset="0"/>
              </a:rPr>
              <a:t>afiliácie (klub, TU)			SIEŤ:	jedno-módová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sz="1800" noProof="0" dirty="0">
                <a:cs typeface="Arial" charset="0"/>
              </a:rPr>
              <a:t>interakcie (posielanie správ, chat)		dvoj-módová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sz="1800" noProof="0" dirty="0">
                <a:cs typeface="Arial" charset="0"/>
              </a:rPr>
              <a:t>biologické a rodinné vzťahy			viac-módová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sz="1800" noProof="0" dirty="0">
                <a:cs typeface="Arial" charset="0"/>
              </a:rPr>
              <a:t>fyzické prepojenie (cesta, most)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sz="2000" noProof="0" dirty="0" err="1">
                <a:cs typeface="Arial" charset="0"/>
              </a:rPr>
              <a:t>Diáda</a:t>
            </a:r>
            <a:r>
              <a:rPr lang="sk-SK" sz="2000" noProof="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: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sz="1800" noProof="0" dirty="0">
                <a:cs typeface="Arial" charset="0"/>
              </a:rPr>
              <a:t>dvaja účastníci, analýza reciprocity väzby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sz="2000" noProof="0" dirty="0">
                <a:cs typeface="Arial" charset="0"/>
              </a:rPr>
              <a:t>Triáda:</a:t>
            </a:r>
            <a:endParaRPr lang="sk-SK" sz="2000" noProof="0" dirty="0">
              <a:solidFill>
                <a:schemeClr val="accent6">
                  <a:lumMod val="50000"/>
                </a:schemeClr>
              </a:solidFill>
              <a:cs typeface="Arial" charset="0"/>
            </a:endParaRP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sz="1800" noProof="0" dirty="0">
                <a:cs typeface="Arial" charset="0"/>
              </a:rPr>
              <a:t>traja účastníci, analýza </a:t>
            </a:r>
            <a:r>
              <a:rPr lang="sk-SK" sz="1800" noProof="0" dirty="0" err="1">
                <a:cs typeface="Arial" charset="0"/>
              </a:rPr>
              <a:t>tranzitívnosti</a:t>
            </a:r>
            <a:r>
              <a:rPr lang="sk-SK" sz="1800" noProof="0" dirty="0">
                <a:cs typeface="Arial" charset="0"/>
              </a:rPr>
              <a:t> a vyváženosti </a:t>
            </a:r>
            <a:r>
              <a:rPr lang="sk-SK" altLang="sk-SK" sz="1800" dirty="0">
                <a:cs typeface="Arial" charset="0"/>
              </a:rPr>
              <a:t>vzťahov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Analýza sietí – aj vzťah medzi systémami účastníkov</a:t>
            </a:r>
            <a:r>
              <a:rPr lang="sk-SK" altLang="sk-SK" sz="20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: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výber konečnej množiny účastníkov – skupiny pre štúdium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súbor väzieb medzi účastníkmi skupiny – vzťah </a:t>
            </a:r>
          </a:p>
          <a:p>
            <a:pPr marL="457200" lvl="1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1800" dirty="0">
                <a:cs typeface="Arial" charset="0"/>
              </a:rPr>
              <a:t>	(trieda – kto je kamarát, kto komu čo požičal)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>
            <a:extLst>
              <a:ext uri="{FF2B5EF4-FFF2-40B4-BE49-F238E27FC236}">
                <a16:creationId xmlns:a16="http://schemas.microsoft.com/office/drawing/2014/main" id="{CCB1650E-B0FB-4682-8213-8B90054F83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62087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k-SK" altLang="sk-SK" sz="3200" b="1" dirty="0" err="1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Homofília</a:t>
            </a:r>
            <a:r>
              <a:rPr lang="sk-SK" altLang="sk-SK" sz="3200" b="1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 v sociálnych sieťach</a:t>
            </a:r>
            <a:endParaRPr lang="cs-CZ" altLang="sk-SK" sz="3200" b="1" dirty="0">
              <a:solidFill>
                <a:schemeClr val="accent6">
                  <a:lumMod val="50000"/>
                </a:schemeClr>
              </a:solidFill>
              <a:cs typeface="Arial" charset="0"/>
            </a:endParaRPr>
          </a:p>
        </p:txBody>
      </p:sp>
      <p:sp>
        <p:nvSpPr>
          <p:cNvPr id="9219" name="Text Box 3">
            <a:extLst>
              <a:ext uri="{FF2B5EF4-FFF2-40B4-BE49-F238E27FC236}">
                <a16:creationId xmlns:a16="http://schemas.microsoft.com/office/drawing/2014/main" id="{269D42C2-A027-49E5-BE98-14FCF37A1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BC56C4C1-A064-4EEF-A388-0DC2D3D400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517650"/>
            <a:ext cx="8675687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 err="1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Homofília</a:t>
            </a:r>
            <a:endParaRPr lang="sk-SK" altLang="sk-SK" sz="2000" dirty="0">
              <a:solidFill>
                <a:schemeClr val="accent6">
                  <a:lumMod val="50000"/>
                </a:schemeClr>
              </a:solidFill>
              <a:cs typeface="Arial" charset="0"/>
            </a:endParaRP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princíp založený na tendencii byť podobný svojim kamarátom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Platón: „podobnosť plodí priateľstvo“ 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Aristoteles: „ľudia majú radi tých, ktorí sú ako oni“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 err="1">
                <a:cs typeface="Arial" charset="0"/>
              </a:rPr>
              <a:t>homofília</a:t>
            </a:r>
            <a:r>
              <a:rPr lang="sk-SK" altLang="sk-SK" sz="2000" dirty="0">
                <a:cs typeface="Arial" charset="0"/>
              </a:rPr>
              <a:t> pomáha pochopiť spôsob formovania liniek v SS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sz="2000" noProof="0" dirty="0">
                <a:cs typeface="Arial" charset="0"/>
              </a:rPr>
              <a:t>kontextové f</a:t>
            </a:r>
            <a:r>
              <a:rPr lang="sk-SK" altLang="sk-SK" sz="2000" dirty="0">
                <a:cs typeface="Arial" charset="0"/>
              </a:rPr>
              <a:t>aktory (geografická blízkosť, rodina, organizácia, sociálna vrstva ...) vplývajú na štruktúru siete (</a:t>
            </a:r>
            <a:r>
              <a:rPr lang="sk-SK" altLang="sk-SK" sz="2000" dirty="0" err="1">
                <a:cs typeface="Arial" charset="0"/>
              </a:rPr>
              <a:t>homofilné</a:t>
            </a:r>
            <a:r>
              <a:rPr lang="sk-SK" altLang="sk-SK" sz="2000" dirty="0">
                <a:cs typeface="Arial" charset="0"/>
              </a:rPr>
              <a:t> prepojenia)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 err="1">
                <a:cs typeface="Arial" charset="0"/>
              </a:rPr>
              <a:t>homofília</a:t>
            </a:r>
            <a:r>
              <a:rPr lang="sk-SK" altLang="sk-SK" sz="2000" dirty="0">
                <a:cs typeface="Arial" charset="0"/>
              </a:rPr>
              <a:t> limituje sociálne svety (aké informácie dostanú, aké postoje ich formujú)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Dôkaz prítomnosti </a:t>
            </a:r>
            <a:r>
              <a:rPr lang="sk-SK" altLang="sk-SK" sz="2000" dirty="0" err="1">
                <a:cs typeface="Arial" charset="0"/>
              </a:rPr>
              <a:t>homofílie</a:t>
            </a:r>
            <a:endParaRPr lang="sk-SK" altLang="sk-SK" sz="2000" dirty="0">
              <a:cs typeface="Arial" charset="0"/>
            </a:endParaRP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uzol - jedinec mužského/ženského pohlavia s pravdepodobnosť p/q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hrana medzi dvoma mužmi/ženami – pravdepodobnosť p</a:t>
            </a:r>
            <a:r>
              <a:rPr lang="sk-SK" altLang="sk-SK" sz="2000" baseline="30000" dirty="0">
                <a:cs typeface="Arial" charset="0"/>
              </a:rPr>
              <a:t>2</a:t>
            </a:r>
            <a:r>
              <a:rPr lang="sk-SK" altLang="sk-SK" sz="2000" dirty="0">
                <a:cs typeface="Arial" charset="0"/>
              </a:rPr>
              <a:t>/q</a:t>
            </a:r>
            <a:r>
              <a:rPr lang="sk-SK" altLang="sk-SK" sz="2000" baseline="30000" dirty="0">
                <a:cs typeface="Arial" charset="0"/>
              </a:rPr>
              <a:t>2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hrana medzi mužom a ženou – pravdepodobnosť 2pq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ak je počet hrán medzi jedincami rôznych pohlaví v reálnej sieti</a:t>
            </a:r>
          </a:p>
          <a:p>
            <a:pPr marL="457200" lvl="1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     menší ako 2pq, potom je dokázaná </a:t>
            </a:r>
            <a:r>
              <a:rPr lang="sk-SK" altLang="sk-SK" sz="2000" dirty="0" err="1">
                <a:cs typeface="Arial" charset="0"/>
              </a:rPr>
              <a:t>homofília</a:t>
            </a:r>
            <a:r>
              <a:rPr lang="sk-SK" altLang="sk-SK" sz="2000" dirty="0">
                <a:cs typeface="Arial" charset="0"/>
              </a:rPr>
              <a:t> v sieti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>
            <a:extLst>
              <a:ext uri="{FF2B5EF4-FFF2-40B4-BE49-F238E27FC236}">
                <a16:creationId xmlns:a16="http://schemas.microsoft.com/office/drawing/2014/main" id="{D6A507F5-D7E5-4AF5-82D9-F242075C9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62087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/>
              <a:t>Homofília v sociálnych sieťach</a:t>
            </a:r>
            <a:endParaRPr lang="cs-CZ" altLang="sk-SK" sz="3200" b="1"/>
          </a:p>
        </p:txBody>
      </p:sp>
      <p:sp>
        <p:nvSpPr>
          <p:cNvPr id="10243" name="Text Box 3">
            <a:extLst>
              <a:ext uri="{FF2B5EF4-FFF2-40B4-BE49-F238E27FC236}">
                <a16:creationId xmlns:a16="http://schemas.microsoft.com/office/drawing/2014/main" id="{B85C39A9-5093-4751-AD1D-1AE1E1ED5F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10244" name="Text Box 4">
            <a:extLst>
              <a:ext uri="{FF2B5EF4-FFF2-40B4-BE49-F238E27FC236}">
                <a16:creationId xmlns:a16="http://schemas.microsoft.com/office/drawing/2014/main" id="{3424DFC1-0BCD-40C9-A777-A95D193855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517650"/>
            <a:ext cx="8675687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2000"/>
              <a:t>Príklad vplyvu kontextu na štruktúru siete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2000"/>
              <a:t>SS: vzťahy medzi študentmi 2 základných a 2 stredných škôl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2000"/>
              <a:t>aj ich rasová príslušnosť</a:t>
            </a:r>
            <a:endParaRPr lang="sk-SK" altLang="sk-SK" sz="2000" baseline="30000"/>
          </a:p>
          <a:p>
            <a:pPr lvl="1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1800"/>
              <a:t>prvá divízia založená na rase (ľavá a pravá polovica)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1800"/>
              <a:t>druhá divízia založená na príslušnosti k škole (horná a dolná polovica</a:t>
            </a:r>
          </a:p>
        </p:txBody>
      </p:sp>
      <p:pic>
        <p:nvPicPr>
          <p:cNvPr id="10245" name="Picture 2">
            <a:extLst>
              <a:ext uri="{FF2B5EF4-FFF2-40B4-BE49-F238E27FC236}">
                <a16:creationId xmlns:a16="http://schemas.microsoft.com/office/drawing/2014/main" id="{11B5B291-6B44-4584-A4E3-A9DBB28BB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3086100"/>
            <a:ext cx="5472113" cy="372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>
            <a:extLst>
              <a:ext uri="{FF2B5EF4-FFF2-40B4-BE49-F238E27FC236}">
                <a16:creationId xmlns:a16="http://schemas.microsoft.com/office/drawing/2014/main" id="{E2E4D438-048A-4869-96D3-A2DA8BA462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62087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/>
              <a:t>Homofília v sociálnych sieťach</a:t>
            </a:r>
            <a:endParaRPr lang="cs-CZ" altLang="sk-SK" sz="3200" b="1"/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F0E3536C-49E9-4A54-BA8D-473CC93052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6F58AF51-940A-48A8-BA80-5D2F1CB36E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517650"/>
            <a:ext cx="8675687" cy="523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Mechanizmy </a:t>
            </a:r>
            <a:r>
              <a:rPr lang="sk-SK" altLang="sk-SK" sz="2000" dirty="0" err="1">
                <a:cs typeface="Arial" charset="0"/>
              </a:rPr>
              <a:t>homofílie</a:t>
            </a:r>
            <a:r>
              <a:rPr lang="sk-SK" altLang="sk-SK" sz="2000" dirty="0">
                <a:cs typeface="Arial" charset="0"/>
              </a:rPr>
              <a:t> – selekcia a socializácia: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Selekcia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podľa nemenných spoločenských charakteristík</a:t>
            </a:r>
          </a:p>
          <a:p>
            <a:pPr marL="457200" lvl="1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	spoločná štvrť, škola, práca</a:t>
            </a:r>
            <a:endParaRPr lang="sk-SK" altLang="sk-SK" sz="2000" baseline="30000" dirty="0">
              <a:cs typeface="Arial" charset="0"/>
            </a:endParaRP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podľa menných charakteristík</a:t>
            </a:r>
          </a:p>
          <a:p>
            <a:pPr marL="457200" lvl="1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1800" dirty="0">
                <a:cs typeface="Arial" charset="0"/>
              </a:rPr>
              <a:t>	správanie, aktivity, záujmy (formujú komplexnejšie spojenia – linky)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sú formované nové vzťahy na základe charakteristík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Socializácia - sociálny vplyv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je to opak selekcie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tendencia zmeny správania, aby sa priblížilo správaniu kamarátov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nie sú formované nové vzťahy ale existujúce spojenia </a:t>
            </a:r>
          </a:p>
          <a:p>
            <a:pPr marL="457200" lvl="1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	formujú správanie (nádej?)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Štúdia </a:t>
            </a:r>
            <a:r>
              <a:rPr lang="sk-SK" altLang="sk-SK" sz="2000" dirty="0" err="1">
                <a:cs typeface="Arial" charset="0"/>
              </a:rPr>
              <a:t>Christakisa</a:t>
            </a:r>
            <a:endParaRPr lang="sk-SK" altLang="sk-SK" sz="2000" dirty="0">
              <a:cs typeface="Arial" charset="0"/>
            </a:endParaRP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selekcia – hľadanie kamarátov s obezitou/zdravým životným štýlom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selekcia – na základe iných charakteristík s tým súvisiacich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socializácia – obezita/zdravý štýl sa môže šíriť pôsobením</a:t>
            </a:r>
          </a:p>
          <a:p>
            <a:pPr marL="457200" lvl="1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	sociálneho vplyvu</a:t>
            </a:r>
            <a:endParaRPr lang="sk-SK" altLang="sk-SK" sz="1800" dirty="0">
              <a:cs typeface="Arial" charset="0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>
            <a:extLst>
              <a:ext uri="{FF2B5EF4-FFF2-40B4-BE49-F238E27FC236}">
                <a16:creationId xmlns:a16="http://schemas.microsoft.com/office/drawing/2014/main" id="{F593FDE2-A18F-44E0-8BFF-79BB170C51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88950"/>
            <a:ext cx="4546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k-SK" altLang="sk-SK" sz="3200" b="1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Sociálno-afiliačná sieť</a:t>
            </a:r>
            <a:endParaRPr lang="cs-CZ" altLang="sk-SK" sz="3200" b="1" dirty="0">
              <a:solidFill>
                <a:schemeClr val="accent6">
                  <a:lumMod val="50000"/>
                </a:schemeClr>
              </a:solidFill>
              <a:cs typeface="Arial" charset="0"/>
            </a:endParaRPr>
          </a:p>
        </p:txBody>
      </p:sp>
      <p:sp>
        <p:nvSpPr>
          <p:cNvPr id="12291" name="Text Box 3">
            <a:extLst>
              <a:ext uri="{FF2B5EF4-FFF2-40B4-BE49-F238E27FC236}">
                <a16:creationId xmlns:a16="http://schemas.microsoft.com/office/drawing/2014/main" id="{C8AA390A-9D94-4B66-B365-E8CE6F98D9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6FCD8ADF-4B84-4B79-81FA-15831C30C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454150"/>
            <a:ext cx="8675687" cy="554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Graf pozostáva z: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uzlov reprezentujúcich ľudí</a:t>
            </a:r>
            <a:endParaRPr lang="sk-SK" altLang="sk-SK" sz="2000" baseline="30000" dirty="0">
              <a:cs typeface="Arial" charset="0"/>
            </a:endParaRP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uzlov reprezentujúcich aktivity -udalosti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hrany – medzi dvoma osobami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hrany medzi osobou a aktivitou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Môžu nastať tri situácie - prípady vzniku nového spojenia: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 err="1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Triádový</a:t>
            </a: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 uzáver </a:t>
            </a:r>
            <a:r>
              <a:rPr lang="sk-SK" altLang="sk-SK" sz="2000" dirty="0">
                <a:cs typeface="Arial" charset="0"/>
              </a:rPr>
              <a:t>– A, B aj C sú osoby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Záujmový uzáver (</a:t>
            </a:r>
            <a:r>
              <a:rPr lang="sk-SK" altLang="sk-SK" sz="2000" dirty="0" err="1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Focal</a:t>
            </a: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 </a:t>
            </a:r>
            <a:r>
              <a:rPr lang="sk-SK" altLang="sk-SK" sz="2000" dirty="0" err="1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Closure</a:t>
            </a: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) </a:t>
            </a:r>
            <a:r>
              <a:rPr lang="sk-SK" altLang="sk-SK" sz="2000" dirty="0">
                <a:cs typeface="Arial" charset="0"/>
              </a:rPr>
              <a:t>– ide o prípad selekcie, kde B a C sú ľudia a </a:t>
            </a:r>
            <a:r>
              <a:rPr lang="sk-SK" altLang="sk-SK" sz="2000" dirty="0" err="1">
                <a:cs typeface="Arial" charset="0"/>
              </a:rPr>
              <a:t>A</a:t>
            </a:r>
            <a:r>
              <a:rPr lang="sk-SK" altLang="sk-SK" sz="2000" dirty="0">
                <a:cs typeface="Arial" charset="0"/>
              </a:rPr>
              <a:t> je aktivita: formuje sa spojenie medzi ľuďmi so spoločnou charakteristikou (aktivitou)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Členský uzáver (</a:t>
            </a:r>
            <a:r>
              <a:rPr lang="sk-SK" altLang="sk-SK" sz="2000" dirty="0" err="1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Membership</a:t>
            </a: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 </a:t>
            </a:r>
            <a:r>
              <a:rPr lang="sk-SK" altLang="sk-SK" sz="2000" dirty="0" err="1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closure</a:t>
            </a: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)</a:t>
            </a:r>
            <a:r>
              <a:rPr lang="sk-SK" altLang="sk-SK" sz="2000" dirty="0">
                <a:cs typeface="Arial" charset="0"/>
              </a:rPr>
              <a:t> – ide o prípad sociálneho vplyvu, kde A </a:t>
            </a:r>
            <a:r>
              <a:rPr lang="sk-SK" altLang="sk-SK" sz="2000" dirty="0" err="1">
                <a:cs typeface="Arial" charset="0"/>
              </a:rPr>
              <a:t>a</a:t>
            </a:r>
            <a:r>
              <a:rPr lang="sk-SK" altLang="sk-SK" sz="2000" dirty="0">
                <a:cs typeface="Arial" charset="0"/>
              </a:rPr>
              <a:t> B sú ľudia a C je aktivita, ktorej sa zúčastňuje človek B (formuje sa spojenie medzi človekom a aktivitou priateľa)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Štúdia </a:t>
            </a:r>
            <a:r>
              <a:rPr lang="sk-SK" altLang="sk-SK" sz="2000" dirty="0" err="1">
                <a:cs typeface="Arial" charset="0"/>
              </a:rPr>
              <a:t>Backstroma</a:t>
            </a:r>
            <a:endParaRPr lang="sk-SK" altLang="sk-SK" sz="2000" dirty="0">
              <a:cs typeface="Arial" charset="0"/>
            </a:endParaRP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štúdium vlastnosti členského uzáveru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ako závisí pravdepodobnosť pripojenia sa do skupiny od počtu priateľov, ktorí tak už urobili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najväčší efekt pri nižšom počte zapojených priateľov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>
            <a:extLst>
              <a:ext uri="{FF2B5EF4-FFF2-40B4-BE49-F238E27FC236}">
                <a16:creationId xmlns:a16="http://schemas.microsoft.com/office/drawing/2014/main" id="{88377095-5643-43D5-AABE-45EB9F02EF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7143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k-SK" altLang="sk-SK" sz="3200" b="1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Príklady vizualizácií sociálnych sietí</a:t>
            </a:r>
            <a:endParaRPr lang="cs-CZ" altLang="sk-SK" sz="3200" b="1" dirty="0">
              <a:solidFill>
                <a:schemeClr val="accent6">
                  <a:lumMod val="50000"/>
                </a:schemeClr>
              </a:solidFill>
              <a:cs typeface="Arial" charset="0"/>
            </a:endParaRPr>
          </a:p>
        </p:txBody>
      </p:sp>
      <p:sp>
        <p:nvSpPr>
          <p:cNvPr id="13315" name="Text Box 3">
            <a:extLst>
              <a:ext uri="{FF2B5EF4-FFF2-40B4-BE49-F238E27FC236}">
                <a16:creationId xmlns:a16="http://schemas.microsoft.com/office/drawing/2014/main" id="{A065B5A4-A07D-4E0F-BE92-0A9E305835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F9C7D3AB-27CA-4116-B2BF-DAE2A1CF8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1557338"/>
            <a:ext cx="8494713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Zakladateľ odvetvia – </a:t>
            </a:r>
            <a:r>
              <a:rPr lang="sk-SK" altLang="sk-SK" sz="2000" dirty="0" err="1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Jacob</a:t>
            </a: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 L. </a:t>
            </a:r>
            <a:r>
              <a:rPr lang="sk-SK" altLang="sk-SK" sz="2000" dirty="0" err="1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Moreno</a:t>
            </a: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 </a:t>
            </a:r>
            <a:r>
              <a:rPr lang="sk-SK" altLang="sk-SK" sz="2000" dirty="0">
                <a:cs typeface="Arial" charset="0"/>
              </a:rPr>
              <a:t>(1889-1974) – navrhol </a:t>
            </a:r>
            <a:r>
              <a:rPr lang="sk-SK" altLang="sk-SK" sz="2000" dirty="0" err="1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sociogram</a:t>
            </a:r>
            <a:endParaRPr lang="sk-SK" altLang="sk-SK" sz="2000" dirty="0">
              <a:solidFill>
                <a:schemeClr val="accent6">
                  <a:lumMod val="50000"/>
                </a:schemeClr>
              </a:solidFill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Príklady využitia vizualizácií sociálnych sietí: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 err="1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Moviegalaxies</a:t>
            </a: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 </a:t>
            </a:r>
            <a:r>
              <a:rPr lang="sk-SK" altLang="sk-SK" sz="2000" dirty="0">
                <a:cs typeface="Arial" charset="0"/>
              </a:rPr>
              <a:t>– MIT </a:t>
            </a:r>
          </a:p>
          <a:p>
            <a:pPr marL="457200" lvl="1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a Kolínska univerzita, </a:t>
            </a:r>
          </a:p>
          <a:p>
            <a:pPr marL="457200" lvl="1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vizualizácia širokého spektra </a:t>
            </a:r>
          </a:p>
          <a:p>
            <a:pPr marL="457200" lvl="1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filmov (postavy, vzťahy ...) </a:t>
            </a:r>
          </a:p>
          <a:p>
            <a:pPr marL="457200" lvl="1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účelom je hľadanie „receptu“ </a:t>
            </a:r>
          </a:p>
          <a:p>
            <a:pPr marL="457200" lvl="1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na úspešný film na základe </a:t>
            </a:r>
          </a:p>
          <a:p>
            <a:pPr marL="457200" lvl="1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analýzy vnímania divákov</a:t>
            </a:r>
            <a:endParaRPr lang="sk-SK" altLang="sk-SK" sz="1800" dirty="0">
              <a:cs typeface="Arial" charset="0"/>
            </a:endParaRPr>
          </a:p>
        </p:txBody>
      </p:sp>
      <p:sp>
        <p:nvSpPr>
          <p:cNvPr id="13317" name="Text Box 4">
            <a:extLst>
              <a:ext uri="{FF2B5EF4-FFF2-40B4-BE49-F238E27FC236}">
                <a16:creationId xmlns:a16="http://schemas.microsoft.com/office/drawing/2014/main" id="{D34457E3-D7CE-4DCA-B834-5F1CC11A92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25" y="5972175"/>
            <a:ext cx="867568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1600"/>
              <a:t>Veľkosť uzla – dôležitosť postavy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1600"/>
              <a:t>Hrúbka hrany – sila vzťahu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1600"/>
              <a:t>Farba – zhluky postáv v danej dejovej línii</a:t>
            </a:r>
          </a:p>
        </p:txBody>
      </p:sp>
      <p:pic>
        <p:nvPicPr>
          <p:cNvPr id="13318" name="Picture 2">
            <a:extLst>
              <a:ext uri="{FF2B5EF4-FFF2-40B4-BE49-F238E27FC236}">
                <a16:creationId xmlns:a16="http://schemas.microsoft.com/office/drawing/2014/main" id="{3835522C-B82B-4818-A7E8-9937D502FB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475" y="2232025"/>
            <a:ext cx="4581525" cy="461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FA65C2F4-BC24-4B90-8A19-2E68ADE201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7143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/>
              <a:t>Príklady vizualizácií sociálnych sietí</a:t>
            </a:r>
            <a:endParaRPr lang="cs-CZ" altLang="sk-SK" sz="3200" b="1"/>
          </a:p>
        </p:txBody>
      </p:sp>
      <p:sp>
        <p:nvSpPr>
          <p:cNvPr id="14339" name="Text Box 3">
            <a:extLst>
              <a:ext uri="{FF2B5EF4-FFF2-40B4-BE49-F238E27FC236}">
                <a16:creationId xmlns:a16="http://schemas.microsoft.com/office/drawing/2014/main" id="{41182F04-6C10-4DFC-A5D3-8E0A215872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E626087A-9CE6-45E4-BC20-BB2907506E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1557338"/>
            <a:ext cx="8494713" cy="163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Príklady </a:t>
            </a:r>
            <a:r>
              <a:rPr lang="sk-SK" altLang="sk-SK" sz="2000" dirty="0" err="1">
                <a:cs typeface="Arial" charset="0"/>
              </a:rPr>
              <a:t>využita</a:t>
            </a:r>
            <a:r>
              <a:rPr lang="sk-SK" altLang="sk-SK" sz="2000" dirty="0">
                <a:cs typeface="Arial" charset="0"/>
              </a:rPr>
              <a:t> vizualizácií sociálnych sietí: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 err="1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Influential</a:t>
            </a: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 </a:t>
            </a:r>
            <a:r>
              <a:rPr lang="sk-SK" altLang="sk-SK" sz="2000" dirty="0" err="1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Thinkers</a:t>
            </a: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 </a:t>
            </a:r>
            <a:r>
              <a:rPr lang="sk-SK" altLang="sk-SK" sz="2000" dirty="0">
                <a:cs typeface="Arial" charset="0"/>
              </a:rPr>
              <a:t>– MIT, ako sa ovplyvňujú osobnosti na </a:t>
            </a:r>
          </a:p>
          <a:p>
            <a:pPr marL="457200" lvl="1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 err="1">
                <a:cs typeface="Arial" charset="0"/>
              </a:rPr>
              <a:t>Wikipédii</a:t>
            </a:r>
            <a:r>
              <a:rPr lang="sk-SK" altLang="sk-SK" sz="2000" dirty="0">
                <a:cs typeface="Arial" charset="0"/>
              </a:rPr>
              <a:t> (filozofi, spisovatelia ...), vzťahy (kým bola osobnosť ovplyvnená a koho ovplyvnila), účelom je objavovanie nových osobností a diel na základe podobnosti s našimi obľúbencami</a:t>
            </a:r>
            <a:endParaRPr lang="sk-SK" altLang="sk-SK" sz="1800" dirty="0">
              <a:cs typeface="Arial" charset="0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639E1F6F-3DA8-4880-A7BB-62F094933E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25" y="5661025"/>
            <a:ext cx="867727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600" dirty="0">
                <a:cs typeface="Arial" charset="0"/>
              </a:rPr>
              <a:t>Veľkosť uzla – vplyv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1600" dirty="0">
                <a:cs typeface="Arial" charset="0"/>
              </a:rPr>
              <a:t>	osobnosti v histórii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600" dirty="0">
                <a:cs typeface="Arial" charset="0"/>
              </a:rPr>
              <a:t>Farba – zhluky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1600" dirty="0">
                <a:cs typeface="Arial" charset="0"/>
              </a:rPr>
              <a:t>	reprezentujú filozofické smery</a:t>
            </a:r>
          </a:p>
        </p:txBody>
      </p:sp>
      <p:pic>
        <p:nvPicPr>
          <p:cNvPr id="14342" name="Picture 2">
            <a:extLst>
              <a:ext uri="{FF2B5EF4-FFF2-40B4-BE49-F238E27FC236}">
                <a16:creationId xmlns:a16="http://schemas.microsoft.com/office/drawing/2014/main" id="{9D2AEB72-3E0D-457E-A862-A047992A7D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25" y="3138488"/>
            <a:ext cx="5400675" cy="370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>
            <a:extLst>
              <a:ext uri="{FF2B5EF4-FFF2-40B4-BE49-F238E27FC236}">
                <a16:creationId xmlns:a16="http://schemas.microsoft.com/office/drawing/2014/main" id="{933ED4E7-09BB-4ADB-B0B4-604511C432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23034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k-SK" altLang="sk-SK" sz="3200" b="1" dirty="0" err="1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Sociogram</a:t>
            </a:r>
            <a:endParaRPr lang="cs-CZ" altLang="sk-SK" sz="3200" b="1" dirty="0">
              <a:solidFill>
                <a:schemeClr val="accent6">
                  <a:lumMod val="50000"/>
                </a:schemeClr>
              </a:solidFill>
              <a:cs typeface="Arial" charset="0"/>
            </a:endParaRPr>
          </a:p>
        </p:txBody>
      </p:sp>
      <p:sp>
        <p:nvSpPr>
          <p:cNvPr id="15363" name="Text Box 3">
            <a:extLst>
              <a:ext uri="{FF2B5EF4-FFF2-40B4-BE49-F238E27FC236}">
                <a16:creationId xmlns:a16="http://schemas.microsoft.com/office/drawing/2014/main" id="{98D42F87-BB17-4ACE-8304-68CCF7DB0F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15364" name="Text Box 4">
            <a:extLst>
              <a:ext uri="{FF2B5EF4-FFF2-40B4-BE49-F238E27FC236}">
                <a16:creationId xmlns:a16="http://schemas.microsoft.com/office/drawing/2014/main" id="{E7FB0CCD-6730-4FD6-9464-2AE5EC4F2D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1557338"/>
            <a:ext cx="84518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1800"/>
              <a:t>V prvom sociograme použil Moreno: trojuholník (muž) a kruh (žena) na odlíšenie skupín uzlov (farba, tvar,...).</a:t>
            </a: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5198C9F1-254E-4CAB-966B-C16CE5ADC3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00" y="5059363"/>
            <a:ext cx="90805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1600" dirty="0">
                <a:cs typeface="Arial" charset="0"/>
              </a:rPr>
              <a:t>Rôzne kombinácie vzťahov – </a:t>
            </a:r>
            <a:r>
              <a:rPr lang="sk-SK" altLang="sk-SK" sz="1600" dirty="0" err="1">
                <a:cs typeface="Arial" charset="0"/>
              </a:rPr>
              <a:t>sociometrické</a:t>
            </a:r>
            <a:r>
              <a:rPr lang="sk-SK" altLang="sk-SK" sz="1600" dirty="0">
                <a:cs typeface="Arial" charset="0"/>
              </a:rPr>
              <a:t> vzorce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6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pár</a:t>
            </a:r>
            <a:r>
              <a:rPr lang="sk-SK" altLang="sk-SK" sz="1600" dirty="0">
                <a:cs typeface="Arial" charset="0"/>
              </a:rPr>
              <a:t> – dva uzly so vzájomnou preferenciou, </a:t>
            </a:r>
            <a:r>
              <a:rPr lang="sk-SK" altLang="sk-SK" sz="16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trojuholník</a:t>
            </a:r>
            <a:r>
              <a:rPr lang="sk-SK" altLang="sk-SK" sz="1600" dirty="0">
                <a:cs typeface="Arial" charset="0"/>
              </a:rPr>
              <a:t> – tri uzly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6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reťaz</a:t>
            </a:r>
            <a:r>
              <a:rPr lang="sk-SK" altLang="sk-SK" sz="1600" dirty="0">
                <a:cs typeface="Arial" charset="0"/>
              </a:rPr>
              <a:t> – viac uzlov s kruhovými preferenciami, </a:t>
            </a:r>
            <a:r>
              <a:rPr lang="sk-SK" altLang="sk-SK" sz="16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hviezda </a:t>
            </a:r>
            <a:r>
              <a:rPr lang="sk-SK" altLang="sk-SK" sz="1600" dirty="0">
                <a:cs typeface="Arial" charset="0"/>
              </a:rPr>
              <a:t>– uzol, smeruje doň veľa preferencií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6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klika (úplný graf)</a:t>
            </a:r>
            <a:r>
              <a:rPr lang="sk-SK" altLang="sk-SK" sz="1600" dirty="0">
                <a:cs typeface="Arial" charset="0"/>
              </a:rPr>
              <a:t> – tri a viac uzlov so vzájomnými preferenciami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6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izolovaný</a:t>
            </a:r>
            <a:r>
              <a:rPr lang="sk-SK" altLang="sk-SK" sz="1600" dirty="0">
                <a:cs typeface="Arial" charset="0"/>
              </a:rPr>
              <a:t> – bez preferencií, </a:t>
            </a:r>
            <a:r>
              <a:rPr lang="sk-SK" altLang="sk-SK" sz="16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zabudnutý</a:t>
            </a:r>
            <a:r>
              <a:rPr lang="sk-SK" altLang="sk-SK" sz="1600" dirty="0">
                <a:cs typeface="Arial" charset="0"/>
              </a:rPr>
              <a:t> – vychádzajú z neho preferencie, no žiadne doň nesmerujú, </a:t>
            </a:r>
            <a:r>
              <a:rPr lang="sk-SK" altLang="sk-SK" sz="16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šedá eminencia </a:t>
            </a:r>
            <a:r>
              <a:rPr lang="sk-SK" altLang="sk-SK" sz="1600" dirty="0">
                <a:cs typeface="Arial" charset="0"/>
              </a:rPr>
              <a:t>– izolovaný uzol má iba preferenciu s hviezdou</a:t>
            </a:r>
          </a:p>
        </p:txBody>
      </p:sp>
      <p:pic>
        <p:nvPicPr>
          <p:cNvPr id="15366" name="Picture 2">
            <a:extLst>
              <a:ext uri="{FF2B5EF4-FFF2-40B4-BE49-F238E27FC236}">
                <a16:creationId xmlns:a16="http://schemas.microsoft.com/office/drawing/2014/main" id="{B1612727-49BA-4B02-B567-513094B698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63" y="2265363"/>
            <a:ext cx="2781300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3">
            <a:extLst>
              <a:ext uri="{FF2B5EF4-FFF2-40B4-BE49-F238E27FC236}">
                <a16:creationId xmlns:a16="http://schemas.microsoft.com/office/drawing/2014/main" id="{8A81D5D6-A1CA-49C3-850F-951921F62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2441575"/>
            <a:ext cx="3735388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Text Box 4">
            <a:extLst>
              <a:ext uri="{FF2B5EF4-FFF2-40B4-BE49-F238E27FC236}">
                <a16:creationId xmlns:a16="http://schemas.microsoft.com/office/drawing/2014/main" id="{37A6B88D-B57B-4A4D-8BCD-E6070BE844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4227513"/>
            <a:ext cx="50768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1200" dirty="0"/>
              <a:t>Preferencie – orientované šípky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1200" dirty="0"/>
              <a:t>Vzájomná preferencia – v strede pretnutá čiara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</a:pPr>
            <a:r>
              <a:rPr lang="sk-SK" altLang="sk-SK" sz="1200" dirty="0"/>
              <a:t>Negatívne preferencie – prerušovaná čiara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>
            <a:extLst>
              <a:ext uri="{FF2B5EF4-FFF2-40B4-BE49-F238E27FC236}">
                <a16:creationId xmlns:a16="http://schemas.microsoft.com/office/drawing/2014/main" id="{8119D2A5-6462-4B2A-8992-4DA99A6B24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23034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/>
              <a:t>Sociogram</a:t>
            </a:r>
            <a:endParaRPr lang="cs-CZ" altLang="sk-SK" sz="3200" b="1"/>
          </a:p>
        </p:txBody>
      </p:sp>
      <p:sp>
        <p:nvSpPr>
          <p:cNvPr id="16387" name="Text Box 3">
            <a:extLst>
              <a:ext uri="{FF2B5EF4-FFF2-40B4-BE49-F238E27FC236}">
                <a16:creationId xmlns:a16="http://schemas.microsoft.com/office/drawing/2014/main" id="{1E0B1A8E-17AD-421E-8C27-05896E9928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33A31C78-A2B9-4959-865A-B5EBBE07DF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1557338"/>
            <a:ext cx="8702675" cy="295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Existuje viacero typov </a:t>
            </a:r>
            <a:r>
              <a:rPr lang="sk-SK" altLang="sk-SK" sz="2000" dirty="0" err="1">
                <a:cs typeface="Arial" charset="0"/>
              </a:rPr>
              <a:t>sociogramov</a:t>
            </a:r>
            <a:r>
              <a:rPr lang="sk-SK" altLang="sk-SK" sz="2000" dirty="0">
                <a:cs typeface="Arial" charset="0"/>
              </a:rPr>
              <a:t>: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Klasický </a:t>
            </a:r>
            <a:r>
              <a:rPr lang="sk-SK" altLang="sk-SK" sz="1800" dirty="0" err="1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sociogram</a:t>
            </a:r>
            <a:r>
              <a:rPr lang="sk-SK" altLang="sk-SK" sz="1800" dirty="0">
                <a:cs typeface="Arial" charset="0"/>
              </a:rPr>
              <a:t> 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600" dirty="0">
                <a:cs typeface="Arial" charset="0"/>
              </a:rPr>
              <a:t>najobľúbenejší členovia siete do stredu, izolovaní na okraje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600" dirty="0">
                <a:cs typeface="Arial" charset="0"/>
              </a:rPr>
              <a:t>aby sa pretínalo čo najmenej hrán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600" dirty="0">
                <a:cs typeface="Arial" charset="0"/>
              </a:rPr>
              <a:t>sila vzťahov sa vyjadruje vzájomnou vzdialenosťou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Kruhový </a:t>
            </a:r>
            <a:r>
              <a:rPr lang="sk-SK" altLang="sk-SK" sz="1800" dirty="0" err="1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sociogram</a:t>
            </a:r>
            <a:r>
              <a:rPr lang="sk-SK" altLang="sk-SK" sz="1800" dirty="0">
                <a:cs typeface="Arial" charset="0"/>
              </a:rPr>
              <a:t> 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600" dirty="0">
                <a:cs typeface="Arial" charset="0"/>
              </a:rPr>
              <a:t>uzly sa umiestňujú na sústredné kružnice – každá reprezentuje interval prijatých preferencií, v strede sú umiestnené hviezdy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Tabuľkový </a:t>
            </a:r>
            <a:r>
              <a:rPr lang="sk-SK" altLang="sk-SK" sz="1800" dirty="0" err="1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sociogram</a:t>
            </a:r>
            <a:r>
              <a:rPr lang="sk-SK" altLang="sk-SK" sz="1800" dirty="0">
                <a:cs typeface="Arial" charset="0"/>
              </a:rPr>
              <a:t> 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600" dirty="0">
                <a:cs typeface="Arial" charset="0"/>
              </a:rPr>
              <a:t>toľko riadkov, koľko preferencií najobľúbenejšieho uzla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600" dirty="0">
                <a:cs typeface="Arial" charset="0"/>
              </a:rPr>
              <a:t>uzly sa umiestňujú od najobľúbenejších (1. riadok) po menej obľúbené</a:t>
            </a:r>
          </a:p>
        </p:txBody>
      </p:sp>
      <p:pic>
        <p:nvPicPr>
          <p:cNvPr id="16389" name="Picture 2">
            <a:extLst>
              <a:ext uri="{FF2B5EF4-FFF2-40B4-BE49-F238E27FC236}">
                <a16:creationId xmlns:a16="http://schemas.microsoft.com/office/drawing/2014/main" id="{61FC1D8B-BDC9-41FC-98BD-531A89AEEA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4511675"/>
            <a:ext cx="5730875" cy="233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Vrstvy">
  <a:themeElements>
    <a:clrScheme name="Vrstvy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Vrstvy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Vrstvy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rstvy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rstvy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rstvy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rstvy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rstvy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rstvy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rstvy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rstvy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rstvy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4496</TotalTime>
  <Words>1243</Words>
  <Application>Microsoft Office PowerPoint</Application>
  <PresentationFormat>Prezentácia na obrazovke (4:3)</PresentationFormat>
  <Paragraphs>167</Paragraphs>
  <Slides>14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14</vt:i4>
      </vt:variant>
    </vt:vector>
  </HeadingPairs>
  <TitlesOfParts>
    <vt:vector size="18" baseType="lpstr">
      <vt:lpstr>Arial</vt:lpstr>
      <vt:lpstr>Times New Roman</vt:lpstr>
      <vt:lpstr>Wingdings</vt:lpstr>
      <vt:lpstr>Vrstvy</vt:lpstr>
      <vt:lpstr>Mechanizmy prítomné  v sociálnych sieťach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Kika</dc:creator>
  <cp:lastModifiedBy>Kristina Machova</cp:lastModifiedBy>
  <cp:revision>189</cp:revision>
  <dcterms:created xsi:type="dcterms:W3CDTF">2007-08-31T13:42:21Z</dcterms:created>
  <dcterms:modified xsi:type="dcterms:W3CDTF">2026-09-28T11:18:54Z</dcterms:modified>
</cp:coreProperties>
</file>