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73" r:id="rId7"/>
    <p:sldId id="310" r:id="rId8"/>
    <p:sldId id="311" r:id="rId9"/>
    <p:sldId id="274" r:id="rId10"/>
    <p:sldId id="312" r:id="rId11"/>
    <p:sldId id="267" r:id="rId12"/>
    <p:sldId id="313" r:id="rId13"/>
    <p:sldId id="275" r:id="rId14"/>
    <p:sldId id="284" r:id="rId15"/>
    <p:sldId id="285" r:id="rId16"/>
    <p:sldId id="286" r:id="rId17"/>
    <p:sldId id="272" r:id="rId18"/>
    <p:sldId id="268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269" r:id="rId36"/>
    <p:sldId id="304" r:id="rId37"/>
    <p:sldId id="305" r:id="rId38"/>
    <p:sldId id="306" r:id="rId39"/>
    <p:sldId id="308" r:id="rId40"/>
    <p:sldId id="307" r:id="rId41"/>
    <p:sldId id="309" r:id="rId42"/>
  </p:sldIdLst>
  <p:sldSz cx="9144000" cy="6858000" type="screen4x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  <a:srgbClr val="FF6600"/>
    <a:srgbClr val="006666"/>
    <a:srgbClr val="006699"/>
    <a:srgbClr val="003366"/>
    <a:srgbClr val="0033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 autoAdjust="0"/>
    <p:restoredTop sz="94550" autoAdjust="0"/>
  </p:normalViewPr>
  <p:slideViewPr>
    <p:cSldViewPr>
      <p:cViewPr varScale="1">
        <p:scale>
          <a:sx n="92" d="100"/>
          <a:sy n="92" d="100"/>
        </p:scale>
        <p:origin x="52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926963B3-F73C-45E9-A2A3-6BE74C796A0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C1E0B944-2166-4E85-AF0E-EDCBB84D47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sk-SK" altLang="sk-SK" sz="2400" i="0">
                <a:latin typeface="Times New Roman" panose="02020603050405020304" pitchFamily="18" charset="0"/>
              </a:endParaRPr>
            </a:p>
          </p:txBody>
        </p:sp>
        <p:grpSp>
          <p:nvGrpSpPr>
            <p:cNvPr id="6" name="Group 4">
              <a:extLst>
                <a:ext uri="{FF2B5EF4-FFF2-40B4-BE49-F238E27FC236}">
                  <a16:creationId xmlns:a16="http://schemas.microsoft.com/office/drawing/2014/main" id="{9618E89C-6808-4621-86D3-13704B66CC4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>
                <a:extLst>
                  <a:ext uri="{FF2B5EF4-FFF2-40B4-BE49-F238E27FC236}">
                    <a16:creationId xmlns:a16="http://schemas.microsoft.com/office/drawing/2014/main" id="{8B3FC13C-5704-4389-AF71-14E35D7104E7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sk-SK" altLang="sk-SK" sz="2400" i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6">
                <a:extLst>
                  <a:ext uri="{FF2B5EF4-FFF2-40B4-BE49-F238E27FC236}">
                    <a16:creationId xmlns:a16="http://schemas.microsoft.com/office/drawing/2014/main" id="{7F5A4FAF-1ECC-4977-8BD5-C37897353AD8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sk-SK" altLang="sk-SK" sz="2400" i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Line 7">
                <a:extLst>
                  <a:ext uri="{FF2B5EF4-FFF2-40B4-BE49-F238E27FC236}">
                    <a16:creationId xmlns:a16="http://schemas.microsoft.com/office/drawing/2014/main" id="{CDB7BAFC-782D-41E2-9CC5-389E61BAED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</p:grpSp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id="{0637EDDF-3500-4563-B297-574CC6ECDE7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>
                <a:extLst>
                  <a:ext uri="{FF2B5EF4-FFF2-40B4-BE49-F238E27FC236}">
                    <a16:creationId xmlns:a16="http://schemas.microsoft.com/office/drawing/2014/main" id="{1DDAD68E-4B0F-4522-A2FD-967891F320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sk-SK" altLang="sk-SK" sz="2400" i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Line 10">
                <a:extLst>
                  <a:ext uri="{FF2B5EF4-FFF2-40B4-BE49-F238E27FC236}">
                    <a16:creationId xmlns:a16="http://schemas.microsoft.com/office/drawing/2014/main" id="{4DC9FD10-9B0E-405D-A7D2-C4DA6F5B69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</p:grpSp>
      </p:grpSp>
      <p:sp>
        <p:nvSpPr>
          <p:cNvPr id="3789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Kliknite sem a upravte štýl predlohy nadpisov.</a:t>
            </a:r>
          </a:p>
        </p:txBody>
      </p:sp>
      <p:sp>
        <p:nvSpPr>
          <p:cNvPr id="3790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cs-CZ"/>
              <a:t>Kliknite sem a upravte štýl predlohy podnadpisov.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EE3D58B8-A0B7-4C88-84A9-E7FA963617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9738F317-9529-42F3-A170-88822561BE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7CCB47F4-70DF-4D30-990D-CECA55C642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72426F-C750-4AF3-BC7A-67DB03400799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4062747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CFA6098-9CA1-4C81-BA39-433CA6312D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7A5989BB-959D-46C3-AC33-AE2FD3B706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29FCCA73-2366-4EB6-B214-5386C9EB2A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A4FA2D-E7C9-4497-9CB9-A09D771ACD4C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073096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24C2FE00-842C-4692-AAD1-BB219F6DD6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481FD2DC-2621-4368-9B84-41C2B4C78C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9437996F-4A45-4BD5-BF47-A0674B7B4D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E37DBD-30BE-472C-B7FA-BC1640945792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975779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5EA08ED-A61A-43F6-A4AF-8BE4B7CE60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5B8B29B2-603E-45BD-B0D2-940BC010BA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CB96012A-9FEA-461B-A198-1286E73B01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7227A1-6226-4215-9D83-EE5EEF6DC320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40878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EE7E2E4-9DCA-4816-8C28-23CD7CD353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CFD7AE23-3868-40BA-AB37-7F8563F6C8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6EABC9C2-2B96-4855-A1D2-9084A81F2A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C09189-4966-458B-896D-C18BDC000EA7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575881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C5335B63-8FC9-4079-A5A2-6BDE0F6DF7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168A0BFC-4786-4FE0-AF95-333D4BE869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7D02F725-1C83-4182-AEB3-C308046491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B717F3-6225-4796-8924-85401ADD60CA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023913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702F9305-7D4B-402C-A951-3E7BCA673E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EE4650F4-012A-48F8-922D-7BACFD3E30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88F7DC32-8685-4ED7-9BD1-49214C68DC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EC38BA-6354-48F6-9FA6-5E19CB357F62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842545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C20967B-E7BF-472B-B916-E828B4948E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79B75591-86F6-4F1E-91FA-7C2B0C10D4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E86BEF14-9FFC-4998-97EB-11C780F94C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A2926A-A1E7-4965-BC21-6FFADF3989F2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134155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C6E2DEF-48C6-4199-B133-BD3F3C5620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134C98F-A398-4A51-9733-C8423503CB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AAC8A7BF-39FE-41B5-A7FD-D05C02DCD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61ADB7-67CE-4C56-8102-D75E8AD8187C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955695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08A0581F-15C8-4CBF-9D8E-DC78415FD3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C2907399-2AD4-4787-8C52-B3BF28CFD6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6205298C-3A4E-47F5-8625-63335BD771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1109A8-6E97-47AB-BCE6-D0D837B7EC4C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784135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34FAEBE4-CE39-4A22-BE75-DFF434DC7C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6C08D30F-2D81-48C9-8A88-279059667E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BD5B0551-70DD-43BB-A39C-0396E1AC34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D27C6D-530B-4787-8DC7-B304FD21AA5B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104427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E6B1415D-2DE2-44E8-9537-375F7C23A33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3" name="Rectangle 3">
              <a:extLst>
                <a:ext uri="{FF2B5EF4-FFF2-40B4-BE49-F238E27FC236}">
                  <a16:creationId xmlns:a16="http://schemas.microsoft.com/office/drawing/2014/main" id="{599DBFB2-EE31-4624-B373-37497349C9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sk-SK" altLang="sk-SK" sz="2400" i="0">
                <a:latin typeface="Times New Roman" panose="02020603050405020304" pitchFamily="18" charset="0"/>
              </a:endParaRPr>
            </a:p>
          </p:txBody>
        </p:sp>
        <p:grpSp>
          <p:nvGrpSpPr>
            <p:cNvPr id="1034" name="Group 4">
              <a:extLst>
                <a:ext uri="{FF2B5EF4-FFF2-40B4-BE49-F238E27FC236}">
                  <a16:creationId xmlns:a16="http://schemas.microsoft.com/office/drawing/2014/main" id="{694F9CC5-9734-4078-80D6-BCF41EC6D3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5" name="Rectangle 5">
                <a:extLst>
                  <a:ext uri="{FF2B5EF4-FFF2-40B4-BE49-F238E27FC236}">
                    <a16:creationId xmlns:a16="http://schemas.microsoft.com/office/drawing/2014/main" id="{463E9914-7938-43A0-8524-7D10882809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sk-SK" altLang="sk-SK" sz="2400" i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36" name="Line 6">
                <a:extLst>
                  <a:ext uri="{FF2B5EF4-FFF2-40B4-BE49-F238E27FC236}">
                    <a16:creationId xmlns:a16="http://schemas.microsoft.com/office/drawing/2014/main" id="{19513714-6A89-4358-AC8E-B5F6BA6325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</p:grpSp>
      </p:grpSp>
      <p:sp>
        <p:nvSpPr>
          <p:cNvPr id="1027" name="Rectangle 7">
            <a:extLst>
              <a:ext uri="{FF2B5EF4-FFF2-40B4-BE49-F238E27FC236}">
                <a16:creationId xmlns:a16="http://schemas.microsoft.com/office/drawing/2014/main" id="{F925FCD0-DAB2-4E47-A545-884C1F7E34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sk-SK"/>
              <a:t>Kliknite sem a upravte štýl predlohy nadpisov.</a:t>
            </a:r>
          </a:p>
        </p:txBody>
      </p:sp>
      <p:sp>
        <p:nvSpPr>
          <p:cNvPr id="1028" name="Rectangle 8">
            <a:extLst>
              <a:ext uri="{FF2B5EF4-FFF2-40B4-BE49-F238E27FC236}">
                <a16:creationId xmlns:a16="http://schemas.microsoft.com/office/drawing/2014/main" id="{54D1B825-8E7C-4B80-9FB6-46A8205692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sk-SK"/>
              <a:t>Kliknite sem a upravte štýly predlohy textu.</a:t>
            </a:r>
          </a:p>
          <a:p>
            <a:pPr lvl="1"/>
            <a:r>
              <a:rPr lang="cs-CZ" altLang="sk-SK"/>
              <a:t>Druhá úroveň</a:t>
            </a:r>
          </a:p>
          <a:p>
            <a:pPr lvl="2"/>
            <a:r>
              <a:rPr lang="cs-CZ" altLang="sk-SK"/>
              <a:t>Tretia úroveň</a:t>
            </a:r>
          </a:p>
          <a:p>
            <a:pPr lvl="3"/>
            <a:r>
              <a:rPr lang="cs-CZ" altLang="sk-SK"/>
              <a:t>Štvrtá úroveň</a:t>
            </a:r>
          </a:p>
          <a:p>
            <a:pPr lvl="4"/>
            <a:r>
              <a:rPr lang="cs-CZ" altLang="sk-SK"/>
              <a:t>Piata úroveň</a:t>
            </a:r>
          </a:p>
        </p:txBody>
      </p:sp>
      <p:sp>
        <p:nvSpPr>
          <p:cNvPr id="36873" name="Rectangle 9">
            <a:extLst>
              <a:ext uri="{FF2B5EF4-FFF2-40B4-BE49-F238E27FC236}">
                <a16:creationId xmlns:a16="http://schemas.microsoft.com/office/drawing/2014/main" id="{7F12E323-EB35-4AED-BD3E-888A9B02C0F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i="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6874" name="Rectangle 10">
            <a:extLst>
              <a:ext uri="{FF2B5EF4-FFF2-40B4-BE49-F238E27FC236}">
                <a16:creationId xmlns:a16="http://schemas.microsoft.com/office/drawing/2014/main" id="{6A39C462-8207-48ED-A2C4-FD28F4BB9F6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i="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6875" name="Rectangle 11">
            <a:extLst>
              <a:ext uri="{FF2B5EF4-FFF2-40B4-BE49-F238E27FC236}">
                <a16:creationId xmlns:a16="http://schemas.microsoft.com/office/drawing/2014/main" id="{39D1D56F-A971-49AD-A6CF-662D4168844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i="0"/>
            </a:lvl1pPr>
          </a:lstStyle>
          <a:p>
            <a:fld id="{6313A54B-A09C-4F3B-ABD2-35095363EC58}" type="slidenum">
              <a:rPr lang="cs-CZ" altLang="sk-SK"/>
              <a:pPr/>
              <a:t>‹#›</a:t>
            </a:fld>
            <a:endParaRPr lang="cs-CZ" altLang="sk-SK"/>
          </a:p>
        </p:txBody>
      </p:sp>
      <p:sp>
        <p:nvSpPr>
          <p:cNvPr id="1032" name="Line 12">
            <a:extLst>
              <a:ext uri="{FF2B5EF4-FFF2-40B4-BE49-F238E27FC236}">
                <a16:creationId xmlns:a16="http://schemas.microsoft.com/office/drawing/2014/main" id="{0C942873-D47F-45C9-BA91-785486E2648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kristina.machova.website.tuke.sk/" TargetMode="External"/><Relationship Id="rId2" Type="http://schemas.openxmlformats.org/officeDocument/2006/relationships/hyperlink" Target="mailto:kristina.machova@tuke.s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BCDD777-61B6-4611-BF2F-82367BBECEB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58888" y="1125538"/>
            <a:ext cx="7086600" cy="2209800"/>
          </a:xfrm>
        </p:spPr>
        <p:txBody>
          <a:bodyPr/>
          <a:lstStyle/>
          <a:p>
            <a:pPr algn="ctr" eaLnBrk="1" hangingPunct="1"/>
            <a:r>
              <a:rPr lang="sk-SK" altLang="sk-SK" b="1">
                <a:solidFill>
                  <a:schemeClr val="tx1"/>
                </a:solidFill>
              </a:rPr>
              <a:t>Sociálny web verzus sémantický web</a:t>
            </a:r>
            <a:endParaRPr lang="cs-CZ" altLang="sk-SK" b="1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C9508109-EAF7-452F-8376-7FB402E56DD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k-SK" altLang="sk-SK" sz="2000" b="1"/>
              <a:t>prof. </a:t>
            </a:r>
            <a:r>
              <a:rPr lang="sk-SK" altLang="sk-SK" sz="2000" b="1" dirty="0"/>
              <a:t>Ing. Kristína Machová, PhD.</a:t>
            </a:r>
          </a:p>
          <a:p>
            <a:pPr eaLnBrk="1" hangingPunct="1">
              <a:lnSpc>
                <a:spcPct val="80000"/>
              </a:lnSpc>
            </a:pPr>
            <a:r>
              <a:rPr lang="sk-SK" altLang="sk-SK" sz="2000" dirty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sk-SK" sz="2000" dirty="0">
                <a:hlinkClick r:id="rId2"/>
              </a:rPr>
              <a:t>k</a:t>
            </a:r>
            <a:r>
              <a:rPr lang="sk-SK" altLang="sk-SK" sz="2000" dirty="0" err="1">
                <a:hlinkClick r:id="rId2"/>
              </a:rPr>
              <a:t>ristina</a:t>
            </a:r>
            <a:r>
              <a:rPr lang="sk-SK" altLang="sk-SK" sz="2000" dirty="0">
                <a:hlinkClick r:id="rId2"/>
              </a:rPr>
              <a:t>.</a:t>
            </a:r>
            <a:r>
              <a:rPr lang="en-US" altLang="sk-SK" sz="2000" dirty="0">
                <a:hlinkClick r:id="rId2"/>
              </a:rPr>
              <a:t>m</a:t>
            </a:r>
            <a:r>
              <a:rPr lang="sk-SK" altLang="sk-SK" sz="2000" dirty="0" err="1">
                <a:hlinkClick r:id="rId2"/>
              </a:rPr>
              <a:t>achova</a:t>
            </a:r>
            <a:r>
              <a:rPr lang="en-US" altLang="sk-SK" sz="2000" dirty="0">
                <a:hlinkClick r:id="rId2"/>
              </a:rPr>
              <a:t>@tuke.sk</a:t>
            </a:r>
            <a:endParaRPr lang="en-US" altLang="sk-SK" sz="2000" dirty="0"/>
          </a:p>
          <a:p>
            <a:pPr eaLnBrk="1" hangingPunct="1">
              <a:lnSpc>
                <a:spcPct val="80000"/>
              </a:lnSpc>
            </a:pPr>
            <a:r>
              <a:rPr lang="cs-CZ" sz="2000" dirty="0">
                <a:hlinkClick r:id="rId3"/>
              </a:rPr>
              <a:t>https://kristina.machova.website.tuke.sk</a:t>
            </a:r>
            <a:r>
              <a:rPr lang="cs-CZ" altLang="sk-SK" sz="2000" dirty="0"/>
              <a:t> </a:t>
            </a:r>
          </a:p>
          <a:p>
            <a:pPr eaLnBrk="1" hangingPunct="1">
              <a:lnSpc>
                <a:spcPct val="80000"/>
              </a:lnSpc>
            </a:pPr>
            <a:endParaRPr lang="cs-CZ" altLang="sk-SK" sz="20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CFDB73F0-4A47-420E-A539-9DE8D45765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18065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Osnova:</a:t>
            </a:r>
            <a:endParaRPr lang="cs-CZ" altLang="sk-SK" sz="3200" b="1" i="0"/>
          </a:p>
        </p:txBody>
      </p:sp>
      <p:sp>
        <p:nvSpPr>
          <p:cNvPr id="4099" name="Text Box 5">
            <a:extLst>
              <a:ext uri="{FF2B5EF4-FFF2-40B4-BE49-F238E27FC236}">
                <a16:creationId xmlns:a16="http://schemas.microsoft.com/office/drawing/2014/main" id="{64FAD6CD-E6B3-480C-8733-E90ACC7F0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4100" name="Text Box 6">
            <a:extLst>
              <a:ext uri="{FF2B5EF4-FFF2-40B4-BE49-F238E27FC236}">
                <a16:creationId xmlns:a16="http://schemas.microsoft.com/office/drawing/2014/main" id="{4956BC9B-C247-4DF9-8BCD-6DD23958AF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2133600"/>
            <a:ext cx="5326062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 i="0"/>
              <a:t>Sociálny a sémantický web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 i="0"/>
              <a:t>Sociálne siete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 i="0"/>
              <a:t>Metódy vizualizácie sociálnych sietí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 i="0"/>
              <a:t>Vizualizácia a kontrola bezpečnosti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 i="0"/>
              <a:t>Vizualizácia a optimalizácia kódu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 i="0"/>
              <a:t>Karma používateľa webu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 i="0"/>
              <a:t>Vizualizácia priateľov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 i="0"/>
              <a:t>Vizualizácia influencerov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 i="0"/>
              <a:t>Vizualizácia oblastí záujmu</a:t>
            </a:r>
            <a:endParaRPr lang="cs-CZ" altLang="sk-SK" sz="2400" i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A1E555AB-138C-4991-BACB-B8F12CDB5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5467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Sociálny a sémantický web</a:t>
            </a:r>
            <a:endParaRPr lang="cs-CZ" altLang="sk-SK" sz="3200" b="1" i="0"/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AC25F3B3-7F26-4355-8577-102A0E4F9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509AFFC6-0903-461F-84E3-FB5399DE2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225" y="1657350"/>
            <a:ext cx="8486775" cy="477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defRPr/>
            </a:pPr>
            <a:r>
              <a:rPr lang="sk-SK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Sémantický web tvorí zmysluplné dáta pre stroje.  </a:t>
            </a:r>
          </a:p>
          <a:p>
            <a:pPr marL="342900" indent="-342900" eaLnBrk="1" hangingPunct="1">
              <a:defRPr/>
            </a:pPr>
            <a:r>
              <a:rPr lang="sk-SK" sz="2000" i="0" dirty="0">
                <a:latin typeface="Arial" charset="0"/>
              </a:rPr>
              <a:t>Zmysluplnosť dát pre strojové algoritmy môžu sprostredkovať </a:t>
            </a:r>
          </a:p>
          <a:p>
            <a:pPr marL="342900" indent="-342900" eaLnBrk="1" hangingPunct="1">
              <a:defRPr/>
            </a:pPr>
            <a:r>
              <a:rPr lang="sk-SK" sz="2000" i="0" dirty="0" err="1">
                <a:latin typeface="Arial" charset="0"/>
              </a:rPr>
              <a:t>metadáta</a:t>
            </a:r>
            <a:r>
              <a:rPr lang="sk-SK" sz="2000" i="0" dirty="0">
                <a:latin typeface="Arial" charset="0"/>
              </a:rPr>
              <a:t>, ktoré sú vytvárané na základe existujúcich ontológií </a:t>
            </a:r>
          </a:p>
          <a:p>
            <a:pPr marL="342900" indent="-342900" eaLnBrk="1" hangingPunct="1">
              <a:defRPr/>
            </a:pPr>
            <a:r>
              <a:rPr lang="sk-SK" sz="2000" i="0" dirty="0">
                <a:latin typeface="Arial" charset="0"/>
              </a:rPr>
              <a:t>– sémantických modelov oblasti</a:t>
            </a:r>
            <a:r>
              <a:rPr lang="en-US" sz="2000" i="0" dirty="0">
                <a:latin typeface="Arial" charset="0"/>
              </a:rPr>
              <a:t>, </a:t>
            </a:r>
            <a:r>
              <a:rPr lang="sk-SK" sz="2000" i="0" dirty="0">
                <a:latin typeface="Arial" charset="0"/>
              </a:rPr>
              <a:t>domény. </a:t>
            </a:r>
          </a:p>
          <a:p>
            <a:pPr marL="342900" indent="-342900" eaLnBrk="1" hangingPunct="1">
              <a:defRPr/>
            </a:pPr>
            <a:r>
              <a:rPr lang="sk-SK" sz="2000" i="0" dirty="0">
                <a:latin typeface="Arial" charset="0"/>
              </a:rPr>
              <a:t>Podmienkou je možnosť odvodzovania nad danou ontológiou. </a:t>
            </a:r>
          </a:p>
          <a:p>
            <a:pPr marL="342900" indent="-342900" eaLnBrk="1" hangingPunct="1">
              <a:defRPr/>
            </a:pPr>
            <a:endParaRPr lang="sk-SK" sz="2000" i="0" dirty="0">
              <a:latin typeface="Arial" charset="0"/>
            </a:endParaRPr>
          </a:p>
          <a:p>
            <a:pPr marL="342900" indent="-342900" eaLnBrk="1" hangingPunct="1">
              <a:defRPr/>
            </a:pPr>
            <a:r>
              <a:rPr lang="sk-SK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Kontinuita kontextu sémantiky a inteligencie webu </a:t>
            </a:r>
          </a:p>
          <a:p>
            <a:pPr marL="342900" indent="-342900" eaLnBrk="1" hangingPunct="1">
              <a:defRPr/>
            </a:pPr>
            <a:r>
              <a:rPr lang="sk-SK" sz="2000" i="0" dirty="0">
                <a:latin typeface="Arial" charset="0"/>
              </a:rPr>
              <a:t>je naznačená v </a:t>
            </a:r>
            <a:r>
              <a:rPr lang="sk-SK" sz="2000" i="0" dirty="0" err="1">
                <a:latin typeface="Arial" charset="0"/>
              </a:rPr>
              <a:t>Semantic</a:t>
            </a:r>
            <a:r>
              <a:rPr lang="sk-SK" sz="2000" i="0" dirty="0">
                <a:latin typeface="Arial" charset="0"/>
              </a:rPr>
              <a:t> Web Report autora </a:t>
            </a:r>
            <a:r>
              <a:rPr lang="sk-SK" sz="2000" i="0" dirty="0" err="1">
                <a:latin typeface="Arial" charset="0"/>
              </a:rPr>
              <a:t>Mills</a:t>
            </a:r>
            <a:r>
              <a:rPr lang="sk-SK" sz="2000" i="0" dirty="0">
                <a:latin typeface="Arial" charset="0"/>
              </a:rPr>
              <a:t> </a:t>
            </a:r>
            <a:r>
              <a:rPr lang="sk-SK" sz="2000" i="0" dirty="0" err="1">
                <a:latin typeface="Arial" charset="0"/>
              </a:rPr>
              <a:t>Davis-a</a:t>
            </a:r>
            <a:endParaRPr lang="sk-SK" sz="2000" i="0" dirty="0">
              <a:latin typeface="Arial" charset="0"/>
            </a:endParaRPr>
          </a:p>
          <a:p>
            <a:pPr marL="342900" indent="-342900" eaLnBrk="1" hangingPunct="1">
              <a:defRPr/>
            </a:pPr>
            <a:r>
              <a:rPr lang="sk-SK" sz="2000" i="0" dirty="0">
                <a:latin typeface="Arial" charset="0"/>
              </a:rPr>
              <a:t>Vyvíjajú sa súčasne a vo vzájomnej podpore.</a:t>
            </a:r>
          </a:p>
          <a:p>
            <a:pPr marL="342900" indent="-342900" eaLnBrk="1" hangingPunct="1">
              <a:defRPr/>
            </a:pPr>
            <a:endParaRPr lang="sk-SK" sz="2400" i="0" dirty="0">
              <a:latin typeface="Arial" charset="0"/>
            </a:endParaRPr>
          </a:p>
          <a:p>
            <a:pPr marL="342900" indent="-342900" eaLnBrk="1" hangingPunct="1">
              <a:defRPr/>
            </a:pPr>
            <a:r>
              <a:rPr lang="sk-SK" sz="2000" i="0" dirty="0">
                <a:latin typeface="Arial" charset="0"/>
              </a:rPr>
              <a:t>V tom istom reporte je reprezentovaný názor: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V súčasnosti sa 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sociálny web vyvíja divergentne v porovnaní 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s vývojom sémantického webu.</a:t>
            </a:r>
          </a:p>
          <a:p>
            <a:pPr marL="342900" indent="-342900" eaLnBrk="1" hangingPunct="1">
              <a:defRPr/>
            </a:pPr>
            <a:endParaRPr lang="sk-SK" sz="2400" i="0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2A429D0C-ABED-4B64-AA4A-E29810FF7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5467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Sociálny a sémantický web</a:t>
            </a:r>
            <a:endParaRPr lang="cs-CZ" altLang="sk-SK" sz="3200" b="1" i="0"/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33C97C29-C65A-440E-BF2A-2724784C3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DD200139-902A-4E21-9332-C5918E71A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3" y="17002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2400" i="0"/>
          </a:p>
        </p:txBody>
      </p:sp>
      <p:grpSp>
        <p:nvGrpSpPr>
          <p:cNvPr id="6149" name="Skupina 6">
            <a:extLst>
              <a:ext uri="{FF2B5EF4-FFF2-40B4-BE49-F238E27FC236}">
                <a16:creationId xmlns:a16="http://schemas.microsoft.com/office/drawing/2014/main" id="{B0576420-6963-4675-A9C6-273B834A47CD}"/>
              </a:ext>
            </a:extLst>
          </p:cNvPr>
          <p:cNvGrpSpPr>
            <a:grpSpLocks/>
          </p:cNvGrpSpPr>
          <p:nvPr/>
        </p:nvGrpSpPr>
        <p:grpSpPr bwMode="auto">
          <a:xfrm>
            <a:off x="714375" y="1643063"/>
            <a:ext cx="7913688" cy="4500562"/>
            <a:chOff x="158750" y="2490788"/>
            <a:chExt cx="8628063" cy="4143375"/>
          </a:xfrm>
        </p:grpSpPr>
        <p:pic>
          <p:nvPicPr>
            <p:cNvPr id="6150" name="Picture 8" descr="semanticWawe">
              <a:extLst>
                <a:ext uri="{FF2B5EF4-FFF2-40B4-BE49-F238E27FC236}">
                  <a16:creationId xmlns:a16="http://schemas.microsoft.com/office/drawing/2014/main" id="{7B9FA61C-D50D-459E-8880-D2BB733329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250" y="2492375"/>
              <a:ext cx="5616575" cy="3744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9">
              <a:extLst>
                <a:ext uri="{FF2B5EF4-FFF2-40B4-BE49-F238E27FC236}">
                  <a16:creationId xmlns:a16="http://schemas.microsoft.com/office/drawing/2014/main" id="{FB52268F-EDB2-4408-9ECF-CCF5452174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3273" y="6236633"/>
              <a:ext cx="2191199" cy="3975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sk-SK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Sociálne interakcie</a:t>
              </a:r>
              <a:endParaRPr lang="cs-CZ" sz="20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DBB1B29A-DA5A-4B2B-AE0F-0B47AC2360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750" y="2490788"/>
              <a:ext cx="1353489" cy="131097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sk-SK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Znalostné</a:t>
              </a:r>
            </a:p>
            <a:p>
              <a:pPr algn="ctr">
                <a:defRPr/>
              </a:pPr>
              <a:r>
                <a:rPr lang="sk-SK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interakcie </a:t>
              </a:r>
            </a:p>
            <a:p>
              <a:pPr algn="ctr">
                <a:defRPr/>
              </a:pPr>
              <a:r>
                <a:rPr lang="sk-SK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a</a:t>
              </a:r>
            </a:p>
            <a:p>
              <a:pPr algn="ctr">
                <a:defRPr/>
              </a:pPr>
              <a:r>
                <a:rPr lang="sk-SK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odvádzanie</a:t>
              </a:r>
              <a:endParaRPr lang="cs-CZ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6153" name="Line 11">
              <a:extLst>
                <a:ext uri="{FF2B5EF4-FFF2-40B4-BE49-F238E27FC236}">
                  <a16:creationId xmlns:a16="http://schemas.microsoft.com/office/drawing/2014/main" id="{26D5E040-833A-48E2-A6FA-9F00D2CD28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5650" y="4076700"/>
              <a:ext cx="0" cy="2160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154" name="Line 12">
              <a:extLst>
                <a:ext uri="{FF2B5EF4-FFF2-40B4-BE49-F238E27FC236}">
                  <a16:creationId xmlns:a16="http://schemas.microsoft.com/office/drawing/2014/main" id="{E0B0243B-E4FF-434F-8202-58D0CBD441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19250" y="6453188"/>
              <a:ext cx="30241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13" name="Text Box 14">
              <a:extLst>
                <a:ext uri="{FF2B5EF4-FFF2-40B4-BE49-F238E27FC236}">
                  <a16:creationId xmlns:a16="http://schemas.microsoft.com/office/drawing/2014/main" id="{96E1A9F2-73E1-4353-9937-C51A81F30F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33324" y="2490788"/>
              <a:ext cx="1353489" cy="192042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sk-SK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Weboví </a:t>
              </a:r>
            </a:p>
            <a:p>
              <a:pPr>
                <a:defRPr/>
              </a:pPr>
              <a:r>
                <a:rPr lang="sk-SK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agenti:</a:t>
              </a:r>
            </a:p>
            <a:p>
              <a:pPr>
                <a:defRPr/>
              </a:pPr>
              <a:r>
                <a:rPr lang="sk-SK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vedia</a:t>
              </a:r>
            </a:p>
            <a:p>
              <a:pPr>
                <a:defRPr/>
              </a:pPr>
              <a:r>
                <a:rPr lang="sk-SK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učia sa</a:t>
              </a:r>
            </a:p>
            <a:p>
              <a:pPr>
                <a:defRPr/>
              </a:pPr>
              <a:r>
                <a:rPr lang="sk-SK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odvádzajú</a:t>
              </a:r>
            </a:p>
            <a:p>
              <a:pPr>
                <a:defRPr/>
              </a:pPr>
              <a:r>
                <a:rPr lang="sk-SK" sz="20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ako človek.</a:t>
              </a:r>
            </a:p>
          </p:txBody>
        </p:sp>
      </p:grp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>
            <a:extLst>
              <a:ext uri="{FF2B5EF4-FFF2-40B4-BE49-F238E27FC236}">
                <a16:creationId xmlns:a16="http://schemas.microsoft.com/office/drawing/2014/main" id="{19725210-889A-4AF8-AB61-195A2AA3E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28625"/>
            <a:ext cx="5465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Sociálny a sémantický web</a:t>
            </a:r>
            <a:endParaRPr lang="cs-CZ" altLang="sk-SK" sz="3200" b="1"/>
          </a:p>
        </p:txBody>
      </p:sp>
      <p:sp>
        <p:nvSpPr>
          <p:cNvPr id="7171" name="Text Box 3">
            <a:extLst>
              <a:ext uri="{FF2B5EF4-FFF2-40B4-BE49-F238E27FC236}">
                <a16:creationId xmlns:a16="http://schemas.microsoft.com/office/drawing/2014/main" id="{509456A9-9C09-4B8E-A1B9-293B1D6D4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27652" name="Text Box 4">
            <a:extLst>
              <a:ext uri="{FF2B5EF4-FFF2-40B4-BE49-F238E27FC236}">
                <a16:creationId xmlns:a16="http://schemas.microsoft.com/office/drawing/2014/main" id="{E70EA171-536F-450E-B12C-51DFEE788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89138"/>
            <a:ext cx="8161338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Klasický web sa rozvíja v dvoch divergentných smeroch: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1.	Ku webu.2 – sociálnemu webu, ktorý zrovnoprávňuje </a:t>
            </a:r>
          </a:p>
          <a:p>
            <a:pPr marL="342900" indent="-342900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	počet producentov obsahu s počtom konzumentov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	(webové diskusie, zverejňovanie videí, fotografií, 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	systémy automatickej tvorby webových stránok,...).</a:t>
            </a:r>
          </a:p>
          <a:p>
            <a:pPr marL="457200" indent="-457200" eaLnBrk="1" hangingPunct="1">
              <a:buFontTx/>
              <a:buAutoNum type="arabicPeriod" startAt="2"/>
              <a:defRPr/>
            </a:pPr>
            <a:r>
              <a:rPr lang="sk-SK" sz="2400" i="0" dirty="0">
                <a:latin typeface="Arial" charset="0"/>
              </a:rPr>
              <a:t>Ku webu.3 – sémantickému webu, ktorý umožňuje</a:t>
            </a:r>
          </a:p>
          <a:p>
            <a:pPr marL="457200" indent="-457200" eaLnBrk="1" hangingPunct="1">
              <a:defRPr/>
            </a:pPr>
            <a:r>
              <a:rPr lang="sk-SK" sz="2400" i="0" dirty="0">
                <a:latin typeface="Arial" charset="0"/>
              </a:rPr>
              <a:t>	sémantické vyhľadávanie, zahŕňa UI, inteligentných </a:t>
            </a:r>
          </a:p>
          <a:p>
            <a:pPr marL="342900" indent="-342900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	 agentov a pod.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Tento zatiaľ rôznorodý web by mal konvergovať k</a:t>
            </a:r>
            <a:r>
              <a:rPr lang="en-US" sz="2400" i="0" dirty="0">
                <a:latin typeface="Arial" charset="0"/>
              </a:rPr>
              <a:t> webu.4 -</a:t>
            </a:r>
            <a:endParaRPr lang="sk-SK" sz="2400" i="0" dirty="0">
              <a:latin typeface="Arial" charset="0"/>
            </a:endParaRP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„všadeprítomnému webu“.</a:t>
            </a:r>
            <a:endParaRPr lang="cs-CZ" sz="2400" i="0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53A034D8-5A7E-42F7-8879-658B3523C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25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Sociálne siete - úvod</a:t>
            </a:r>
            <a:endParaRPr lang="cs-CZ" altLang="sk-SK" sz="3200" b="1" i="0"/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FEB323F6-9E84-4C1A-BD82-A6AEBC071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50DC69BE-F13A-4A9A-AE62-7374C2BE6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1714500"/>
            <a:ext cx="8016875" cy="477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Interakcie každého človeka s okolitým svetom môžu byť použité ako zdroj dát pre sociálnu sieť (napríklad </a:t>
            </a:r>
            <a:r>
              <a:rPr lang="sk-SK" sz="2400" i="0" dirty="0" err="1">
                <a:latin typeface="Arial" charset="0"/>
              </a:rPr>
              <a:t>Blog.sme.sk</a:t>
            </a:r>
            <a:r>
              <a:rPr lang="sk-SK" sz="2400" i="0" dirty="0">
                <a:latin typeface="Arial" charset="0"/>
              </a:rPr>
              <a:t>).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Sociálna sieť </a:t>
            </a:r>
            <a:r>
              <a:rPr lang="sk-SK" sz="2400" i="0" dirty="0">
                <a:latin typeface="Arial" charset="0"/>
              </a:rPr>
              <a:t>(graf) je vytvorená reláciami (spojnice) medzi používateľmi (uzly) webu.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Priateľ j</a:t>
            </a:r>
            <a:r>
              <a:rPr lang="sk-SK" sz="2400" i="0" dirty="0">
                <a:latin typeface="Arial" charset="0"/>
              </a:rPr>
              <a:t>e používateľ, ktorého autor stránky zverejnil na svojej profilovej stránke, pridal si ho k priateľom na sociálne sieti, ... 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Influencer</a:t>
            </a:r>
            <a:r>
              <a:rPr lang="sk-SK" sz="2400" i="0" dirty="0">
                <a:latin typeface="Arial" charset="0"/>
              </a:rPr>
              <a:t> je používateľ, ktorý svojím pôsobením získal pozornosť ostatných používateľov (odkazujú sa na jeho príspevky, publikačnú činnosť).</a:t>
            </a:r>
          </a:p>
          <a:p>
            <a:pPr marL="342900" indent="-342900" eaLnBrk="1" hangingPunct="1">
              <a:buFontTx/>
              <a:buChar char="•"/>
              <a:defRPr/>
            </a:pPr>
            <a:endParaRPr lang="sk-SK" sz="2000" i="0" dirty="0">
              <a:latin typeface="Arial" charset="0"/>
            </a:endParaRPr>
          </a:p>
          <a:p>
            <a:pPr marL="342900" indent="-342900" eaLnBrk="1" hangingPunct="1">
              <a:buFontTx/>
              <a:buChar char="•"/>
              <a:defRPr/>
            </a:pPr>
            <a:endParaRPr lang="cs-CZ" sz="2000" i="0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F74EF67E-94F2-4D8E-82E1-A57F21AC0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25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Sociálne siete - úvod</a:t>
            </a:r>
            <a:endParaRPr lang="cs-CZ" altLang="sk-SK" sz="3200" b="1" i="0"/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9BAB5169-545E-4A9C-84A1-C61B91AAA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1D3255C7-A6D1-4E01-A6B8-E4C390F88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1714500"/>
            <a:ext cx="8016875" cy="477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V rámci sociálnych sietí rozlišujeme relácie priateľov a relácie </a:t>
            </a:r>
            <a:r>
              <a:rPr lang="sk-SK" sz="2400" i="0" dirty="0" err="1">
                <a:latin typeface="Arial" charset="0"/>
              </a:rPr>
              <a:t>influencerov</a:t>
            </a:r>
            <a:r>
              <a:rPr lang="sk-SK" sz="2400" i="0" dirty="0">
                <a:latin typeface="Arial" charset="0"/>
              </a:rPr>
              <a:t>. Tieto relácie tvoria bázu dát pre </a:t>
            </a:r>
            <a:r>
              <a:rPr lang="sk-SK" sz="2400" i="0" dirty="0" err="1">
                <a:latin typeface="Arial" charset="0"/>
              </a:rPr>
              <a:t>vizualizačné</a:t>
            </a:r>
            <a:r>
              <a:rPr lang="sk-SK" sz="2400" i="0" dirty="0">
                <a:latin typeface="Arial" charset="0"/>
              </a:rPr>
              <a:t> metódy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Vizualizácia sociálnej siete </a:t>
            </a:r>
            <a:r>
              <a:rPr lang="sk-SK" sz="2400" i="0" dirty="0">
                <a:latin typeface="Arial" charset="0"/>
              </a:rPr>
              <a:t>poskytuje zjednodušený (intuitívny) pohľad nad komplexnou množinou vstupných dát, ktorý 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zvýrazňuje</a:t>
            </a:r>
            <a:r>
              <a:rPr lang="sk-SK" sz="2400" i="0" dirty="0">
                <a:latin typeface="Arial" charset="0"/>
              </a:rPr>
              <a:t> vlastnosti, ktoré chceme skúmať.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Analýza konvenčnými metódami je neefektívna.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 err="1">
                <a:latin typeface="Arial" charset="0"/>
              </a:rPr>
              <a:t>Vizualizujeme</a:t>
            </a:r>
            <a:r>
              <a:rPr lang="sk-SK" sz="2400" i="0" dirty="0">
                <a:latin typeface="Arial" charset="0"/>
              </a:rPr>
              <a:t> </a:t>
            </a:r>
            <a:r>
              <a:rPr lang="sk-SK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priateľstvá </a:t>
            </a:r>
            <a:r>
              <a:rPr lang="sk-SK" sz="2400" i="0" dirty="0">
                <a:latin typeface="Arial" charset="0"/>
              </a:rPr>
              <a:t>a taktiež </a:t>
            </a:r>
            <a:r>
              <a:rPr lang="sk-SK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vplyv používateľov na komunitu</a:t>
            </a:r>
            <a:r>
              <a:rPr lang="sk-SK" sz="2400" i="0" dirty="0">
                <a:solidFill>
                  <a:srgbClr val="006666"/>
                </a:solidFill>
                <a:latin typeface="Arial" charset="0"/>
              </a:rPr>
              <a:t> </a:t>
            </a:r>
            <a:r>
              <a:rPr lang="sk-SK" sz="2400" i="0" dirty="0">
                <a:latin typeface="Arial" charset="0"/>
              </a:rPr>
              <a:t>a spätnú reakciu komunity na články daného „</a:t>
            </a:r>
            <a:r>
              <a:rPr lang="sk-SK" sz="2400" i="0" dirty="0" err="1">
                <a:latin typeface="Arial" charset="0"/>
              </a:rPr>
              <a:t>influencera</a:t>
            </a:r>
            <a:r>
              <a:rPr lang="sk-SK" sz="2400" i="0" dirty="0">
                <a:latin typeface="Arial" charset="0"/>
              </a:rPr>
              <a:t>“.</a:t>
            </a:r>
          </a:p>
          <a:p>
            <a:pPr marL="342900" indent="-342900" eaLnBrk="1" hangingPunct="1">
              <a:buFontTx/>
              <a:buChar char="•"/>
              <a:defRPr/>
            </a:pPr>
            <a:endParaRPr lang="sk-SK" sz="2000" i="0" dirty="0">
              <a:latin typeface="Arial" charset="0"/>
            </a:endParaRPr>
          </a:p>
          <a:p>
            <a:pPr marL="342900" indent="-342900" eaLnBrk="1" hangingPunct="1">
              <a:buFontTx/>
              <a:buChar char="•"/>
              <a:defRPr/>
            </a:pPr>
            <a:endParaRPr lang="cs-CZ" sz="2000" i="0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F8725A68-814D-4647-95C2-64FDF5299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53062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 dirty="0"/>
              <a:t>Sociálne siete v minulosti </a:t>
            </a:r>
            <a:endParaRPr lang="cs-CZ" altLang="sk-SK" sz="3200" b="1" i="0" dirty="0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A32E5DEF-5F71-4385-8483-1B4DC17ACB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048C1A45-632F-400B-B448-79D5533F5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700213"/>
            <a:ext cx="8456995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MySpace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(</a:t>
            </a: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www.myspace.com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):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Je sociálna sieť s interaktívnou štruktúrou. 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Je najväčšia na svete čo sa týka objemu </a:t>
            </a:r>
          </a:p>
          <a:p>
            <a:pPr marL="800100" lvl="1" indent="-342900">
              <a:defRPr/>
            </a:pPr>
            <a:r>
              <a:rPr lang="sk-SK" sz="2400" i="0" dirty="0">
                <a:latin typeface="Arial" charset="0"/>
              </a:rPr>
              <a:t>			prenesených dát a obsahuje medzinárodné </a:t>
            </a:r>
          </a:p>
          <a:p>
            <a:pPr marL="800100" lvl="1" indent="-342900">
              <a:defRPr/>
            </a:pPr>
            <a:r>
              <a:rPr lang="sk-SK" sz="2400" i="0" dirty="0">
                <a:latin typeface="Arial" charset="0"/>
              </a:rPr>
              <a:t>			osobné profily, </a:t>
            </a:r>
            <a:r>
              <a:rPr lang="sk-SK" sz="2400" i="0" dirty="0" err="1">
                <a:latin typeface="Arial" charset="0"/>
              </a:rPr>
              <a:t>blogy</a:t>
            </a:r>
            <a:r>
              <a:rPr lang="sk-SK" sz="2400" i="0" dirty="0">
                <a:latin typeface="Arial" charset="0"/>
              </a:rPr>
              <a:t>, fotografie, hudbu a videá.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Najpoužívanejšie z mnohých modulov tejto siete sú: </a:t>
            </a:r>
          </a:p>
          <a:p>
            <a:pPr marL="800100" lvl="1" indent="-342900">
              <a:defRPr/>
            </a:pPr>
            <a:r>
              <a:rPr lang="sk-SK" sz="2400" i="0" dirty="0">
                <a:latin typeface="Arial" charset="0"/>
              </a:rPr>
              <a:t>			</a:t>
            </a:r>
            <a:r>
              <a:rPr lang="sk-SK" sz="24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MySpaceIM</a:t>
            </a:r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sk-SK" sz="24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MySpaceTV</a:t>
            </a:r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, </a:t>
            </a:r>
          </a:p>
          <a:p>
            <a:pPr marL="800100" lvl="1" indent="-342900">
              <a:defRPr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			</a:t>
            </a:r>
            <a:r>
              <a:rPr lang="sk-SK" sz="24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MySpaceMobile</a:t>
            </a:r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sk-SK" sz="24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MySpaceNews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sk-SK" sz="2400" i="0" dirty="0">
                <a:latin typeface="Arial" charset="0"/>
              </a:rPr>
              <a:t>a pod.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B78DA70F-E5C3-43DC-ADC0-6A04C74BB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53062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 dirty="0"/>
              <a:t>Sociálne siete v minulosti </a:t>
            </a:r>
            <a:endParaRPr lang="cs-CZ" altLang="sk-SK" sz="3200" b="1" i="0" dirty="0"/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603B6D57-1F51-4FDC-B181-E77FD6997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1611A56F-48E0-45CB-A21D-2BB5E35C1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628775"/>
            <a:ext cx="8123237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eaLnBrk="1" hangingPunct="1">
              <a:defRPr/>
            </a:pPr>
            <a:r>
              <a:rPr lang="sk-SK" sz="2400" i="0" dirty="0" err="1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Friendster</a:t>
            </a:r>
            <a:r>
              <a:rPr lang="sk-SK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 (</a:t>
            </a:r>
            <a:r>
              <a:rPr lang="sk-SK" sz="2400" i="0" dirty="0" err="1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www.friendster.com</a:t>
            </a:r>
            <a:r>
              <a:rPr lang="sk-SK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):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V San Franciscu v roku 2003 získala patent 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		on-line sociálnej siete.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Vynálezca patentu </a:t>
            </a:r>
            <a:r>
              <a:rPr lang="sk-SK" sz="2400" i="0" dirty="0" err="1">
                <a:latin typeface="Arial" charset="0"/>
              </a:rPr>
              <a:t>Jonathan</a:t>
            </a:r>
            <a:r>
              <a:rPr lang="sk-SK" sz="2400" i="0" dirty="0">
                <a:latin typeface="Arial" charset="0"/>
              </a:rPr>
              <a:t> </a:t>
            </a:r>
            <a:r>
              <a:rPr lang="sk-SK" sz="2400" i="0" dirty="0" err="1">
                <a:latin typeface="Arial" charset="0"/>
              </a:rPr>
              <a:t>Abrams</a:t>
            </a:r>
            <a:r>
              <a:rPr lang="sk-SK" sz="2400" i="0" dirty="0">
                <a:latin typeface="Arial" charset="0"/>
              </a:rPr>
              <a:t> dostal ocenenie 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		za systém, metodiku a aparát pre spájanie 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		používateľov na základe priateľstva.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Spočiatku veľmi expandovaná (9-10 mil. používateľov), 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Bola neskôr zatienená spoločnosťou </a:t>
            </a:r>
            <a:r>
              <a:rPr lang="sk-SK" sz="2400" i="0" dirty="0" err="1">
                <a:latin typeface="Arial" charset="0"/>
              </a:rPr>
              <a:t>MySpace</a:t>
            </a:r>
            <a:r>
              <a:rPr lang="sk-SK" sz="2400" i="0" dirty="0">
                <a:latin typeface="Arial" charset="0"/>
              </a:rPr>
              <a:t>.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V budúcnosti môže </a:t>
            </a:r>
            <a:r>
              <a:rPr lang="sk-SK" sz="2400" i="0" dirty="0" err="1">
                <a:latin typeface="Arial" charset="0"/>
              </a:rPr>
              <a:t>licencovať</a:t>
            </a:r>
            <a:r>
              <a:rPr lang="sk-SK" sz="2400" i="0" dirty="0">
                <a:latin typeface="Arial" charset="0"/>
              </a:rPr>
              <a:t> metodiku on-line 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		spracovania sociálnych sietí.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>
            <a:extLst>
              <a:ext uri="{FF2B5EF4-FFF2-40B4-BE49-F238E27FC236}">
                <a16:creationId xmlns:a16="http://schemas.microsoft.com/office/drawing/2014/main" id="{7EF22B18-ED8F-4C28-A3EA-770354CB60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5192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 dirty="0"/>
              <a:t>Sociálne siete v minulosti</a:t>
            </a:r>
            <a:endParaRPr lang="cs-CZ" altLang="sk-SK" sz="3200" b="1" i="0" dirty="0"/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EC9C97E7-CDF2-4ABD-9C97-1B158CCDE6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BF0C74F8-875D-4F34-B5DF-C4E1D11F4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628775"/>
            <a:ext cx="7656512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Xanga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(</a:t>
            </a: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www.xanga.com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): 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Jedna z najväčších </a:t>
            </a:r>
            <a:r>
              <a:rPr lang="sk-SK" sz="2400" i="0" dirty="0" err="1">
                <a:latin typeface="Arial" charset="0"/>
              </a:rPr>
              <a:t>blog</a:t>
            </a:r>
            <a:r>
              <a:rPr lang="sk-SK" sz="2400" i="0" dirty="0">
                <a:latin typeface="Arial" charset="0"/>
              </a:rPr>
              <a:t> portálov (používateľov viac 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		ako 27 mil.)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Vznikla v </a:t>
            </a:r>
            <a:r>
              <a:rPr lang="sk-SK" sz="2400" i="0" dirty="0" err="1">
                <a:latin typeface="Arial" charset="0"/>
              </a:rPr>
              <a:t>Newyork-u</a:t>
            </a:r>
            <a:r>
              <a:rPr lang="sk-SK" sz="2400" i="0" dirty="0">
                <a:latin typeface="Arial" charset="0"/>
              </a:rPr>
              <a:t> roku 1999 spustením služby 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		pre čítanie recenzií na knihy a filmy, 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		neskôr pre pridávanie </a:t>
            </a:r>
            <a:r>
              <a:rPr lang="sk-SK" sz="2400" i="0" dirty="0" err="1">
                <a:latin typeface="Arial" charset="0"/>
              </a:rPr>
              <a:t>blogov</a:t>
            </a:r>
            <a:r>
              <a:rPr lang="sk-SK" sz="2400" i="0" dirty="0">
                <a:latin typeface="Arial" charset="0"/>
              </a:rPr>
              <a:t> (expanzia).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Hi5 (www.hi5.com):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Sociálna sieť, ktorá bola derivovaná z </a:t>
            </a:r>
            <a:r>
              <a:rPr lang="sk-SK" sz="2400" i="0" dirty="0" err="1">
                <a:latin typeface="Arial" charset="0"/>
              </a:rPr>
              <a:t>MySpace</a:t>
            </a:r>
            <a:r>
              <a:rPr lang="sk-SK" sz="2400" i="0" dirty="0">
                <a:latin typeface="Arial" charset="0"/>
              </a:rPr>
              <a:t> 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		pre tínedžerov (40 mil. </a:t>
            </a:r>
            <a:r>
              <a:rPr lang="sk-SK" sz="2400" i="0" dirty="0" err="1">
                <a:latin typeface="Arial" charset="0"/>
              </a:rPr>
              <a:t>použ</a:t>
            </a:r>
            <a:r>
              <a:rPr lang="sk-SK" sz="2400" i="0" dirty="0">
                <a:latin typeface="Arial" charset="0"/>
              </a:rPr>
              <a:t>.).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Je to 8. najrozšírenejšia sociálna sieť v USA, 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		viac profilovaná ako </a:t>
            </a:r>
            <a:r>
              <a:rPr lang="sk-SK" sz="2400" i="0" dirty="0" err="1">
                <a:latin typeface="Arial" charset="0"/>
              </a:rPr>
              <a:t>MySpace</a:t>
            </a:r>
            <a:r>
              <a:rPr lang="sk-SK" sz="2400" i="0" dirty="0">
                <a:latin typeface="Arial" charset="0"/>
              </a:rPr>
              <a:t>.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Značne obľúbené</a:t>
            </a:r>
            <a:r>
              <a:rPr lang="sk-SK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: </a:t>
            </a:r>
            <a:r>
              <a:rPr lang="sk-SK" sz="2400" dirty="0" err="1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Hip</a:t>
            </a:r>
            <a:r>
              <a:rPr lang="sk-SK" sz="240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 Hop a R</a:t>
            </a:r>
            <a:r>
              <a:rPr lang="en-US" sz="240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&amp;B</a:t>
            </a:r>
            <a:r>
              <a:rPr lang="en-US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.</a:t>
            </a:r>
            <a:r>
              <a:rPr lang="sk-SK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80333BB8-4FF7-49CF-BC27-3432118E4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476672"/>
            <a:ext cx="68531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 dirty="0"/>
              <a:t>Sociálne siete v minulosti a dnes</a:t>
            </a:r>
            <a:endParaRPr lang="cs-CZ" altLang="sk-SK" sz="3200" b="1" i="0" dirty="0"/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3A17A006-839B-4B58-952E-363377303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ED1D2A2D-3457-4A43-AB78-227E3441C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700213"/>
            <a:ext cx="8154987" cy="55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eaLnBrk="1" hangingPunct="1">
              <a:defRPr/>
            </a:pPr>
            <a:r>
              <a:rPr lang="sk-SK" sz="2400" i="0" dirty="0" err="1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Facebook</a:t>
            </a:r>
            <a:r>
              <a:rPr lang="sk-SK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 (</a:t>
            </a:r>
            <a:r>
              <a:rPr lang="sk-SK" sz="2400" i="0" dirty="0" err="1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www.facebook.com</a:t>
            </a:r>
            <a:r>
              <a:rPr lang="sk-SK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):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Obrovská sociálna sieť združujúca priateľov </a:t>
            </a:r>
          </a:p>
          <a:p>
            <a:pPr marL="342900" indent="-342900">
              <a:defRPr/>
            </a:pPr>
            <a:r>
              <a:rPr lang="sk-SK" sz="2400" i="0" dirty="0">
                <a:latin typeface="Arial" charset="0"/>
              </a:rPr>
              <a:t>	z celého sveta.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Projekt Marka </a:t>
            </a:r>
            <a:r>
              <a:rPr lang="sk-SK" sz="2400" i="0" dirty="0" err="1">
                <a:latin typeface="Arial" charset="0"/>
              </a:rPr>
              <a:t>Zuckerbera</a:t>
            </a:r>
            <a:r>
              <a:rPr lang="sk-SK" sz="2400" i="0" dirty="0">
                <a:latin typeface="Arial" charset="0"/>
              </a:rPr>
              <a:t> zo štúdia na </a:t>
            </a:r>
            <a:r>
              <a:rPr lang="sk-SK" sz="2400" i="0" dirty="0" err="1">
                <a:latin typeface="Arial" charset="0"/>
              </a:rPr>
              <a:t>Harvarde</a:t>
            </a:r>
            <a:r>
              <a:rPr lang="sk-SK" sz="2400" i="0" dirty="0">
                <a:latin typeface="Arial" charset="0"/>
              </a:rPr>
              <a:t>.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Pozvánka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Klasifikuje používateľa do jednej z nespočetných skupín</a:t>
            </a:r>
          </a:p>
          <a:p>
            <a:pPr marL="342900" indent="-342900">
              <a:defRPr/>
            </a:pPr>
            <a:r>
              <a:rPr lang="sk-SK" sz="2400" i="0" dirty="0">
                <a:latin typeface="Arial" charset="0"/>
              </a:rPr>
              <a:t>	podľa: mesta bydliska, absolvovanej univerzity a pod.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Analyzuje vzťahy medzi používateľom a priateľmi jeho </a:t>
            </a:r>
          </a:p>
          <a:p>
            <a:pPr marL="342900" indent="-342900">
              <a:defRPr/>
            </a:pPr>
            <a:r>
              <a:rPr lang="sk-SK" sz="2400" i="0" dirty="0">
                <a:latin typeface="Arial" charset="0"/>
              </a:rPr>
              <a:t>	priateľov a na základe podobnosti ponúka </a:t>
            </a:r>
          </a:p>
          <a:p>
            <a:pPr marL="342900" indent="-342900">
              <a:defRPr/>
            </a:pPr>
            <a:r>
              <a:rPr lang="sk-SK" sz="2400" i="0" dirty="0">
                <a:latin typeface="Arial" charset="0"/>
              </a:rPr>
              <a:t>	potenciálnych priateľov.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Používa </a:t>
            </a:r>
            <a:r>
              <a:rPr lang="sk-SK" sz="2400" i="0" dirty="0" err="1">
                <a:latin typeface="Arial" charset="0"/>
              </a:rPr>
              <a:t>vizualizačné</a:t>
            </a:r>
            <a:r>
              <a:rPr lang="sk-SK" sz="2400" i="0" dirty="0">
                <a:latin typeface="Arial" charset="0"/>
              </a:rPr>
              <a:t> prostredie  „</a:t>
            </a:r>
            <a:r>
              <a:rPr lang="sk-SK" sz="2400" i="0" dirty="0" err="1">
                <a:latin typeface="Arial" charset="0"/>
              </a:rPr>
              <a:t>touchgraph</a:t>
            </a:r>
            <a:r>
              <a:rPr lang="sk-SK" sz="2400" i="0" dirty="0">
                <a:latin typeface="Arial" charset="0"/>
              </a:rPr>
              <a:t>“, </a:t>
            </a:r>
          </a:p>
          <a:p>
            <a:pPr marL="342900" indent="-342900">
              <a:defRPr/>
            </a:pPr>
            <a:r>
              <a:rPr lang="sk-SK" sz="2400" i="0" dirty="0">
                <a:latin typeface="Arial" charset="0"/>
              </a:rPr>
              <a:t>	ktoré </a:t>
            </a:r>
            <a:r>
              <a:rPr lang="sk-SK" sz="2400" i="0" dirty="0" err="1">
                <a:latin typeface="Arial" charset="0"/>
              </a:rPr>
              <a:t>vizualizuje</a:t>
            </a:r>
            <a:r>
              <a:rPr lang="sk-SK" sz="2400" i="0" dirty="0">
                <a:latin typeface="Arial" charset="0"/>
              </a:rPr>
              <a:t> priateľstvá   podľa skupín, </a:t>
            </a:r>
          </a:p>
          <a:p>
            <a:pPr marL="342900" indent="-342900">
              <a:defRPr/>
            </a:pPr>
            <a:r>
              <a:rPr lang="sk-SK" sz="2400" i="0" dirty="0">
                <a:latin typeface="Arial" charset="0"/>
              </a:rPr>
              <a:t>	do ktorých priatelia patria.</a:t>
            </a:r>
          </a:p>
          <a:p>
            <a:pPr marL="342900" indent="-342900">
              <a:defRPr/>
            </a:pPr>
            <a:endParaRPr lang="en-US" sz="2400" i="0" dirty="0">
              <a:latin typeface="Arial" charset="0"/>
            </a:endParaRPr>
          </a:p>
          <a:p>
            <a:pPr marL="342900" indent="-342900">
              <a:buFont typeface="Wingdings" pitchFamily="2" charset="2"/>
              <a:buChar char="q"/>
              <a:defRPr/>
            </a:pPr>
            <a:endParaRPr lang="en-US" sz="2000" i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90240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45631-4BC9-48C0-BB3F-93B8EDE6F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D35F129F-AE0E-6F81-3DEE-1B8C3399F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0991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 dirty="0"/>
              <a:t>Sociálne siete dnes</a:t>
            </a:r>
            <a:endParaRPr lang="cs-CZ" altLang="sk-SK" sz="3200" b="1" i="0" dirty="0"/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61454E7A-46D2-8790-D60E-496FD3C48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A31543F9-F407-6CDD-FAA5-BFCF7DDF9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648" y="1628800"/>
            <a:ext cx="261802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 sz="2400" i="0" dirty="0">
              <a:solidFill>
                <a:schemeClr val="bg1">
                  <a:lumMod val="25000"/>
                </a:schemeClr>
              </a:solidFill>
              <a:latin typeface="Arial" charset="0"/>
            </a:endParaRP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Najpoužívanejšie: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sk-SK" sz="2400" i="0" dirty="0">
                <a:latin typeface="Arial" charset="0"/>
              </a:rPr>
              <a:t>Facebook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sk-SK" sz="2400" i="0" dirty="0">
                <a:latin typeface="Arial" charset="0"/>
              </a:rPr>
              <a:t>YouTube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sk-SK" sz="2400" i="0" dirty="0">
                <a:latin typeface="Arial" charset="0"/>
              </a:rPr>
              <a:t>WhatsApp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sk-SK" sz="2400" i="0" dirty="0">
                <a:latin typeface="Arial" charset="0"/>
              </a:rPr>
              <a:t>Instagram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sk-SK" sz="2400" i="0" dirty="0">
                <a:latin typeface="Arial" charset="0"/>
              </a:rPr>
              <a:t>Tik-Tok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sk-SK" sz="2400" i="0" dirty="0" err="1">
                <a:latin typeface="Arial" charset="0"/>
              </a:rPr>
              <a:t>Snapchat</a:t>
            </a:r>
            <a:endParaRPr lang="sk-SK" sz="2400" i="0" dirty="0">
              <a:latin typeface="Arial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sk-SK" sz="2400" i="0" dirty="0" err="1">
                <a:latin typeface="Arial" charset="0"/>
              </a:rPr>
              <a:t>Pinterest</a:t>
            </a:r>
            <a:endParaRPr lang="sk-SK" sz="2400" i="0" dirty="0">
              <a:latin typeface="Arial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sk-SK" sz="2400" i="0" dirty="0" err="1">
                <a:latin typeface="Arial" charset="0"/>
              </a:rPr>
              <a:t>Reddit</a:t>
            </a:r>
            <a:endParaRPr lang="sk-SK" sz="2400" i="0" dirty="0">
              <a:latin typeface="Arial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sk-SK" sz="2400" i="0" dirty="0">
                <a:latin typeface="Arial" charset="0"/>
              </a:rPr>
              <a:t>LinkedIn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sk-SK" sz="2400" i="0" dirty="0">
                <a:latin typeface="Arial" charset="0"/>
              </a:rPr>
              <a:t>X (</a:t>
            </a:r>
            <a:r>
              <a:rPr lang="sk-SK" sz="2400" i="0" dirty="0" err="1">
                <a:latin typeface="Arial" charset="0"/>
              </a:rPr>
              <a:t>Twiter</a:t>
            </a:r>
            <a:r>
              <a:rPr lang="sk-SK" sz="2400" i="0" dirty="0">
                <a:latin typeface="Arial" charset="0"/>
              </a:rPr>
              <a:t>) 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D6523317-C8B6-5BD6-3F5A-49DC8335C2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2461" y="1988840"/>
            <a:ext cx="262123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sk-SK" sz="2400" i="0" dirty="0" err="1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Profesné</a:t>
            </a:r>
            <a:r>
              <a:rPr lang="sk-SK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: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LinkedIn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400" i="0" dirty="0" err="1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iamResearcher</a:t>
            </a:r>
            <a:endParaRPr lang="sk-SK" sz="2400" i="0" dirty="0">
              <a:solidFill>
                <a:schemeClr val="bg1">
                  <a:lumMod val="25000"/>
                </a:schemeClr>
              </a:solidFill>
              <a:latin typeface="Arial" charset="0"/>
            </a:endParaRPr>
          </a:p>
          <a:p>
            <a:pPr marL="342900" indent="-342900">
              <a:buFont typeface="Wingdings" pitchFamily="2" charset="2"/>
              <a:buChar char="q"/>
              <a:defRPr/>
            </a:pPr>
            <a:endParaRPr lang="en-US" sz="2400" i="0" dirty="0">
              <a:solidFill>
                <a:schemeClr val="bg1">
                  <a:lumMod val="25000"/>
                </a:schemeClr>
              </a:solidFill>
              <a:latin typeface="Arial" charset="0"/>
            </a:endParaRPr>
          </a:p>
          <a:p>
            <a:pPr marL="342900" indent="-342900" eaLnBrk="1" hangingPunct="1">
              <a:defRPr/>
            </a:pPr>
            <a:endParaRPr lang="sk-SK" sz="2400" i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89855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6DACEA24-117E-4622-A1FE-039CA37A8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58404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Sociálne siete – vstupné dáta</a:t>
            </a:r>
            <a:endParaRPr lang="cs-CZ" altLang="sk-SK" sz="3200" b="1" i="0"/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EDE971B3-C7B1-4099-94A7-431DB40A4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12292" name="Text Box 4">
            <a:extLst>
              <a:ext uri="{FF2B5EF4-FFF2-40B4-BE49-F238E27FC236}">
                <a16:creationId xmlns:a16="http://schemas.microsoft.com/office/drawing/2014/main" id="{81E17113-DBE0-4BC0-A976-197E72D49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213" y="1785938"/>
            <a:ext cx="8709025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Existujú dve formy reprezentácie dát pre vizualizáciu 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Sociálnej siete: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1.	</a:t>
            </a:r>
            <a:r>
              <a:rPr lang="sk-SK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Pravouhlé zobrazenie </a:t>
            </a:r>
            <a:r>
              <a:rPr lang="sk-SK" sz="2400" i="0" dirty="0">
                <a:latin typeface="Arial" charset="0"/>
              </a:rPr>
              <a:t>(vyhodnotenie dát z formulárov, 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	ankiet, prieskumov aj štatistických výskumov). 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	Riadky reprezentujú jednotlivé prípady štúdie - entity, 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	stĺpce ich vlastnosti alebo hodnoty meraní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	a bunky vyjadrujú hodnotu vlastnosti istej osoby.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2.	</a:t>
            </a:r>
            <a:r>
              <a:rPr lang="sk-SK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Štvorcové zobrazenie </a:t>
            </a:r>
            <a:r>
              <a:rPr lang="sk-SK" sz="2400" i="0" dirty="0">
                <a:latin typeface="Arial" charset="0"/>
              </a:rPr>
              <a:t>resp.</a:t>
            </a:r>
            <a:r>
              <a:rPr lang="sk-SK" sz="2400" i="0" dirty="0">
                <a:solidFill>
                  <a:srgbClr val="006666"/>
                </a:solidFill>
                <a:latin typeface="Arial" charset="0"/>
              </a:rPr>
              <a:t> </a:t>
            </a:r>
            <a:r>
              <a:rPr lang="sk-SK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sieťová reprezentácia </a:t>
            </a:r>
            <a:r>
              <a:rPr lang="sk-SK" sz="2400" i="0" dirty="0">
                <a:latin typeface="Arial" charset="0"/>
              </a:rPr>
              <a:t>je matica,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	v ktorej sú stĺpce a riadky reprezentované tými istými 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	entitami. Bunky matice reprezentujú vzťah medzi entitami.</a:t>
            </a:r>
            <a:endParaRPr lang="cs-CZ" sz="2400" i="0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3327BE46-189E-450B-A1CF-4CD433B17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58404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Sociálne siete – vstupné dáta</a:t>
            </a:r>
            <a:endParaRPr lang="cs-CZ" altLang="sk-SK" sz="3200" b="1" i="0"/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3867A870-9931-4495-8317-6ED0C21E6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graphicFrame>
        <p:nvGraphicFramePr>
          <p:cNvPr id="36910" name="Group 46">
            <a:extLst>
              <a:ext uri="{FF2B5EF4-FFF2-40B4-BE49-F238E27FC236}">
                <a16:creationId xmlns:a16="http://schemas.microsoft.com/office/drawing/2014/main" id="{B636F328-7809-4444-AA08-A48F173BDD2D}"/>
              </a:ext>
            </a:extLst>
          </p:cNvPr>
          <p:cNvGraphicFramePr>
            <a:graphicFrameLocks noGrp="1"/>
          </p:cNvGraphicFramePr>
          <p:nvPr/>
        </p:nvGraphicFramePr>
        <p:xfrm>
          <a:off x="1042988" y="2133600"/>
          <a:ext cx="7102475" cy="2722564"/>
        </p:xfrm>
        <a:graphic>
          <a:graphicData uri="http://schemas.openxmlformats.org/drawingml/2006/table">
            <a:tbl>
              <a:tblPr/>
              <a:tblGrid>
                <a:gridCol w="1776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4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0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0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sk-SK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Pohlavie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Vzdelanie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Dominika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žena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vysokoškolské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Matúš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stredoškolské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56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Jakub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postgraduálne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Klarisa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žena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vysokoškolské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postgraduálne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353" name="Text Box 45">
            <a:extLst>
              <a:ext uri="{FF2B5EF4-FFF2-40B4-BE49-F238E27FC236}">
                <a16:creationId xmlns:a16="http://schemas.microsoft.com/office/drawing/2014/main" id="{F1CF7239-A0BF-4EC7-82F6-E03E859FE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913" y="1574800"/>
            <a:ext cx="5372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sk-SK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Pravouhlé zobrazenie </a:t>
            </a:r>
            <a:r>
              <a:rPr lang="sk-SK" sz="2400" i="0" dirty="0">
                <a:latin typeface="Arial" charset="0"/>
              </a:rPr>
              <a:t>štatistických dát</a:t>
            </a:r>
          </a:p>
        </p:txBody>
      </p:sp>
      <p:sp>
        <p:nvSpPr>
          <p:cNvPr id="13354" name="Text Box 43">
            <a:extLst>
              <a:ext uri="{FF2B5EF4-FFF2-40B4-BE49-F238E27FC236}">
                <a16:creationId xmlns:a16="http://schemas.microsoft.com/office/drawing/2014/main" id="{68F136D8-64BA-4756-8111-EED080097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937125"/>
            <a:ext cx="8589963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k-SK" sz="2000" i="0" dirty="0">
                <a:latin typeface="Arial" charset="0"/>
              </a:rPr>
              <a:t>Porovnanie:</a:t>
            </a:r>
          </a:p>
          <a:p>
            <a:pPr>
              <a:defRPr/>
            </a:pPr>
            <a:r>
              <a:rPr lang="sk-SK" sz="20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Pravouhlé zobrazenie – konvenčná štruktúra dát – odhaľuje kvantitatívne a kvalitatívne vlastnosti jednotlivých prvkov siete.</a:t>
            </a:r>
          </a:p>
          <a:p>
            <a:pPr>
              <a:defRPr/>
            </a:pPr>
            <a:r>
              <a:rPr lang="sk-SK" sz="20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Štvorcové zobrazenie nás informuje o vzťahoch medzi jednotlivými prvkami siete navzájom.</a:t>
            </a:r>
          </a:p>
          <a:p>
            <a:pPr>
              <a:defRPr/>
            </a:pPr>
            <a:endParaRPr lang="sk-SK" sz="2000" i="0" dirty="0">
              <a:solidFill>
                <a:srgbClr val="006666"/>
              </a:solidFill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4E850CA3-4F49-4E78-815A-16E9FE844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58404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Sociálne siete – vstupné dáta</a:t>
            </a:r>
            <a:endParaRPr lang="cs-CZ" altLang="sk-SK" sz="3200" b="1" i="0"/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4F3FACFF-9A51-4C24-BA7A-BAA082A27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14340" name="Text Box 41">
            <a:extLst>
              <a:ext uri="{FF2B5EF4-FFF2-40B4-BE49-F238E27FC236}">
                <a16:creationId xmlns:a16="http://schemas.microsoft.com/office/drawing/2014/main" id="{46EDCA2D-D9DB-4AB4-BC57-DEEF22CB6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913" y="1574800"/>
            <a:ext cx="5353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sk-SK" sz="2400" i="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Štvorcové zobrazenie </a:t>
            </a:r>
            <a:r>
              <a:rPr lang="sk-SK" sz="2400" i="0" dirty="0">
                <a:latin typeface="Arial" charset="0"/>
              </a:rPr>
              <a:t>štatistických dát</a:t>
            </a:r>
          </a:p>
        </p:txBody>
      </p:sp>
      <p:graphicFrame>
        <p:nvGraphicFramePr>
          <p:cNvPr id="38047" name="Group 159">
            <a:extLst>
              <a:ext uri="{FF2B5EF4-FFF2-40B4-BE49-F238E27FC236}">
                <a16:creationId xmlns:a16="http://schemas.microsoft.com/office/drawing/2014/main" id="{4EEFCC49-3888-4A73-B047-274D33D8CF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709531"/>
              </p:ext>
            </p:extLst>
          </p:nvPr>
        </p:nvGraphicFramePr>
        <p:xfrm>
          <a:off x="1042988" y="2133600"/>
          <a:ext cx="7286625" cy="2714626"/>
        </p:xfrm>
        <a:graphic>
          <a:graphicData uri="http://schemas.openxmlformats.org/drawingml/2006/table">
            <a:tbl>
              <a:tblPr/>
              <a:tblGrid>
                <a:gridCol w="1416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46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31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8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69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69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279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osoba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Dominika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Matúš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Jakub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Klarisa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Adam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73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Dominika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79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Matúš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79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Jakub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73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Klarisa</a:t>
                      </a:r>
                      <a:endParaRPr kumimoji="0" lang="sk-SK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79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Adam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sk-SK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sk-SK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440" name="BlokTextu 56">
            <a:extLst>
              <a:ext uri="{FF2B5EF4-FFF2-40B4-BE49-F238E27FC236}">
                <a16:creationId xmlns:a16="http://schemas.microsoft.com/office/drawing/2014/main" id="{F1118C89-905D-4335-B097-45B51B450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5013325"/>
            <a:ext cx="8907462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000" i="0"/>
              <a:t>V štvorcovom zobrazení môžeme porovnávať: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000" b="1" i="0"/>
              <a:t>riadky</a:t>
            </a:r>
            <a:r>
              <a:rPr lang="sk-SK" altLang="sk-SK" sz="2000" i="0"/>
              <a:t> – zistenie podobnosti medzi osobami, lebo majú podobných priateľov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000" b="1" i="0"/>
              <a:t>stĺpce</a:t>
            </a:r>
            <a:r>
              <a:rPr lang="sk-SK" altLang="sk-SK" sz="2000" i="0"/>
              <a:t> – zistenie kto je komu podobný, lebo si ich vybrala za priateľa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000" i="0"/>
              <a:t>	tá istá osoba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sk-SK" altLang="sk-SK" sz="2000" i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1DFF998D-C5EA-447C-AB23-5AC7BC5B1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58404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Sociálne siete – vstupné dáta</a:t>
            </a:r>
            <a:endParaRPr lang="cs-CZ" altLang="sk-SK" sz="3200" b="1" i="0"/>
          </a:p>
        </p:txBody>
      </p:sp>
      <p:sp>
        <p:nvSpPr>
          <p:cNvPr id="17411" name="Text Box 3">
            <a:extLst>
              <a:ext uri="{FF2B5EF4-FFF2-40B4-BE49-F238E27FC236}">
                <a16:creationId xmlns:a16="http://schemas.microsoft.com/office/drawing/2014/main" id="{EC20C693-376D-4D4D-AFEE-79A0F17754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17412" name="Text Box 41">
            <a:extLst>
              <a:ext uri="{FF2B5EF4-FFF2-40B4-BE49-F238E27FC236}">
                <a16:creationId xmlns:a16="http://schemas.microsoft.com/office/drawing/2014/main" id="{57414332-1C15-4FBD-B976-5DFAF1DD4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557338"/>
            <a:ext cx="7704138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400" i="0"/>
              <a:t>Štvorcové zobrazenie je možné analyzovať:</a:t>
            </a: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000" i="0"/>
              <a:t> Ak sa v ňom nachádza približne rovnaký počet „1“ a „0“, potom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000" i="0"/>
              <a:t>	má sieť priemernú hustotu obľúbenosti.</a:t>
            </a: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000" i="0"/>
              <a:t> Porovnaním stĺpcov a riadkov je možné určiť, či sa vo voľbách</a:t>
            </a:r>
          </a:p>
          <a:p>
            <a:pPr lvl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000" i="0"/>
              <a:t>		nachádza reciprocita (vzájomné priateľské vzťahy).</a:t>
            </a:r>
          </a:p>
        </p:txBody>
      </p:sp>
      <p:sp>
        <p:nvSpPr>
          <p:cNvPr id="17413" name="Text Box 58">
            <a:extLst>
              <a:ext uri="{FF2B5EF4-FFF2-40B4-BE49-F238E27FC236}">
                <a16:creationId xmlns:a16="http://schemas.microsoft.com/office/drawing/2014/main" id="{49CE4D4E-BF07-44AA-A13D-F1514DD2A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3789363"/>
            <a:ext cx="1136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 i="0"/>
              <a:t>Dominika</a:t>
            </a:r>
          </a:p>
        </p:txBody>
      </p:sp>
      <p:sp>
        <p:nvSpPr>
          <p:cNvPr id="17414" name="Text Box 59">
            <a:extLst>
              <a:ext uri="{FF2B5EF4-FFF2-40B4-BE49-F238E27FC236}">
                <a16:creationId xmlns:a16="http://schemas.microsoft.com/office/drawing/2014/main" id="{6A222734-0DAB-4C9B-A0FB-4907E7736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3789363"/>
            <a:ext cx="806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 i="0"/>
              <a:t>Matúš</a:t>
            </a:r>
          </a:p>
        </p:txBody>
      </p:sp>
      <p:sp>
        <p:nvSpPr>
          <p:cNvPr id="17415" name="Text Box 60">
            <a:extLst>
              <a:ext uri="{FF2B5EF4-FFF2-40B4-BE49-F238E27FC236}">
                <a16:creationId xmlns:a16="http://schemas.microsoft.com/office/drawing/2014/main" id="{29948BEA-479A-4584-B07D-291429DD7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5229225"/>
            <a:ext cx="793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 i="0"/>
              <a:t>Jakub</a:t>
            </a:r>
          </a:p>
        </p:txBody>
      </p:sp>
      <p:sp>
        <p:nvSpPr>
          <p:cNvPr id="17416" name="Text Box 61">
            <a:extLst>
              <a:ext uri="{FF2B5EF4-FFF2-40B4-BE49-F238E27FC236}">
                <a16:creationId xmlns:a16="http://schemas.microsoft.com/office/drawing/2014/main" id="{8AA5679E-354E-4A6A-A833-4D1C3E56F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5229225"/>
            <a:ext cx="781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 i="0"/>
              <a:t>Adam</a:t>
            </a:r>
          </a:p>
        </p:txBody>
      </p:sp>
      <p:sp>
        <p:nvSpPr>
          <p:cNvPr id="17417" name="Text Box 62">
            <a:extLst>
              <a:ext uri="{FF2B5EF4-FFF2-40B4-BE49-F238E27FC236}">
                <a16:creationId xmlns:a16="http://schemas.microsoft.com/office/drawing/2014/main" id="{BC372CE0-8B06-4CB6-8C0F-56EFB6D96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5876925"/>
            <a:ext cx="882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 i="0"/>
              <a:t>Klarisa</a:t>
            </a:r>
          </a:p>
        </p:txBody>
      </p:sp>
      <p:sp>
        <p:nvSpPr>
          <p:cNvPr id="17418" name="Line 63">
            <a:extLst>
              <a:ext uri="{FF2B5EF4-FFF2-40B4-BE49-F238E27FC236}">
                <a16:creationId xmlns:a16="http://schemas.microsoft.com/office/drawing/2014/main" id="{40457684-76C0-40BA-8BDE-C306BD5975A4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9838" y="4076700"/>
            <a:ext cx="1368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7419" name="Line 65">
            <a:extLst>
              <a:ext uri="{FF2B5EF4-FFF2-40B4-BE49-F238E27FC236}">
                <a16:creationId xmlns:a16="http://schemas.microsoft.com/office/drawing/2014/main" id="{9B54E2B8-E9B6-4533-AEB4-778F680BFC5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87900" y="5445125"/>
            <a:ext cx="936625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7420" name="Line 66">
            <a:extLst>
              <a:ext uri="{FF2B5EF4-FFF2-40B4-BE49-F238E27FC236}">
                <a16:creationId xmlns:a16="http://schemas.microsoft.com/office/drawing/2014/main" id="{5326A10A-5532-4FEB-B0AB-E7690B68A2F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59113" y="5445125"/>
            <a:ext cx="2665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7421" name="Line 67">
            <a:extLst>
              <a:ext uri="{FF2B5EF4-FFF2-40B4-BE49-F238E27FC236}">
                <a16:creationId xmlns:a16="http://schemas.microsoft.com/office/drawing/2014/main" id="{DFDF5AAA-54D0-40BF-AE56-411DAA63AE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59113" y="4149725"/>
            <a:ext cx="649287" cy="11509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7422" name="Line 68">
            <a:extLst>
              <a:ext uri="{FF2B5EF4-FFF2-40B4-BE49-F238E27FC236}">
                <a16:creationId xmlns:a16="http://schemas.microsoft.com/office/drawing/2014/main" id="{13D48298-753F-478E-92AF-4AA125DE504F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9838" y="4149725"/>
            <a:ext cx="1944687" cy="1223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7423" name="Line 69">
            <a:extLst>
              <a:ext uri="{FF2B5EF4-FFF2-40B4-BE49-F238E27FC236}">
                <a16:creationId xmlns:a16="http://schemas.microsoft.com/office/drawing/2014/main" id="{50192D6E-201B-40CA-A1A0-D0F938B377F7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9700" y="4149725"/>
            <a:ext cx="576263" cy="11509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59EAFCA0-C3E1-4015-8E82-5A35003D9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3322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Sociálne siete - prvky</a:t>
            </a:r>
            <a:endParaRPr lang="cs-CZ" altLang="sk-SK" sz="3200" b="1" i="0"/>
          </a:p>
        </p:txBody>
      </p:sp>
      <p:sp>
        <p:nvSpPr>
          <p:cNvPr id="18435" name="Text Box 3">
            <a:extLst>
              <a:ext uri="{FF2B5EF4-FFF2-40B4-BE49-F238E27FC236}">
                <a16:creationId xmlns:a16="http://schemas.microsoft.com/office/drawing/2014/main" id="{2DA85AAC-5748-48E8-9E54-EB7D80E1E7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2D6128F8-510C-4E62-A761-FF6062F78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63" y="1916113"/>
            <a:ext cx="8389937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eaLnBrk="1" hangingPunct="1"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Sociálna sieť </a:t>
            </a:r>
            <a:r>
              <a:rPr lang="sk-SK" sz="2400" i="0" dirty="0">
                <a:latin typeface="Arial" charset="0"/>
              </a:rPr>
              <a:t>je reprezentovaná </a:t>
            </a:r>
            <a:r>
              <a:rPr lang="sk-SK" sz="2400" i="0" dirty="0" err="1">
                <a:latin typeface="Arial" charset="0"/>
              </a:rPr>
              <a:t>incidenčnou</a:t>
            </a:r>
            <a:r>
              <a:rPr lang="sk-SK" sz="2400" i="0" dirty="0">
                <a:latin typeface="Arial" charset="0"/>
              </a:rPr>
              <a:t> maticou </a:t>
            </a:r>
            <a:r>
              <a:rPr lang="sk-SK" sz="2400" dirty="0">
                <a:latin typeface="Arial" charset="0"/>
              </a:rPr>
              <a:t>B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vrcholov a hrán (</a:t>
            </a:r>
            <a:r>
              <a:rPr lang="sk-SK" sz="2400" u="sng" dirty="0">
                <a:latin typeface="Arial" charset="0"/>
              </a:rPr>
              <a:t>n x m</a:t>
            </a:r>
            <a:r>
              <a:rPr lang="sk-SK" sz="2400" i="0" dirty="0">
                <a:latin typeface="Arial" charset="0"/>
              </a:rPr>
              <a:t>, kde </a:t>
            </a:r>
            <a:r>
              <a:rPr lang="sk-SK" sz="2400" dirty="0">
                <a:latin typeface="Arial" charset="0"/>
              </a:rPr>
              <a:t>n</a:t>
            </a:r>
            <a:r>
              <a:rPr lang="sk-SK" sz="2400" i="0" dirty="0">
                <a:latin typeface="Arial" charset="0"/>
              </a:rPr>
              <a:t> je celkový počet vrcholov a </a:t>
            </a:r>
          </a:p>
          <a:p>
            <a:pPr marL="342900" indent="-342900" eaLnBrk="1" hangingPunct="1">
              <a:defRPr/>
            </a:pPr>
            <a:r>
              <a:rPr lang="sk-SK" sz="2400" dirty="0">
                <a:latin typeface="Arial" charset="0"/>
              </a:rPr>
              <a:t>m</a:t>
            </a:r>
            <a:r>
              <a:rPr lang="sk-SK" sz="2400" i="0" dirty="0">
                <a:latin typeface="Arial" charset="0"/>
              </a:rPr>
              <a:t> je počet hrán). Každý prvok </a:t>
            </a:r>
            <a:r>
              <a:rPr lang="sk-SK" sz="2400" dirty="0" err="1">
                <a:latin typeface="Arial" charset="0"/>
              </a:rPr>
              <a:t>b</a:t>
            </a:r>
            <a:r>
              <a:rPr lang="sk-SK" sz="2400" baseline="-25000" dirty="0" err="1">
                <a:latin typeface="Arial" charset="0"/>
              </a:rPr>
              <a:t>ij</a:t>
            </a:r>
            <a:r>
              <a:rPr lang="sk-SK" sz="2400" i="0" dirty="0">
                <a:latin typeface="Arial" charset="0"/>
              </a:rPr>
              <a:t> matice </a:t>
            </a:r>
            <a:r>
              <a:rPr lang="sk-SK" sz="2400" dirty="0">
                <a:latin typeface="Arial" charset="0"/>
              </a:rPr>
              <a:t>B</a:t>
            </a:r>
            <a:r>
              <a:rPr lang="sk-SK" sz="2400" i="0" dirty="0">
                <a:latin typeface="Arial" charset="0"/>
              </a:rPr>
              <a:t> je: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		</a:t>
            </a:r>
            <a:r>
              <a:rPr lang="sk-SK" sz="2400" dirty="0" err="1">
                <a:latin typeface="Arial" charset="0"/>
              </a:rPr>
              <a:t>b</a:t>
            </a:r>
            <a:r>
              <a:rPr lang="sk-SK" sz="2400" baseline="-25000" dirty="0" err="1">
                <a:latin typeface="Arial" charset="0"/>
              </a:rPr>
              <a:t>ij</a:t>
            </a:r>
            <a:r>
              <a:rPr lang="sk-SK" sz="2400" dirty="0">
                <a:latin typeface="Arial" charset="0"/>
              </a:rPr>
              <a:t> = 1</a:t>
            </a:r>
            <a:r>
              <a:rPr lang="sk-SK" sz="2400" i="0" dirty="0">
                <a:latin typeface="Arial" charset="0"/>
              </a:rPr>
              <a:t> ak vrchol </a:t>
            </a:r>
            <a:r>
              <a:rPr lang="sk-SK" sz="2400" dirty="0">
                <a:latin typeface="Arial" charset="0"/>
              </a:rPr>
              <a:t>i</a:t>
            </a:r>
            <a:r>
              <a:rPr lang="sk-SK" sz="2400" i="0" dirty="0">
                <a:latin typeface="Arial" charset="0"/>
              </a:rPr>
              <a:t> je </a:t>
            </a:r>
            <a:r>
              <a:rPr lang="sk-SK" sz="2400" i="0" dirty="0" err="1">
                <a:latin typeface="Arial" charset="0"/>
              </a:rPr>
              <a:t>incidentný</a:t>
            </a:r>
            <a:r>
              <a:rPr lang="sk-SK" sz="2400" i="0" dirty="0">
                <a:latin typeface="Arial" charset="0"/>
              </a:rPr>
              <a:t> s hranou </a:t>
            </a:r>
            <a:r>
              <a:rPr lang="sk-SK" sz="2400" dirty="0">
                <a:latin typeface="Arial" charset="0"/>
              </a:rPr>
              <a:t>j</a:t>
            </a:r>
            <a:r>
              <a:rPr lang="sk-SK" sz="2400" i="0" dirty="0">
                <a:latin typeface="Arial" charset="0"/>
              </a:rPr>
              <a:t> v grafe G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		</a:t>
            </a:r>
            <a:r>
              <a:rPr lang="sk-SK" sz="2400" dirty="0" err="1">
                <a:latin typeface="Arial" charset="0"/>
              </a:rPr>
              <a:t>b</a:t>
            </a:r>
            <a:r>
              <a:rPr lang="sk-SK" sz="2400" baseline="-25000" dirty="0" err="1">
                <a:latin typeface="Arial" charset="0"/>
              </a:rPr>
              <a:t>ij</a:t>
            </a:r>
            <a:r>
              <a:rPr lang="sk-SK" sz="2400" dirty="0">
                <a:latin typeface="Arial" charset="0"/>
              </a:rPr>
              <a:t> = 0</a:t>
            </a:r>
            <a:r>
              <a:rPr lang="sk-SK" sz="2400" i="0" dirty="0">
                <a:latin typeface="Arial" charset="0"/>
              </a:rPr>
              <a:t> inak.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Táto reprezentácia sa nazýva 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matica </a:t>
            </a: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susednosti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sk-SK" sz="2400" i="0" dirty="0">
                <a:latin typeface="Arial" charset="0"/>
              </a:rPr>
              <a:t>– 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najjednoduchšia a najpoužívanejšia binárna forma.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Takouto maticou je aj štvorcové zobrazenie. 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 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Vizualizácia matice </a:t>
            </a:r>
            <a:r>
              <a:rPr lang="sk-SK" sz="2400" i="0" dirty="0" err="1">
                <a:latin typeface="Arial" charset="0"/>
              </a:rPr>
              <a:t>susednosti</a:t>
            </a:r>
            <a:r>
              <a:rPr lang="sk-SK" sz="2400" i="0" dirty="0">
                <a:latin typeface="Arial" charset="0"/>
              </a:rPr>
              <a:t> je graf – sociálna sieť.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Uzly sú entity siete a hrany reprezentujú reláciu medzi </a:t>
            </a:r>
          </a:p>
          <a:p>
            <a:pPr marL="342900" indent="-342900" eaLnBrk="1" hangingPunct="1">
              <a:defRPr/>
            </a:pPr>
            <a:r>
              <a:rPr lang="sk-SK" sz="2400" i="0" dirty="0">
                <a:latin typeface="Arial" charset="0"/>
              </a:rPr>
              <a:t>uzlami, napr. priateľ, zamestnávateľ, príbuzný, spolužiak...  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4994C957-0A62-448A-857E-1B05C836C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7080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Metódy vizualizácie sociálnych sietí</a:t>
            </a:r>
            <a:endParaRPr lang="cs-CZ" altLang="sk-SK" sz="3200" b="1" i="0"/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id="{12E9948E-0F20-41D4-B24B-D7012734F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B2135AFC-5941-440D-928F-E76A214F9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04963"/>
            <a:ext cx="79883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000" i="0" dirty="0" err="1">
                <a:latin typeface="Arial" charset="0"/>
              </a:rPr>
              <a:t>Vizualizačné</a:t>
            </a:r>
            <a:r>
              <a:rPr lang="sk-SK" sz="2000" i="0" dirty="0">
                <a:latin typeface="Arial" charset="0"/>
              </a:rPr>
              <a:t> metódy sa používajú v mnohých vedných oblastiach.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cs-CZ" sz="2000" i="0" dirty="0" err="1">
                <a:latin typeface="Arial" charset="0"/>
              </a:rPr>
              <a:t>Podľa</a:t>
            </a:r>
            <a:r>
              <a:rPr lang="cs-CZ" sz="2000" i="0" dirty="0">
                <a:latin typeface="Arial" charset="0"/>
              </a:rPr>
              <a:t> historika Alfreda </a:t>
            </a:r>
            <a:r>
              <a:rPr lang="cs-CZ" sz="2000" i="0" dirty="0" err="1">
                <a:latin typeface="Arial" charset="0"/>
              </a:rPr>
              <a:t>Crosbyho</a:t>
            </a:r>
            <a:r>
              <a:rPr lang="cs-CZ" sz="2000" i="0" dirty="0">
                <a:latin typeface="Arial" charset="0"/>
              </a:rPr>
              <a:t> je jeden z </a:t>
            </a:r>
            <a:r>
              <a:rPr lang="cs-CZ" sz="2000" i="0" dirty="0" err="1">
                <a:latin typeface="Arial" charset="0"/>
              </a:rPr>
              <a:t>dvoch</a:t>
            </a:r>
            <a:r>
              <a:rPr lang="cs-CZ" sz="2000" i="0" dirty="0">
                <a:latin typeface="Arial" charset="0"/>
              </a:rPr>
              <a:t> </a:t>
            </a:r>
            <a:r>
              <a:rPr lang="cs-CZ" sz="2000" i="0" dirty="0" err="1">
                <a:latin typeface="Arial" charset="0"/>
              </a:rPr>
              <a:t>faktorov</a:t>
            </a:r>
            <a:r>
              <a:rPr lang="cs-CZ" sz="2000" i="0" dirty="0">
                <a:latin typeface="Arial" charset="0"/>
              </a:rPr>
              <a:t> </a:t>
            </a:r>
          </a:p>
          <a:p>
            <a:pPr marL="342900" indent="-342900" eaLnBrk="1" hangingPunct="1">
              <a:defRPr/>
            </a:pPr>
            <a:r>
              <a:rPr lang="cs-CZ" sz="2000" i="0" dirty="0">
                <a:latin typeface="Arial" charset="0"/>
              </a:rPr>
              <a:t>		(druhý je </a:t>
            </a:r>
            <a:r>
              <a:rPr lang="cs-CZ" sz="2000" i="0" dirty="0" err="1">
                <a:latin typeface="Arial" charset="0"/>
              </a:rPr>
              <a:t>meranie</a:t>
            </a:r>
            <a:r>
              <a:rPr lang="cs-CZ" sz="2000" i="0" dirty="0">
                <a:latin typeface="Arial" charset="0"/>
              </a:rPr>
              <a:t>), </a:t>
            </a:r>
            <a:r>
              <a:rPr lang="cs-CZ" sz="2000" i="0" dirty="0" err="1">
                <a:latin typeface="Arial" charset="0"/>
              </a:rPr>
              <a:t>ktorým</a:t>
            </a:r>
            <a:r>
              <a:rPr lang="cs-CZ" sz="2000" i="0" dirty="0">
                <a:latin typeface="Arial" charset="0"/>
              </a:rPr>
              <a:t> </a:t>
            </a:r>
            <a:r>
              <a:rPr lang="cs-CZ" sz="2000" i="0" dirty="0" err="1">
                <a:latin typeface="Arial" charset="0"/>
              </a:rPr>
              <a:t>vďačíme</a:t>
            </a:r>
            <a:r>
              <a:rPr lang="cs-CZ" sz="2000" i="0" dirty="0">
                <a:latin typeface="Arial" charset="0"/>
              </a:rPr>
              <a:t> za rozmach </a:t>
            </a:r>
          </a:p>
          <a:p>
            <a:pPr marL="342900" indent="-342900" eaLnBrk="1" hangingPunct="1">
              <a:defRPr/>
            </a:pPr>
            <a:r>
              <a:rPr lang="cs-CZ" sz="2000" i="0" dirty="0">
                <a:latin typeface="Arial" charset="0"/>
              </a:rPr>
              <a:t>		</a:t>
            </a:r>
            <a:r>
              <a:rPr lang="cs-CZ" sz="2000" i="0" dirty="0" err="1">
                <a:latin typeface="Arial" charset="0"/>
              </a:rPr>
              <a:t>všetkých</a:t>
            </a:r>
            <a:r>
              <a:rPr lang="cs-CZ" sz="2000" i="0" dirty="0">
                <a:latin typeface="Arial" charset="0"/>
              </a:rPr>
              <a:t> </a:t>
            </a:r>
            <a:r>
              <a:rPr lang="cs-CZ" sz="2000" i="0" dirty="0" err="1">
                <a:latin typeface="Arial" charset="0"/>
              </a:rPr>
              <a:t>vedných</a:t>
            </a:r>
            <a:r>
              <a:rPr lang="cs-CZ" sz="2000" i="0" dirty="0">
                <a:latin typeface="Arial" charset="0"/>
              </a:rPr>
              <a:t> oblastí. 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cs-CZ" sz="2000" i="0" dirty="0">
                <a:latin typeface="Arial" charset="0"/>
              </a:rPr>
              <a:t>Bez </a:t>
            </a:r>
            <a:r>
              <a:rPr lang="cs-CZ" sz="2000" i="0" dirty="0" err="1">
                <a:latin typeface="Arial" charset="0"/>
              </a:rPr>
              <a:t>vizualizácie</a:t>
            </a:r>
            <a:r>
              <a:rPr lang="cs-CZ" sz="2000" i="0" dirty="0">
                <a:latin typeface="Arial" charset="0"/>
              </a:rPr>
              <a:t> (možnosti </a:t>
            </a:r>
            <a:r>
              <a:rPr lang="cs-CZ" sz="2000" i="0" dirty="0" err="1">
                <a:latin typeface="Arial" charset="0"/>
              </a:rPr>
              <a:t>vykresliť</a:t>
            </a:r>
            <a:r>
              <a:rPr lang="cs-CZ" sz="2000" i="0" dirty="0">
                <a:latin typeface="Arial" charset="0"/>
              </a:rPr>
              <a:t> získané údaje) by bol </a:t>
            </a:r>
            <a:r>
              <a:rPr lang="cs-CZ" sz="2000" i="0" dirty="0" err="1">
                <a:latin typeface="Arial" charset="0"/>
              </a:rPr>
              <a:t>výskum</a:t>
            </a:r>
            <a:r>
              <a:rPr lang="cs-CZ" sz="2000" i="0" dirty="0">
                <a:latin typeface="Arial" charset="0"/>
              </a:rPr>
              <a:t> </a:t>
            </a:r>
          </a:p>
          <a:p>
            <a:pPr marL="342900" indent="-342900" eaLnBrk="1" hangingPunct="1">
              <a:defRPr/>
            </a:pPr>
            <a:r>
              <a:rPr lang="cs-CZ" sz="2000" i="0" dirty="0">
                <a:latin typeface="Arial" charset="0"/>
              </a:rPr>
              <a:t>		</a:t>
            </a:r>
            <a:r>
              <a:rPr lang="cs-CZ" sz="2000" i="0" dirty="0" err="1">
                <a:latin typeface="Arial" charset="0"/>
              </a:rPr>
              <a:t>sťažený</a:t>
            </a:r>
            <a:r>
              <a:rPr lang="cs-CZ" sz="2000" i="0" dirty="0">
                <a:latin typeface="Arial" charset="0"/>
              </a:rPr>
              <a:t> až namáhavý.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cs-CZ" sz="2000" i="0" dirty="0">
                <a:latin typeface="Arial" charset="0"/>
              </a:rPr>
              <a:t>Existuje množstvo </a:t>
            </a:r>
            <a:r>
              <a:rPr lang="cs-CZ" sz="2000" i="0" dirty="0" err="1">
                <a:latin typeface="Arial" charset="0"/>
              </a:rPr>
              <a:t>vizualizačných</a:t>
            </a:r>
            <a:r>
              <a:rPr lang="cs-CZ" sz="2000" i="0" dirty="0">
                <a:latin typeface="Arial" charset="0"/>
              </a:rPr>
              <a:t> </a:t>
            </a:r>
            <a:r>
              <a:rPr lang="cs-CZ" sz="2000" i="0" dirty="0" err="1">
                <a:latin typeface="Arial" charset="0"/>
              </a:rPr>
              <a:t>metód</a:t>
            </a:r>
            <a:r>
              <a:rPr lang="cs-CZ" sz="2000" i="0" dirty="0">
                <a:latin typeface="Arial" charset="0"/>
              </a:rPr>
              <a:t>:</a:t>
            </a:r>
          </a:p>
          <a:p>
            <a:pPr marL="742950" lvl="1" indent="-285750" eaLnBrk="1" hangingPunct="1">
              <a:defRPr/>
            </a:pPr>
            <a:r>
              <a:rPr lang="cs-CZ" sz="2000" i="0" dirty="0">
                <a:latin typeface="Arial" charset="0"/>
              </a:rPr>
              <a:t>	</a:t>
            </a:r>
            <a:r>
              <a:rPr lang="cs-CZ" sz="20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diagram</a:t>
            </a:r>
          </a:p>
          <a:p>
            <a:pPr marL="742950" lvl="1" indent="-285750" eaLnBrk="1" hangingPunct="1">
              <a:defRPr/>
            </a:pPr>
            <a:r>
              <a:rPr lang="cs-CZ" sz="20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	</a:t>
            </a:r>
            <a:r>
              <a:rPr lang="cs-CZ" sz="2000" i="0" dirty="0" err="1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oblúkový</a:t>
            </a:r>
            <a:r>
              <a:rPr lang="cs-CZ" sz="20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 diagram</a:t>
            </a:r>
          </a:p>
          <a:p>
            <a:pPr marL="742950" lvl="1" indent="-285750" eaLnBrk="1" hangingPunct="1">
              <a:defRPr/>
            </a:pPr>
            <a:r>
              <a:rPr lang="cs-CZ" sz="20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 	diagram toku </a:t>
            </a:r>
            <a:r>
              <a:rPr lang="cs-CZ" sz="2000" i="0" dirty="0" err="1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údajov</a:t>
            </a:r>
            <a:endParaRPr lang="cs-CZ" sz="2000" i="0" dirty="0">
              <a:solidFill>
                <a:schemeClr val="bg1">
                  <a:lumMod val="25000"/>
                </a:schemeClr>
              </a:solidFill>
              <a:latin typeface="Arial" charset="0"/>
            </a:endParaRPr>
          </a:p>
          <a:p>
            <a:pPr marL="742950" lvl="1" indent="-285750" eaLnBrk="1" hangingPunct="1">
              <a:defRPr/>
            </a:pPr>
            <a:r>
              <a:rPr lang="cs-CZ" sz="20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	kruhový centralizovaný diagram</a:t>
            </a:r>
          </a:p>
          <a:p>
            <a:pPr marL="742950" lvl="1" indent="-285750" eaLnBrk="1" hangingPunct="1">
              <a:defRPr/>
            </a:pPr>
            <a:r>
              <a:rPr lang="cs-CZ" sz="20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	kruhová </a:t>
            </a:r>
            <a:r>
              <a:rPr lang="cs-CZ" sz="2000" i="0" dirty="0" err="1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konvergencia</a:t>
            </a:r>
            <a:endParaRPr lang="cs-CZ" sz="2000" i="0" dirty="0">
              <a:solidFill>
                <a:schemeClr val="bg1">
                  <a:lumMod val="25000"/>
                </a:schemeClr>
              </a:solidFill>
              <a:latin typeface="Arial" charset="0"/>
            </a:endParaRPr>
          </a:p>
          <a:p>
            <a:pPr marL="742950" lvl="1" indent="-285750" eaLnBrk="1" hangingPunct="1">
              <a:defRPr/>
            </a:pPr>
            <a:r>
              <a:rPr lang="cs-CZ" sz="20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	</a:t>
            </a:r>
            <a:r>
              <a:rPr lang="cs-CZ" sz="2000" i="0" dirty="0" err="1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emplicitná</a:t>
            </a:r>
            <a:r>
              <a:rPr lang="cs-CZ" sz="20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 </a:t>
            </a:r>
            <a:r>
              <a:rPr lang="cs-CZ" sz="2000" i="0" dirty="0" err="1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implózia</a:t>
            </a:r>
            <a:endParaRPr lang="cs-CZ" sz="2000" i="0" dirty="0">
              <a:solidFill>
                <a:schemeClr val="bg1">
                  <a:lumMod val="25000"/>
                </a:schemeClr>
              </a:solidFill>
              <a:latin typeface="Arial" charset="0"/>
            </a:endParaRPr>
          </a:p>
          <a:p>
            <a:pPr marL="742950" lvl="1" indent="-285750" eaLnBrk="1" hangingPunct="1">
              <a:defRPr/>
            </a:pPr>
            <a:r>
              <a:rPr lang="cs-CZ" sz="20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	kruhová hierarchická </a:t>
            </a:r>
            <a:r>
              <a:rPr lang="cs-CZ" sz="2000" i="0" dirty="0" err="1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reprezentácia</a:t>
            </a:r>
            <a:endParaRPr lang="cs-CZ" sz="2000" i="0" dirty="0">
              <a:solidFill>
                <a:schemeClr val="bg1">
                  <a:lumMod val="25000"/>
                </a:schemeClr>
              </a:solidFill>
              <a:latin typeface="Arial" charset="0"/>
            </a:endParaRPr>
          </a:p>
          <a:p>
            <a:pPr marL="742950" lvl="1" indent="-285750" eaLnBrk="1" hangingPunct="1">
              <a:defRPr/>
            </a:pPr>
            <a:r>
              <a:rPr lang="cs-CZ" sz="20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	strom</a:t>
            </a:r>
          </a:p>
          <a:p>
            <a:pPr marL="742950" lvl="1" indent="-285750" eaLnBrk="1" hangingPunct="1">
              <a:defRPr/>
            </a:pPr>
            <a:r>
              <a:rPr lang="cs-CZ" sz="2000" i="0" dirty="0">
                <a:solidFill>
                  <a:srgbClr val="006666"/>
                </a:solidFill>
                <a:latin typeface="Arial" charset="0"/>
              </a:rPr>
              <a:t>	</a:t>
            </a:r>
            <a:r>
              <a:rPr lang="cs-CZ" sz="2000" i="0" dirty="0">
                <a:latin typeface="Arial" charset="0"/>
              </a:rPr>
              <a:t>		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id="{D1A06996-41F2-4757-9BEA-094D79DFA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7080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Metódy vizualizácie sociálnych sietí</a:t>
            </a:r>
            <a:endParaRPr lang="cs-CZ" altLang="sk-SK" sz="3200" b="1" i="0"/>
          </a:p>
        </p:txBody>
      </p:sp>
      <p:sp>
        <p:nvSpPr>
          <p:cNvPr id="20483" name="Text Box 3">
            <a:extLst>
              <a:ext uri="{FF2B5EF4-FFF2-40B4-BE49-F238E27FC236}">
                <a16:creationId xmlns:a16="http://schemas.microsoft.com/office/drawing/2014/main" id="{57674D6C-9151-48E3-9BF0-9220DA79D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D2C61C4C-9446-4E68-8341-E84003ED9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04963"/>
            <a:ext cx="3841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Diagram</a:t>
            </a:r>
            <a:r>
              <a:rPr lang="cs-CZ" sz="2000" i="0" dirty="0">
                <a:solidFill>
                  <a:srgbClr val="006666"/>
                </a:solidFill>
                <a:latin typeface="Arial" charset="0"/>
              </a:rPr>
              <a:t>	</a:t>
            </a:r>
            <a:r>
              <a:rPr lang="cs-CZ" sz="2000" i="0" dirty="0">
                <a:latin typeface="Arial" charset="0"/>
              </a:rPr>
              <a:t>		</a:t>
            </a:r>
          </a:p>
        </p:txBody>
      </p:sp>
      <p:pic>
        <p:nvPicPr>
          <p:cNvPr id="20485" name="Picture 5">
            <a:extLst>
              <a:ext uri="{FF2B5EF4-FFF2-40B4-BE49-F238E27FC236}">
                <a16:creationId xmlns:a16="http://schemas.microsoft.com/office/drawing/2014/main" id="{6854A0E3-23BF-4B7B-A93F-66B55DF55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700213"/>
            <a:ext cx="6496050" cy="499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E68C2639-ECEE-4AB1-A560-D1BBEF517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7080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Metódy vizualizácie sociálnych sietí</a:t>
            </a:r>
            <a:endParaRPr lang="cs-CZ" altLang="sk-SK" sz="3200" b="1" i="0"/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AB091326-339D-4535-851F-962B70ABB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E3A82E24-1408-45F6-BDE7-264BD25C2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04963"/>
            <a:ext cx="36004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Oblúkový diagram</a:t>
            </a:r>
            <a:r>
              <a:rPr lang="cs-CZ" sz="2000" i="0" dirty="0">
                <a:solidFill>
                  <a:srgbClr val="006666"/>
                </a:solidFill>
                <a:latin typeface="Arial" charset="0"/>
              </a:rPr>
              <a:t>	</a:t>
            </a:r>
            <a:r>
              <a:rPr lang="cs-CZ" sz="2000" i="0" dirty="0">
                <a:latin typeface="Arial" charset="0"/>
              </a:rPr>
              <a:t>		</a:t>
            </a:r>
          </a:p>
        </p:txBody>
      </p:sp>
      <p:pic>
        <p:nvPicPr>
          <p:cNvPr id="21509" name="Picture 6">
            <a:extLst>
              <a:ext uri="{FF2B5EF4-FFF2-40B4-BE49-F238E27FC236}">
                <a16:creationId xmlns:a16="http://schemas.microsoft.com/office/drawing/2014/main" id="{685ECF2D-4403-4BC9-88C5-CDD590A4C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133600"/>
            <a:ext cx="6842125" cy="441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id="{B2A33B19-569D-40F9-9860-D4FC581EEC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7080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Metódy vizualizácie sociálnych sietí</a:t>
            </a:r>
            <a:endParaRPr lang="cs-CZ" altLang="sk-SK" sz="3200" b="1" i="0"/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id="{716EF394-86DC-4F30-8C6A-E3261D98C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D643877F-6B71-4D0E-B148-BC351CA03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04963"/>
            <a:ext cx="7993062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Oblúkový diagram (</a:t>
            </a: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Arc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Diagram)</a:t>
            </a:r>
          </a:p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endParaRPr lang="sk-SK" sz="2400" i="0" dirty="0">
              <a:solidFill>
                <a:schemeClr val="hlink"/>
              </a:solidFill>
              <a:latin typeface="Arial" charset="0"/>
            </a:endParaRP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predstavuje štruktúru v </a:t>
            </a:r>
            <a:r>
              <a:rPr lang="sk-SK" sz="2400" i="0" dirty="0" err="1">
                <a:latin typeface="Arial" charset="0"/>
              </a:rPr>
              <a:t>sľučke</a:t>
            </a:r>
            <a:endParaRPr lang="sk-SK" sz="2400" i="0" dirty="0">
              <a:latin typeface="Arial" charset="0"/>
            </a:endParaRP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je vhodná v prípade mnohých </a:t>
            </a:r>
            <a:r>
              <a:rPr lang="sk-SK" sz="2400" i="0" dirty="0" err="1">
                <a:latin typeface="Arial" charset="0"/>
              </a:rPr>
              <a:t>sub</a:t>
            </a:r>
            <a:r>
              <a:rPr lang="sk-SK" sz="2400" i="0" dirty="0">
                <a:latin typeface="Arial" charset="0"/>
              </a:rPr>
              <a:t> sekvencií   	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entity sú umiestnené na priamke 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relácie medzi entitami sú reprezentované pol kružnicami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nemecký študent </a:t>
            </a:r>
            <a:r>
              <a:rPr lang="sk-SK" sz="2400" i="0" dirty="0" err="1">
                <a:latin typeface="Arial" charset="0"/>
              </a:rPr>
              <a:t>University</a:t>
            </a:r>
            <a:r>
              <a:rPr lang="sk-SK" sz="2400" i="0" dirty="0">
                <a:latin typeface="Arial" charset="0"/>
              </a:rPr>
              <a:t> of </a:t>
            </a:r>
            <a:r>
              <a:rPr lang="sk-SK" sz="2400" i="0" dirty="0" err="1">
                <a:latin typeface="Arial" charset="0"/>
              </a:rPr>
              <a:t>Applied</a:t>
            </a:r>
            <a:r>
              <a:rPr lang="sk-SK" sz="2400" i="0" dirty="0">
                <a:latin typeface="Arial" charset="0"/>
              </a:rPr>
              <a:t> </a:t>
            </a:r>
            <a:r>
              <a:rPr lang="sk-SK" sz="2400" i="0" dirty="0" err="1">
                <a:latin typeface="Arial" charset="0"/>
              </a:rPr>
              <a:t>Sciences</a:t>
            </a:r>
            <a:r>
              <a:rPr lang="sk-SK" sz="2400" i="0" dirty="0">
                <a:latin typeface="Arial" charset="0"/>
              </a:rPr>
              <a:t> </a:t>
            </a:r>
            <a:r>
              <a:rPr lang="sk-SK" sz="2400" i="0" dirty="0" err="1">
                <a:latin typeface="Arial" charset="0"/>
              </a:rPr>
              <a:t>Postdam</a:t>
            </a:r>
            <a:endParaRPr lang="sk-SK" sz="2400" i="0" dirty="0">
              <a:latin typeface="Arial" charset="0"/>
            </a:endParaRP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vizualizácia odpovedí na maily 		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>
            <a:extLst>
              <a:ext uri="{FF2B5EF4-FFF2-40B4-BE49-F238E27FC236}">
                <a16:creationId xmlns:a16="http://schemas.microsoft.com/office/drawing/2014/main" id="{AC673C1B-8CBE-4C64-8A32-011B65B59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7080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Metódy vizualizácie sociálnych sietí</a:t>
            </a:r>
            <a:endParaRPr lang="cs-CZ" altLang="sk-SK" sz="3200" b="1" i="0"/>
          </a:p>
        </p:txBody>
      </p:sp>
      <p:sp>
        <p:nvSpPr>
          <p:cNvPr id="23555" name="Text Box 3">
            <a:extLst>
              <a:ext uri="{FF2B5EF4-FFF2-40B4-BE49-F238E27FC236}">
                <a16:creationId xmlns:a16="http://schemas.microsoft.com/office/drawing/2014/main" id="{4499B0ED-52D8-4BE2-9D34-E308E72AD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CECF5551-3BFA-437B-98D0-FE71BF2AB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04963"/>
            <a:ext cx="316865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Diagram toku údajov</a:t>
            </a:r>
          </a:p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(</a:t>
            </a: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Data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Flow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Diagram)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 err="1">
                <a:latin typeface="Arial" charset="0"/>
              </a:rPr>
              <a:t>vizualizuje</a:t>
            </a:r>
            <a:r>
              <a:rPr lang="sk-SK" sz="2400" i="0" dirty="0">
                <a:latin typeface="Arial" charset="0"/>
              </a:rPr>
              <a:t> smer posunu informácie od zdroja informácie k výstupu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má sekvenčný charakter</a:t>
            </a:r>
          </a:p>
        </p:txBody>
      </p:sp>
      <p:pic>
        <p:nvPicPr>
          <p:cNvPr id="23557" name="Picture 5">
            <a:extLst>
              <a:ext uri="{FF2B5EF4-FFF2-40B4-BE49-F238E27FC236}">
                <a16:creationId xmlns:a16="http://schemas.microsoft.com/office/drawing/2014/main" id="{524BB2BE-11B5-4C56-BCD3-895CAE6E0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916113"/>
            <a:ext cx="5072063" cy="45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>
            <a:extLst>
              <a:ext uri="{FF2B5EF4-FFF2-40B4-BE49-F238E27FC236}">
                <a16:creationId xmlns:a16="http://schemas.microsoft.com/office/drawing/2014/main" id="{8763A827-A5FD-404B-ADD1-AE6D097BB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7080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Metódy vizualizácie sociálnych sietí</a:t>
            </a:r>
            <a:endParaRPr lang="cs-CZ" altLang="sk-SK" sz="3200" b="1" i="0"/>
          </a:p>
        </p:txBody>
      </p:sp>
      <p:sp>
        <p:nvSpPr>
          <p:cNvPr id="24579" name="Text Box 3">
            <a:extLst>
              <a:ext uri="{FF2B5EF4-FFF2-40B4-BE49-F238E27FC236}">
                <a16:creationId xmlns:a16="http://schemas.microsoft.com/office/drawing/2014/main" id="{5957CE50-D946-461F-9111-D46315506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25604" name="Text Box 4">
            <a:extLst>
              <a:ext uri="{FF2B5EF4-FFF2-40B4-BE49-F238E27FC236}">
                <a16:creationId xmlns:a16="http://schemas.microsoft.com/office/drawing/2014/main" id="{BAFD4477-30FD-4CB6-9F9D-FEF5F3059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04963"/>
            <a:ext cx="3455987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Kruhový centralizovaný</a:t>
            </a:r>
          </a:p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diagram (</a:t>
            </a: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Radial</a:t>
            </a:r>
            <a:endParaRPr lang="sk-SK" sz="2400" i="0" dirty="0">
              <a:solidFill>
                <a:schemeClr val="accent6">
                  <a:lumMod val="50000"/>
                </a:schemeClr>
              </a:solidFill>
              <a:latin typeface="Arial" charset="0"/>
            </a:endParaRPr>
          </a:p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Centralized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Diagram)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reprezentácia kruhovým stromom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uzly v sieti sú reprezentované pomocou kruhov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koreň stromu je centrálny uzol</a:t>
            </a:r>
          </a:p>
        </p:txBody>
      </p:sp>
      <p:pic>
        <p:nvPicPr>
          <p:cNvPr id="24581" name="Picture 7">
            <a:extLst>
              <a:ext uri="{FF2B5EF4-FFF2-40B4-BE49-F238E27FC236}">
                <a16:creationId xmlns:a16="http://schemas.microsoft.com/office/drawing/2014/main" id="{DC042A91-E46D-437B-B0B6-CE3B34886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2133600"/>
            <a:ext cx="5072062" cy="379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F415E12B-F4E1-47DC-BD19-3398DD0438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7080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Metódy vizualizácie sociálnych sietí</a:t>
            </a:r>
            <a:endParaRPr lang="cs-CZ" altLang="sk-SK" sz="3200" b="1" i="0"/>
          </a:p>
        </p:txBody>
      </p:sp>
      <p:sp>
        <p:nvSpPr>
          <p:cNvPr id="25603" name="Text Box 3">
            <a:extLst>
              <a:ext uri="{FF2B5EF4-FFF2-40B4-BE49-F238E27FC236}">
                <a16:creationId xmlns:a16="http://schemas.microsoft.com/office/drawing/2014/main" id="{52C69437-D9E6-45E9-BBE9-27BCADEE8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26628" name="Text Box 4">
            <a:extLst>
              <a:ext uri="{FF2B5EF4-FFF2-40B4-BE49-F238E27FC236}">
                <a16:creationId xmlns:a16="http://schemas.microsoft.com/office/drawing/2014/main" id="{513F2224-EA6A-4C95-9210-907F77648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04963"/>
            <a:ext cx="3455987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Kruhová konvergencia </a:t>
            </a:r>
          </a:p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(</a:t>
            </a: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Radial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Convergence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)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stromová štruktúra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uzly sú umiestnené na kružnici (tréneri baseballu – 5 </a:t>
            </a:r>
            <a:r>
              <a:rPr lang="sk-SK" sz="2400" i="0" dirty="0" err="1">
                <a:latin typeface="Arial" charset="0"/>
              </a:rPr>
              <a:t>týmov</a:t>
            </a:r>
            <a:r>
              <a:rPr lang="sk-SK" sz="2400" i="0" dirty="0">
                <a:latin typeface="Arial" charset="0"/>
              </a:rPr>
              <a:t>)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relácie odkazujú mestá, kde objavili svojich zverencov</a:t>
            </a:r>
          </a:p>
        </p:txBody>
      </p:sp>
      <p:pic>
        <p:nvPicPr>
          <p:cNvPr id="25605" name="Picture 6">
            <a:extLst>
              <a:ext uri="{FF2B5EF4-FFF2-40B4-BE49-F238E27FC236}">
                <a16:creationId xmlns:a16="http://schemas.microsoft.com/office/drawing/2014/main" id="{92F03388-265D-42A4-A9B4-6AE93AC20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205038"/>
            <a:ext cx="5072063" cy="379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>
            <a:extLst>
              <a:ext uri="{FF2B5EF4-FFF2-40B4-BE49-F238E27FC236}">
                <a16:creationId xmlns:a16="http://schemas.microsoft.com/office/drawing/2014/main" id="{E5008E10-F048-4BF5-827F-D94708C68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7080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Metódy vizualizácie sociálnych sietí</a:t>
            </a:r>
            <a:endParaRPr lang="cs-CZ" altLang="sk-SK" sz="3200" b="1" i="0"/>
          </a:p>
        </p:txBody>
      </p:sp>
      <p:sp>
        <p:nvSpPr>
          <p:cNvPr id="26627" name="Text Box 3">
            <a:extLst>
              <a:ext uri="{FF2B5EF4-FFF2-40B4-BE49-F238E27FC236}">
                <a16:creationId xmlns:a16="http://schemas.microsoft.com/office/drawing/2014/main" id="{0483FFE2-473B-4F37-AEEC-7DB990CEA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27652" name="Text Box 4">
            <a:extLst>
              <a:ext uri="{FF2B5EF4-FFF2-40B4-BE49-F238E27FC236}">
                <a16:creationId xmlns:a16="http://schemas.microsoft.com/office/drawing/2014/main" id="{2EA0828E-B4F3-4FCF-81A8-5A305AF614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484313"/>
            <a:ext cx="3313112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Eliptická </a:t>
            </a: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emplózia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</a:p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(</a:t>
            </a: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Eliptical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Implosion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)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uzly sú umiestnené v obsahu kružnice (resp. elipsy)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obvod kružnice je časová os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 err="1">
                <a:latin typeface="Arial" charset="0"/>
              </a:rPr>
              <a:t>zdialenosť</a:t>
            </a:r>
            <a:r>
              <a:rPr lang="sk-SK" sz="2400" i="0" dirty="0">
                <a:latin typeface="Arial" charset="0"/>
              </a:rPr>
              <a:t> uzlu od stredu určuje dôležitosť v čase, ku ktorému ich spojnica smeruje</a:t>
            </a:r>
          </a:p>
        </p:txBody>
      </p:sp>
      <p:pic>
        <p:nvPicPr>
          <p:cNvPr id="26629" name="Picture 6">
            <a:extLst>
              <a:ext uri="{FF2B5EF4-FFF2-40B4-BE49-F238E27FC236}">
                <a16:creationId xmlns:a16="http://schemas.microsoft.com/office/drawing/2014/main" id="{778C3CC4-8021-4A36-8B95-9DFF0FC9D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557338"/>
            <a:ext cx="5040313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 Box 7">
            <a:extLst>
              <a:ext uri="{FF2B5EF4-FFF2-40B4-BE49-F238E27FC236}">
                <a16:creationId xmlns:a16="http://schemas.microsoft.com/office/drawing/2014/main" id="{2BA2ADD2-C14A-4C32-BABA-7717A007C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92825"/>
            <a:ext cx="8893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000" i="0"/>
              <a:t>W. Bradford Paley – vizualizácia histórie vedy podľa „The History of Science“.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>
            <a:extLst>
              <a:ext uri="{FF2B5EF4-FFF2-40B4-BE49-F238E27FC236}">
                <a16:creationId xmlns:a16="http://schemas.microsoft.com/office/drawing/2014/main" id="{FB6A9BA2-C6F8-40D0-A195-D1381D365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7080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Metódy vizualizácie sociálnych sietí</a:t>
            </a:r>
            <a:endParaRPr lang="cs-CZ" altLang="sk-SK" sz="3200" b="1" i="0"/>
          </a:p>
        </p:txBody>
      </p:sp>
      <p:sp>
        <p:nvSpPr>
          <p:cNvPr id="27651" name="Text Box 3">
            <a:extLst>
              <a:ext uri="{FF2B5EF4-FFF2-40B4-BE49-F238E27FC236}">
                <a16:creationId xmlns:a16="http://schemas.microsoft.com/office/drawing/2014/main" id="{BDD17AFC-05DF-4CD8-98B1-67EFDC94F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2385D36A-9A47-4392-A5F7-DB33345B2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700213"/>
            <a:ext cx="4465638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Kruhová hierarchická</a:t>
            </a:r>
          </a:p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reprezentácia  </a:t>
            </a:r>
          </a:p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(</a:t>
            </a: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Radial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Hierarchical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Network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)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vhodná pre siete obrovské (do 10 mil. uzlov)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vyvinuté spol. </a:t>
            </a:r>
            <a:r>
              <a:rPr lang="sk-SK" sz="2400" i="0" dirty="0" err="1">
                <a:latin typeface="Arial" charset="0"/>
              </a:rPr>
              <a:t>NicheWorks</a:t>
            </a:r>
            <a:endParaRPr lang="sk-SK" sz="2400" i="0" dirty="0">
              <a:latin typeface="Arial" charset="0"/>
            </a:endParaRP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umožňuje siete prehľadávať interaktívne a skúmať uzly a hrany siete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iné metódy sú buď pomalé alebo neprodukujú dostatočne výstižný výstup</a:t>
            </a:r>
          </a:p>
        </p:txBody>
      </p:sp>
      <p:pic>
        <p:nvPicPr>
          <p:cNvPr id="27653" name="Picture 7">
            <a:extLst>
              <a:ext uri="{FF2B5EF4-FFF2-40B4-BE49-F238E27FC236}">
                <a16:creationId xmlns:a16="http://schemas.microsoft.com/office/drawing/2014/main" id="{E73F2444-B357-416D-A257-4BB777287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2039938"/>
            <a:ext cx="4140200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6B6AC51B-DFE5-4619-845F-9BF9BFF26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7080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Metódy vizualizácie sociálnych sietí</a:t>
            </a:r>
            <a:endParaRPr lang="cs-CZ" altLang="sk-SK" sz="3200" b="1" i="0"/>
          </a:p>
        </p:txBody>
      </p:sp>
      <p:sp>
        <p:nvSpPr>
          <p:cNvPr id="28675" name="Text Box 3">
            <a:extLst>
              <a:ext uri="{FF2B5EF4-FFF2-40B4-BE49-F238E27FC236}">
                <a16:creationId xmlns:a16="http://schemas.microsoft.com/office/drawing/2014/main" id="{48F83E1A-1320-4449-BFFE-B30A10609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29700" name="Text Box 4">
            <a:extLst>
              <a:ext uri="{FF2B5EF4-FFF2-40B4-BE49-F238E27FC236}">
                <a16:creationId xmlns:a16="http://schemas.microsoft.com/office/drawing/2014/main" id="{83A15399-6FC4-4B8D-9DF4-8580856945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773238"/>
            <a:ext cx="381635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Strom (</a:t>
            </a: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Tree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)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matematika, štatistika, automatizácia,  rozhodovacie stromy – vyhovujú iba striktne hierarchicky usporiadaným dátam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koreňový uzol (</a:t>
            </a:r>
            <a:r>
              <a:rPr lang="sk-SK" sz="2400" i="0" dirty="0" err="1">
                <a:latin typeface="Arial" charset="0"/>
              </a:rPr>
              <a:t>root</a:t>
            </a:r>
            <a:r>
              <a:rPr lang="sk-SK" sz="2400" i="0" dirty="0">
                <a:latin typeface="Arial" charset="0"/>
              </a:rPr>
              <a:t>) je najsilnejší bod siete, ostatné sa hierarchicky napájajú na tento uzol a navzájom</a:t>
            </a:r>
          </a:p>
        </p:txBody>
      </p:sp>
      <p:pic>
        <p:nvPicPr>
          <p:cNvPr id="28677" name="Picture 6">
            <a:extLst>
              <a:ext uri="{FF2B5EF4-FFF2-40B4-BE49-F238E27FC236}">
                <a16:creationId xmlns:a16="http://schemas.microsoft.com/office/drawing/2014/main" id="{DECE362D-D501-4EA5-A42E-2ED606F4D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33600"/>
            <a:ext cx="4572000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>
            <a:extLst>
              <a:ext uri="{FF2B5EF4-FFF2-40B4-BE49-F238E27FC236}">
                <a16:creationId xmlns:a16="http://schemas.microsoft.com/office/drawing/2014/main" id="{B39DCEB1-6065-46DB-9D4A-890A04CCC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7080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Metódy vizualizácie sociálnych sietí</a:t>
            </a:r>
            <a:endParaRPr lang="cs-CZ" altLang="sk-SK" sz="3200" b="1" i="0"/>
          </a:p>
        </p:txBody>
      </p:sp>
      <p:sp>
        <p:nvSpPr>
          <p:cNvPr id="29699" name="Text Box 3">
            <a:extLst>
              <a:ext uri="{FF2B5EF4-FFF2-40B4-BE49-F238E27FC236}">
                <a16:creationId xmlns:a16="http://schemas.microsoft.com/office/drawing/2014/main" id="{CFD9BAA8-98E9-4CAE-935F-C3560C70E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27652" name="Text Box 4">
            <a:extLst>
              <a:ext uri="{FF2B5EF4-FFF2-40B4-BE49-F238E27FC236}">
                <a16:creationId xmlns:a16="http://schemas.microsoft.com/office/drawing/2014/main" id="{FCE2720A-F3F3-4415-9FCA-0D2EE52BA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773238"/>
            <a:ext cx="8135937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Pomocou vizualizácie je možné dôjsť k informáciám vzniknutým </a:t>
            </a:r>
            <a:r>
              <a:rPr lang="sk-SK" sz="2400" i="0" dirty="0" err="1">
                <a:latin typeface="Arial" charset="0"/>
              </a:rPr>
              <a:t>emergenciou</a:t>
            </a:r>
            <a:r>
              <a:rPr lang="sk-SK" sz="2400" i="0" dirty="0">
                <a:latin typeface="Arial" charset="0"/>
              </a:rPr>
              <a:t> (pri komplikovanej štruktúre </a:t>
            </a:r>
            <a:r>
              <a:rPr lang="sk-SK" sz="2400" i="0" dirty="0" err="1">
                <a:latin typeface="Arial" charset="0"/>
              </a:rPr>
              <a:t>vstupnych</a:t>
            </a:r>
            <a:r>
              <a:rPr lang="sk-SK" sz="2400" i="0" dirty="0">
                <a:latin typeface="Arial" charset="0"/>
              </a:rPr>
              <a:t> dát je </a:t>
            </a:r>
            <a:r>
              <a:rPr lang="sk-SK" sz="2400" i="0" dirty="0" err="1">
                <a:latin typeface="Arial" charset="0"/>
              </a:rPr>
              <a:t>obtiažne</a:t>
            </a:r>
            <a:r>
              <a:rPr lang="sk-SK" sz="2400" i="0" dirty="0">
                <a:latin typeface="Arial" charset="0"/>
              </a:rPr>
              <a:t> ich vyhodnotenie).</a:t>
            </a:r>
          </a:p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Projekt OPTE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pokus o vizualizáciu Internetu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analýza zbytočných rozsahov IP, detekcia prírodných katastrof, počasia, vojny (informácia o vnútornej štruktúre môže poslúžiť predikcii)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analýza preťažených častí sietí môže inicializovať ich posilnenie, prepracovanie, resp. zrušenie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>
            <a:extLst>
              <a:ext uri="{FF2B5EF4-FFF2-40B4-BE49-F238E27FC236}">
                <a16:creationId xmlns:a16="http://schemas.microsoft.com/office/drawing/2014/main" id="{65AD9C10-DCD3-4051-98E8-929934DC6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69691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Vizualizácia a kontrola bezpečnosti</a:t>
            </a:r>
            <a:endParaRPr lang="cs-CZ" altLang="sk-SK" sz="3200" b="1" i="0"/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50039785-C3FD-4A3D-8987-BC1E34066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789B1052-2E8F-4A6E-AF9E-9127B4C75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773238"/>
            <a:ext cx="8135937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 err="1">
                <a:latin typeface="Arial" charset="0"/>
              </a:rPr>
              <a:t>Stiennon</a:t>
            </a:r>
            <a:r>
              <a:rPr lang="sk-SK" sz="2400" i="0" dirty="0">
                <a:latin typeface="Arial" charset="0"/>
              </a:rPr>
              <a:t>: </a:t>
            </a:r>
            <a:r>
              <a:rPr lang="sk-SK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„Systémové volanie je šanca na adresovanie pamäte. </a:t>
            </a:r>
            <a:r>
              <a:rPr lang="sk-SK" sz="2400" i="0" dirty="0" err="1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Hacker</a:t>
            </a:r>
            <a:r>
              <a:rPr lang="sk-SK" sz="2400" i="0" dirty="0">
                <a:solidFill>
                  <a:schemeClr val="bg1">
                    <a:lumMod val="25000"/>
                  </a:schemeClr>
                </a:solidFill>
                <a:latin typeface="Arial" charset="0"/>
              </a:rPr>
              <a:t> analyzuje každý prístup do pamäte kvôli odhaleniu náchylnosti na útok pomocou pretečenia zásobníku. Vývojár musí všetky tieto prístupy zabezpečiť. Čím viac prístupov, tým väčšia šanca pre útočníka.“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pokus o vizualizáciu systémových volaní pri zobrazení jedinej stránky na dvoch webových serveroch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porovnanie bezpečnosti a optimalizácie behu dvoch webových serverov: </a:t>
            </a:r>
            <a:r>
              <a:rPr lang="sk-SK" sz="2400" i="0" dirty="0" err="1">
                <a:latin typeface="Arial" charset="0"/>
              </a:rPr>
              <a:t>Apache</a:t>
            </a:r>
            <a:r>
              <a:rPr lang="sk-SK" sz="2400" i="0" dirty="0">
                <a:latin typeface="Arial" charset="0"/>
              </a:rPr>
              <a:t> a Microsoft IIS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výstupy popísanej analýzy: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>
            <a:extLst>
              <a:ext uri="{FF2B5EF4-FFF2-40B4-BE49-F238E27FC236}">
                <a16:creationId xmlns:a16="http://schemas.microsoft.com/office/drawing/2014/main" id="{4CF8E6AD-8686-4012-BFC5-68818E6F0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69691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Vizualizácia a kontrola bezpečnosti</a:t>
            </a:r>
            <a:endParaRPr lang="cs-CZ" altLang="sk-SK" sz="3200" b="1" i="0"/>
          </a:p>
        </p:txBody>
      </p:sp>
      <p:sp>
        <p:nvSpPr>
          <p:cNvPr id="31747" name="Text Box 3">
            <a:extLst>
              <a:ext uri="{FF2B5EF4-FFF2-40B4-BE49-F238E27FC236}">
                <a16:creationId xmlns:a16="http://schemas.microsoft.com/office/drawing/2014/main" id="{C669530E-36D2-4F7F-AB31-FB18FD171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32772" name="Text Box 4">
            <a:extLst>
              <a:ext uri="{FF2B5EF4-FFF2-40B4-BE49-F238E27FC236}">
                <a16:creationId xmlns:a16="http://schemas.microsoft.com/office/drawing/2014/main" id="{BA36CDED-70CE-4318-80D4-210ED7E6F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28775"/>
            <a:ext cx="2089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IIS</a:t>
            </a:r>
          </a:p>
        </p:txBody>
      </p:sp>
      <p:pic>
        <p:nvPicPr>
          <p:cNvPr id="31749" name="Picture 5">
            <a:extLst>
              <a:ext uri="{FF2B5EF4-FFF2-40B4-BE49-F238E27FC236}">
                <a16:creationId xmlns:a16="http://schemas.microsoft.com/office/drawing/2014/main" id="{E2D15AD0-C017-4A39-A9EF-AF74A591C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773238"/>
            <a:ext cx="7056437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>
            <a:extLst>
              <a:ext uri="{FF2B5EF4-FFF2-40B4-BE49-F238E27FC236}">
                <a16:creationId xmlns:a16="http://schemas.microsoft.com/office/drawing/2014/main" id="{2A2953DB-3F00-42B1-B6F3-3D68849B7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69691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Vizualizácia a kontrola bezpečnosti</a:t>
            </a:r>
            <a:endParaRPr lang="cs-CZ" altLang="sk-SK" sz="3200" b="1" i="0"/>
          </a:p>
        </p:txBody>
      </p:sp>
      <p:sp>
        <p:nvSpPr>
          <p:cNvPr id="32771" name="Text Box 3">
            <a:extLst>
              <a:ext uri="{FF2B5EF4-FFF2-40B4-BE49-F238E27FC236}">
                <a16:creationId xmlns:a16="http://schemas.microsoft.com/office/drawing/2014/main" id="{9E568575-B819-4842-888E-3C67E4869B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33796" name="Text Box 4">
            <a:extLst>
              <a:ext uri="{FF2B5EF4-FFF2-40B4-BE49-F238E27FC236}">
                <a16:creationId xmlns:a16="http://schemas.microsoft.com/office/drawing/2014/main" id="{4BDDA45E-4796-4A86-B27B-9ACB3099E9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28775"/>
            <a:ext cx="2665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 err="1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Apache</a:t>
            </a:r>
            <a:endParaRPr lang="sk-SK" sz="2400" i="0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32773" name="Picture 6">
            <a:extLst>
              <a:ext uri="{FF2B5EF4-FFF2-40B4-BE49-F238E27FC236}">
                <a16:creationId xmlns:a16="http://schemas.microsoft.com/office/drawing/2014/main" id="{FBAF510B-A70F-4346-A5EB-3C8CE3D04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681163"/>
            <a:ext cx="7011988" cy="48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>
            <a:extLst>
              <a:ext uri="{FF2B5EF4-FFF2-40B4-BE49-F238E27FC236}">
                <a16:creationId xmlns:a16="http://schemas.microsoft.com/office/drawing/2014/main" id="{90302B6B-146E-4DF0-AB88-F6713ACDA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65420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Vizualizácia a optimalizácia kódu</a:t>
            </a:r>
            <a:endParaRPr lang="cs-CZ" altLang="sk-SK" sz="3200" b="1" i="0"/>
          </a:p>
        </p:txBody>
      </p:sp>
      <p:sp>
        <p:nvSpPr>
          <p:cNvPr id="33795" name="Text Box 3">
            <a:extLst>
              <a:ext uri="{FF2B5EF4-FFF2-40B4-BE49-F238E27FC236}">
                <a16:creationId xmlns:a16="http://schemas.microsoft.com/office/drawing/2014/main" id="{397D0630-6154-4900-8B5C-118FB88A4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9B425449-F0D5-440F-80EC-52ADEE1AC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1916113"/>
            <a:ext cx="8461375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Revízia zmien vo vyvíjanom kóde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obraz kódu vyvíjaného softwaru sa dynamicky mení v čase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viac vývojárov na tvorbe projektu – častejšie zmeny kódu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problematická orientácia v dynamicky meniacom sa prostredí – metódy vizualizácie sú nápomocné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projekt 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REVIOSIONIST </a:t>
            </a:r>
            <a:r>
              <a:rPr lang="sk-SK" sz="2400" i="0" dirty="0">
                <a:latin typeface="Arial" charset="0"/>
              </a:rPr>
              <a:t>generuje vizualizácie zmeny v štruktúrach a obsahu stránok </a:t>
            </a:r>
            <a:r>
              <a:rPr lang="sk-SK" sz="2400" i="0" dirty="0" err="1">
                <a:latin typeface="Arial" charset="0"/>
              </a:rPr>
              <a:t>processing</a:t>
            </a:r>
            <a:r>
              <a:rPr lang="sk-SK" sz="2400" i="0" dirty="0">
                <a:latin typeface="Arial" charset="0"/>
              </a:rPr>
              <a:t> </a:t>
            </a:r>
            <a:r>
              <a:rPr lang="sk-SK" sz="2400" i="0" dirty="0" err="1">
                <a:latin typeface="Arial" charset="0"/>
              </a:rPr>
              <a:t>www</a:t>
            </a:r>
            <a:r>
              <a:rPr lang="sk-SK" sz="2400" i="0" dirty="0">
                <a:latin typeface="Arial" charset="0"/>
              </a:rPr>
              <a:t>://</a:t>
            </a:r>
            <a:r>
              <a:rPr lang="sk-SK" sz="2400" i="0" dirty="0" err="1">
                <a:latin typeface="Arial" charset="0"/>
              </a:rPr>
              <a:t>processing.org</a:t>
            </a:r>
            <a:endParaRPr lang="sk-SK" sz="2400" i="0" dirty="0">
              <a:latin typeface="Arial" charset="0"/>
            </a:endParaRP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 err="1">
                <a:latin typeface="Arial" charset="0"/>
              </a:rPr>
              <a:t>Obr</a:t>
            </a:r>
            <a:r>
              <a:rPr lang="sk-SK" sz="2400" i="0" dirty="0">
                <a:latin typeface="Arial" charset="0"/>
              </a:rPr>
              <a:t>: kód – čierna farba, zmeny – pomarančová farba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>
            <a:extLst>
              <a:ext uri="{FF2B5EF4-FFF2-40B4-BE49-F238E27FC236}">
                <a16:creationId xmlns:a16="http://schemas.microsoft.com/office/drawing/2014/main" id="{104B5CF0-A8EB-46BE-9455-C20657592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65420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Vizualizácia a optimalizácia kódu</a:t>
            </a:r>
            <a:endParaRPr lang="cs-CZ" altLang="sk-SK" sz="3200" b="1" i="0"/>
          </a:p>
        </p:txBody>
      </p:sp>
      <p:sp>
        <p:nvSpPr>
          <p:cNvPr id="34819" name="Text Box 3">
            <a:extLst>
              <a:ext uri="{FF2B5EF4-FFF2-40B4-BE49-F238E27FC236}">
                <a16:creationId xmlns:a16="http://schemas.microsoft.com/office/drawing/2014/main" id="{BC37305B-753D-4C6E-9A44-8A46EC411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34820" name="Text Box 4">
            <a:extLst>
              <a:ext uri="{FF2B5EF4-FFF2-40B4-BE49-F238E27FC236}">
                <a16:creationId xmlns:a16="http://schemas.microsoft.com/office/drawing/2014/main" id="{D76787B3-DA7D-42B4-85A0-B48ABC67C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1916113"/>
            <a:ext cx="8461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6666"/>
              </a:buClr>
              <a:buSzTx/>
              <a:buFont typeface="Wingdings" panose="05000000000000000000" pitchFamily="2" charset="2"/>
              <a:buNone/>
            </a:pPr>
            <a:r>
              <a:rPr lang="sk-SK" altLang="sk-SK" sz="2400" i="0"/>
              <a:t>Vizualizácia dynamickej zmeny kódu - revisionist</a:t>
            </a:r>
          </a:p>
        </p:txBody>
      </p:sp>
      <p:pic>
        <p:nvPicPr>
          <p:cNvPr id="34821" name="Picture 5">
            <a:extLst>
              <a:ext uri="{FF2B5EF4-FFF2-40B4-BE49-F238E27FC236}">
                <a16:creationId xmlns:a16="http://schemas.microsoft.com/office/drawing/2014/main" id="{2D7AE01F-1839-4B9F-AA1A-C1343B118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2459038"/>
            <a:ext cx="5503862" cy="411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>
            <a:extLst>
              <a:ext uri="{FF2B5EF4-FFF2-40B4-BE49-F238E27FC236}">
                <a16:creationId xmlns:a16="http://schemas.microsoft.com/office/drawing/2014/main" id="{689A747A-0473-411E-BF40-D6EBC2273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65420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Vizualizácia a optimalizácia kódu</a:t>
            </a:r>
            <a:endParaRPr lang="cs-CZ" altLang="sk-SK" sz="3200" b="1" i="0"/>
          </a:p>
        </p:txBody>
      </p:sp>
      <p:sp>
        <p:nvSpPr>
          <p:cNvPr id="35843" name="Text Box 3">
            <a:extLst>
              <a:ext uri="{FF2B5EF4-FFF2-40B4-BE49-F238E27FC236}">
                <a16:creationId xmlns:a16="http://schemas.microsoft.com/office/drawing/2014/main" id="{CA54D1EF-5850-40F8-AD0A-1478FA981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35844" name="Text Box 4">
            <a:extLst>
              <a:ext uri="{FF2B5EF4-FFF2-40B4-BE49-F238E27FC236}">
                <a16:creationId xmlns:a16="http://schemas.microsoft.com/office/drawing/2014/main" id="{2330A60C-2897-492D-9A61-4F8E1B011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1916113"/>
            <a:ext cx="8461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6666"/>
              </a:buClr>
              <a:buSzTx/>
              <a:buFont typeface="Wingdings" panose="05000000000000000000" pitchFamily="2" charset="2"/>
              <a:buNone/>
            </a:pPr>
            <a:r>
              <a:rPr lang="sk-SK" altLang="sk-SK" sz="2400" i="0"/>
              <a:t>Vizualizácia dynamickej zmeny kódu - revisionist</a:t>
            </a:r>
          </a:p>
        </p:txBody>
      </p:sp>
      <p:pic>
        <p:nvPicPr>
          <p:cNvPr id="35845" name="Picture 6">
            <a:extLst>
              <a:ext uri="{FF2B5EF4-FFF2-40B4-BE49-F238E27FC236}">
                <a16:creationId xmlns:a16="http://schemas.microsoft.com/office/drawing/2014/main" id="{192A1B89-3891-4484-B477-FD2CCCBA2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2422525"/>
            <a:ext cx="5648325" cy="422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>
            <a:extLst>
              <a:ext uri="{FF2B5EF4-FFF2-40B4-BE49-F238E27FC236}">
                <a16:creationId xmlns:a16="http://schemas.microsoft.com/office/drawing/2014/main" id="{4266C72A-8779-4B8E-96C8-1CAB85472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9641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Karma používateľa webu</a:t>
            </a:r>
            <a:endParaRPr lang="cs-CZ" altLang="sk-SK" sz="3200" b="1" i="0"/>
          </a:p>
        </p:txBody>
      </p:sp>
      <p:sp>
        <p:nvSpPr>
          <p:cNvPr id="36867" name="Text Box 3">
            <a:extLst>
              <a:ext uri="{FF2B5EF4-FFF2-40B4-BE49-F238E27FC236}">
                <a16:creationId xmlns:a16="http://schemas.microsoft.com/office/drawing/2014/main" id="{5CAA2CD9-991F-4151-A7DE-9D4502091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36868" name="Text Box 4">
            <a:extLst>
              <a:ext uri="{FF2B5EF4-FFF2-40B4-BE49-F238E27FC236}">
                <a16:creationId xmlns:a16="http://schemas.microsoft.com/office/drawing/2014/main" id="{67951D34-C023-43C7-9F7F-EED96A51E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63" y="1916113"/>
            <a:ext cx="851693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Blog.sme.sk – hodnotenie používateľa derivované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sk-SK" altLang="sk-SK" sz="2400" i="0"/>
              <a:t>		z hodnotení jeho príspevkov – karma.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Karma vyjadruje priemer názorov mnohých ľudí.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Vyjadruje popularitu nie kvalitu.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Karma sa zvyšuje kliknutím na podobný odkaz: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sk-SK" altLang="sk-SK" sz="2400"/>
              <a:t>		„Výborný text, chcem tomuto autorovi zlepšiť karmu.“</a:t>
            </a:r>
            <a:endParaRPr lang="sk-SK" altLang="sk-SK" sz="2400" i="0"/>
          </a:p>
        </p:txBody>
      </p:sp>
      <p:graphicFrame>
        <p:nvGraphicFramePr>
          <p:cNvPr id="36869" name="Object 6">
            <a:extLst>
              <a:ext uri="{FF2B5EF4-FFF2-40B4-BE49-F238E27FC236}">
                <a16:creationId xmlns:a16="http://schemas.microsoft.com/office/drawing/2014/main" id="{D59CEC81-0FA8-4BB7-AE7C-12560408A6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5650" y="4437063"/>
          <a:ext cx="78486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a" r:id="rId2" imgW="3175000" imgH="419100" progId="Equation.3">
                  <p:embed/>
                </p:oleObj>
              </mc:Choice>
              <mc:Fallback>
                <p:oleObj name="Rovnica" r:id="rId2" imgW="3175000" imgH="4191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4437063"/>
                        <a:ext cx="78486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>
            <a:extLst>
              <a:ext uri="{FF2B5EF4-FFF2-40B4-BE49-F238E27FC236}">
                <a16:creationId xmlns:a16="http://schemas.microsoft.com/office/drawing/2014/main" id="{536E9428-7B86-42FA-8547-8FE727FC1B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7609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Vizualizácia priateľstiev</a:t>
            </a:r>
            <a:endParaRPr lang="cs-CZ" altLang="sk-SK" sz="3200" b="1" i="0"/>
          </a:p>
        </p:txBody>
      </p:sp>
      <p:sp>
        <p:nvSpPr>
          <p:cNvPr id="38915" name="Text Box 3">
            <a:extLst>
              <a:ext uri="{FF2B5EF4-FFF2-40B4-BE49-F238E27FC236}">
                <a16:creationId xmlns:a16="http://schemas.microsoft.com/office/drawing/2014/main" id="{1A628AEC-46B1-4856-AF97-52B7F9F9D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38916" name="Text Box 4">
            <a:extLst>
              <a:ext uri="{FF2B5EF4-FFF2-40B4-BE49-F238E27FC236}">
                <a16:creationId xmlns:a16="http://schemas.microsoft.com/office/drawing/2014/main" id="{32C31639-B489-438D-8FCE-1C9AE4183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63" y="5516563"/>
            <a:ext cx="85169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Mrak vyjadruje popularitu používateľov – „tool ManyEyes.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Popularita osoby je číslo udávajúce počet používateľov, ktorí vedú danú osobu ako priateľa.</a:t>
            </a:r>
          </a:p>
        </p:txBody>
      </p:sp>
      <p:pic>
        <p:nvPicPr>
          <p:cNvPr id="38917" name="Picture 6">
            <a:extLst>
              <a:ext uri="{FF2B5EF4-FFF2-40B4-BE49-F238E27FC236}">
                <a16:creationId xmlns:a16="http://schemas.microsoft.com/office/drawing/2014/main" id="{CD3E13DA-BD6D-42D7-886F-B3AACCD4D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628775"/>
            <a:ext cx="8064500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>
            <a:extLst>
              <a:ext uri="{FF2B5EF4-FFF2-40B4-BE49-F238E27FC236}">
                <a16:creationId xmlns:a16="http://schemas.microsoft.com/office/drawing/2014/main" id="{8149FD44-9EBC-45DD-A0D4-0627FFF50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476250"/>
            <a:ext cx="48736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Vizualizácia priateľstiev </a:t>
            </a:r>
            <a:endParaRPr lang="cs-CZ" altLang="sk-SK" sz="3200" b="1" i="0"/>
          </a:p>
        </p:txBody>
      </p:sp>
      <p:sp>
        <p:nvSpPr>
          <p:cNvPr id="39939" name="Text Box 3">
            <a:extLst>
              <a:ext uri="{FF2B5EF4-FFF2-40B4-BE49-F238E27FC236}">
                <a16:creationId xmlns:a16="http://schemas.microsoft.com/office/drawing/2014/main" id="{00F4BBC9-8160-41E6-9624-AB69B0E0F6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36868" name="Text Box 4">
            <a:extLst>
              <a:ext uri="{FF2B5EF4-FFF2-40B4-BE49-F238E27FC236}">
                <a16:creationId xmlns:a16="http://schemas.microsoft.com/office/drawing/2014/main" id="{E1C4E3AD-469F-4F38-8067-56D49A0BE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63" y="1700213"/>
            <a:ext cx="85169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Popularita používateľa </a:t>
            </a:r>
            <a:r>
              <a:rPr lang="sk-SK" sz="2400" i="0" dirty="0">
                <a:latin typeface="Arial" charset="0"/>
              </a:rPr>
              <a:t>osoby je číslo udávajúce počet používateľov, ktorí vedú daného používateľa ako priateľa.</a:t>
            </a:r>
          </a:p>
        </p:txBody>
      </p:sp>
      <p:pic>
        <p:nvPicPr>
          <p:cNvPr id="39941" name="Picture 7">
            <a:extLst>
              <a:ext uri="{FF2B5EF4-FFF2-40B4-BE49-F238E27FC236}">
                <a16:creationId xmlns:a16="http://schemas.microsoft.com/office/drawing/2014/main" id="{18E36479-3D96-4AC7-9D45-D39448CDF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636838"/>
            <a:ext cx="8459787" cy="422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>
            <a:extLst>
              <a:ext uri="{FF2B5EF4-FFF2-40B4-BE49-F238E27FC236}">
                <a16:creationId xmlns:a16="http://schemas.microsoft.com/office/drawing/2014/main" id="{F714321B-6989-47C8-AFF3-7060F726D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476250"/>
            <a:ext cx="68595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Vizualizácia priateľstiev – v malom</a:t>
            </a:r>
            <a:endParaRPr lang="cs-CZ" altLang="sk-SK" sz="3200" b="1" i="0"/>
          </a:p>
        </p:txBody>
      </p:sp>
      <p:sp>
        <p:nvSpPr>
          <p:cNvPr id="40963" name="Text Box 3">
            <a:extLst>
              <a:ext uri="{FF2B5EF4-FFF2-40B4-BE49-F238E27FC236}">
                <a16:creationId xmlns:a16="http://schemas.microsoft.com/office/drawing/2014/main" id="{DE20699A-4EF3-4840-8FFE-927F7827C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40964" name="Text Box 4">
            <a:extLst>
              <a:ext uri="{FF2B5EF4-FFF2-40B4-BE49-F238E27FC236}">
                <a16:creationId xmlns:a16="http://schemas.microsoft.com/office/drawing/2014/main" id="{6E8E0ECB-2499-44EA-BBA6-C0B77ECF3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63" y="1700213"/>
            <a:ext cx="85169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6666"/>
              </a:buClr>
              <a:buSzTx/>
              <a:buFontTx/>
              <a:buNone/>
            </a:pPr>
            <a:r>
              <a:rPr lang="sk-SK" altLang="sk-SK" sz="2400" i="0"/>
              <a:t>Vizualizácia v malom - každý používateľ má vlastnú štruktúru vyjadrujúcu jeho relácie k priateľom - </a:t>
            </a:r>
            <a:r>
              <a:rPr lang="sk-SK" altLang="sk-SK" sz="2400"/>
              <a:t>Pajek</a:t>
            </a:r>
            <a:r>
              <a:rPr lang="sk-SK" altLang="sk-SK" sz="2400" i="0"/>
              <a:t>.</a:t>
            </a:r>
          </a:p>
        </p:txBody>
      </p:sp>
      <p:pic>
        <p:nvPicPr>
          <p:cNvPr id="40965" name="Picture 7">
            <a:extLst>
              <a:ext uri="{FF2B5EF4-FFF2-40B4-BE49-F238E27FC236}">
                <a16:creationId xmlns:a16="http://schemas.microsoft.com/office/drawing/2014/main" id="{9E437FF4-F10A-435A-8E43-6180B6556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565400"/>
            <a:ext cx="8459787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>
            <a:extLst>
              <a:ext uri="{FF2B5EF4-FFF2-40B4-BE49-F238E27FC236}">
                <a16:creationId xmlns:a16="http://schemas.microsoft.com/office/drawing/2014/main" id="{B292603F-CB1B-421D-A831-B3670D656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476250"/>
            <a:ext cx="48736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Vizualizácia priateľstiev </a:t>
            </a:r>
            <a:endParaRPr lang="cs-CZ" altLang="sk-SK" sz="3200" b="1" i="0"/>
          </a:p>
        </p:txBody>
      </p:sp>
      <p:sp>
        <p:nvSpPr>
          <p:cNvPr id="41987" name="Text Box 3">
            <a:extLst>
              <a:ext uri="{FF2B5EF4-FFF2-40B4-BE49-F238E27FC236}">
                <a16:creationId xmlns:a16="http://schemas.microsoft.com/office/drawing/2014/main" id="{904E080A-5C16-4E47-89C5-268FE4C2E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38916" name="Text Box 4">
            <a:extLst>
              <a:ext uri="{FF2B5EF4-FFF2-40B4-BE49-F238E27FC236}">
                <a16:creationId xmlns:a16="http://schemas.microsoft.com/office/drawing/2014/main" id="{757F5E37-688E-4254-8080-A7A7E4764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63" y="1700213"/>
            <a:ext cx="8516937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Na základe </a:t>
            </a:r>
            <a:r>
              <a:rPr lang="sk-SK" sz="2400" i="0" dirty="0" err="1">
                <a:latin typeface="Arial" charset="0"/>
              </a:rPr>
              <a:t>topológie</a:t>
            </a:r>
            <a:r>
              <a:rPr lang="sk-SK" sz="2400" i="0" dirty="0">
                <a:latin typeface="Arial" charset="0"/>
              </a:rPr>
              <a:t> siete a charakteru spojenia medzi uzlami rozlišujeme základné typy uzlov: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HVIEZDA </a:t>
            </a:r>
            <a:r>
              <a:rPr lang="sk-SK" sz="2400" i="0" dirty="0">
                <a:latin typeface="Arial" charset="0"/>
              </a:rPr>
              <a:t>(</a:t>
            </a:r>
            <a:r>
              <a:rPr lang="sk-SK" sz="2400" i="0" dirty="0" err="1">
                <a:latin typeface="Arial" charset="0"/>
              </a:rPr>
              <a:t>Star</a:t>
            </a:r>
            <a:r>
              <a:rPr lang="sk-SK" sz="2400" i="0" dirty="0">
                <a:latin typeface="Arial" charset="0"/>
              </a:rPr>
              <a:t>, </a:t>
            </a:r>
            <a:r>
              <a:rPr lang="sk-SK" sz="2400" i="0" dirty="0" err="1">
                <a:latin typeface="Arial" charset="0"/>
              </a:rPr>
              <a:t>Snowflake</a:t>
            </a:r>
            <a:r>
              <a:rPr lang="sk-SK" sz="2400" i="0" dirty="0">
                <a:latin typeface="Arial" charset="0"/>
              </a:rPr>
              <a:t>) </a:t>
            </a:r>
          </a:p>
          <a:p>
            <a:pPr marL="742950" lvl="1" indent="-28575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Je charakteristická centrálnym uzlom, na ktorý sa napájajú ostatné.</a:t>
            </a:r>
          </a:p>
          <a:p>
            <a:pPr marL="742950" lvl="1" indent="-28575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Dostaneme ju ak centrálny uzol umiestnime do stredu kružnice a ostatných používateľov na kružnicu.</a:t>
            </a:r>
          </a:p>
          <a:p>
            <a:pPr marL="342900" indent="-342900" eaLnBrk="1" hangingPunct="1"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MOST (</a:t>
            </a:r>
            <a:r>
              <a:rPr lang="sk-SK" sz="2400" i="0" dirty="0" err="1">
                <a:latin typeface="Arial" charset="0"/>
              </a:rPr>
              <a:t>Bridge</a:t>
            </a:r>
            <a:r>
              <a:rPr lang="sk-SK" sz="2400" i="0" dirty="0">
                <a:latin typeface="Arial" charset="0"/>
              </a:rPr>
              <a:t>)</a:t>
            </a:r>
          </a:p>
          <a:p>
            <a:pPr marL="742950" lvl="1" indent="-28575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Nedominantný uzol čo do počtu spojení.</a:t>
            </a:r>
          </a:p>
          <a:p>
            <a:pPr marL="742950" lvl="1" indent="-285750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Ale svojimi hranami sprostredkuje spojenie medzi rôznymi skupinami priateľov v rámci sociálnej siete. 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>
            <a:extLst>
              <a:ext uri="{FF2B5EF4-FFF2-40B4-BE49-F238E27FC236}">
                <a16:creationId xmlns:a16="http://schemas.microsoft.com/office/drawing/2014/main" id="{2FC57A3D-AC3B-4F3D-8CAB-F8BEE8140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476250"/>
            <a:ext cx="49863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Vizualizácia influencerov</a:t>
            </a:r>
            <a:endParaRPr lang="cs-CZ" altLang="sk-SK" sz="3200" b="1" i="0"/>
          </a:p>
        </p:txBody>
      </p:sp>
      <p:sp>
        <p:nvSpPr>
          <p:cNvPr id="43011" name="Text Box 3">
            <a:extLst>
              <a:ext uri="{FF2B5EF4-FFF2-40B4-BE49-F238E27FC236}">
                <a16:creationId xmlns:a16="http://schemas.microsoft.com/office/drawing/2014/main" id="{6BEDEF85-1C4F-4047-8C8A-3A1DC25BF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43012" name="Text Box 4">
            <a:extLst>
              <a:ext uri="{FF2B5EF4-FFF2-40B4-BE49-F238E27FC236}">
                <a16:creationId xmlns:a16="http://schemas.microsoft.com/office/drawing/2014/main" id="{B4E6AFC6-8A1A-41C0-9DD2-3342F75EDE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63" y="1484313"/>
            <a:ext cx="8516937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Skúmame opačný trend – ako sa iní používatelia odkazujú na moje články. Ako ovplyvňujem ostatných obsahom svojich článkov.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Prepojenie článkov 4 najväčších influencerov - </a:t>
            </a:r>
            <a:r>
              <a:rPr lang="sk-SK" altLang="sk-SK" sz="2400"/>
              <a:t>ManyEyes</a:t>
            </a:r>
            <a:r>
              <a:rPr lang="sk-SK" altLang="sk-SK" sz="2400" i="0"/>
              <a:t>.</a:t>
            </a:r>
          </a:p>
        </p:txBody>
      </p:sp>
      <p:pic>
        <p:nvPicPr>
          <p:cNvPr id="43013" name="Picture 6">
            <a:extLst>
              <a:ext uri="{FF2B5EF4-FFF2-40B4-BE49-F238E27FC236}">
                <a16:creationId xmlns:a16="http://schemas.microsoft.com/office/drawing/2014/main" id="{B0DF3153-26FC-4632-897B-2F6C38FD3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022600"/>
            <a:ext cx="8532812" cy="383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>
            <a:extLst>
              <a:ext uri="{FF2B5EF4-FFF2-40B4-BE49-F238E27FC236}">
                <a16:creationId xmlns:a16="http://schemas.microsoft.com/office/drawing/2014/main" id="{208399C0-C6AF-4F05-B4A7-297BD6334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476250"/>
            <a:ext cx="5549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Vizualizácia oblastí záujmu </a:t>
            </a:r>
            <a:endParaRPr lang="cs-CZ" altLang="sk-SK" sz="3200" b="1" i="0"/>
          </a:p>
        </p:txBody>
      </p:sp>
      <p:sp>
        <p:nvSpPr>
          <p:cNvPr id="44035" name="Text Box 3">
            <a:extLst>
              <a:ext uri="{FF2B5EF4-FFF2-40B4-BE49-F238E27FC236}">
                <a16:creationId xmlns:a16="http://schemas.microsoft.com/office/drawing/2014/main" id="{CE9CFD88-A261-4560-9821-CBEA19FD8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40964" name="Text Box 4">
            <a:extLst>
              <a:ext uri="{FF2B5EF4-FFF2-40B4-BE49-F238E27FC236}">
                <a16:creationId xmlns:a16="http://schemas.microsoft.com/office/drawing/2014/main" id="{82784F85-CD31-480C-B50B-B64940CB0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63" y="1700213"/>
            <a:ext cx="85169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buClr>
                <a:srgbClr val="006666"/>
              </a:buClr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Frank </a:t>
            </a: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van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Harmelen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</a:p>
          <a:p>
            <a:pPr marL="342900" indent="-342900" eaLnBrk="1" hangingPunct="1">
              <a:buClr>
                <a:srgbClr val="006666"/>
              </a:buClr>
              <a:defRPr/>
            </a:pPr>
            <a:r>
              <a:rPr lang="sk-SK" sz="2400" i="0" dirty="0">
                <a:latin typeface="Arial" charset="0"/>
              </a:rPr>
              <a:t>	 </a:t>
            </a:r>
            <a:r>
              <a:rPr lang="sk-SK" sz="2400" dirty="0" err="1">
                <a:latin typeface="Arial" charset="0"/>
              </a:rPr>
              <a:t>Tag</a:t>
            </a:r>
            <a:r>
              <a:rPr lang="sk-SK" sz="2400" dirty="0">
                <a:latin typeface="Arial" charset="0"/>
              </a:rPr>
              <a:t> </a:t>
            </a:r>
            <a:r>
              <a:rPr lang="sk-SK" sz="2400" dirty="0" err="1">
                <a:latin typeface="Arial" charset="0"/>
              </a:rPr>
              <a:t>cloud</a:t>
            </a:r>
            <a:r>
              <a:rPr lang="sk-SK" sz="2400" dirty="0">
                <a:latin typeface="Arial" charset="0"/>
              </a:rPr>
              <a:t> </a:t>
            </a:r>
            <a:r>
              <a:rPr lang="sk-SK" sz="2400" dirty="0" err="1">
                <a:latin typeface="Arial" charset="0"/>
              </a:rPr>
              <a:t>showing</a:t>
            </a:r>
            <a:r>
              <a:rPr lang="sk-SK" sz="2400" dirty="0">
                <a:latin typeface="Arial" charset="0"/>
              </a:rPr>
              <a:t> my </a:t>
            </a:r>
            <a:r>
              <a:rPr lang="sk-SK" sz="2400" dirty="0" err="1">
                <a:latin typeface="Arial" charset="0"/>
              </a:rPr>
              <a:t>interests</a:t>
            </a:r>
            <a:r>
              <a:rPr lang="sk-SK" sz="2400" dirty="0">
                <a:latin typeface="Arial" charset="0"/>
              </a:rPr>
              <a:t>:</a:t>
            </a:r>
          </a:p>
        </p:txBody>
      </p:sp>
      <p:graphicFrame>
        <p:nvGraphicFramePr>
          <p:cNvPr id="6" name="Tabuľka 5">
            <a:extLst>
              <a:ext uri="{FF2B5EF4-FFF2-40B4-BE49-F238E27FC236}">
                <a16:creationId xmlns:a16="http://schemas.microsoft.com/office/drawing/2014/main" id="{A2FFC34B-8E25-4B63-9649-5F1DAE458808}"/>
              </a:ext>
            </a:extLst>
          </p:cNvPr>
          <p:cNvGraphicFramePr>
            <a:graphicFrameLocks noGrp="1"/>
          </p:cNvGraphicFramePr>
          <p:nvPr/>
        </p:nvGraphicFramePr>
        <p:xfrm>
          <a:off x="857250" y="3000375"/>
          <a:ext cx="8143875" cy="2752725"/>
        </p:xfrm>
        <a:graphic>
          <a:graphicData uri="http://schemas.openxmlformats.org/drawingml/2006/table">
            <a:tbl>
              <a:tblPr/>
              <a:tblGrid>
                <a:gridCol w="8143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527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dirty="0" err="1">
                          <a:latin typeface="Times New Roman"/>
                          <a:ea typeface="Times New Roman"/>
                          <a:cs typeface="Times New Roman"/>
                        </a:rPr>
                        <a:t>anytime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200" dirty="0" err="1">
                          <a:latin typeface="Times New Roman"/>
                          <a:ea typeface="Times New Roman"/>
                          <a:cs typeface="Times New Roman"/>
                        </a:rPr>
                        <a:t>approximate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000" dirty="0" err="1">
                          <a:latin typeface="Times New Roman"/>
                          <a:ea typeface="Times New Roman"/>
                          <a:cs typeface="Times New Roman"/>
                        </a:rPr>
                        <a:t>case</a:t>
                      </a:r>
                      <a:r>
                        <a:rPr lang="sk-SK" sz="1000" dirty="0">
                          <a:latin typeface="Times New Roman"/>
                          <a:ea typeface="Times New Roman"/>
                          <a:cs typeface="Times New Roman"/>
                        </a:rPr>
                        <a:t> study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200" dirty="0" err="1">
                          <a:latin typeface="Times New Roman"/>
                          <a:ea typeface="Times New Roman"/>
                          <a:cs typeface="Times New Roman"/>
                        </a:rPr>
                        <a:t>diagnosis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700" dirty="0" err="1">
                          <a:latin typeface="Times New Roman"/>
                          <a:ea typeface="Times New Roman"/>
                          <a:cs typeface="Times New Roman"/>
                        </a:rPr>
                        <a:t>inconsistent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700" dirty="0" err="1">
                          <a:latin typeface="Times New Roman"/>
                          <a:ea typeface="Times New Roman"/>
                          <a:cs typeface="Times New Roman"/>
                        </a:rPr>
                        <a:t>kads</a:t>
                      </a:r>
                      <a:r>
                        <a:rPr lang="sk-SK" sz="7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700" dirty="0" err="1">
                          <a:latin typeface="Times New Roman"/>
                          <a:ea typeface="Times New Roman"/>
                          <a:cs typeface="Times New Roman"/>
                        </a:rPr>
                        <a:t>models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700" dirty="0" err="1">
                          <a:latin typeface="Times New Roman"/>
                          <a:ea typeface="Times New Roman"/>
                          <a:cs typeface="Times New Roman"/>
                        </a:rPr>
                        <a:t>kbs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3600" dirty="0" err="1">
                          <a:latin typeface="Times New Roman"/>
                          <a:ea typeface="Times New Roman"/>
                          <a:cs typeface="Times New Roman"/>
                        </a:rPr>
                        <a:t>knowledge</a:t>
                      </a:r>
                      <a:r>
                        <a:rPr lang="sk-SK" sz="3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3600" dirty="0" err="1">
                          <a:latin typeface="Times New Roman"/>
                          <a:ea typeface="Times New Roman"/>
                          <a:cs typeface="Times New Roman"/>
                        </a:rPr>
                        <a:t>based</a:t>
                      </a:r>
                      <a:r>
                        <a:rPr lang="sk-SK" sz="3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3600" dirty="0" err="1">
                          <a:latin typeface="Times New Roman"/>
                          <a:ea typeface="Times New Roman"/>
                          <a:cs typeface="Times New Roman"/>
                        </a:rPr>
                        <a:t>systems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300" dirty="0" err="1">
                          <a:latin typeface="Times New Roman"/>
                          <a:ea typeface="Times New Roman"/>
                          <a:cs typeface="Times New Roman"/>
                        </a:rPr>
                        <a:t>knowledge</a:t>
                      </a:r>
                      <a:r>
                        <a:rPr lang="sk-SK" sz="13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300" dirty="0" err="1">
                          <a:latin typeface="Times New Roman"/>
                          <a:ea typeface="Times New Roman"/>
                          <a:cs typeface="Times New Roman"/>
                        </a:rPr>
                        <a:t>level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700" dirty="0" err="1">
                          <a:latin typeface="Times New Roman"/>
                          <a:ea typeface="Times New Roman"/>
                          <a:cs typeface="Times New Roman"/>
                        </a:rPr>
                        <a:t>knowledge</a:t>
                      </a:r>
                      <a:r>
                        <a:rPr lang="sk-SK" sz="7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700" dirty="0" err="1">
                          <a:latin typeface="Times New Roman"/>
                          <a:ea typeface="Times New Roman"/>
                          <a:cs typeface="Times New Roman"/>
                        </a:rPr>
                        <a:t>management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800" dirty="0" err="1">
                          <a:latin typeface="Times New Roman"/>
                          <a:ea typeface="Times New Roman"/>
                          <a:cs typeface="Times New Roman"/>
                        </a:rPr>
                        <a:t>knowledge</a:t>
                      </a:r>
                      <a:r>
                        <a:rPr lang="sk-SK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800" dirty="0" err="1">
                          <a:latin typeface="Times New Roman"/>
                          <a:ea typeface="Times New Roman"/>
                          <a:cs typeface="Times New Roman"/>
                        </a:rPr>
                        <a:t>representation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200" dirty="0" err="1">
                          <a:latin typeface="Times New Roman"/>
                          <a:ea typeface="Times New Roman"/>
                          <a:cs typeface="Times New Roman"/>
                        </a:rPr>
                        <a:t>medical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200" dirty="0" err="1">
                          <a:latin typeface="Times New Roman"/>
                          <a:ea typeface="Times New Roman"/>
                          <a:cs typeface="Times New Roman"/>
                        </a:rPr>
                        <a:t>protocols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3600" dirty="0" err="1">
                          <a:latin typeface="Times New Roman"/>
                          <a:ea typeface="Times New Roman"/>
                          <a:cs typeface="Times New Roman"/>
                        </a:rPr>
                        <a:t>ontology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2400" dirty="0" err="1">
                          <a:latin typeface="Times New Roman"/>
                          <a:ea typeface="Times New Roman"/>
                          <a:cs typeface="Times New Roman"/>
                        </a:rPr>
                        <a:t>owl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200" dirty="0" err="1">
                          <a:latin typeface="Times New Roman"/>
                          <a:ea typeface="Times New Roman"/>
                          <a:cs typeface="Times New Roman"/>
                        </a:rPr>
                        <a:t>parametric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200" dirty="0" err="1">
                          <a:latin typeface="Times New Roman"/>
                          <a:ea typeface="Times New Roman"/>
                          <a:cs typeface="Times New Roman"/>
                        </a:rPr>
                        <a:t>design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300" dirty="0" err="1">
                          <a:latin typeface="Times New Roman"/>
                          <a:ea typeface="Times New Roman"/>
                          <a:cs typeface="Times New Roman"/>
                        </a:rPr>
                        <a:t>peer</a:t>
                      </a:r>
                      <a:r>
                        <a:rPr lang="sk-SK" sz="1300" dirty="0">
                          <a:latin typeface="Times New Roman"/>
                          <a:ea typeface="Times New Roman"/>
                          <a:cs typeface="Times New Roman"/>
                        </a:rPr>
                        <a:t> to </a:t>
                      </a:r>
                      <a:r>
                        <a:rPr lang="sk-SK" sz="1300" dirty="0" err="1">
                          <a:latin typeface="Times New Roman"/>
                          <a:ea typeface="Times New Roman"/>
                          <a:cs typeface="Times New Roman"/>
                        </a:rPr>
                        <a:t>peer</a:t>
                      </a:r>
                      <a:r>
                        <a:rPr lang="sk-SK" sz="13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300" dirty="0" err="1">
                          <a:latin typeface="Times New Roman"/>
                          <a:ea typeface="Times New Roman"/>
                          <a:cs typeface="Times New Roman"/>
                        </a:rPr>
                        <a:t>systems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3600" dirty="0" err="1">
                          <a:latin typeface="Times New Roman"/>
                          <a:ea typeface="Times New Roman"/>
                          <a:cs typeface="Times New Roman"/>
                        </a:rPr>
                        <a:t>problem</a:t>
                      </a:r>
                      <a:r>
                        <a:rPr lang="sk-SK" sz="3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3600" dirty="0" err="1">
                          <a:latin typeface="Times New Roman"/>
                          <a:ea typeface="Times New Roman"/>
                          <a:cs typeface="Times New Roman"/>
                        </a:rPr>
                        <a:t>solving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200" dirty="0" err="1">
                          <a:latin typeface="Times New Roman"/>
                          <a:ea typeface="Times New Roman"/>
                          <a:cs typeface="Times New Roman"/>
                        </a:rPr>
                        <a:t>problem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200" dirty="0" err="1">
                          <a:latin typeface="Times New Roman"/>
                          <a:ea typeface="Times New Roman"/>
                          <a:cs typeface="Times New Roman"/>
                        </a:rPr>
                        <a:t>solving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200" dirty="0" err="1">
                          <a:latin typeface="Times New Roman"/>
                          <a:ea typeface="Times New Roman"/>
                          <a:cs typeface="Times New Roman"/>
                        </a:rPr>
                        <a:t>methods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200" dirty="0" err="1">
                          <a:latin typeface="Times New Roman"/>
                          <a:ea typeface="Times New Roman"/>
                          <a:cs typeface="Times New Roman"/>
                        </a:rPr>
                        <a:t>rdf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300" dirty="0" err="1">
                          <a:latin typeface="Times New Roman"/>
                          <a:ea typeface="Times New Roman"/>
                          <a:cs typeface="Times New Roman"/>
                        </a:rPr>
                        <a:t>rdf</a:t>
                      </a:r>
                      <a:r>
                        <a:rPr lang="sk-SK" sz="13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300" dirty="0" err="1">
                          <a:latin typeface="Times New Roman"/>
                          <a:ea typeface="Times New Roman"/>
                          <a:cs typeface="Times New Roman"/>
                        </a:rPr>
                        <a:t>schema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300" dirty="0" err="1">
                          <a:latin typeface="Times New Roman"/>
                          <a:ea typeface="Times New Roman"/>
                          <a:cs typeface="Times New Roman"/>
                        </a:rPr>
                        <a:t>reflection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3600" dirty="0" err="1">
                          <a:latin typeface="Times New Roman"/>
                          <a:ea typeface="Times New Roman"/>
                          <a:cs typeface="Times New Roman"/>
                        </a:rPr>
                        <a:t>semantic</a:t>
                      </a:r>
                      <a:r>
                        <a:rPr lang="sk-SK" sz="3600" dirty="0">
                          <a:latin typeface="Times New Roman"/>
                          <a:ea typeface="Times New Roman"/>
                          <a:cs typeface="Times New Roman"/>
                        </a:rPr>
                        <a:t> web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700" dirty="0" err="1">
                          <a:latin typeface="Times New Roman"/>
                          <a:ea typeface="Times New Roman"/>
                          <a:cs typeface="Times New Roman"/>
                        </a:rPr>
                        <a:t>semantics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700" dirty="0" err="1">
                          <a:latin typeface="Times New Roman"/>
                          <a:ea typeface="Times New Roman"/>
                          <a:cs typeface="Times New Roman"/>
                        </a:rPr>
                        <a:t>specification</a:t>
                      </a:r>
                      <a:r>
                        <a:rPr lang="sk-SK" sz="7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700" dirty="0" err="1">
                          <a:latin typeface="Times New Roman"/>
                          <a:ea typeface="Times New Roman"/>
                          <a:cs typeface="Times New Roman"/>
                        </a:rPr>
                        <a:t>languages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700" dirty="0" err="1">
                          <a:latin typeface="Times New Roman"/>
                          <a:ea typeface="Times New Roman"/>
                          <a:cs typeface="Times New Roman"/>
                        </a:rPr>
                        <a:t>web</a:t>
                      </a:r>
                      <a:r>
                        <a:rPr lang="sk-SK" sz="7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700" dirty="0" err="1">
                          <a:latin typeface="Times New Roman"/>
                          <a:ea typeface="Times New Roman"/>
                          <a:cs typeface="Times New Roman"/>
                        </a:rPr>
                        <a:t>based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200" dirty="0" err="1">
                          <a:latin typeface="Times New Roman"/>
                          <a:ea typeface="Times New Roman"/>
                          <a:cs typeface="Times New Roman"/>
                        </a:rPr>
                        <a:t>web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sk-SK" sz="1200" dirty="0" err="1">
                          <a:latin typeface="Times New Roman"/>
                          <a:ea typeface="Times New Roman"/>
                          <a:cs typeface="Times New Roman"/>
                        </a:rPr>
                        <a:t>ontology</a:t>
                      </a:r>
                      <a:r>
                        <a:rPr lang="sk-SK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sk-SK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4" marB="952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theme/theme1.xml><?xml version="1.0" encoding="utf-8"?>
<a:theme xmlns:a="http://schemas.openxmlformats.org/drawingml/2006/main" name="Vrstvy">
  <a:themeElements>
    <a:clrScheme name="Vrstvy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Vrstvy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rstvy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rstvy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rstvy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rstvy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rstvy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rstvy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3242</TotalTime>
  <Words>2094</Words>
  <Application>Microsoft Office PowerPoint</Application>
  <PresentationFormat>Prezentácia na obrazovke (4:3)</PresentationFormat>
  <Paragraphs>352</Paragraphs>
  <Slides>41</Slides>
  <Notes>0</Notes>
  <HiddenSlides>0</HiddenSlides>
  <MMClips>0</MMClips>
  <ScaleCrop>false</ScaleCrop>
  <HeadingPairs>
    <vt:vector size="8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41</vt:i4>
      </vt:variant>
    </vt:vector>
  </HeadingPairs>
  <TitlesOfParts>
    <vt:vector size="47" baseType="lpstr">
      <vt:lpstr>Arial</vt:lpstr>
      <vt:lpstr>Calibri</vt:lpstr>
      <vt:lpstr>Times New Roman</vt:lpstr>
      <vt:lpstr>Wingdings</vt:lpstr>
      <vt:lpstr>Vrstvy</vt:lpstr>
      <vt:lpstr>Rovnica</vt:lpstr>
      <vt:lpstr>Sociálny web verzus sémantický web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Kika</dc:creator>
  <cp:lastModifiedBy>Kristina Machova</cp:lastModifiedBy>
  <cp:revision>103</cp:revision>
  <dcterms:created xsi:type="dcterms:W3CDTF">2007-08-31T13:42:21Z</dcterms:created>
  <dcterms:modified xsi:type="dcterms:W3CDTF">2026-10-01T17:58:38Z</dcterms:modified>
</cp:coreProperties>
</file>