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9" r:id="rId1"/>
  </p:sldMasterIdLst>
  <p:sldIdLst>
    <p:sldId id="256" r:id="rId2"/>
    <p:sldId id="257" r:id="rId3"/>
    <p:sldId id="258" r:id="rId4"/>
    <p:sldId id="283" r:id="rId5"/>
    <p:sldId id="259" r:id="rId6"/>
    <p:sldId id="285" r:id="rId7"/>
    <p:sldId id="290" r:id="rId8"/>
    <p:sldId id="286" r:id="rId9"/>
    <p:sldId id="287" r:id="rId10"/>
    <p:sldId id="314" r:id="rId11"/>
    <p:sldId id="316" r:id="rId12"/>
    <p:sldId id="315" r:id="rId13"/>
    <p:sldId id="317" r:id="rId14"/>
    <p:sldId id="318" r:id="rId15"/>
    <p:sldId id="288" r:id="rId16"/>
    <p:sldId id="291" r:id="rId17"/>
    <p:sldId id="289" r:id="rId18"/>
    <p:sldId id="292" r:id="rId19"/>
    <p:sldId id="293" r:id="rId20"/>
    <p:sldId id="294" r:id="rId21"/>
    <p:sldId id="295" r:id="rId22"/>
    <p:sldId id="297" r:id="rId23"/>
    <p:sldId id="298" r:id="rId24"/>
    <p:sldId id="300" r:id="rId25"/>
    <p:sldId id="301" r:id="rId26"/>
    <p:sldId id="302" r:id="rId27"/>
    <p:sldId id="304" r:id="rId28"/>
    <p:sldId id="305" r:id="rId29"/>
    <p:sldId id="307" r:id="rId30"/>
    <p:sldId id="306" r:id="rId31"/>
    <p:sldId id="308" r:id="rId32"/>
    <p:sldId id="309" r:id="rId33"/>
    <p:sldId id="310" r:id="rId34"/>
    <p:sldId id="311" r:id="rId35"/>
    <p:sldId id="313" r:id="rId36"/>
    <p:sldId id="319" r:id="rId37"/>
    <p:sldId id="320" r:id="rId38"/>
    <p:sldId id="321" r:id="rId39"/>
    <p:sldId id="322" r:id="rId40"/>
    <p:sldId id="323" r:id="rId41"/>
    <p:sldId id="325" r:id="rId42"/>
    <p:sldId id="326" r:id="rId43"/>
    <p:sldId id="324" r:id="rId44"/>
    <p:sldId id="327" r:id="rId45"/>
    <p:sldId id="328" r:id="rId46"/>
    <p:sldId id="329" r:id="rId47"/>
    <p:sldId id="330" r:id="rId48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0099FF"/>
    <a:srgbClr val="0033CC"/>
    <a:srgbClr val="00CC00"/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2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45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sk-SK" sz="240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sk-SK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sk-SK" sz="240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sk-SK" sz="240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</p:grpSp>
      </p:grpSp>
      <p:sp>
        <p:nvSpPr>
          <p:cNvPr id="3789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Kliknite sem a upravte štýl predlohy nadpisov.</a:t>
            </a:r>
          </a:p>
        </p:txBody>
      </p:sp>
      <p:sp>
        <p:nvSpPr>
          <p:cNvPr id="37900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Kliknite sem a upravte štýl predlohy podnadpisov.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F6871-C5B7-4089-B568-4F799E03F7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731DD-BC3A-43B2-8CC5-617FF415A90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700403-03E9-453A-A44E-C47030B9EE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72A88-2AEE-40CC-9139-FA21A8E1D4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5D5E6-23DA-42CE-BB55-C22C9D111E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99341-4033-4166-8873-BB9675C3D5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AF2BA-FD94-4E23-8248-5C7AB0BAFE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2330F-D455-4F0F-AF23-1F30A414EC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C5E11-28A7-4F86-B26D-E13AD17997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13C8A-39B0-466E-BD62-CF54E247F3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Kliknite sem a upravte štýl predlohy nadpisov.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k-SK" noProof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textu.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DD6900-04F7-40C6-A0FD-6FEB2740BD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3686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sk-SK" sz="240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36869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eaLnBrk="1" hangingPunct="1">
                  <a:defRPr/>
                </a:pPr>
                <a:endParaRPr lang="sk-SK" sz="2400">
                  <a:latin typeface="Times New Roman" pitchFamily="18" charset="0"/>
                </a:endParaRPr>
              </a:p>
            </p:txBody>
          </p:sp>
          <p:sp>
            <p:nvSpPr>
              <p:cNvPr id="36870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sk-SK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Kliknite sem a upravte štýl predlohy nadpisov.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Kliknite sem a upravte štýly predlohy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Tretia úroveň</a:t>
            </a:r>
          </a:p>
          <a:p>
            <a:pPr lvl="3"/>
            <a:r>
              <a:rPr lang="cs-CZ"/>
              <a:t>Štvrtá úroveň</a:t>
            </a:r>
          </a:p>
          <a:p>
            <a:pPr lvl="4"/>
            <a:r>
              <a:rPr lang="cs-CZ"/>
              <a:t>Piata úroveň</a:t>
            </a:r>
          </a:p>
        </p:txBody>
      </p:sp>
      <p:sp>
        <p:nvSpPr>
          <p:cNvPr id="3687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7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687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D18C42D8-0859-408F-9FAD-15C838EB17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36876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ristina.machova.website.tuke.sk/" TargetMode="External"/><Relationship Id="rId2" Type="http://schemas.openxmlformats.org/officeDocument/2006/relationships/hyperlink" Target="mailto:kristina.machova@tuke.s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.org/TR/owl-semantics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3.org/2001/XMLSchema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ydomain.org/persons" TargetMode="External"/><Relationship Id="rId2" Type="http://schemas.openxmlformats.org/officeDocument/2006/relationships/hyperlink" Target="http://www.mydomain.org/uni-ns-old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2000/01/rdf-schema" TargetMode="External"/><Relationship Id="rId2" Type="http://schemas.openxmlformats.org/officeDocument/2006/relationships/hyperlink" Target="http://www.w3.org/1999/02/22-rdf-syntax-ns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pur1.org/dc/element/1.1/" TargetMode="External"/><Relationship Id="rId5" Type="http://schemas.openxmlformats.org/officeDocument/2006/relationships/hyperlink" Target="http://www.w3.org/2002/07/owl" TargetMode="External"/><Relationship Id="rId4" Type="http://schemas.openxmlformats.org/officeDocument/2006/relationships/hyperlink" Target="http://www.w3.org/2001/XMLSchema" TargetMode="Externa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1125538"/>
            <a:ext cx="7086600" cy="2209800"/>
          </a:xfrm>
        </p:spPr>
        <p:txBody>
          <a:bodyPr/>
          <a:lstStyle/>
          <a:p>
            <a:pPr algn="ctr" eaLnBrk="1" hangingPunct="1"/>
            <a:r>
              <a:rPr lang="en-US" b="1">
                <a:solidFill>
                  <a:schemeClr val="tx1"/>
                </a:solidFill>
              </a:rPr>
              <a:t>OWL-</a:t>
            </a:r>
            <a:r>
              <a:rPr lang="sk-SK" b="1">
                <a:solidFill>
                  <a:schemeClr val="tx1"/>
                </a:solidFill>
              </a:rPr>
              <a:t>webový jazyk </a:t>
            </a:r>
            <a:br>
              <a:rPr lang="sk-SK" b="1">
                <a:solidFill>
                  <a:schemeClr val="tx1"/>
                </a:solidFill>
              </a:rPr>
            </a:br>
            <a:r>
              <a:rPr lang="sk-SK" b="1">
                <a:solidFill>
                  <a:schemeClr val="tx1"/>
                </a:solidFill>
              </a:rPr>
              <a:t>na tvorbu ontológií</a:t>
            </a:r>
            <a:endParaRPr lang="cs-CZ" b="1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k-SK" sz="2000" b="1"/>
              <a:t>prof</a:t>
            </a:r>
            <a:r>
              <a:rPr lang="en-US" sz="2000" b="1"/>
              <a:t>. </a:t>
            </a:r>
            <a:r>
              <a:rPr lang="sk-SK" sz="2000" b="1" dirty="0"/>
              <a:t>Ing. Kristína Machová, </a:t>
            </a:r>
            <a:r>
              <a:rPr lang="en-US" sz="2000" b="1" dirty="0"/>
              <a:t>PhD.</a:t>
            </a:r>
            <a:endParaRPr lang="sk-SK" sz="2000" b="1" dirty="0"/>
          </a:p>
          <a:p>
            <a:pPr eaLnBrk="1" hangingPunct="1">
              <a:lnSpc>
                <a:spcPct val="80000"/>
              </a:lnSpc>
            </a:pPr>
            <a:r>
              <a:rPr lang="sk-SK" sz="2000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>
                <a:hlinkClick r:id="rId2"/>
              </a:rPr>
              <a:t>k</a:t>
            </a:r>
            <a:r>
              <a:rPr lang="sk-SK" sz="2000" dirty="0" err="1">
                <a:hlinkClick r:id="rId2"/>
              </a:rPr>
              <a:t>ristina</a:t>
            </a:r>
            <a:r>
              <a:rPr lang="sk-SK" sz="2000" dirty="0">
                <a:hlinkClick r:id="rId2"/>
              </a:rPr>
              <a:t>.</a:t>
            </a:r>
            <a:r>
              <a:rPr lang="en-US" sz="2000" dirty="0">
                <a:hlinkClick r:id="rId2"/>
              </a:rPr>
              <a:t>m</a:t>
            </a:r>
            <a:r>
              <a:rPr lang="sk-SK" sz="2000" dirty="0" err="1">
                <a:hlinkClick r:id="rId2"/>
              </a:rPr>
              <a:t>achova</a:t>
            </a:r>
            <a:r>
              <a:rPr lang="en-US" sz="2000" dirty="0">
                <a:hlinkClick r:id="rId2"/>
              </a:rPr>
              <a:t>@tuke.sk</a:t>
            </a:r>
            <a:endParaRPr lang="en-US" sz="2000" dirty="0"/>
          </a:p>
          <a:p>
            <a:pPr eaLnBrk="1" hangingPunct="1">
              <a:lnSpc>
                <a:spcPct val="80000"/>
              </a:lnSpc>
            </a:pPr>
            <a:r>
              <a:rPr lang="cs-CZ" sz="2000" dirty="0">
                <a:hlinkClick r:id="rId3"/>
              </a:rPr>
              <a:t>https://kristina.machova.website.tuke.sk</a:t>
            </a:r>
            <a:r>
              <a:rPr lang="cs-CZ" sz="2000" dirty="0"/>
              <a:t> </a:t>
            </a:r>
          </a:p>
          <a:p>
            <a:pPr eaLnBrk="1" hangingPunct="1">
              <a:lnSpc>
                <a:spcPct val="80000"/>
              </a:lnSpc>
            </a:pPr>
            <a:endParaRPr lang="cs-CZ" sz="200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1965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OWL Lite</a:t>
            </a:r>
            <a:endParaRPr lang="cs-CZ" sz="3200" b="1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611188" y="1582738"/>
            <a:ext cx="8682037" cy="507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sk-SK" dirty="0"/>
              <a:t>OWL </a:t>
            </a:r>
            <a:r>
              <a:rPr lang="sk-SK" dirty="0" err="1"/>
              <a:t>Lite</a:t>
            </a:r>
            <a:r>
              <a:rPr lang="sk-SK" dirty="0"/>
              <a:t> </a:t>
            </a:r>
            <a:r>
              <a:rPr lang="sk-SK" dirty="0">
                <a:solidFill>
                  <a:schemeClr val="bg1">
                    <a:lumMod val="25000"/>
                  </a:schemeClr>
                </a:solidFill>
              </a:rPr>
              <a:t>vylučuje vymenovanie tried, </a:t>
            </a:r>
            <a:r>
              <a:rPr lang="sk-SK" dirty="0" err="1">
                <a:solidFill>
                  <a:schemeClr val="bg1">
                    <a:lumMod val="25000"/>
                  </a:schemeClr>
                </a:solidFill>
              </a:rPr>
              <a:t>disjunktné</a:t>
            </a:r>
            <a:r>
              <a:rPr lang="sk-SK" dirty="0">
                <a:solidFill>
                  <a:schemeClr val="bg1">
                    <a:lumMod val="25000"/>
                  </a:schemeClr>
                </a:solidFill>
              </a:rPr>
              <a:t> triedy a ľubovoľnú mohutnosť</a:t>
            </a:r>
            <a:r>
              <a:rPr lang="sk-SK" dirty="0"/>
              <a:t>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dirty="0"/>
              <a:t>Výhodou toho je, že jazyk je </a:t>
            </a:r>
            <a:r>
              <a:rPr lang="sk-SK" dirty="0">
                <a:solidFill>
                  <a:schemeClr val="accent6">
                    <a:lumMod val="50000"/>
                  </a:schemeClr>
                </a:solidFill>
              </a:rPr>
              <a:t>jednoduchý tak na pochopenie </a:t>
            </a:r>
            <a:r>
              <a:rPr lang="sk-SK" dirty="0"/>
              <a:t>používateľom, </a:t>
            </a:r>
          </a:p>
          <a:p>
            <a:pPr marL="342900" indent="-342900">
              <a:defRPr/>
            </a:pPr>
            <a:r>
              <a:rPr lang="sk-SK" dirty="0"/>
              <a:t>		ako aj </a:t>
            </a:r>
            <a:r>
              <a:rPr lang="sk-SK" dirty="0">
                <a:solidFill>
                  <a:schemeClr val="accent6">
                    <a:lumMod val="50000"/>
                  </a:schemeClr>
                </a:solidFill>
              </a:rPr>
              <a:t>na implementáciu </a:t>
            </a:r>
            <a:r>
              <a:rPr lang="sk-SK" dirty="0"/>
              <a:t>pre tvorcov prostriedku.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dirty="0"/>
              <a:t>Nevýhodou je </a:t>
            </a:r>
            <a:r>
              <a:rPr lang="sk-SK" dirty="0">
                <a:solidFill>
                  <a:schemeClr val="accent6">
                    <a:lumMod val="50000"/>
                  </a:schemeClr>
                </a:solidFill>
              </a:rPr>
              <a:t>obmedzenie expresívnosti </a:t>
            </a:r>
            <a:r>
              <a:rPr lang="sk-SK" dirty="0"/>
              <a:t>(vyjadrovacej sily).</a:t>
            </a:r>
          </a:p>
          <a:p>
            <a:pPr marL="1257300" lvl="2" indent="-342900">
              <a:defRPr/>
            </a:pPr>
            <a:r>
              <a:rPr lang="sk-SK" sz="1600" dirty="0"/>
              <a:t>Výber medzi OWL </a:t>
            </a:r>
            <a:r>
              <a:rPr lang="sk-SK" sz="1600" dirty="0" err="1"/>
              <a:t>Lite</a:t>
            </a:r>
            <a:r>
              <a:rPr lang="sk-SK" sz="1600" dirty="0"/>
              <a:t> a OWL DL závisí na stupni, na ktorom používateľ </a:t>
            </a:r>
          </a:p>
          <a:p>
            <a:pPr marL="1257300" lvl="2" indent="-342900">
              <a:defRPr/>
            </a:pPr>
            <a:r>
              <a:rPr lang="sk-SK" sz="1600" dirty="0"/>
              <a:t>potrebuje expresívnejšie konštrukty (s väčšou vyjadrovacou silou). </a:t>
            </a:r>
          </a:p>
          <a:p>
            <a:pPr marL="1257300" lvl="2" indent="-342900">
              <a:defRPr/>
            </a:pPr>
            <a:r>
              <a:rPr lang="sk-SK" sz="1600" dirty="0"/>
              <a:t>Výber medzi OWL DL a OWL </a:t>
            </a:r>
            <a:r>
              <a:rPr lang="sk-SK" sz="1600" dirty="0" err="1"/>
              <a:t>Full</a:t>
            </a:r>
            <a:r>
              <a:rPr lang="sk-SK" sz="1600" dirty="0"/>
              <a:t> hlavne závisí na stupni, v ktorom používateľ </a:t>
            </a:r>
          </a:p>
          <a:p>
            <a:pPr marL="1257300" lvl="2" indent="-342900">
              <a:defRPr/>
            </a:pPr>
            <a:r>
              <a:rPr lang="sk-SK" sz="1600" dirty="0"/>
              <a:t>požaduje meta - modelovanie vlastností RDF </a:t>
            </a:r>
            <a:r>
              <a:rPr lang="sk-SK" sz="1600" dirty="0" err="1"/>
              <a:t>Schema</a:t>
            </a:r>
            <a:r>
              <a:rPr lang="sk-SK" sz="1600" dirty="0"/>
              <a:t>. </a:t>
            </a:r>
          </a:p>
          <a:p>
            <a:pPr marL="342900" indent="-342900">
              <a:defRPr/>
            </a:pPr>
            <a:endParaRPr lang="sk-SK" sz="1600" dirty="0"/>
          </a:p>
          <a:p>
            <a:pPr marL="342900" indent="-342900">
              <a:defRPr/>
            </a:pPr>
            <a:r>
              <a:rPr lang="sk-SK" dirty="0"/>
              <a:t>Existuje striktná predstava vzostupnej kompatibility medzi týmito troma jazykmi: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1600" dirty="0"/>
              <a:t>Legálna OWL </a:t>
            </a:r>
            <a:r>
              <a:rPr lang="sk-SK" sz="1600" dirty="0" err="1"/>
              <a:t>Lite</a:t>
            </a:r>
            <a:r>
              <a:rPr lang="sk-SK" sz="1600" dirty="0"/>
              <a:t> ontológia je aj legálnou OWL DL ontológiou.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1600" dirty="0"/>
              <a:t>Legálna OWL DL ontológia je aj legálnou OWL </a:t>
            </a:r>
            <a:r>
              <a:rPr lang="sk-SK" sz="1600" dirty="0" err="1"/>
              <a:t>Full</a:t>
            </a:r>
            <a:r>
              <a:rPr lang="sk-SK" sz="1600" dirty="0"/>
              <a:t> ontológiou.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1600" dirty="0" err="1"/>
              <a:t>Validný</a:t>
            </a:r>
            <a:r>
              <a:rPr lang="sk-SK" sz="1600" dirty="0"/>
              <a:t> OWL </a:t>
            </a:r>
            <a:r>
              <a:rPr lang="sk-SK" sz="1600" dirty="0" err="1"/>
              <a:t>Lite</a:t>
            </a:r>
            <a:r>
              <a:rPr lang="sk-SK" sz="1600" dirty="0"/>
              <a:t> záver je aj </a:t>
            </a:r>
            <a:r>
              <a:rPr lang="sk-SK" sz="1600" dirty="0" err="1"/>
              <a:t>validným</a:t>
            </a:r>
            <a:r>
              <a:rPr lang="sk-SK" sz="1600" dirty="0"/>
              <a:t> OWL DL záverom.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1600" dirty="0" err="1"/>
              <a:t>Validný</a:t>
            </a:r>
            <a:r>
              <a:rPr lang="sk-SK" sz="1600" dirty="0"/>
              <a:t> OWL DL záver je aj </a:t>
            </a:r>
            <a:r>
              <a:rPr lang="sk-SK" sz="1600" dirty="0" err="1"/>
              <a:t>validným</a:t>
            </a:r>
            <a:r>
              <a:rPr lang="sk-SK" sz="1600" dirty="0"/>
              <a:t> OWL </a:t>
            </a:r>
            <a:r>
              <a:rPr lang="sk-SK" sz="1600" dirty="0" err="1"/>
              <a:t>Full</a:t>
            </a:r>
            <a:r>
              <a:rPr lang="sk-SK" sz="1600" dirty="0"/>
              <a:t> záverom.</a:t>
            </a:r>
          </a:p>
          <a:p>
            <a:pPr marL="342900" indent="-342900">
              <a:defRPr/>
            </a:pPr>
            <a:r>
              <a:rPr lang="sk-SK" dirty="0"/>
              <a:t>OWL  stále používa RDF a RDF </a:t>
            </a:r>
            <a:r>
              <a:rPr lang="sk-SK" dirty="0" err="1"/>
              <a:t>Schema</a:t>
            </a:r>
            <a:r>
              <a:rPr lang="sk-SK" dirty="0"/>
              <a:t> pre väčší rozsah:</a:t>
            </a:r>
          </a:p>
          <a:p>
            <a:pPr marL="342900" indent="-342900">
              <a:defRPr/>
            </a:pPr>
            <a:r>
              <a:rPr lang="sk-SK" dirty="0">
                <a:solidFill>
                  <a:srgbClr val="006699"/>
                </a:solidFill>
              </a:rPr>
              <a:t>Všetky varianty OWL používajú RDF pre ich syntax.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dirty="0">
                <a:solidFill>
                  <a:srgbClr val="006699"/>
                </a:solidFill>
              </a:rPr>
              <a:t>Príklady sú deklarované v RDF, </a:t>
            </a:r>
            <a:r>
              <a:rPr lang="sk-SK" dirty="0" err="1">
                <a:solidFill>
                  <a:srgbClr val="006699"/>
                </a:solidFill>
              </a:rPr>
              <a:t>použítím</a:t>
            </a:r>
            <a:r>
              <a:rPr lang="sk-SK" dirty="0">
                <a:solidFill>
                  <a:srgbClr val="006699"/>
                </a:solidFill>
              </a:rPr>
              <a:t> RDF definícií, popisov a typovaním.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dirty="0">
                <a:solidFill>
                  <a:srgbClr val="006699"/>
                </a:solidFill>
              </a:rPr>
              <a:t>OWL konštruktory ako „</a:t>
            </a:r>
            <a:r>
              <a:rPr lang="sk-SK" dirty="0" err="1">
                <a:solidFill>
                  <a:srgbClr val="006699"/>
                </a:solidFill>
              </a:rPr>
              <a:t>owl:Class</a:t>
            </a:r>
            <a:r>
              <a:rPr lang="sk-SK" dirty="0">
                <a:solidFill>
                  <a:srgbClr val="006699"/>
                </a:solidFill>
              </a:rPr>
              <a:t>“ a „</a:t>
            </a:r>
            <a:r>
              <a:rPr lang="sk-SK" dirty="0" err="1">
                <a:solidFill>
                  <a:srgbClr val="006699"/>
                </a:solidFill>
              </a:rPr>
              <a:t>owl:DataTypeProperty</a:t>
            </a:r>
            <a:r>
              <a:rPr lang="sk-SK" dirty="0">
                <a:solidFill>
                  <a:srgbClr val="006699"/>
                </a:solidFill>
              </a:rPr>
              <a:t> </a:t>
            </a:r>
          </a:p>
          <a:p>
            <a:pPr marL="342900" indent="-342900">
              <a:defRPr/>
            </a:pPr>
            <a:r>
              <a:rPr lang="sk-SK" dirty="0">
                <a:solidFill>
                  <a:srgbClr val="006699"/>
                </a:solidFill>
              </a:rPr>
              <a:t>		a </a:t>
            </a:r>
            <a:r>
              <a:rPr lang="sk-SK" dirty="0" err="1">
                <a:solidFill>
                  <a:srgbClr val="006699"/>
                </a:solidFill>
              </a:rPr>
              <a:t>owl:ObjectProperty</a:t>
            </a:r>
            <a:r>
              <a:rPr lang="sk-SK" dirty="0">
                <a:solidFill>
                  <a:srgbClr val="006699"/>
                </a:solidFill>
              </a:rPr>
              <a:t> sú špecializácie ich RDF časti. 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1965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OWL Lite</a:t>
            </a:r>
            <a:endParaRPr lang="cs-CZ" sz="3200" b="1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611188" y="1557338"/>
            <a:ext cx="8421687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sk-SK" dirty="0"/>
              <a:t>Obr. ilustruje vzťah </a:t>
            </a:r>
            <a:r>
              <a:rPr lang="sk-SK" dirty="0">
                <a:solidFill>
                  <a:schemeClr val="bg1">
                    <a:lumMod val="25000"/>
                  </a:schemeClr>
                </a:solidFill>
              </a:rPr>
              <a:t>podtrieda medzi niektorými </a:t>
            </a:r>
            <a:r>
              <a:rPr lang="sk-SK" dirty="0" err="1">
                <a:solidFill>
                  <a:schemeClr val="bg1">
                    <a:lumMod val="25000"/>
                  </a:schemeClr>
                </a:solidFill>
              </a:rPr>
              <a:t>primitívami</a:t>
            </a:r>
            <a:r>
              <a:rPr lang="sk-SK" dirty="0">
                <a:solidFill>
                  <a:schemeClr val="bg1">
                    <a:lumMod val="25000"/>
                  </a:schemeClr>
                </a:solidFill>
              </a:rPr>
              <a:t> OWL a RDF/RDFS</a:t>
            </a:r>
            <a:r>
              <a:rPr lang="sk-SK" dirty="0"/>
              <a:t>.</a:t>
            </a:r>
            <a:endParaRPr lang="sk-SK" b="1" dirty="0"/>
          </a:p>
          <a:p>
            <a:pPr marL="342900" indent="-342900">
              <a:defRPr/>
            </a:pPr>
            <a:r>
              <a:rPr lang="sk-SK" dirty="0"/>
              <a:t>Jedným z hlavných motívov pre vrstvovú štruktúru Sémantického webu </a:t>
            </a:r>
          </a:p>
          <a:p>
            <a:pPr marL="342900" indent="-342900">
              <a:defRPr/>
            </a:pPr>
            <a:r>
              <a:rPr lang="sk-SK" dirty="0"/>
              <a:t>je klesajúca kompatibilita softvéru naprieč rôznymi vrstvami. Avšak, iba pre </a:t>
            </a:r>
          </a:p>
          <a:p>
            <a:pPr marL="342900" indent="-342900">
              <a:defRPr/>
            </a:pPr>
            <a:r>
              <a:rPr lang="sk-SK" dirty="0">
                <a:solidFill>
                  <a:schemeClr val="accent6">
                    <a:lumMod val="50000"/>
                  </a:schemeClr>
                </a:solidFill>
              </a:rPr>
              <a:t>OWL </a:t>
            </a:r>
            <a:r>
              <a:rPr lang="sk-SK" dirty="0" err="1">
                <a:solidFill>
                  <a:schemeClr val="accent6">
                    <a:lumMod val="50000"/>
                  </a:schemeClr>
                </a:solidFill>
              </a:rPr>
              <a:t>Full</a:t>
            </a:r>
            <a:r>
              <a:rPr lang="sk-SK" dirty="0">
                <a:solidFill>
                  <a:schemeClr val="accent6">
                    <a:lumMod val="50000"/>
                  </a:schemeClr>
                </a:solidFill>
              </a:rPr>
              <a:t> platí, že akýkoľvek procesor pre OWL bude tiež vykonávať korektnú </a:t>
            </a:r>
          </a:p>
          <a:p>
            <a:pPr marL="342900" indent="-342900">
              <a:defRPr/>
            </a:pPr>
            <a:r>
              <a:rPr lang="sk-SK" dirty="0">
                <a:solidFill>
                  <a:schemeClr val="accent6">
                    <a:lumMod val="50000"/>
                  </a:schemeClr>
                </a:solidFill>
              </a:rPr>
              <a:t>interpretáciu akéhokoľvek dokumentu RDFS. </a:t>
            </a:r>
            <a:endParaRPr lang="sk-SK" sz="2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317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sk-SK"/>
          </a:p>
        </p:txBody>
      </p:sp>
      <p:pic>
        <p:nvPicPr>
          <p:cNvPr id="13318" name="Picture 6" descr="owl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613" y="3067050"/>
            <a:ext cx="5040312" cy="379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39941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Jazyk OWL - syntax</a:t>
            </a:r>
            <a:endParaRPr lang="cs-CZ" sz="3200" b="1"/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611188" y="2036763"/>
            <a:ext cx="8496300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sk-SK" sz="2000" dirty="0"/>
              <a:t>OWL je vybudované na RDF/RDFS a používa syntax založenú na XML. </a:t>
            </a:r>
          </a:p>
          <a:p>
            <a:pPr marL="800100" lvl="1" indent="-342900">
              <a:defRPr/>
            </a:pPr>
            <a:r>
              <a:rPr lang="sk-SK" sz="2000" dirty="0"/>
              <a:t>Keďže RDF/XML neposkytujú veľmi čitateľnú syntax, boli definované </a:t>
            </a:r>
          </a:p>
          <a:p>
            <a:pPr marL="800100" lvl="1" indent="-342900">
              <a:defRPr/>
            </a:pPr>
            <a:r>
              <a:rPr lang="sk-SK" sz="2000" dirty="0"/>
              <a:t>ďalšie syntaktické formy OWL.</a:t>
            </a:r>
          </a:p>
          <a:p>
            <a:pPr marL="342900" indent="-342900">
              <a:defRPr/>
            </a:pPr>
            <a:endParaRPr lang="sk-SK" sz="2000" dirty="0"/>
          </a:p>
          <a:p>
            <a:pPr marL="342900" indent="-342900">
              <a:defRPr/>
            </a:pPr>
            <a:r>
              <a:rPr lang="sk-SK" sz="2000" dirty="0"/>
              <a:t>Abstraktná syntax, používaná v dokumente jazykovej špecifikácie</a:t>
            </a:r>
          </a:p>
          <a:p>
            <a:pPr marL="342900" indent="-342900">
              <a:defRPr/>
            </a:pPr>
            <a:r>
              <a:rPr lang="sk-SK" sz="2000" dirty="0"/>
              <a:t>	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  <a:hlinkClick r:id="rId2"/>
              </a:rPr>
              <a:t>www.w3.org/TR/owl-semantics/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marL="342900" indent="-342900">
              <a:defRPr/>
            </a:pPr>
            <a:r>
              <a:rPr lang="sk-SK" sz="2000" dirty="0"/>
              <a:t>je oveľa kompaktnejšia ako XML syntax.</a:t>
            </a:r>
          </a:p>
          <a:p>
            <a:pPr marL="342900" indent="-342900">
              <a:defRPr/>
            </a:pPr>
            <a:endParaRPr lang="sk-SK" sz="2000" dirty="0"/>
          </a:p>
          <a:p>
            <a:pPr marL="342900" indent="-342900">
              <a:defRPr/>
            </a:pPr>
            <a:r>
              <a:rPr lang="sk-SK" sz="2000" dirty="0"/>
              <a:t>Grafická syntax založená na konvenciách UML (</a:t>
            </a:r>
            <a:r>
              <a:rPr lang="sk-SK" sz="2000" dirty="0" err="1"/>
              <a:t>Unified</a:t>
            </a:r>
            <a:r>
              <a:rPr lang="sk-SK" sz="2000" dirty="0"/>
              <a:t> </a:t>
            </a:r>
          </a:p>
          <a:p>
            <a:pPr marL="342900" indent="-342900">
              <a:defRPr/>
            </a:pPr>
            <a:r>
              <a:rPr lang="sk-SK" sz="2000" dirty="0"/>
              <a:t>	Modeling </a:t>
            </a:r>
            <a:r>
              <a:rPr lang="sk-SK" sz="2000" dirty="0" err="1"/>
              <a:t>Language</a:t>
            </a:r>
            <a:r>
              <a:rPr lang="sk-SK" sz="2000" dirty="0"/>
              <a:t>), je široko používaná a predstavuje </a:t>
            </a:r>
          </a:p>
          <a:p>
            <a:pPr marL="342900" indent="-342900">
              <a:defRPr/>
            </a:pPr>
            <a:r>
              <a:rPr lang="sk-SK" sz="2000" dirty="0"/>
              <a:t>	jednoduchý spôsob ako urobiť OWL priateľskou človeku.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437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Jazyk OWL – záhlavie</a:t>
            </a:r>
            <a:endParaRPr lang="cs-CZ" sz="3200" b="1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684213" y="1604963"/>
            <a:ext cx="7915275" cy="405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sk-SK" sz="2000" dirty="0"/>
              <a:t>OWL dokumenty sú zvyčajne nazývané OWL ontológie.</a:t>
            </a:r>
          </a:p>
          <a:p>
            <a:pPr marL="342900" indent="-342900">
              <a:defRPr/>
            </a:pPr>
            <a:r>
              <a:rPr lang="sk-SK" sz="2000" dirty="0"/>
              <a:t>„</a:t>
            </a:r>
            <a:r>
              <a:rPr lang="sk-SK" sz="2000" dirty="0" err="1"/>
              <a:t>Root</a:t>
            </a:r>
            <a:r>
              <a:rPr lang="sk-SK" sz="2000" dirty="0"/>
              <a:t>“ element OWL ontológie je „</a:t>
            </a:r>
            <a:r>
              <a:rPr lang="sk-SK" sz="2000" dirty="0" err="1"/>
              <a:t>rdf:RDF</a:t>
            </a:r>
            <a:r>
              <a:rPr lang="sk-SK" sz="2000" dirty="0"/>
              <a:t>“ element, </a:t>
            </a:r>
          </a:p>
          <a:p>
            <a:pPr marL="342900" indent="-342900">
              <a:defRPr/>
            </a:pPr>
            <a:r>
              <a:rPr lang="sk-SK" sz="2000" dirty="0"/>
              <a:t>ktorý taktiež špecifikuje počet menných priestorov:</a:t>
            </a:r>
          </a:p>
          <a:p>
            <a:pPr marL="342900" indent="-342900">
              <a:defRPr/>
            </a:pPr>
            <a:r>
              <a:rPr lang="sk-SK" sz="2000" dirty="0"/>
              <a:t>&lt;</a:t>
            </a:r>
            <a:r>
              <a:rPr lang="sk-SK" sz="2000" dirty="0" err="1"/>
              <a:t>rdf:RDF</a:t>
            </a:r>
            <a:endParaRPr lang="sk-SK" sz="2000" dirty="0"/>
          </a:p>
          <a:p>
            <a:pPr marL="342900" indent="-342900">
              <a:defRPr/>
            </a:pPr>
            <a:r>
              <a:rPr lang="sk-SK" sz="2000" dirty="0"/>
              <a:t>	</a:t>
            </a:r>
            <a:r>
              <a:rPr lang="sk-SK" sz="2000" dirty="0" err="1"/>
              <a:t>xmlns:owl</a:t>
            </a:r>
            <a:r>
              <a:rPr lang="sk-SK" sz="2000" dirty="0"/>
              <a:t>	=”http://www.w3.org/2002/07/owl#”</a:t>
            </a:r>
          </a:p>
          <a:p>
            <a:pPr marL="342900" indent="-342900">
              <a:defRPr/>
            </a:pPr>
            <a:r>
              <a:rPr lang="sk-SK" sz="2000" dirty="0"/>
              <a:t>	</a:t>
            </a:r>
            <a:r>
              <a:rPr lang="sk-SK" sz="2000" dirty="0" err="1"/>
              <a:t>xmlns:rdf</a:t>
            </a:r>
            <a:r>
              <a:rPr lang="sk-SK" sz="2000" dirty="0"/>
              <a:t>	=”http://www.w3.org/1999/02/22-rdf-syntax-ns#”</a:t>
            </a:r>
          </a:p>
          <a:p>
            <a:pPr marL="342900" indent="-342900">
              <a:defRPr/>
            </a:pPr>
            <a:r>
              <a:rPr lang="sk-SK" sz="2000" dirty="0"/>
              <a:t>	</a:t>
            </a:r>
            <a:r>
              <a:rPr lang="sk-SK" sz="2000" dirty="0" err="1"/>
              <a:t>xmlns:rdfs</a:t>
            </a:r>
            <a:r>
              <a:rPr lang="sk-SK" sz="2000" dirty="0"/>
              <a:t>	=”http://www.w3.org/2000/01/rdf-schema#”</a:t>
            </a:r>
          </a:p>
          <a:p>
            <a:pPr marL="342900" indent="-342900">
              <a:defRPr/>
            </a:pPr>
            <a:r>
              <a:rPr lang="sk-SK" sz="2000" dirty="0"/>
              <a:t>	</a:t>
            </a:r>
            <a:r>
              <a:rPr lang="sk-SK" sz="2000" dirty="0" err="1"/>
              <a:t>xmlns:xsd</a:t>
            </a:r>
            <a:r>
              <a:rPr lang="sk-SK" sz="2000" dirty="0"/>
              <a:t>	=</a:t>
            </a:r>
            <a:r>
              <a:rPr lang="sk-SK" sz="2000" dirty="0">
                <a:hlinkClick r:id="rId2"/>
              </a:rPr>
              <a:t>http://www.w3.org/2001/XMLSchema#</a:t>
            </a:r>
            <a:endParaRPr lang="sk-SK" sz="2000" dirty="0"/>
          </a:p>
          <a:p>
            <a:pPr marL="342900" indent="-342900">
              <a:defRPr/>
            </a:pPr>
            <a:endParaRPr lang="sk-SK" sz="2000" dirty="0"/>
          </a:p>
          <a:p>
            <a:pPr marL="342900" indent="-342900">
              <a:defRPr/>
            </a:pPr>
            <a:r>
              <a:rPr lang="sk-SK" sz="2000" dirty="0"/>
              <a:t>OWL ontológia začína s </a:t>
            </a:r>
            <a:r>
              <a:rPr lang="sk-SK" sz="2000" dirty="0">
                <a:solidFill>
                  <a:schemeClr val="bg1">
                    <a:lumMod val="25000"/>
                  </a:schemeClr>
                </a:solidFill>
              </a:rPr>
              <a:t>kolekciou výrokov určených na organizáciu</a:t>
            </a:r>
            <a:r>
              <a:rPr lang="sk-SK" sz="2000" dirty="0"/>
              <a:t>. </a:t>
            </a:r>
          </a:p>
          <a:p>
            <a:pPr marL="342900" indent="-342900">
              <a:defRPr/>
            </a:pPr>
            <a:r>
              <a:rPr lang="sk-SK" sz="2000" dirty="0"/>
              <a:t>Tieto výroky sú zoskupované v rámci elementu „</a:t>
            </a:r>
            <a:r>
              <a:rPr lang="sk-SK" sz="2000" dirty="0" err="1"/>
              <a:t>owl:Ontology</a:t>
            </a:r>
            <a:r>
              <a:rPr lang="sk-SK" sz="2000" dirty="0"/>
              <a:t>“, </a:t>
            </a:r>
          </a:p>
          <a:p>
            <a:pPr marL="342900" indent="-342900">
              <a:defRPr/>
            </a:pPr>
            <a:r>
              <a:rPr lang="sk-SK" sz="2000" dirty="0"/>
              <a:t>ktorý obsahuje </a:t>
            </a:r>
            <a:r>
              <a:rPr lang="sk-SK" sz="2000" dirty="0">
                <a:solidFill>
                  <a:schemeClr val="bg1">
                    <a:lumMod val="25000"/>
                  </a:schemeClr>
                </a:solidFill>
              </a:rPr>
              <a:t>poznámky, riadenie verzií 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chemeClr val="bg1">
                    <a:lumMod val="25000"/>
                  </a:schemeClr>
                </a:solidFill>
              </a:rPr>
              <a:t>a implikáciu (</a:t>
            </a:r>
            <a:r>
              <a:rPr lang="sk-SK" sz="2000" dirty="0" err="1">
                <a:solidFill>
                  <a:schemeClr val="bg1">
                    <a:lumMod val="25000"/>
                  </a:schemeClr>
                </a:solidFill>
              </a:rPr>
              <a:t>inclusion</a:t>
            </a:r>
            <a:r>
              <a:rPr lang="sk-SK" sz="2000" dirty="0">
                <a:solidFill>
                  <a:schemeClr val="bg1">
                    <a:lumMod val="25000"/>
                  </a:schemeClr>
                </a:solidFill>
              </a:rPr>
              <a:t>) </a:t>
            </a:r>
            <a:r>
              <a:rPr lang="sk-SK" sz="2000" dirty="0"/>
              <a:t>iných ontológií, napríklad: 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437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Jazyk OWL – záhlavie</a:t>
            </a:r>
            <a:endParaRPr lang="cs-CZ" sz="3200" b="1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611188" y="1690688"/>
            <a:ext cx="8472487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75000"/>
              </a:lnSpc>
              <a:defRPr/>
            </a:pPr>
            <a:r>
              <a:rPr lang="sk-SK" sz="2000" dirty="0">
                <a:solidFill>
                  <a:srgbClr val="006699"/>
                </a:solidFill>
              </a:rPr>
              <a:t>&lt;</a:t>
            </a:r>
            <a:r>
              <a:rPr lang="sk-SK" sz="2000" dirty="0" err="1">
                <a:solidFill>
                  <a:srgbClr val="006699"/>
                </a:solidFill>
              </a:rPr>
              <a:t>owl:Ontology</a:t>
            </a:r>
            <a:r>
              <a:rPr lang="sk-SK" sz="2000" dirty="0">
                <a:solidFill>
                  <a:srgbClr val="006699"/>
                </a:solidFill>
              </a:rPr>
              <a:t>	</a:t>
            </a:r>
            <a:r>
              <a:rPr lang="sk-SK" sz="2000" dirty="0" err="1">
                <a:solidFill>
                  <a:srgbClr val="006699"/>
                </a:solidFill>
              </a:rPr>
              <a:t>rdf:about</a:t>
            </a:r>
            <a:r>
              <a:rPr lang="sk-SK" sz="2000" dirty="0">
                <a:solidFill>
                  <a:srgbClr val="006699"/>
                </a:solidFill>
              </a:rPr>
              <a:t>=””&gt;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sz="2000" dirty="0">
                <a:solidFill>
                  <a:srgbClr val="006699"/>
                </a:solidFill>
              </a:rPr>
              <a:t>	&lt;</a:t>
            </a:r>
            <a:r>
              <a:rPr lang="sk-SK" sz="2000" dirty="0" err="1">
                <a:solidFill>
                  <a:srgbClr val="006699"/>
                </a:solidFill>
              </a:rPr>
              <a:t>rdfs:comment</a:t>
            </a:r>
            <a:r>
              <a:rPr lang="sk-SK" sz="2000" dirty="0">
                <a:solidFill>
                  <a:srgbClr val="006699"/>
                </a:solidFill>
              </a:rPr>
              <a:t>&gt;</a:t>
            </a:r>
            <a:r>
              <a:rPr lang="sk-SK" sz="2000" dirty="0" err="1">
                <a:solidFill>
                  <a:srgbClr val="006699"/>
                </a:solidFill>
              </a:rPr>
              <a:t>An</a:t>
            </a:r>
            <a:r>
              <a:rPr lang="sk-SK" sz="2000" dirty="0">
                <a:solidFill>
                  <a:srgbClr val="006699"/>
                </a:solidFill>
              </a:rPr>
              <a:t> </a:t>
            </a:r>
            <a:r>
              <a:rPr lang="sk-SK" sz="2000" dirty="0" err="1">
                <a:solidFill>
                  <a:srgbClr val="006699"/>
                </a:solidFill>
              </a:rPr>
              <a:t>example</a:t>
            </a:r>
            <a:r>
              <a:rPr lang="sk-SK" sz="2000" dirty="0">
                <a:solidFill>
                  <a:srgbClr val="006699"/>
                </a:solidFill>
              </a:rPr>
              <a:t> OWL </a:t>
            </a:r>
            <a:r>
              <a:rPr lang="sk-SK" sz="2000" dirty="0" err="1">
                <a:solidFill>
                  <a:srgbClr val="006699"/>
                </a:solidFill>
              </a:rPr>
              <a:t>ontology</a:t>
            </a:r>
            <a:r>
              <a:rPr lang="sk-SK" sz="2000" dirty="0">
                <a:solidFill>
                  <a:srgbClr val="006699"/>
                </a:solidFill>
              </a:rPr>
              <a:t>&lt;/</a:t>
            </a:r>
            <a:r>
              <a:rPr lang="sk-SK" sz="2000" dirty="0" err="1">
                <a:solidFill>
                  <a:srgbClr val="006699"/>
                </a:solidFill>
              </a:rPr>
              <a:t>rdfs:comment</a:t>
            </a:r>
            <a:r>
              <a:rPr lang="sk-SK" sz="2000" dirty="0">
                <a:solidFill>
                  <a:srgbClr val="006699"/>
                </a:solidFill>
              </a:rPr>
              <a:t>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sz="2000" dirty="0">
                <a:solidFill>
                  <a:srgbClr val="006699"/>
                </a:solidFill>
              </a:rPr>
              <a:t>	&lt;</a:t>
            </a:r>
            <a:r>
              <a:rPr lang="sk-SK" sz="2000" dirty="0" err="1">
                <a:solidFill>
                  <a:srgbClr val="006699"/>
                </a:solidFill>
              </a:rPr>
              <a:t>owl:priorVersion</a:t>
            </a:r>
            <a:endParaRPr lang="sk-SK" sz="2000" dirty="0">
              <a:solidFill>
                <a:srgbClr val="006699"/>
              </a:solidFill>
            </a:endParaRPr>
          </a:p>
          <a:p>
            <a:pPr marL="342900" indent="-342900">
              <a:lnSpc>
                <a:spcPct val="75000"/>
              </a:lnSpc>
              <a:defRPr/>
            </a:pPr>
            <a:r>
              <a:rPr lang="sk-SK" sz="2000" dirty="0">
                <a:solidFill>
                  <a:srgbClr val="006699"/>
                </a:solidFill>
              </a:rPr>
              <a:t>		</a:t>
            </a:r>
            <a:r>
              <a:rPr lang="sk-SK" sz="2000" dirty="0" err="1">
                <a:solidFill>
                  <a:srgbClr val="006699"/>
                </a:solidFill>
              </a:rPr>
              <a:t>rdf:resource=“</a:t>
            </a:r>
            <a:r>
              <a:rPr lang="sk-SK" sz="2000" dirty="0" err="1">
                <a:solidFill>
                  <a:srgbClr val="006699"/>
                </a:solidFill>
                <a:hlinkClick r:id="rId2"/>
              </a:rPr>
              <a:t>http</a:t>
            </a:r>
            <a:r>
              <a:rPr lang="sk-SK" sz="2000" dirty="0">
                <a:solidFill>
                  <a:srgbClr val="006699"/>
                </a:solidFill>
                <a:hlinkClick r:id="rId2"/>
              </a:rPr>
              <a:t>://</a:t>
            </a:r>
            <a:r>
              <a:rPr lang="sk-SK" sz="2000" dirty="0" err="1">
                <a:solidFill>
                  <a:srgbClr val="006699"/>
                </a:solidFill>
                <a:hlinkClick r:id="rId2"/>
              </a:rPr>
              <a:t>www.mydomain.org</a:t>
            </a:r>
            <a:r>
              <a:rPr lang="sk-SK" sz="2000" dirty="0">
                <a:solidFill>
                  <a:srgbClr val="006699"/>
                </a:solidFill>
                <a:hlinkClick r:id="rId2"/>
              </a:rPr>
              <a:t>/</a:t>
            </a:r>
            <a:r>
              <a:rPr lang="sk-SK" sz="2000" dirty="0" err="1">
                <a:solidFill>
                  <a:srgbClr val="006699"/>
                </a:solidFill>
                <a:hlinkClick r:id="rId2"/>
              </a:rPr>
              <a:t>uni-ns-old</a:t>
            </a:r>
            <a:r>
              <a:rPr lang="sk-SK" sz="2000" dirty="0">
                <a:solidFill>
                  <a:srgbClr val="006699"/>
                </a:solidFill>
              </a:rPr>
              <a:t>“/&gt;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sz="2000" dirty="0">
                <a:solidFill>
                  <a:srgbClr val="006699"/>
                </a:solidFill>
              </a:rPr>
              <a:t>	&lt;</a:t>
            </a:r>
            <a:r>
              <a:rPr lang="sk-SK" sz="2000" dirty="0" err="1">
                <a:solidFill>
                  <a:srgbClr val="006699"/>
                </a:solidFill>
              </a:rPr>
              <a:t>owl:imports</a:t>
            </a:r>
            <a:endParaRPr lang="sk-SK" sz="2000" dirty="0">
              <a:solidFill>
                <a:srgbClr val="006699"/>
              </a:solidFill>
            </a:endParaRPr>
          </a:p>
          <a:p>
            <a:pPr marL="342900" indent="-342900">
              <a:lnSpc>
                <a:spcPct val="75000"/>
              </a:lnSpc>
              <a:defRPr/>
            </a:pPr>
            <a:r>
              <a:rPr lang="sk-SK" sz="2000" dirty="0">
                <a:solidFill>
                  <a:srgbClr val="006699"/>
                </a:solidFill>
              </a:rPr>
              <a:t>		</a:t>
            </a:r>
            <a:r>
              <a:rPr lang="sk-SK" sz="2000" dirty="0" err="1">
                <a:solidFill>
                  <a:srgbClr val="006699"/>
                </a:solidFill>
              </a:rPr>
              <a:t>rdf:resource=“</a:t>
            </a:r>
            <a:r>
              <a:rPr lang="sk-SK" sz="2000" dirty="0" err="1">
                <a:solidFill>
                  <a:srgbClr val="006699"/>
                </a:solidFill>
                <a:hlinkClick r:id="rId3"/>
              </a:rPr>
              <a:t>http</a:t>
            </a:r>
            <a:r>
              <a:rPr lang="sk-SK" sz="2000" dirty="0">
                <a:solidFill>
                  <a:srgbClr val="006699"/>
                </a:solidFill>
                <a:hlinkClick r:id="rId3"/>
              </a:rPr>
              <a:t>://</a:t>
            </a:r>
            <a:r>
              <a:rPr lang="sk-SK" sz="2000" dirty="0" err="1">
                <a:solidFill>
                  <a:srgbClr val="006699"/>
                </a:solidFill>
                <a:hlinkClick r:id="rId3"/>
              </a:rPr>
              <a:t>www.mydomain.org</a:t>
            </a:r>
            <a:r>
              <a:rPr lang="sk-SK" sz="2000" dirty="0">
                <a:solidFill>
                  <a:srgbClr val="006699"/>
                </a:solidFill>
                <a:hlinkClick r:id="rId3"/>
              </a:rPr>
              <a:t>/</a:t>
            </a:r>
            <a:r>
              <a:rPr lang="sk-SK" sz="2000" dirty="0" err="1">
                <a:solidFill>
                  <a:srgbClr val="006699"/>
                </a:solidFill>
                <a:hlinkClick r:id="rId3"/>
              </a:rPr>
              <a:t>persons</a:t>
            </a:r>
            <a:r>
              <a:rPr lang="sk-SK" sz="2000" dirty="0">
                <a:solidFill>
                  <a:srgbClr val="006699"/>
                </a:solidFill>
              </a:rPr>
              <a:t>“/&gt;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sz="2000" dirty="0">
                <a:solidFill>
                  <a:srgbClr val="006699"/>
                </a:solidFill>
              </a:rPr>
              <a:t>	&lt;</a:t>
            </a:r>
            <a:r>
              <a:rPr lang="sk-SK" sz="2000" dirty="0" err="1">
                <a:solidFill>
                  <a:srgbClr val="006699"/>
                </a:solidFill>
              </a:rPr>
              <a:t>rdfs:label</a:t>
            </a:r>
            <a:r>
              <a:rPr lang="sk-SK" sz="2000" dirty="0">
                <a:solidFill>
                  <a:srgbClr val="006699"/>
                </a:solidFill>
              </a:rPr>
              <a:t>&gt;</a:t>
            </a:r>
            <a:r>
              <a:rPr lang="sk-SK" sz="2000" dirty="0" err="1">
                <a:solidFill>
                  <a:srgbClr val="006699"/>
                </a:solidFill>
              </a:rPr>
              <a:t>University</a:t>
            </a:r>
            <a:r>
              <a:rPr lang="sk-SK" sz="2000" dirty="0">
                <a:solidFill>
                  <a:srgbClr val="006699"/>
                </a:solidFill>
              </a:rPr>
              <a:t> </a:t>
            </a:r>
            <a:r>
              <a:rPr lang="sk-SK" sz="2000" dirty="0" err="1">
                <a:solidFill>
                  <a:srgbClr val="006699"/>
                </a:solidFill>
              </a:rPr>
              <a:t>Ontology</a:t>
            </a:r>
            <a:r>
              <a:rPr lang="sk-SK" sz="2000" dirty="0">
                <a:solidFill>
                  <a:srgbClr val="006699"/>
                </a:solidFill>
              </a:rPr>
              <a:t>&lt;/</a:t>
            </a:r>
            <a:r>
              <a:rPr lang="sk-SK" sz="2000" dirty="0" err="1">
                <a:solidFill>
                  <a:srgbClr val="006699"/>
                </a:solidFill>
              </a:rPr>
              <a:t>rdfs:label</a:t>
            </a:r>
            <a:r>
              <a:rPr lang="sk-SK" sz="2000" dirty="0">
                <a:solidFill>
                  <a:srgbClr val="006699"/>
                </a:solidFill>
              </a:rPr>
              <a:t>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sz="2000" dirty="0">
                <a:solidFill>
                  <a:srgbClr val="006699"/>
                </a:solidFill>
              </a:rPr>
              <a:t>&lt;/</a:t>
            </a:r>
            <a:r>
              <a:rPr lang="sk-SK" sz="2000" dirty="0" err="1">
                <a:solidFill>
                  <a:srgbClr val="006699"/>
                </a:solidFill>
              </a:rPr>
              <a:t>owl:Ontology</a:t>
            </a:r>
            <a:r>
              <a:rPr lang="sk-SK" sz="2000" dirty="0">
                <a:solidFill>
                  <a:srgbClr val="006699"/>
                </a:solidFill>
              </a:rPr>
              <a:t>&gt;</a:t>
            </a:r>
          </a:p>
          <a:p>
            <a:pPr marL="342900" indent="-342900">
              <a:defRPr/>
            </a:pPr>
            <a:endParaRPr lang="sk-SK" sz="2000" dirty="0"/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Iba jeden z výrokov má </a:t>
            </a:r>
            <a:r>
              <a:rPr lang="sk-SK" sz="2000" dirty="0">
                <a:solidFill>
                  <a:schemeClr val="bg1">
                    <a:lumMod val="25000"/>
                  </a:schemeClr>
                </a:solidFill>
              </a:rPr>
              <a:t>dôsledky pre logický význam ontológie</a:t>
            </a:r>
            <a:r>
              <a:rPr lang="sk-SK" sz="2000" dirty="0"/>
              <a:t>:</a:t>
            </a:r>
          </a:p>
          <a:p>
            <a:pPr marL="342900" indent="-342900">
              <a:defRPr/>
            </a:pPr>
            <a:r>
              <a:rPr lang="sk-SK" sz="2000" dirty="0"/>
              <a:t>	„</a:t>
            </a:r>
            <a:r>
              <a:rPr lang="sk-SK" sz="2000" dirty="0" err="1"/>
              <a:t>owl:imports</a:t>
            </a:r>
            <a:r>
              <a:rPr lang="sk-SK" sz="2000" dirty="0"/>
              <a:t>“, ktorý udáva ostatné ontológie,</a:t>
            </a:r>
          </a:p>
          <a:p>
            <a:pPr marL="342900" indent="-342900">
              <a:defRPr/>
            </a:pPr>
            <a:r>
              <a:rPr lang="sk-SK" sz="2000" dirty="0"/>
              <a:t>	ktoré sú súčasťou aktuálnej ontológie.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Zvyčajne sa používa importovaný element pre každý menný priestor, </a:t>
            </a:r>
          </a:p>
          <a:p>
            <a:pPr marL="342900" indent="-342900">
              <a:defRPr/>
            </a:pPr>
            <a:r>
              <a:rPr lang="sk-SK" sz="2000" dirty="0"/>
              <a:t>	ale je možné importovať prídavné ontológie, napríklad, ontológie, </a:t>
            </a:r>
          </a:p>
          <a:p>
            <a:pPr marL="342900" indent="-342900">
              <a:defRPr/>
            </a:pPr>
            <a:r>
              <a:rPr lang="sk-SK" sz="2000" dirty="0"/>
              <a:t>	ktoré vytvárajú definície bez vkladania nových mien.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„</a:t>
            </a:r>
            <a:r>
              <a:rPr lang="sk-SK" sz="2000" dirty="0" err="1"/>
              <a:t>owl:imports</a:t>
            </a:r>
            <a:r>
              <a:rPr lang="sk-SK" sz="2000" dirty="0"/>
              <a:t>“ </a:t>
            </a:r>
            <a:r>
              <a:rPr lang="sk-SK" sz="2000" dirty="0">
                <a:solidFill>
                  <a:schemeClr val="bg1">
                    <a:lumMod val="25000"/>
                  </a:schemeClr>
                </a:solidFill>
              </a:rPr>
              <a:t>je tranzitívnou vlastnosťou</a:t>
            </a:r>
            <a:r>
              <a:rPr lang="sk-SK" sz="2000" dirty="0"/>
              <a:t>: ak ontológia A importuje </a:t>
            </a:r>
          </a:p>
          <a:p>
            <a:pPr marL="342900" indent="-342900">
              <a:defRPr/>
            </a:pPr>
            <a:r>
              <a:rPr lang="sk-SK" sz="2000" dirty="0"/>
              <a:t>	ontológiu B a ontológia B importuje ontológiu C, </a:t>
            </a:r>
          </a:p>
          <a:p>
            <a:pPr marL="342900" indent="-342900">
              <a:defRPr/>
            </a:pPr>
            <a:r>
              <a:rPr lang="sk-SK" sz="2000" dirty="0"/>
              <a:t>	potom aj ontológia A importuje ontológiu C.</a:t>
            </a:r>
            <a:r>
              <a:rPr lang="cs-CZ" sz="2000" dirty="0"/>
              <a:t> </a:t>
            </a:r>
            <a:endParaRPr lang="sk-SK" sz="2000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43338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OWL – element trieda</a:t>
            </a:r>
            <a:endParaRPr lang="cs-CZ" sz="3200" b="1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611188" y="1557338"/>
            <a:ext cx="8169275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sk-SK" sz="2000"/>
              <a:t>Triedy sú definované použitím elementu „owl:Class“. </a:t>
            </a:r>
          </a:p>
          <a:p>
            <a:pPr marL="342900" indent="-342900"/>
            <a:r>
              <a:rPr lang="sk-SK" sz="2000"/>
              <a:t>Napríklad, definícia triedy „associate Professor“ môže byť nasledovná:</a:t>
            </a:r>
            <a:endParaRPr lang="en-US" sz="2000"/>
          </a:p>
          <a:p>
            <a:pPr marL="342900" indent="-342900"/>
            <a:r>
              <a:rPr lang="en-US" sz="2000">
                <a:solidFill>
                  <a:srgbClr val="006699"/>
                </a:solidFill>
              </a:rPr>
              <a:t>&lt;owl:Class	rdf:</a:t>
            </a:r>
            <a:r>
              <a:rPr lang="sk-SK" sz="2000">
                <a:solidFill>
                  <a:srgbClr val="006699"/>
                </a:solidFill>
              </a:rPr>
              <a:t>about</a:t>
            </a:r>
            <a:r>
              <a:rPr lang="en-US" sz="2000">
                <a:solidFill>
                  <a:srgbClr val="006699"/>
                </a:solidFill>
              </a:rPr>
              <a:t> =”associateProfesor”&gt;</a:t>
            </a:r>
          </a:p>
          <a:p>
            <a:pPr marL="342900" indent="-342900"/>
            <a:r>
              <a:rPr lang="en-US" sz="2000">
                <a:solidFill>
                  <a:srgbClr val="006699"/>
                </a:solidFill>
              </a:rPr>
              <a:t>	&lt;rdfs:subClassOf	rdf:resource=”#academicStaffMember”/&gt;</a:t>
            </a:r>
          </a:p>
          <a:p>
            <a:pPr marL="342900" indent="-342900"/>
            <a:r>
              <a:rPr lang="en-US" sz="2000">
                <a:solidFill>
                  <a:srgbClr val="006699"/>
                </a:solidFill>
              </a:rPr>
              <a:t>&lt;/owl:Class&gt;</a:t>
            </a:r>
            <a:endParaRPr lang="sk-SK" sz="2000">
              <a:solidFill>
                <a:srgbClr val="006699"/>
              </a:solidFill>
            </a:endParaRPr>
          </a:p>
          <a:p>
            <a:pPr marL="342900" indent="-342900"/>
            <a:endParaRPr lang="sk-SK" sz="2000"/>
          </a:p>
          <a:p>
            <a:pPr marL="342900" indent="-342900"/>
            <a:r>
              <a:rPr lang="sk-SK" sz="2000"/>
              <a:t>Táto trieda je disjunktná s triedami: „assistantProfessor“ a „professor“. </a:t>
            </a:r>
          </a:p>
          <a:p>
            <a:pPr marL="342900" indent="-342900"/>
            <a:r>
              <a:rPr lang="sk-SK" sz="2000"/>
              <a:t>To môžeme deklarovať použitím elementu „owl:disjointWith“. </a:t>
            </a:r>
          </a:p>
          <a:p>
            <a:pPr marL="342900" indent="-342900"/>
            <a:r>
              <a:rPr lang="sk-SK" sz="2000">
                <a:solidFill>
                  <a:srgbClr val="006699"/>
                </a:solidFill>
              </a:rPr>
              <a:t>&lt;owl:Class	rdf:ID =“#associateProfesor“&gt;</a:t>
            </a:r>
          </a:p>
          <a:p>
            <a:pPr marL="342900" indent="-342900"/>
            <a:r>
              <a:rPr lang="sk-SK" sz="2000">
                <a:solidFill>
                  <a:srgbClr val="006699"/>
                </a:solidFill>
              </a:rPr>
              <a:t>	&lt;owl:disjointWith	rdf:resource=“#profesor“/&gt;</a:t>
            </a:r>
          </a:p>
          <a:p>
            <a:pPr marL="342900" indent="-342900"/>
            <a:r>
              <a:rPr lang="sk-SK" sz="2000">
                <a:solidFill>
                  <a:srgbClr val="006699"/>
                </a:solidFill>
              </a:rPr>
              <a:t>	&lt;owl:disjointWith	rdf:resource=“#assistantProfesor“/&gt;</a:t>
            </a:r>
          </a:p>
          <a:p>
            <a:pPr marL="342900" indent="-342900"/>
            <a:r>
              <a:rPr lang="sk-SK" sz="2000">
                <a:solidFill>
                  <a:srgbClr val="006699"/>
                </a:solidFill>
              </a:rPr>
              <a:t>&lt;/owl:Class&gt;</a:t>
            </a:r>
            <a:r>
              <a:rPr lang="cs-CZ" sz="2000">
                <a:solidFill>
                  <a:srgbClr val="006699"/>
                </a:solidFill>
              </a:rPr>
              <a:t> </a:t>
            </a:r>
          </a:p>
          <a:p>
            <a:pPr marL="342900" indent="-342900"/>
            <a:endParaRPr lang="cs-CZ" sz="2000">
              <a:solidFill>
                <a:srgbClr val="006699"/>
              </a:solidFill>
            </a:endParaRPr>
          </a:p>
          <a:p>
            <a:pPr marL="342900" indent="-342900"/>
            <a:r>
              <a:rPr lang="sk-SK" sz="2000"/>
              <a:t>Takéto elementy môžu byť zahrnuté v nadradenej definícii, </a:t>
            </a:r>
          </a:p>
          <a:p>
            <a:pPr marL="342900" indent="-342900"/>
            <a:r>
              <a:rPr lang="sk-SK" sz="2000"/>
              <a:t>alebo pridané prostredníctvom referencie k ID použitím „rdf:about“. </a:t>
            </a:r>
          </a:p>
          <a:p>
            <a:pPr marL="342900" indent="-342900"/>
            <a:r>
              <a:rPr lang="sk-SK" sz="2000"/>
              <a:t>Tento mechanizmus je zdedený z RDF.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43338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OWL – element trieda</a:t>
            </a:r>
            <a:endParaRPr lang="cs-CZ" sz="3200" b="1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736600" y="1844675"/>
            <a:ext cx="8407400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sk-SK" sz="2000"/>
              <a:t>Ekvivalencia tried môže byť definovaná použitím „owl:equivalentClass“:</a:t>
            </a:r>
            <a:endParaRPr lang="en-US" sz="2000"/>
          </a:p>
          <a:p>
            <a:pPr marL="342900" indent="-342900"/>
            <a:r>
              <a:rPr lang="en-US" sz="2000">
                <a:solidFill>
                  <a:srgbClr val="006699"/>
                </a:solidFill>
              </a:rPr>
              <a:t>&lt;owl:Class	rdf:ID =”</a:t>
            </a:r>
            <a:r>
              <a:rPr lang="sk-SK" sz="2000">
                <a:solidFill>
                  <a:srgbClr val="006699"/>
                </a:solidFill>
              </a:rPr>
              <a:t> #</a:t>
            </a:r>
            <a:r>
              <a:rPr lang="en-US" sz="2000">
                <a:solidFill>
                  <a:srgbClr val="006699"/>
                </a:solidFill>
              </a:rPr>
              <a:t>faculty”&gt;</a:t>
            </a:r>
          </a:p>
          <a:p>
            <a:pPr marL="342900" indent="-342900"/>
            <a:r>
              <a:rPr lang="en-US" sz="2000">
                <a:solidFill>
                  <a:srgbClr val="006699"/>
                </a:solidFill>
              </a:rPr>
              <a:t>	&lt;owl:equivalentClass	rdf:resource=”#academicStaffMember”/&gt;</a:t>
            </a:r>
          </a:p>
          <a:p>
            <a:pPr marL="342900" indent="-342900"/>
            <a:r>
              <a:rPr lang="en-US" sz="2000">
                <a:solidFill>
                  <a:srgbClr val="006699"/>
                </a:solidFill>
              </a:rPr>
              <a:t>&lt;/owl:Class&gt;</a:t>
            </a:r>
            <a:endParaRPr lang="sk-SK" sz="2000">
              <a:solidFill>
                <a:srgbClr val="006699"/>
              </a:solidFill>
            </a:endParaRPr>
          </a:p>
          <a:p>
            <a:pPr marL="342900" indent="-342900"/>
            <a:endParaRPr lang="sk-SK" sz="2000"/>
          </a:p>
          <a:p>
            <a:pPr marL="342900" indent="-342900"/>
            <a:r>
              <a:rPr lang="sk-SK" sz="2000"/>
              <a:t>Existujú dve preddefinované triedy: „owl:Thing“ a „owl:Nothing“. </a:t>
            </a:r>
          </a:p>
          <a:p>
            <a:pPr marL="342900" indent="-342900"/>
            <a:r>
              <a:rPr lang="sk-SK" sz="2000"/>
              <a:t>„owl:Thing“ trieda je najvšeobecnejšia. Obsahuje každú vec. </a:t>
            </a:r>
          </a:p>
          <a:p>
            <a:pPr marL="342900" indent="-342900"/>
            <a:r>
              <a:rPr lang="sk-SK" sz="2000"/>
              <a:t>„owl:Nothing trieda je prázdna. </a:t>
            </a:r>
          </a:p>
          <a:p>
            <a:pPr marL="342900" indent="-342900"/>
            <a:r>
              <a:rPr lang="sk-SK" sz="2000"/>
              <a:t>Teda každá trieda je pod – triedou „owl:Thing“ </a:t>
            </a:r>
          </a:p>
          <a:p>
            <a:pPr marL="342900" indent="-342900"/>
            <a:r>
              <a:rPr lang="sk-SK" sz="2000"/>
              <a:t>a nad – triedou „owl:Nothing“.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0688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OWL – element vlastnosť</a:t>
            </a:r>
            <a:endParaRPr lang="cs-CZ" sz="3200" b="1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611188" y="1628775"/>
            <a:ext cx="8589962" cy="3786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sk-SK" sz="2000" dirty="0"/>
              <a:t>V OWL existujú dva druhy vlastností: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Vlastnosť objektu</a:t>
            </a:r>
            <a:r>
              <a:rPr lang="sk-SK" sz="2000" dirty="0"/>
              <a:t>, ktorá vzťahuje objekt k iným objektom. </a:t>
            </a:r>
          </a:p>
          <a:p>
            <a:pPr marL="342900" indent="-342900">
              <a:defRPr/>
            </a:pPr>
            <a:r>
              <a:rPr lang="sk-SK" sz="2000" dirty="0"/>
              <a:t>		Príkladom môže byť „</a:t>
            </a:r>
            <a:r>
              <a:rPr lang="sk-SK" sz="2000" dirty="0" err="1"/>
              <a:t>isTaughtBy</a:t>
            </a:r>
            <a:r>
              <a:rPr lang="sk-SK" sz="2000" dirty="0"/>
              <a:t>“ a „</a:t>
            </a:r>
            <a:r>
              <a:rPr lang="sk-SK" sz="2000" dirty="0" err="1"/>
              <a:t>supervises</a:t>
            </a:r>
            <a:r>
              <a:rPr lang="sk-SK" sz="2000" dirty="0"/>
              <a:t>“ – dohliada.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Vlastnosť dátového typu </a:t>
            </a:r>
            <a:r>
              <a:rPr lang="sk-SK" sz="2000" dirty="0"/>
              <a:t>vzťahuje objekt k hodnotám dátového typu.</a:t>
            </a:r>
          </a:p>
          <a:p>
            <a:pPr marL="342900" indent="-342900">
              <a:defRPr/>
            </a:pPr>
            <a:r>
              <a:rPr lang="sk-SK" sz="2000" dirty="0"/>
              <a:t>		Príklady sú: „</a:t>
            </a:r>
            <a:r>
              <a:rPr lang="sk-SK" sz="2000" dirty="0" err="1"/>
              <a:t>phone</a:t>
            </a:r>
            <a:r>
              <a:rPr lang="sk-SK" sz="2000" dirty="0"/>
              <a:t>“, „</a:t>
            </a:r>
            <a:r>
              <a:rPr lang="sk-SK" sz="2000" dirty="0" err="1"/>
              <a:t>title</a:t>
            </a:r>
            <a:r>
              <a:rPr lang="sk-SK" sz="2000" dirty="0"/>
              <a:t>“ a „</a:t>
            </a:r>
            <a:r>
              <a:rPr lang="sk-SK" sz="2000" dirty="0" err="1"/>
              <a:t>age</a:t>
            </a:r>
            <a:r>
              <a:rPr lang="sk-SK" sz="2000" dirty="0"/>
              <a:t>“. OWL nemá preddefinované</a:t>
            </a:r>
          </a:p>
          <a:p>
            <a:pPr marL="342900" indent="-342900">
              <a:defRPr/>
            </a:pPr>
            <a:r>
              <a:rPr lang="sk-SK" sz="2000" dirty="0"/>
              <a:t>		žiadne dátové typy ani neumožňuje špeciálnu definíciu vlastnosti. </a:t>
            </a:r>
          </a:p>
          <a:p>
            <a:pPr marL="342900" indent="-342900">
              <a:defRPr/>
            </a:pPr>
            <a:r>
              <a:rPr lang="sk-SK" sz="2000" dirty="0"/>
              <a:t>		Namiesto toho umožňuje použitie dátových typov XML </a:t>
            </a:r>
            <a:r>
              <a:rPr lang="sk-SK" sz="2000" dirty="0" err="1"/>
              <a:t>Schemy</a:t>
            </a:r>
            <a:r>
              <a:rPr lang="sk-SK" sz="2000" dirty="0"/>
              <a:t>.</a:t>
            </a:r>
          </a:p>
          <a:p>
            <a:pPr marL="342900" indent="-342900">
              <a:defRPr/>
            </a:pPr>
            <a:endParaRPr lang="sk-SK" sz="2000" dirty="0"/>
          </a:p>
          <a:p>
            <a:pPr marL="342900" indent="-342900">
              <a:defRPr/>
            </a:pPr>
            <a:r>
              <a:rPr lang="sk-SK" sz="2000" dirty="0"/>
              <a:t>Nasleduje príklad vlastnosti dátového typu: 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sz="2000" dirty="0">
                <a:solidFill>
                  <a:srgbClr val="006699"/>
                </a:solidFill>
              </a:rPr>
              <a:t>&lt;</a:t>
            </a:r>
            <a:r>
              <a:rPr lang="sk-SK" sz="2000" dirty="0" err="1">
                <a:solidFill>
                  <a:srgbClr val="006699"/>
                </a:solidFill>
              </a:rPr>
              <a:t>owl:DatatypeProperty</a:t>
            </a:r>
            <a:r>
              <a:rPr lang="sk-SK" sz="2000" dirty="0">
                <a:solidFill>
                  <a:srgbClr val="006699"/>
                </a:solidFill>
              </a:rPr>
              <a:t>	</a:t>
            </a:r>
            <a:r>
              <a:rPr lang="sk-SK" sz="2000" dirty="0" err="1">
                <a:solidFill>
                  <a:srgbClr val="006699"/>
                </a:solidFill>
              </a:rPr>
              <a:t>rdf:ID=“#age</a:t>
            </a:r>
            <a:r>
              <a:rPr lang="sk-SK" sz="2000" dirty="0">
                <a:solidFill>
                  <a:srgbClr val="006699"/>
                </a:solidFill>
              </a:rPr>
              <a:t>“&gt;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sz="2000" dirty="0">
                <a:solidFill>
                  <a:srgbClr val="006699"/>
                </a:solidFill>
              </a:rPr>
              <a:t>	&lt;</a:t>
            </a:r>
            <a:r>
              <a:rPr lang="sk-SK" sz="2000" dirty="0" err="1">
                <a:solidFill>
                  <a:srgbClr val="006699"/>
                </a:solidFill>
              </a:rPr>
              <a:t>rdfs:range</a:t>
            </a:r>
            <a:r>
              <a:rPr lang="sk-SK" sz="2000" dirty="0">
                <a:solidFill>
                  <a:srgbClr val="006699"/>
                </a:solidFill>
              </a:rPr>
              <a:t>	rdf:resource=“http://www.w3.org/2001/XMLSchema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sz="2000" dirty="0">
                <a:solidFill>
                  <a:srgbClr val="006699"/>
                </a:solidFill>
              </a:rPr>
              <a:t>		#</a:t>
            </a:r>
            <a:r>
              <a:rPr lang="sk-SK" sz="2000" dirty="0" err="1">
                <a:solidFill>
                  <a:srgbClr val="006699"/>
                </a:solidFill>
              </a:rPr>
              <a:t>nonNegativeInteger</a:t>
            </a:r>
            <a:r>
              <a:rPr lang="sk-SK" sz="2000" dirty="0">
                <a:solidFill>
                  <a:srgbClr val="006699"/>
                </a:solidFill>
              </a:rPr>
              <a:t>“/&gt;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sz="2000" dirty="0">
                <a:solidFill>
                  <a:srgbClr val="006699"/>
                </a:solidFill>
              </a:rPr>
              <a:t>&lt;/</a:t>
            </a:r>
            <a:r>
              <a:rPr lang="sk-SK" sz="2000" dirty="0" err="1">
                <a:solidFill>
                  <a:srgbClr val="006699"/>
                </a:solidFill>
              </a:rPr>
              <a:t>owl:ObjectProperty</a:t>
            </a:r>
            <a:r>
              <a:rPr lang="sk-SK" sz="2000" dirty="0">
                <a:solidFill>
                  <a:srgbClr val="006699"/>
                </a:solidFill>
              </a:rPr>
              <a:t>&gt;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0688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OWL – element vlastnosť</a:t>
            </a:r>
            <a:endParaRPr lang="cs-CZ" sz="3200" b="1"/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755650" y="1628775"/>
            <a:ext cx="8180388" cy="486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sk-SK" sz="2000" dirty="0"/>
              <a:t>Dátové typy definované používateľom sú zvyčajne zobraté z XMLS</a:t>
            </a:r>
          </a:p>
          <a:p>
            <a:pPr marL="342900" indent="-342900">
              <a:defRPr/>
            </a:pPr>
            <a:r>
              <a:rPr lang="sk-SK" sz="2000" dirty="0"/>
              <a:t>a potom použité v OWL ontológii.  Nasleduje príklad vlastnosti objektu: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sz="2000" dirty="0">
                <a:solidFill>
                  <a:srgbClr val="006699"/>
                </a:solidFill>
              </a:rPr>
              <a:t>&lt;</a:t>
            </a:r>
            <a:r>
              <a:rPr lang="sk-SK" sz="2000" dirty="0" err="1">
                <a:solidFill>
                  <a:srgbClr val="006699"/>
                </a:solidFill>
              </a:rPr>
              <a:t>owl:ObjectProperty</a:t>
            </a:r>
            <a:r>
              <a:rPr lang="sk-SK" sz="2000" dirty="0">
                <a:solidFill>
                  <a:srgbClr val="006699"/>
                </a:solidFill>
              </a:rPr>
              <a:t>	</a:t>
            </a:r>
            <a:r>
              <a:rPr lang="sk-SK" sz="2000" dirty="0" err="1">
                <a:solidFill>
                  <a:srgbClr val="006699"/>
                </a:solidFill>
              </a:rPr>
              <a:t>rdf:ID=“#isTaughtBy</a:t>
            </a:r>
            <a:r>
              <a:rPr lang="sk-SK" sz="2000" dirty="0">
                <a:solidFill>
                  <a:srgbClr val="006699"/>
                </a:solidFill>
              </a:rPr>
              <a:t>“&gt;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sz="2000" dirty="0">
                <a:solidFill>
                  <a:srgbClr val="006699"/>
                </a:solidFill>
              </a:rPr>
              <a:t>	&lt;</a:t>
            </a:r>
            <a:r>
              <a:rPr lang="sk-SK" sz="2000" dirty="0" err="1">
                <a:solidFill>
                  <a:srgbClr val="006699"/>
                </a:solidFill>
              </a:rPr>
              <a:t>rdfs:domain</a:t>
            </a:r>
            <a:r>
              <a:rPr lang="sk-SK" sz="2000" dirty="0">
                <a:solidFill>
                  <a:srgbClr val="006699"/>
                </a:solidFill>
              </a:rPr>
              <a:t>	</a:t>
            </a:r>
            <a:r>
              <a:rPr lang="sk-SK" sz="2000" dirty="0" err="1">
                <a:solidFill>
                  <a:srgbClr val="006699"/>
                </a:solidFill>
              </a:rPr>
              <a:t>rdf:resource=“#cource</a:t>
            </a:r>
            <a:r>
              <a:rPr lang="sk-SK" sz="2000" dirty="0">
                <a:solidFill>
                  <a:srgbClr val="006699"/>
                </a:solidFill>
              </a:rPr>
              <a:t>“/&gt;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sz="2000" dirty="0">
                <a:solidFill>
                  <a:srgbClr val="006699"/>
                </a:solidFill>
              </a:rPr>
              <a:t>	&lt;</a:t>
            </a:r>
            <a:r>
              <a:rPr lang="sk-SK" sz="2000" dirty="0" err="1">
                <a:solidFill>
                  <a:srgbClr val="006699"/>
                </a:solidFill>
              </a:rPr>
              <a:t>rdfs:range</a:t>
            </a:r>
            <a:r>
              <a:rPr lang="sk-SK" sz="2000" dirty="0">
                <a:solidFill>
                  <a:srgbClr val="006699"/>
                </a:solidFill>
              </a:rPr>
              <a:t>	</a:t>
            </a:r>
            <a:r>
              <a:rPr lang="sk-SK" sz="2000" dirty="0" err="1">
                <a:solidFill>
                  <a:srgbClr val="006699"/>
                </a:solidFill>
              </a:rPr>
              <a:t>rdf:resource=“#academicStaffMember</a:t>
            </a:r>
            <a:r>
              <a:rPr lang="sk-SK" sz="2000" dirty="0">
                <a:solidFill>
                  <a:srgbClr val="006699"/>
                </a:solidFill>
              </a:rPr>
              <a:t>“/&gt;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sz="2000" dirty="0">
                <a:solidFill>
                  <a:srgbClr val="006699"/>
                </a:solidFill>
              </a:rPr>
              <a:t>	&lt;</a:t>
            </a:r>
            <a:r>
              <a:rPr lang="sk-SK" sz="2000" dirty="0" err="1">
                <a:solidFill>
                  <a:srgbClr val="006699"/>
                </a:solidFill>
              </a:rPr>
              <a:t>rdfs:subPropertyOf</a:t>
            </a:r>
            <a:r>
              <a:rPr lang="sk-SK" sz="2000" dirty="0">
                <a:solidFill>
                  <a:srgbClr val="006699"/>
                </a:solidFill>
              </a:rPr>
              <a:t>	</a:t>
            </a:r>
            <a:r>
              <a:rPr lang="sk-SK" sz="2000" dirty="0" err="1">
                <a:solidFill>
                  <a:srgbClr val="006699"/>
                </a:solidFill>
              </a:rPr>
              <a:t>rdf:resource=“#involves</a:t>
            </a:r>
            <a:r>
              <a:rPr lang="sk-SK" sz="2000" dirty="0">
                <a:solidFill>
                  <a:srgbClr val="006699"/>
                </a:solidFill>
              </a:rPr>
              <a:t>“/&gt;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sz="2000" dirty="0">
                <a:solidFill>
                  <a:srgbClr val="006699"/>
                </a:solidFill>
              </a:rPr>
              <a:t>&lt;/</a:t>
            </a:r>
            <a:r>
              <a:rPr lang="sk-SK" sz="2000" dirty="0" err="1">
                <a:solidFill>
                  <a:srgbClr val="006699"/>
                </a:solidFill>
              </a:rPr>
              <a:t>owl:ObjectProperty</a:t>
            </a:r>
            <a:r>
              <a:rPr lang="sk-SK" sz="2000" dirty="0">
                <a:solidFill>
                  <a:srgbClr val="006699"/>
                </a:solidFill>
              </a:rPr>
              <a:t>&gt;</a:t>
            </a:r>
          </a:p>
          <a:p>
            <a:pPr marL="342900" indent="-342900">
              <a:defRPr/>
            </a:pPr>
            <a:endParaRPr lang="sk-SK" sz="2000" dirty="0"/>
          </a:p>
          <a:p>
            <a:pPr marL="342900" indent="-342900">
              <a:defRPr/>
            </a:pPr>
            <a:r>
              <a:rPr lang="sk-SK" sz="2000" dirty="0">
                <a:solidFill>
                  <a:schemeClr val="bg1">
                    <a:lumMod val="25000"/>
                  </a:schemeClr>
                </a:solidFill>
              </a:rPr>
              <a:t>Je možné deklarovať viac ako jednu doménu a rozsah. 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chemeClr val="bg1">
                    <a:lumMod val="25000"/>
                  </a:schemeClr>
                </a:solidFill>
              </a:rPr>
              <a:t>V tomto prípade sa berie prienik domén, resp. rozsahov.</a:t>
            </a:r>
          </a:p>
          <a:p>
            <a:pPr marL="342900" indent="-342900">
              <a:defRPr/>
            </a:pPr>
            <a:endParaRPr lang="sk-SK" sz="2000" dirty="0"/>
          </a:p>
          <a:p>
            <a:pPr marL="342900" indent="-342900">
              <a:defRPr/>
            </a:pPr>
            <a:r>
              <a:rPr lang="sk-SK" sz="2000" dirty="0"/>
              <a:t>OWL umožňuje vzťahovať „inverzné vlastnosti“. </a:t>
            </a:r>
          </a:p>
          <a:p>
            <a:pPr marL="342900" indent="-342900">
              <a:defRPr/>
            </a:pPr>
            <a:r>
              <a:rPr lang="sk-SK" sz="2000" dirty="0"/>
              <a:t>Typickým príkladom je pár „</a:t>
            </a:r>
            <a:r>
              <a:rPr lang="sk-SK" sz="2000" dirty="0" err="1"/>
              <a:t>isTaughtBy</a:t>
            </a:r>
            <a:r>
              <a:rPr lang="sk-SK" sz="2000" dirty="0"/>
              <a:t>“ a „</a:t>
            </a:r>
            <a:r>
              <a:rPr lang="sk-SK" sz="2000" dirty="0" err="1"/>
              <a:t>teaches</a:t>
            </a:r>
            <a:r>
              <a:rPr lang="sk-SK" sz="2000" dirty="0"/>
              <a:t>“: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sz="2000" dirty="0">
                <a:solidFill>
                  <a:srgbClr val="006699"/>
                </a:solidFill>
              </a:rPr>
              <a:t>&lt;</a:t>
            </a:r>
            <a:r>
              <a:rPr lang="sk-SK" sz="2000" dirty="0" err="1">
                <a:solidFill>
                  <a:srgbClr val="006699"/>
                </a:solidFill>
              </a:rPr>
              <a:t>owl:ObjectProperty</a:t>
            </a:r>
            <a:r>
              <a:rPr lang="sk-SK" sz="2000" dirty="0">
                <a:solidFill>
                  <a:srgbClr val="006699"/>
                </a:solidFill>
              </a:rPr>
              <a:t>	</a:t>
            </a:r>
            <a:r>
              <a:rPr lang="sk-SK" sz="2000" dirty="0" err="1">
                <a:solidFill>
                  <a:srgbClr val="006699"/>
                </a:solidFill>
              </a:rPr>
              <a:t>rdf:ID=“#teaches</a:t>
            </a:r>
            <a:r>
              <a:rPr lang="sk-SK" sz="2000" dirty="0">
                <a:solidFill>
                  <a:srgbClr val="006699"/>
                </a:solidFill>
              </a:rPr>
              <a:t>“&gt;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sz="2000" dirty="0">
                <a:solidFill>
                  <a:srgbClr val="006699"/>
                </a:solidFill>
              </a:rPr>
              <a:t>	&lt;</a:t>
            </a:r>
            <a:r>
              <a:rPr lang="sk-SK" sz="2000" dirty="0" err="1">
                <a:solidFill>
                  <a:srgbClr val="006699"/>
                </a:solidFill>
              </a:rPr>
              <a:t>rdfs:range</a:t>
            </a:r>
            <a:r>
              <a:rPr lang="sk-SK" sz="2000" dirty="0">
                <a:solidFill>
                  <a:srgbClr val="006699"/>
                </a:solidFill>
              </a:rPr>
              <a:t>	</a:t>
            </a:r>
            <a:r>
              <a:rPr lang="sk-SK" sz="2000" dirty="0" err="1">
                <a:solidFill>
                  <a:srgbClr val="006699"/>
                </a:solidFill>
              </a:rPr>
              <a:t>rdf:resource=“#cource</a:t>
            </a:r>
            <a:r>
              <a:rPr lang="sk-SK" sz="2000" dirty="0">
                <a:solidFill>
                  <a:srgbClr val="006699"/>
                </a:solidFill>
              </a:rPr>
              <a:t>“/&gt;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sz="2000" dirty="0">
                <a:solidFill>
                  <a:srgbClr val="006699"/>
                </a:solidFill>
              </a:rPr>
              <a:t>	&lt;</a:t>
            </a:r>
            <a:r>
              <a:rPr lang="sk-SK" sz="2000" dirty="0" err="1">
                <a:solidFill>
                  <a:srgbClr val="006699"/>
                </a:solidFill>
              </a:rPr>
              <a:t>rdfs:domain</a:t>
            </a:r>
            <a:r>
              <a:rPr lang="sk-SK" sz="2000" dirty="0">
                <a:solidFill>
                  <a:srgbClr val="006699"/>
                </a:solidFill>
              </a:rPr>
              <a:t>	</a:t>
            </a:r>
            <a:r>
              <a:rPr lang="sk-SK" sz="2000" dirty="0" err="1">
                <a:solidFill>
                  <a:srgbClr val="006699"/>
                </a:solidFill>
              </a:rPr>
              <a:t>rdf:resource=“#academicStaffMember</a:t>
            </a:r>
            <a:r>
              <a:rPr lang="sk-SK" sz="2000" dirty="0">
                <a:solidFill>
                  <a:srgbClr val="006699"/>
                </a:solidFill>
              </a:rPr>
              <a:t>“/&gt;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sz="2000" dirty="0">
                <a:solidFill>
                  <a:srgbClr val="006699"/>
                </a:solidFill>
              </a:rPr>
              <a:t>	&lt;</a:t>
            </a:r>
            <a:r>
              <a:rPr lang="sk-SK" sz="2000" dirty="0" err="1">
                <a:solidFill>
                  <a:srgbClr val="006699"/>
                </a:solidFill>
              </a:rPr>
              <a:t>owl:inverseOf</a:t>
            </a:r>
            <a:r>
              <a:rPr lang="sk-SK" sz="2000" dirty="0">
                <a:solidFill>
                  <a:srgbClr val="006699"/>
                </a:solidFill>
              </a:rPr>
              <a:t>	</a:t>
            </a:r>
            <a:r>
              <a:rPr lang="sk-SK" sz="2000" dirty="0" err="1">
                <a:solidFill>
                  <a:srgbClr val="006699"/>
                </a:solidFill>
              </a:rPr>
              <a:t>rdf:resource=“#isTaughtBy</a:t>
            </a:r>
            <a:r>
              <a:rPr lang="sk-SK" sz="2000" dirty="0">
                <a:solidFill>
                  <a:srgbClr val="006699"/>
                </a:solidFill>
              </a:rPr>
              <a:t>“/&gt;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sz="2000" dirty="0">
                <a:solidFill>
                  <a:srgbClr val="006699"/>
                </a:solidFill>
              </a:rPr>
              <a:t>&lt;/</a:t>
            </a:r>
            <a:r>
              <a:rPr lang="sk-SK" sz="2000" dirty="0" err="1">
                <a:solidFill>
                  <a:srgbClr val="006699"/>
                </a:solidFill>
              </a:rPr>
              <a:t>owl:ObjectProperty</a:t>
            </a:r>
            <a:r>
              <a:rPr lang="sk-SK" sz="2000" dirty="0">
                <a:solidFill>
                  <a:srgbClr val="006699"/>
                </a:solidFill>
              </a:rPr>
              <a:t>&gt;</a:t>
            </a: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0688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OWL – element vlastnosť</a:t>
            </a:r>
            <a:endParaRPr lang="cs-CZ" sz="3200" b="1"/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755650" y="1628775"/>
            <a:ext cx="7672388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sk-SK" sz="2000"/>
              <a:t>Obr.  ilustruje vzťah medzi vlastnosťou a inverznou vlastnosťou.</a:t>
            </a:r>
          </a:p>
          <a:p>
            <a:pPr marL="342900" indent="-342900"/>
            <a:r>
              <a:rPr lang="sk-SK" sz="2000"/>
              <a:t>Aktuálna doména a rozsah môžu byť kumulované z inverznej </a:t>
            </a:r>
          </a:p>
          <a:p>
            <a:pPr marL="342900" indent="-342900"/>
            <a:r>
              <a:rPr lang="sk-SK" sz="2000"/>
              <a:t>vlastnosti (výmena domény s rozsahom). </a:t>
            </a:r>
          </a:p>
          <a:p>
            <a:pPr marL="342900" indent="-342900"/>
            <a:endParaRPr lang="sk-SK" sz="2000"/>
          </a:p>
          <a:p>
            <a:pPr marL="342900" indent="-342900"/>
            <a:endParaRPr lang="sk-SK" sz="2000"/>
          </a:p>
          <a:p>
            <a:pPr marL="342900" indent="-342900"/>
            <a:endParaRPr lang="sk-SK" sz="2000"/>
          </a:p>
          <a:p>
            <a:pPr marL="342900" indent="-342900"/>
            <a:endParaRPr lang="sk-SK" sz="2000"/>
          </a:p>
          <a:p>
            <a:pPr marL="342900" indent="-342900"/>
            <a:endParaRPr lang="sk-SK" sz="2000"/>
          </a:p>
          <a:p>
            <a:pPr marL="342900" indent="-342900"/>
            <a:endParaRPr lang="sk-SK" sz="2000"/>
          </a:p>
          <a:p>
            <a:pPr marL="342900" indent="-342900"/>
            <a:endParaRPr lang="sk-SK" sz="2000"/>
          </a:p>
          <a:p>
            <a:pPr marL="342900" indent="-342900"/>
            <a:endParaRPr lang="sk-SK" sz="2000"/>
          </a:p>
          <a:p>
            <a:pPr marL="342900" indent="-342900"/>
            <a:endParaRPr lang="sk-SK" sz="2000"/>
          </a:p>
          <a:p>
            <a:pPr marL="342900" indent="-342900"/>
            <a:r>
              <a:rPr lang="sk-SK" sz="2000"/>
              <a:t>Ekvivalencia vlastností môže byť definovaná:</a:t>
            </a:r>
          </a:p>
          <a:p>
            <a:pPr marL="342900" indent="-342900"/>
            <a:r>
              <a:rPr lang="sk-SK" sz="2000">
                <a:solidFill>
                  <a:srgbClr val="006699"/>
                </a:solidFill>
              </a:rPr>
              <a:t>&lt;owl:ObjectProperty	rdf:ID=“#lecturesIn“&gt;</a:t>
            </a:r>
          </a:p>
          <a:p>
            <a:pPr marL="342900" indent="-342900"/>
            <a:r>
              <a:rPr lang="sk-SK" sz="2000">
                <a:solidFill>
                  <a:srgbClr val="006699"/>
                </a:solidFill>
              </a:rPr>
              <a:t>	&lt;owl:equivalentProperty	rdf:resource=“#teaches“/&gt;</a:t>
            </a:r>
          </a:p>
          <a:p>
            <a:pPr marL="342900" indent="-342900"/>
            <a:r>
              <a:rPr lang="sk-SK" sz="2000">
                <a:solidFill>
                  <a:srgbClr val="006699"/>
                </a:solidFill>
              </a:rPr>
              <a:t>&lt;/owl:ObjectProperty&gt;</a:t>
            </a:r>
          </a:p>
        </p:txBody>
      </p:sp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sk-SK"/>
          </a:p>
        </p:txBody>
      </p:sp>
      <p:pic>
        <p:nvPicPr>
          <p:cNvPr id="21510" name="Picture 5" descr="owl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0338" y="2636838"/>
            <a:ext cx="3527425" cy="267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166813" y="466725"/>
            <a:ext cx="18065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Osnova:</a:t>
            </a:r>
            <a:endParaRPr lang="cs-CZ" sz="3200" b="1"/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4100" name="Text Box 6"/>
          <p:cNvSpPr txBox="1">
            <a:spLocks noChangeArrowheads="1"/>
          </p:cNvSpPr>
          <p:nvPr/>
        </p:nvSpPr>
        <p:spPr bwMode="auto">
          <a:xfrm>
            <a:off x="1527175" y="2151063"/>
            <a:ext cx="22352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 eaLnBrk="1" hangingPunct="1">
              <a:buFontTx/>
              <a:buAutoNum type="arabicPeriod"/>
            </a:pPr>
            <a:r>
              <a:rPr lang="sk-SK" sz="2400"/>
              <a:t>Úvod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sk-SK" sz="2400"/>
              <a:t>OWL</a:t>
            </a:r>
          </a:p>
          <a:p>
            <a:pPr marL="342900" indent="-342900" eaLnBrk="1" hangingPunct="1">
              <a:buFontTx/>
              <a:buAutoNum type="arabicPeriod"/>
            </a:pPr>
            <a:r>
              <a:rPr lang="sk-SK" sz="2400"/>
              <a:t>OWL v OWL</a:t>
            </a:r>
            <a:endParaRPr lang="en-US" sz="240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9324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OWL – obmedzenia vlastnosti</a:t>
            </a:r>
            <a:endParaRPr lang="cs-CZ" sz="3200" b="1"/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11188" y="1557338"/>
            <a:ext cx="8393112" cy="509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sk-SK" sz="2000" dirty="0"/>
              <a:t>Predpokladajme, že chceme deklarovať, že trieda C</a:t>
            </a:r>
            <a:r>
              <a:rPr lang="en-US" sz="2000" dirty="0"/>
              <a:t> </a:t>
            </a:r>
            <a:r>
              <a:rPr lang="sk-SK" sz="2000" dirty="0"/>
              <a:t>spĺňa určité </a:t>
            </a:r>
            <a:endParaRPr lang="en-US" sz="2000" dirty="0"/>
          </a:p>
          <a:p>
            <a:pPr marL="342900" indent="-342900">
              <a:defRPr/>
            </a:pPr>
            <a:r>
              <a:rPr lang="sk-SK" sz="2000" dirty="0"/>
              <a:t>podmienky</a:t>
            </a:r>
            <a:r>
              <a:rPr lang="en-US" sz="2000" dirty="0"/>
              <a:t>, </a:t>
            </a:r>
            <a:r>
              <a:rPr lang="en-US" sz="2000" dirty="0" err="1"/>
              <a:t>teda</a:t>
            </a:r>
            <a:r>
              <a:rPr lang="sk-SK" sz="2000" dirty="0"/>
              <a:t> všetky príklady triedy C </a:t>
            </a:r>
            <a:r>
              <a:rPr lang="en-US" sz="2000" dirty="0" err="1"/>
              <a:t>ich</a:t>
            </a:r>
            <a:r>
              <a:rPr lang="en-US" sz="2000" dirty="0"/>
              <a:t> </a:t>
            </a:r>
            <a:r>
              <a:rPr lang="sk-SK" sz="2000" dirty="0"/>
              <a:t>spĺňajú</a:t>
            </a:r>
            <a:r>
              <a:rPr lang="en-US" sz="2000" dirty="0"/>
              <a:t>.</a:t>
            </a:r>
          </a:p>
          <a:p>
            <a:pPr marL="342900" indent="-342900">
              <a:defRPr/>
            </a:pPr>
            <a:r>
              <a:rPr lang="sk-SK" sz="2000" dirty="0"/>
              <a:t>To je ekvivalentné tvrdeniu, že trieda C je podtriedou triedy</a:t>
            </a:r>
            <a:r>
              <a:rPr lang="en-US" sz="2000" dirty="0"/>
              <a:t> </a:t>
            </a:r>
            <a:r>
              <a:rPr lang="sk-SK" sz="2000" dirty="0"/>
              <a:t>C’, </a:t>
            </a:r>
            <a:endParaRPr lang="en-US" sz="2000" dirty="0"/>
          </a:p>
          <a:p>
            <a:pPr marL="342900" indent="-342900">
              <a:defRPr/>
            </a:pPr>
            <a:r>
              <a:rPr lang="sk-SK" sz="2000" dirty="0"/>
              <a:t>kde C’ obsahuje všetky objekty, ktoré spĺňajú dané podmienky. </a:t>
            </a:r>
            <a:endParaRPr lang="en-US" sz="2000" dirty="0"/>
          </a:p>
          <a:p>
            <a:pPr marL="342900" indent="-342900">
              <a:defRPr/>
            </a:pPr>
            <a:r>
              <a:rPr lang="sk-SK" sz="2000" dirty="0"/>
              <a:t>Presne tak je to definované v OWL. C’ môže ostať 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anonymné</a:t>
            </a:r>
            <a:r>
              <a:rPr lang="sk-SK" sz="2000" dirty="0"/>
              <a:t>.</a:t>
            </a:r>
          </a:p>
          <a:p>
            <a:pPr marL="342900" indent="-342900">
              <a:defRPr/>
            </a:pPr>
            <a:r>
              <a:rPr lang="en-US" sz="2000" dirty="0"/>
              <a:t>Pr.:</a:t>
            </a:r>
            <a:r>
              <a:rPr lang="sk-SK" sz="2000" dirty="0"/>
              <a:t> jednoročné kurzy</a:t>
            </a:r>
            <a:r>
              <a:rPr lang="en-US" sz="2000" dirty="0"/>
              <a:t> m</a:t>
            </a:r>
            <a:r>
              <a:rPr lang="sk-SK" sz="2000" dirty="0" err="1"/>
              <a:t>ôžu</a:t>
            </a:r>
            <a:r>
              <a:rPr lang="sk-SK" sz="2000" dirty="0"/>
              <a:t> byť vedené iba profesormi</a:t>
            </a:r>
            <a:r>
              <a:rPr lang="en-US" sz="2000" dirty="0"/>
              <a:t>:</a:t>
            </a:r>
            <a:r>
              <a:rPr lang="sk-SK" sz="2000" dirty="0"/>
              <a:t> 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dirty="0">
                <a:solidFill>
                  <a:srgbClr val="006699"/>
                </a:solidFill>
              </a:rPr>
              <a:t>&lt;</a:t>
            </a:r>
            <a:r>
              <a:rPr lang="sk-SK" dirty="0" err="1">
                <a:solidFill>
                  <a:srgbClr val="006699"/>
                </a:solidFill>
              </a:rPr>
              <a:t>owl:Class</a:t>
            </a:r>
            <a:r>
              <a:rPr lang="sk-SK" dirty="0">
                <a:solidFill>
                  <a:srgbClr val="006699"/>
                </a:solidFill>
              </a:rPr>
              <a:t>	</a:t>
            </a:r>
            <a:r>
              <a:rPr lang="sk-SK" dirty="0" err="1">
                <a:solidFill>
                  <a:srgbClr val="006699"/>
                </a:solidFill>
              </a:rPr>
              <a:t>rdf:about=“firstYearCourse</a:t>
            </a:r>
            <a:r>
              <a:rPr lang="sk-SK" dirty="0">
                <a:solidFill>
                  <a:srgbClr val="006699"/>
                </a:solidFill>
              </a:rPr>
              <a:t>“&gt;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dirty="0">
                <a:solidFill>
                  <a:srgbClr val="006699"/>
                </a:solidFill>
              </a:rPr>
              <a:t>	</a:t>
            </a:r>
            <a:r>
              <a:rPr lang="en-US" dirty="0">
                <a:solidFill>
                  <a:srgbClr val="006699"/>
                </a:solidFill>
              </a:rPr>
              <a:t>&lt;</a:t>
            </a:r>
            <a:r>
              <a:rPr lang="en-US" dirty="0" err="1">
                <a:solidFill>
                  <a:srgbClr val="006699"/>
                </a:solidFill>
              </a:rPr>
              <a:t>rdfs:subClassOf</a:t>
            </a:r>
            <a:r>
              <a:rPr lang="en-US" dirty="0">
                <a:solidFill>
                  <a:srgbClr val="006699"/>
                </a:solidFill>
              </a:rPr>
              <a:t>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en-US" dirty="0">
                <a:solidFill>
                  <a:srgbClr val="006699"/>
                </a:solidFill>
              </a:rPr>
              <a:t>	</a:t>
            </a:r>
            <a:r>
              <a:rPr lang="sk-SK" dirty="0">
                <a:solidFill>
                  <a:srgbClr val="006699"/>
                </a:solidFill>
              </a:rPr>
              <a:t>	</a:t>
            </a:r>
            <a:r>
              <a:rPr lang="en-US" dirty="0">
                <a:solidFill>
                  <a:srgbClr val="006699"/>
                </a:solidFill>
              </a:rPr>
              <a:t>&lt;</a:t>
            </a:r>
            <a:r>
              <a:rPr lang="en-US" dirty="0" err="1">
                <a:solidFill>
                  <a:srgbClr val="006699"/>
                </a:solidFill>
              </a:rPr>
              <a:t>owl:Restriction</a:t>
            </a:r>
            <a:r>
              <a:rPr lang="en-US" dirty="0">
                <a:solidFill>
                  <a:srgbClr val="006699"/>
                </a:solidFill>
              </a:rPr>
              <a:t>&gt;</a:t>
            </a:r>
            <a:endParaRPr lang="sk-SK" dirty="0">
              <a:solidFill>
                <a:srgbClr val="006699"/>
              </a:solidFill>
            </a:endParaRPr>
          </a:p>
          <a:p>
            <a:pPr marL="342900" indent="-342900">
              <a:lnSpc>
                <a:spcPct val="75000"/>
              </a:lnSpc>
              <a:defRPr/>
            </a:pPr>
            <a:r>
              <a:rPr lang="sk-SK" dirty="0">
                <a:solidFill>
                  <a:srgbClr val="006699"/>
                </a:solidFill>
              </a:rPr>
              <a:t>			&lt;</a:t>
            </a:r>
            <a:r>
              <a:rPr lang="sk-SK" dirty="0" err="1">
                <a:solidFill>
                  <a:srgbClr val="006699"/>
                </a:solidFill>
              </a:rPr>
              <a:t>owl:onProperty</a:t>
            </a:r>
            <a:r>
              <a:rPr lang="sk-SK" dirty="0">
                <a:solidFill>
                  <a:srgbClr val="006699"/>
                </a:solidFill>
              </a:rPr>
              <a:t>	</a:t>
            </a:r>
            <a:r>
              <a:rPr lang="sk-SK" dirty="0" err="1">
                <a:solidFill>
                  <a:srgbClr val="006699"/>
                </a:solidFill>
              </a:rPr>
              <a:t>rdf:resource=“#isToughtBy</a:t>
            </a:r>
            <a:r>
              <a:rPr lang="sk-SK" dirty="0">
                <a:solidFill>
                  <a:srgbClr val="006699"/>
                </a:solidFill>
              </a:rPr>
              <a:t>“/&gt;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dirty="0">
                <a:solidFill>
                  <a:srgbClr val="006699"/>
                </a:solidFill>
              </a:rPr>
              <a:t>			&lt;</a:t>
            </a:r>
            <a:r>
              <a:rPr lang="sk-SK" dirty="0" err="1">
                <a:solidFill>
                  <a:srgbClr val="006699"/>
                </a:solidFill>
              </a:rPr>
              <a:t>owl:allValuesFrom</a:t>
            </a:r>
            <a:r>
              <a:rPr lang="sk-SK" dirty="0">
                <a:solidFill>
                  <a:srgbClr val="006699"/>
                </a:solidFill>
              </a:rPr>
              <a:t> </a:t>
            </a:r>
            <a:r>
              <a:rPr lang="sk-SK" dirty="0" err="1">
                <a:solidFill>
                  <a:srgbClr val="006699"/>
                </a:solidFill>
              </a:rPr>
              <a:t>rdf:resource=“#Professor</a:t>
            </a:r>
            <a:r>
              <a:rPr lang="sk-SK" dirty="0">
                <a:solidFill>
                  <a:srgbClr val="006699"/>
                </a:solidFill>
              </a:rPr>
              <a:t>“/&gt;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dirty="0">
                <a:solidFill>
                  <a:srgbClr val="006699"/>
                </a:solidFill>
              </a:rPr>
              <a:t>		&lt;/</a:t>
            </a:r>
            <a:r>
              <a:rPr lang="sk-SK" dirty="0" err="1">
                <a:solidFill>
                  <a:srgbClr val="006699"/>
                </a:solidFill>
              </a:rPr>
              <a:t>owl:Restrictions</a:t>
            </a:r>
            <a:r>
              <a:rPr lang="sk-SK" dirty="0">
                <a:solidFill>
                  <a:srgbClr val="006699"/>
                </a:solidFill>
              </a:rPr>
              <a:t>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dirty="0">
                <a:solidFill>
                  <a:srgbClr val="006699"/>
                </a:solidFill>
              </a:rPr>
              <a:t>	&lt;/</a:t>
            </a:r>
            <a:r>
              <a:rPr lang="sk-SK" dirty="0" err="1">
                <a:solidFill>
                  <a:srgbClr val="006699"/>
                </a:solidFill>
              </a:rPr>
              <a:t>rdfs:subClassOf</a:t>
            </a:r>
            <a:r>
              <a:rPr lang="sk-SK" dirty="0">
                <a:solidFill>
                  <a:srgbClr val="006699"/>
                </a:solidFill>
              </a:rPr>
              <a:t>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dirty="0">
                <a:solidFill>
                  <a:srgbClr val="006699"/>
                </a:solidFill>
              </a:rPr>
              <a:t>&lt;/</a:t>
            </a:r>
            <a:r>
              <a:rPr lang="sk-SK" dirty="0" err="1">
                <a:solidFill>
                  <a:srgbClr val="006699"/>
                </a:solidFill>
              </a:rPr>
              <a:t>owl:Class</a:t>
            </a:r>
            <a:r>
              <a:rPr lang="sk-SK" dirty="0">
                <a:solidFill>
                  <a:srgbClr val="006699"/>
                </a:solidFill>
              </a:rPr>
              <a:t>&gt;</a:t>
            </a:r>
          </a:p>
          <a:p>
            <a:pPr marL="342900" indent="-342900">
              <a:defRPr/>
            </a:pPr>
            <a:endParaRPr lang="sk-SK" sz="2000" dirty="0"/>
          </a:p>
          <a:p>
            <a:pPr marL="342900" indent="-342900">
              <a:defRPr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„</a:t>
            </a: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</a:rPr>
              <a:t>owl:allValuesFrom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“</a:t>
            </a:r>
            <a:r>
              <a:rPr lang="sk-SK" sz="2000" dirty="0"/>
              <a:t> je použité za účelom špecifikácie triedy možných </a:t>
            </a:r>
          </a:p>
          <a:p>
            <a:pPr marL="342900" indent="-342900">
              <a:defRPr/>
            </a:pPr>
            <a:r>
              <a:rPr lang="sk-SK" sz="2000" dirty="0"/>
              <a:t>hodnôt vlastnosti, ktorá je definovaná „</a:t>
            </a:r>
            <a:r>
              <a:rPr lang="sk-SK" sz="2000" dirty="0" err="1"/>
              <a:t>owl:onProperty</a:t>
            </a:r>
            <a:r>
              <a:rPr lang="sk-SK" sz="2000" dirty="0"/>
              <a:t>. </a:t>
            </a:r>
          </a:p>
          <a:p>
            <a:pPr marL="342900" indent="-342900">
              <a:defRPr/>
            </a:pPr>
            <a:r>
              <a:rPr lang="sk-SK" sz="2000" dirty="0"/>
              <a:t>Inými slovami, všetky hodnoty vlastnosti musia byť z tejto triedy. </a:t>
            </a:r>
          </a:p>
          <a:p>
            <a:pPr marL="342900" indent="-342900">
              <a:defRPr/>
            </a:pPr>
            <a:r>
              <a:rPr lang="sk-SK" sz="2000" dirty="0"/>
              <a:t>V príklade iba profesori sú povolení ako hodnoty vlastnosti „</a:t>
            </a:r>
            <a:r>
              <a:rPr lang="sk-SK" sz="2000" dirty="0" err="1"/>
              <a:t>isTaughtBy</a:t>
            </a:r>
            <a:r>
              <a:rPr lang="sk-SK" sz="2000" dirty="0"/>
              <a:t>“.</a:t>
            </a:r>
            <a:r>
              <a:rPr lang="cs-CZ" sz="2000" dirty="0"/>
              <a:t> </a:t>
            </a:r>
            <a:endParaRPr lang="sk-SK" sz="2000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9324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OWL – obmedzenia vlastnosti</a:t>
            </a:r>
            <a:endParaRPr lang="cs-CZ" sz="3200" b="1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755650" y="1628775"/>
            <a:ext cx="7878763" cy="5124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sk-SK" sz="2000" dirty="0"/>
              <a:t>Deklarácia - matematické kurzy sú vedené </a:t>
            </a:r>
            <a:r>
              <a:rPr lang="sk-SK" sz="2000" dirty="0" err="1"/>
              <a:t>Davidom</a:t>
            </a:r>
            <a:r>
              <a:rPr lang="sk-SK" sz="2000" dirty="0"/>
              <a:t> </a:t>
            </a:r>
            <a:r>
              <a:rPr lang="sk-SK" sz="2000" dirty="0" err="1"/>
              <a:t>Bilingtonom</a:t>
            </a:r>
            <a:r>
              <a:rPr lang="sk-SK" sz="2000" dirty="0"/>
              <a:t>: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dirty="0">
                <a:solidFill>
                  <a:srgbClr val="006699"/>
                </a:solidFill>
              </a:rPr>
              <a:t>&lt;</a:t>
            </a:r>
            <a:r>
              <a:rPr lang="sk-SK" dirty="0" err="1">
                <a:solidFill>
                  <a:srgbClr val="006699"/>
                </a:solidFill>
              </a:rPr>
              <a:t>owl:Class</a:t>
            </a:r>
            <a:r>
              <a:rPr lang="sk-SK" dirty="0">
                <a:solidFill>
                  <a:srgbClr val="006699"/>
                </a:solidFill>
              </a:rPr>
              <a:t>	</a:t>
            </a:r>
            <a:r>
              <a:rPr lang="sk-SK" dirty="0" err="1">
                <a:solidFill>
                  <a:srgbClr val="006699"/>
                </a:solidFill>
              </a:rPr>
              <a:t>rdf:aID</a:t>
            </a:r>
            <a:r>
              <a:rPr lang="sk-SK" dirty="0">
                <a:solidFill>
                  <a:srgbClr val="006699"/>
                </a:solidFill>
              </a:rPr>
              <a:t> =“#</a:t>
            </a:r>
            <a:r>
              <a:rPr lang="sk-SK" dirty="0" err="1">
                <a:solidFill>
                  <a:srgbClr val="006699"/>
                </a:solidFill>
              </a:rPr>
              <a:t>mathCourse</a:t>
            </a:r>
            <a:r>
              <a:rPr lang="sk-SK" dirty="0">
                <a:solidFill>
                  <a:srgbClr val="006699"/>
                </a:solidFill>
              </a:rPr>
              <a:t>“&gt;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dirty="0">
                <a:solidFill>
                  <a:srgbClr val="006699"/>
                </a:solidFill>
              </a:rPr>
              <a:t>	</a:t>
            </a:r>
            <a:r>
              <a:rPr lang="en-US" dirty="0">
                <a:solidFill>
                  <a:srgbClr val="006699"/>
                </a:solidFill>
              </a:rPr>
              <a:t>&lt;</a:t>
            </a:r>
            <a:r>
              <a:rPr lang="en-US" dirty="0" err="1">
                <a:solidFill>
                  <a:srgbClr val="006699"/>
                </a:solidFill>
              </a:rPr>
              <a:t>rdfs:subClassOf</a:t>
            </a:r>
            <a:r>
              <a:rPr lang="en-US" dirty="0">
                <a:solidFill>
                  <a:srgbClr val="006699"/>
                </a:solidFill>
              </a:rPr>
              <a:t>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en-US" dirty="0">
                <a:solidFill>
                  <a:srgbClr val="006699"/>
                </a:solidFill>
              </a:rPr>
              <a:t>	</a:t>
            </a:r>
            <a:r>
              <a:rPr lang="sk-SK" dirty="0">
                <a:solidFill>
                  <a:srgbClr val="006699"/>
                </a:solidFill>
              </a:rPr>
              <a:t>	</a:t>
            </a:r>
            <a:r>
              <a:rPr lang="en-US" dirty="0">
                <a:solidFill>
                  <a:srgbClr val="006699"/>
                </a:solidFill>
              </a:rPr>
              <a:t>&lt;</a:t>
            </a:r>
            <a:r>
              <a:rPr lang="en-US" dirty="0" err="1">
                <a:solidFill>
                  <a:srgbClr val="006699"/>
                </a:solidFill>
              </a:rPr>
              <a:t>owl:Restriction</a:t>
            </a:r>
            <a:r>
              <a:rPr lang="en-US" dirty="0">
                <a:solidFill>
                  <a:srgbClr val="006699"/>
                </a:solidFill>
              </a:rPr>
              <a:t>&gt;</a:t>
            </a:r>
            <a:endParaRPr lang="sk-SK" dirty="0">
              <a:solidFill>
                <a:srgbClr val="006699"/>
              </a:solidFill>
            </a:endParaRPr>
          </a:p>
          <a:p>
            <a:pPr marL="342900" indent="-342900">
              <a:lnSpc>
                <a:spcPct val="75000"/>
              </a:lnSpc>
              <a:defRPr/>
            </a:pPr>
            <a:r>
              <a:rPr lang="sk-SK" dirty="0">
                <a:solidFill>
                  <a:srgbClr val="006699"/>
                </a:solidFill>
              </a:rPr>
              <a:t>			&lt;</a:t>
            </a:r>
            <a:r>
              <a:rPr lang="sk-SK" dirty="0" err="1">
                <a:solidFill>
                  <a:srgbClr val="006699"/>
                </a:solidFill>
              </a:rPr>
              <a:t>owl:onProperty</a:t>
            </a:r>
            <a:r>
              <a:rPr lang="sk-SK" dirty="0">
                <a:solidFill>
                  <a:srgbClr val="006699"/>
                </a:solidFill>
              </a:rPr>
              <a:t>	</a:t>
            </a:r>
            <a:r>
              <a:rPr lang="sk-SK" dirty="0" err="1">
                <a:solidFill>
                  <a:srgbClr val="006699"/>
                </a:solidFill>
              </a:rPr>
              <a:t>rdf:resource=“#isToughtBy</a:t>
            </a:r>
            <a:r>
              <a:rPr lang="sk-SK" dirty="0">
                <a:solidFill>
                  <a:srgbClr val="006699"/>
                </a:solidFill>
              </a:rPr>
              <a:t>“/&gt;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dirty="0">
                <a:solidFill>
                  <a:srgbClr val="006699"/>
                </a:solidFill>
              </a:rPr>
              <a:t>			&lt;</a:t>
            </a:r>
            <a:r>
              <a:rPr lang="sk-SK" dirty="0" err="1">
                <a:solidFill>
                  <a:srgbClr val="006699"/>
                </a:solidFill>
              </a:rPr>
              <a:t>owl:hasValue</a:t>
            </a:r>
            <a:r>
              <a:rPr lang="sk-SK" dirty="0">
                <a:solidFill>
                  <a:srgbClr val="006699"/>
                </a:solidFill>
              </a:rPr>
              <a:t>	rdf:resource=“#949352“/&gt;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dirty="0">
                <a:solidFill>
                  <a:srgbClr val="006699"/>
                </a:solidFill>
              </a:rPr>
              <a:t>		&lt;/</a:t>
            </a:r>
            <a:r>
              <a:rPr lang="sk-SK" dirty="0" err="1">
                <a:solidFill>
                  <a:srgbClr val="006699"/>
                </a:solidFill>
              </a:rPr>
              <a:t>owl:Restrictions</a:t>
            </a:r>
            <a:r>
              <a:rPr lang="sk-SK" dirty="0">
                <a:solidFill>
                  <a:srgbClr val="006699"/>
                </a:solidFill>
              </a:rPr>
              <a:t>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dirty="0">
                <a:solidFill>
                  <a:srgbClr val="006699"/>
                </a:solidFill>
              </a:rPr>
              <a:t>	&lt;/</a:t>
            </a:r>
            <a:r>
              <a:rPr lang="sk-SK" dirty="0" err="1">
                <a:solidFill>
                  <a:srgbClr val="006699"/>
                </a:solidFill>
              </a:rPr>
              <a:t>rdfs:subClassOf</a:t>
            </a:r>
            <a:r>
              <a:rPr lang="sk-SK" dirty="0">
                <a:solidFill>
                  <a:srgbClr val="006699"/>
                </a:solidFill>
              </a:rPr>
              <a:t>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dirty="0">
                <a:solidFill>
                  <a:srgbClr val="006699"/>
                </a:solidFill>
              </a:rPr>
              <a:t>&lt;/</a:t>
            </a:r>
            <a:r>
              <a:rPr lang="sk-SK" dirty="0" err="1">
                <a:solidFill>
                  <a:srgbClr val="006699"/>
                </a:solidFill>
              </a:rPr>
              <a:t>owl:Class</a:t>
            </a:r>
            <a:r>
              <a:rPr lang="sk-SK" dirty="0">
                <a:solidFill>
                  <a:srgbClr val="006699"/>
                </a:solidFill>
              </a:rPr>
              <a:t>&gt;</a:t>
            </a:r>
          </a:p>
          <a:p>
            <a:pPr marL="342900" indent="-342900">
              <a:defRPr/>
            </a:pPr>
            <a:r>
              <a:rPr lang="sk-SK" sz="2000" dirty="0"/>
              <a:t>Kde </a:t>
            </a: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</a:rPr>
              <a:t>owl:hasValue</a:t>
            </a:r>
            <a:r>
              <a:rPr lang="sk-SK" sz="2000" dirty="0"/>
              <a:t> stanovuje hodnotu vlastnosti v „</a:t>
            </a:r>
            <a:r>
              <a:rPr lang="sk-SK" sz="2000" dirty="0" err="1"/>
              <a:t>owl:onProperty</a:t>
            </a:r>
            <a:r>
              <a:rPr lang="sk-SK" sz="2000" dirty="0"/>
              <a:t>.</a:t>
            </a:r>
          </a:p>
          <a:p>
            <a:pPr marL="342900" indent="-342900">
              <a:defRPr/>
            </a:pPr>
            <a:endParaRPr lang="sk-SK" sz="2000" dirty="0"/>
          </a:p>
          <a:p>
            <a:pPr marL="342900" indent="-342900">
              <a:defRPr/>
            </a:pPr>
            <a:r>
              <a:rPr lang="sk-SK" sz="2000" dirty="0"/>
              <a:t>Taktiež môžeme deklarovať, že akademickí zamestnanci musia učiť </a:t>
            </a:r>
          </a:p>
          <a:p>
            <a:pPr marL="342900" indent="-342900">
              <a:defRPr/>
            </a:pPr>
            <a:r>
              <a:rPr lang="sk-SK" sz="2000" dirty="0"/>
              <a:t>aspoň jeden „</a:t>
            </a:r>
            <a:r>
              <a:rPr lang="sk-SK" sz="2000" dirty="0" err="1"/>
              <a:t>undergraduate</a:t>
            </a:r>
            <a:r>
              <a:rPr lang="sk-SK" sz="2000" dirty="0"/>
              <a:t>“ kurz: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dirty="0">
                <a:solidFill>
                  <a:srgbClr val="006699"/>
                </a:solidFill>
              </a:rPr>
              <a:t>&lt;</a:t>
            </a:r>
            <a:r>
              <a:rPr lang="sk-SK" dirty="0" err="1">
                <a:solidFill>
                  <a:srgbClr val="006699"/>
                </a:solidFill>
              </a:rPr>
              <a:t>owl:Class</a:t>
            </a:r>
            <a:r>
              <a:rPr lang="sk-SK" dirty="0">
                <a:solidFill>
                  <a:srgbClr val="006699"/>
                </a:solidFill>
              </a:rPr>
              <a:t>	</a:t>
            </a:r>
            <a:r>
              <a:rPr lang="sk-SK" dirty="0" err="1">
                <a:solidFill>
                  <a:srgbClr val="006699"/>
                </a:solidFill>
              </a:rPr>
              <a:t>rdf:ID</a:t>
            </a:r>
            <a:r>
              <a:rPr lang="sk-SK" dirty="0">
                <a:solidFill>
                  <a:srgbClr val="006699"/>
                </a:solidFill>
              </a:rPr>
              <a:t> =“#</a:t>
            </a:r>
            <a:r>
              <a:rPr lang="sk-SK" dirty="0" err="1">
                <a:solidFill>
                  <a:srgbClr val="006699"/>
                </a:solidFill>
              </a:rPr>
              <a:t>academicStaffMember</a:t>
            </a:r>
            <a:r>
              <a:rPr lang="sk-SK" dirty="0">
                <a:solidFill>
                  <a:srgbClr val="006699"/>
                </a:solidFill>
              </a:rPr>
              <a:t>“&gt;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dirty="0">
                <a:solidFill>
                  <a:srgbClr val="006699"/>
                </a:solidFill>
              </a:rPr>
              <a:t>	</a:t>
            </a:r>
            <a:r>
              <a:rPr lang="en-US" dirty="0">
                <a:solidFill>
                  <a:srgbClr val="006699"/>
                </a:solidFill>
              </a:rPr>
              <a:t>&lt;</a:t>
            </a:r>
            <a:r>
              <a:rPr lang="en-US" dirty="0" err="1">
                <a:solidFill>
                  <a:srgbClr val="006699"/>
                </a:solidFill>
              </a:rPr>
              <a:t>rdfs:subClassOf</a:t>
            </a:r>
            <a:r>
              <a:rPr lang="en-US" dirty="0">
                <a:solidFill>
                  <a:srgbClr val="006699"/>
                </a:solidFill>
              </a:rPr>
              <a:t>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en-US" dirty="0">
                <a:solidFill>
                  <a:srgbClr val="006699"/>
                </a:solidFill>
              </a:rPr>
              <a:t>	</a:t>
            </a:r>
            <a:r>
              <a:rPr lang="sk-SK" dirty="0">
                <a:solidFill>
                  <a:srgbClr val="006699"/>
                </a:solidFill>
              </a:rPr>
              <a:t>	</a:t>
            </a:r>
            <a:r>
              <a:rPr lang="en-US" dirty="0">
                <a:solidFill>
                  <a:srgbClr val="006699"/>
                </a:solidFill>
              </a:rPr>
              <a:t>&lt;</a:t>
            </a:r>
            <a:r>
              <a:rPr lang="en-US" dirty="0" err="1">
                <a:solidFill>
                  <a:srgbClr val="006699"/>
                </a:solidFill>
              </a:rPr>
              <a:t>owl:Restriction</a:t>
            </a:r>
            <a:r>
              <a:rPr lang="en-US" dirty="0">
                <a:solidFill>
                  <a:srgbClr val="006699"/>
                </a:solidFill>
              </a:rPr>
              <a:t>&gt;</a:t>
            </a:r>
            <a:endParaRPr lang="sk-SK" dirty="0">
              <a:solidFill>
                <a:srgbClr val="006699"/>
              </a:solidFill>
            </a:endParaRPr>
          </a:p>
          <a:p>
            <a:pPr marL="342900" indent="-342900">
              <a:lnSpc>
                <a:spcPct val="75000"/>
              </a:lnSpc>
              <a:defRPr/>
            </a:pPr>
            <a:r>
              <a:rPr lang="sk-SK" dirty="0">
                <a:solidFill>
                  <a:srgbClr val="006699"/>
                </a:solidFill>
              </a:rPr>
              <a:t>			&lt;</a:t>
            </a:r>
            <a:r>
              <a:rPr lang="sk-SK" dirty="0" err="1">
                <a:solidFill>
                  <a:srgbClr val="006699"/>
                </a:solidFill>
              </a:rPr>
              <a:t>owl:onProperty</a:t>
            </a:r>
            <a:r>
              <a:rPr lang="sk-SK" dirty="0">
                <a:solidFill>
                  <a:srgbClr val="006699"/>
                </a:solidFill>
              </a:rPr>
              <a:t>	</a:t>
            </a:r>
            <a:r>
              <a:rPr lang="sk-SK" dirty="0" err="1">
                <a:solidFill>
                  <a:srgbClr val="006699"/>
                </a:solidFill>
              </a:rPr>
              <a:t>rdf:resource=“#teaches</a:t>
            </a:r>
            <a:r>
              <a:rPr lang="sk-SK" dirty="0">
                <a:solidFill>
                  <a:srgbClr val="006699"/>
                </a:solidFill>
              </a:rPr>
              <a:t>“/&gt;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dirty="0">
                <a:solidFill>
                  <a:srgbClr val="006699"/>
                </a:solidFill>
              </a:rPr>
              <a:t>			&lt;</a:t>
            </a:r>
            <a:r>
              <a:rPr lang="sk-SK" dirty="0" err="1">
                <a:solidFill>
                  <a:srgbClr val="006699"/>
                </a:solidFill>
              </a:rPr>
              <a:t>owl:someValuesFrom</a:t>
            </a:r>
            <a:r>
              <a:rPr lang="sk-SK" dirty="0">
                <a:solidFill>
                  <a:srgbClr val="006699"/>
                </a:solidFill>
              </a:rPr>
              <a:t>	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dirty="0">
                <a:solidFill>
                  <a:srgbClr val="006699"/>
                </a:solidFill>
              </a:rPr>
              <a:t>				</a:t>
            </a:r>
            <a:r>
              <a:rPr lang="sk-SK" dirty="0" err="1">
                <a:solidFill>
                  <a:srgbClr val="006699"/>
                </a:solidFill>
              </a:rPr>
              <a:t>rdf:resource=“#undergraduateCourse</a:t>
            </a:r>
            <a:r>
              <a:rPr lang="sk-SK" dirty="0">
                <a:solidFill>
                  <a:srgbClr val="006699"/>
                </a:solidFill>
              </a:rPr>
              <a:t>“/&gt;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dirty="0">
                <a:solidFill>
                  <a:srgbClr val="006699"/>
                </a:solidFill>
              </a:rPr>
              <a:t>		&lt;/</a:t>
            </a:r>
            <a:r>
              <a:rPr lang="sk-SK" dirty="0" err="1">
                <a:solidFill>
                  <a:srgbClr val="006699"/>
                </a:solidFill>
              </a:rPr>
              <a:t>owl:Restrictions</a:t>
            </a:r>
            <a:r>
              <a:rPr lang="sk-SK" dirty="0">
                <a:solidFill>
                  <a:srgbClr val="006699"/>
                </a:solidFill>
              </a:rPr>
              <a:t>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dirty="0">
                <a:solidFill>
                  <a:srgbClr val="006699"/>
                </a:solidFill>
              </a:rPr>
              <a:t>	&lt;/</a:t>
            </a:r>
            <a:r>
              <a:rPr lang="sk-SK" dirty="0" err="1">
                <a:solidFill>
                  <a:srgbClr val="006699"/>
                </a:solidFill>
              </a:rPr>
              <a:t>rdfs:subClassOf</a:t>
            </a:r>
            <a:r>
              <a:rPr lang="sk-SK" dirty="0">
                <a:solidFill>
                  <a:srgbClr val="006699"/>
                </a:solidFill>
              </a:rPr>
              <a:t>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dirty="0">
                <a:solidFill>
                  <a:srgbClr val="006699"/>
                </a:solidFill>
              </a:rPr>
              <a:t>&lt;/</a:t>
            </a:r>
            <a:r>
              <a:rPr lang="sk-SK" dirty="0" err="1">
                <a:solidFill>
                  <a:srgbClr val="006699"/>
                </a:solidFill>
              </a:rPr>
              <a:t>owl:Class</a:t>
            </a:r>
            <a:r>
              <a:rPr lang="sk-SK" dirty="0">
                <a:solidFill>
                  <a:srgbClr val="006699"/>
                </a:solidFill>
              </a:rPr>
              <a:t>&gt;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9324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OWL – obmedzenia vlastnosti</a:t>
            </a:r>
            <a:endParaRPr lang="cs-CZ" sz="3200" b="1"/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684213" y="1484313"/>
            <a:ext cx="8245475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sk-SK" sz="2000" dirty="0"/>
              <a:t>Porovnajme </a:t>
            </a:r>
            <a:r>
              <a:rPr lang="sk-SK" sz="2000" dirty="0" err="1">
                <a:solidFill>
                  <a:schemeClr val="bg1">
                    <a:lumMod val="25000"/>
                  </a:schemeClr>
                </a:solidFill>
              </a:rPr>
              <a:t>owl:allValuesFrom</a:t>
            </a:r>
            <a:r>
              <a:rPr lang="sk-SK" sz="2000" dirty="0"/>
              <a:t> a </a:t>
            </a:r>
            <a:r>
              <a:rPr lang="sk-SK" sz="2000" dirty="0" err="1">
                <a:solidFill>
                  <a:schemeClr val="bg1">
                    <a:lumMod val="25000"/>
                  </a:schemeClr>
                </a:solidFill>
              </a:rPr>
              <a:t>owl:someValuesFrom</a:t>
            </a:r>
            <a:r>
              <a:rPr lang="sk-SK" sz="2000" dirty="0"/>
              <a:t>. </a:t>
            </a:r>
          </a:p>
          <a:p>
            <a:pPr marL="342900" indent="-342900">
              <a:defRPr/>
            </a:pPr>
            <a:r>
              <a:rPr lang="sk-SK" sz="2000" dirty="0"/>
              <a:t>V termínoch logiky je to prvé univerzálny </a:t>
            </a:r>
            <a:r>
              <a:rPr lang="sk-SK" sz="2000" dirty="0" err="1"/>
              <a:t>kvantifikátor</a:t>
            </a:r>
            <a:r>
              <a:rPr lang="sk-SK" sz="2000" dirty="0"/>
              <a:t>. </a:t>
            </a:r>
          </a:p>
          <a:p>
            <a:pPr marL="342900" indent="-342900">
              <a:defRPr/>
            </a:pPr>
            <a:r>
              <a:rPr lang="sk-SK" sz="2000" dirty="0"/>
              <a:t>V termínoch logiky je to druhé existenciálny </a:t>
            </a:r>
            <a:r>
              <a:rPr lang="sk-SK" sz="2000" dirty="0" err="1"/>
              <a:t>kvantifikátor</a:t>
            </a:r>
            <a:r>
              <a:rPr lang="sk-SK" sz="2000" dirty="0"/>
              <a:t>.</a:t>
            </a:r>
          </a:p>
          <a:p>
            <a:pPr marL="342900" indent="-342900">
              <a:defRPr/>
            </a:pPr>
            <a:r>
              <a:rPr lang="sk-SK" sz="2000" dirty="0"/>
              <a:t>Vo všeobecnosti element „</a:t>
            </a:r>
            <a:r>
              <a:rPr lang="sk-SK" sz="2000" dirty="0" err="1"/>
              <a:t>owl:Restriction</a:t>
            </a:r>
            <a:r>
              <a:rPr lang="sk-SK" sz="2000" dirty="0"/>
              <a:t>“ obsahuje element </a:t>
            </a:r>
          </a:p>
          <a:p>
            <a:pPr marL="342900" indent="-342900">
              <a:defRPr/>
            </a:pPr>
            <a:r>
              <a:rPr lang="sk-SK" sz="2000" dirty="0"/>
              <a:t>„</a:t>
            </a:r>
            <a:r>
              <a:rPr lang="sk-SK" sz="2000" dirty="0" err="1"/>
              <a:t>owl:onProperty</a:t>
            </a:r>
            <a:r>
              <a:rPr lang="sk-SK" sz="2000" dirty="0"/>
              <a:t>“ a jednu alebo viac obmedzení hodnôt vlastnosti </a:t>
            </a:r>
          </a:p>
          <a:p>
            <a:pPr marL="342900" indent="-342900">
              <a:defRPr/>
            </a:pPr>
            <a:r>
              <a:rPr lang="sk-SK" sz="2000" dirty="0"/>
              <a:t>(</a:t>
            </a:r>
            <a:r>
              <a:rPr lang="sk-SK" sz="2000" dirty="0" err="1"/>
              <a:t>owl:allValuesFrom</a:t>
            </a:r>
            <a:r>
              <a:rPr lang="sk-SK" sz="2000" dirty="0"/>
              <a:t>, </a:t>
            </a:r>
            <a:r>
              <a:rPr lang="sk-SK" sz="2000" dirty="0" err="1">
                <a:solidFill>
                  <a:schemeClr val="bg1">
                    <a:lumMod val="25000"/>
                  </a:schemeClr>
                </a:solidFill>
              </a:rPr>
              <a:t>owl:hasValue</a:t>
            </a:r>
            <a:r>
              <a:rPr lang="sk-SK" sz="2000" dirty="0"/>
              <a:t> a </a:t>
            </a:r>
            <a:r>
              <a:rPr lang="sk-SK" sz="2000" dirty="0" err="1"/>
              <a:t>owl:someValuesFrom</a:t>
            </a:r>
            <a:r>
              <a:rPr lang="sk-SK" sz="2000" dirty="0"/>
              <a:t>).</a:t>
            </a:r>
          </a:p>
          <a:p>
            <a:pPr marL="342900" indent="-342900">
              <a:defRPr/>
            </a:pPr>
            <a:endParaRPr lang="sk-SK" sz="2000" i="1" dirty="0">
              <a:solidFill>
                <a:srgbClr val="0033CC"/>
              </a:solidFill>
            </a:endParaRPr>
          </a:p>
          <a:p>
            <a:pPr marL="342900" indent="-342900">
              <a:defRPr/>
            </a:pPr>
            <a:r>
              <a:rPr lang="sk-SK" sz="2000" i="1" dirty="0">
                <a:solidFill>
                  <a:schemeClr val="accent6">
                    <a:lumMod val="50000"/>
                  </a:schemeClr>
                </a:solidFill>
              </a:rPr>
              <a:t>Iný typ definuje obmedzenia </a:t>
            </a:r>
            <a:r>
              <a:rPr lang="sk-SK" sz="2000" i="1" dirty="0" err="1">
                <a:solidFill>
                  <a:schemeClr val="accent6">
                    <a:lumMod val="50000"/>
                  </a:schemeClr>
                </a:solidFill>
              </a:rPr>
              <a:t>kardinality</a:t>
            </a:r>
            <a:r>
              <a:rPr lang="sk-SK" sz="2000" i="1" dirty="0">
                <a:solidFill>
                  <a:schemeClr val="accent6">
                    <a:lumMod val="50000"/>
                  </a:schemeClr>
                </a:solidFill>
              </a:rPr>
              <a:t>. </a:t>
            </a:r>
          </a:p>
          <a:p>
            <a:pPr marL="342900" indent="-342900">
              <a:defRPr/>
            </a:pPr>
            <a:r>
              <a:rPr lang="sk-SK" sz="2000" i="1" dirty="0"/>
              <a:t>Napríklad, môžeme požadovať každý kurz učený aspoň jednou osobou: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i="1" dirty="0">
                <a:solidFill>
                  <a:srgbClr val="006699"/>
                </a:solidFill>
              </a:rPr>
              <a:t>&lt;</a:t>
            </a:r>
            <a:r>
              <a:rPr lang="sk-SK" i="1" dirty="0" err="1">
                <a:solidFill>
                  <a:srgbClr val="006699"/>
                </a:solidFill>
              </a:rPr>
              <a:t>owl:Class</a:t>
            </a:r>
            <a:r>
              <a:rPr lang="sk-SK" i="1" dirty="0">
                <a:solidFill>
                  <a:srgbClr val="006699"/>
                </a:solidFill>
              </a:rPr>
              <a:t>	</a:t>
            </a:r>
            <a:r>
              <a:rPr lang="sk-SK" i="1" dirty="0" err="1">
                <a:solidFill>
                  <a:srgbClr val="006699"/>
                </a:solidFill>
              </a:rPr>
              <a:t>rdf:ID</a:t>
            </a:r>
            <a:r>
              <a:rPr lang="sk-SK" i="1" dirty="0">
                <a:solidFill>
                  <a:srgbClr val="006699"/>
                </a:solidFill>
              </a:rPr>
              <a:t> =“#</a:t>
            </a:r>
            <a:r>
              <a:rPr lang="sk-SK" i="1" dirty="0" err="1">
                <a:solidFill>
                  <a:srgbClr val="006699"/>
                </a:solidFill>
              </a:rPr>
              <a:t>course</a:t>
            </a:r>
            <a:r>
              <a:rPr lang="sk-SK" i="1" dirty="0">
                <a:solidFill>
                  <a:srgbClr val="006699"/>
                </a:solidFill>
              </a:rPr>
              <a:t>“&gt;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i="1" dirty="0">
                <a:solidFill>
                  <a:srgbClr val="006699"/>
                </a:solidFill>
              </a:rPr>
              <a:t>	</a:t>
            </a:r>
            <a:r>
              <a:rPr lang="en-US" i="1" dirty="0">
                <a:solidFill>
                  <a:srgbClr val="006699"/>
                </a:solidFill>
              </a:rPr>
              <a:t>&lt;</a:t>
            </a:r>
            <a:r>
              <a:rPr lang="en-US" i="1" dirty="0" err="1">
                <a:solidFill>
                  <a:srgbClr val="006699"/>
                </a:solidFill>
              </a:rPr>
              <a:t>rdfs:subClassOf</a:t>
            </a:r>
            <a:r>
              <a:rPr lang="en-US" i="1" dirty="0">
                <a:solidFill>
                  <a:srgbClr val="006699"/>
                </a:solidFill>
              </a:rPr>
              <a:t>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en-US" i="1" dirty="0">
                <a:solidFill>
                  <a:srgbClr val="006699"/>
                </a:solidFill>
              </a:rPr>
              <a:t>	</a:t>
            </a:r>
            <a:r>
              <a:rPr lang="sk-SK" i="1" dirty="0">
                <a:solidFill>
                  <a:srgbClr val="006699"/>
                </a:solidFill>
              </a:rPr>
              <a:t>	</a:t>
            </a:r>
            <a:r>
              <a:rPr lang="en-US" i="1" dirty="0">
                <a:solidFill>
                  <a:srgbClr val="006699"/>
                </a:solidFill>
              </a:rPr>
              <a:t>&lt;</a:t>
            </a:r>
            <a:r>
              <a:rPr lang="en-US" i="1" dirty="0" err="1">
                <a:solidFill>
                  <a:srgbClr val="006699"/>
                </a:solidFill>
              </a:rPr>
              <a:t>owl:Restriction</a:t>
            </a:r>
            <a:r>
              <a:rPr lang="en-US" i="1" dirty="0">
                <a:solidFill>
                  <a:srgbClr val="006699"/>
                </a:solidFill>
              </a:rPr>
              <a:t>&gt;</a:t>
            </a:r>
            <a:endParaRPr lang="sk-SK" i="1" dirty="0">
              <a:solidFill>
                <a:srgbClr val="006699"/>
              </a:solidFill>
            </a:endParaRPr>
          </a:p>
          <a:p>
            <a:pPr marL="342900" indent="-342900">
              <a:lnSpc>
                <a:spcPct val="75000"/>
              </a:lnSpc>
              <a:defRPr/>
            </a:pPr>
            <a:r>
              <a:rPr lang="sk-SK" i="1" dirty="0">
                <a:solidFill>
                  <a:srgbClr val="006699"/>
                </a:solidFill>
              </a:rPr>
              <a:t>			&lt;</a:t>
            </a:r>
            <a:r>
              <a:rPr lang="sk-SK" i="1" dirty="0" err="1">
                <a:solidFill>
                  <a:srgbClr val="006699"/>
                </a:solidFill>
              </a:rPr>
              <a:t>owl:onProperty</a:t>
            </a:r>
            <a:r>
              <a:rPr lang="sk-SK" i="1" dirty="0">
                <a:solidFill>
                  <a:srgbClr val="006699"/>
                </a:solidFill>
              </a:rPr>
              <a:t>	</a:t>
            </a:r>
            <a:r>
              <a:rPr lang="sk-SK" i="1" dirty="0" err="1">
                <a:solidFill>
                  <a:srgbClr val="006699"/>
                </a:solidFill>
              </a:rPr>
              <a:t>rdf:resource=“#isTaughtBy</a:t>
            </a:r>
            <a:r>
              <a:rPr lang="sk-SK" i="1" dirty="0">
                <a:solidFill>
                  <a:srgbClr val="006699"/>
                </a:solidFill>
              </a:rPr>
              <a:t>“/&gt;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i="1" dirty="0">
                <a:solidFill>
                  <a:srgbClr val="006699"/>
                </a:solidFill>
              </a:rPr>
              <a:t>			&lt;</a:t>
            </a:r>
            <a:r>
              <a:rPr lang="sk-SK" i="1" dirty="0" err="1">
                <a:solidFill>
                  <a:srgbClr val="006699"/>
                </a:solidFill>
              </a:rPr>
              <a:t>owl:minCardinality</a:t>
            </a:r>
            <a:r>
              <a:rPr lang="en-US" i="1" dirty="0">
                <a:solidFill>
                  <a:srgbClr val="006699"/>
                </a:solidFill>
              </a:rPr>
              <a:t>&gt;</a:t>
            </a:r>
            <a:r>
              <a:rPr lang="sk-SK" i="1" dirty="0">
                <a:solidFill>
                  <a:srgbClr val="006699"/>
                </a:solidFill>
              </a:rPr>
              <a:t>	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i="1" dirty="0">
                <a:solidFill>
                  <a:srgbClr val="006699"/>
                </a:solidFill>
              </a:rPr>
              <a:t>				</a:t>
            </a:r>
            <a:r>
              <a:rPr lang="en-US" i="1" dirty="0">
                <a:solidFill>
                  <a:srgbClr val="006699"/>
                </a:solidFill>
              </a:rPr>
              <a:t>&lt;</a:t>
            </a:r>
            <a:r>
              <a:rPr lang="sk-SK" i="1" dirty="0" err="1">
                <a:solidFill>
                  <a:srgbClr val="006699"/>
                </a:solidFill>
              </a:rPr>
              <a:t>rdf:datatype</a:t>
            </a:r>
            <a:r>
              <a:rPr lang="sk-SK" i="1" dirty="0">
                <a:solidFill>
                  <a:srgbClr val="006699"/>
                </a:solidFill>
              </a:rPr>
              <a:t>=“</a:t>
            </a:r>
            <a:r>
              <a:rPr lang="en-US" i="1" dirty="0">
                <a:solidFill>
                  <a:srgbClr val="006699"/>
                </a:solidFill>
              </a:rPr>
              <a:t>&amp;</a:t>
            </a:r>
            <a:r>
              <a:rPr lang="sk-SK" i="1" dirty="0" err="1">
                <a:solidFill>
                  <a:srgbClr val="006699"/>
                </a:solidFill>
              </a:rPr>
              <a:t>xsd:nonNegativeInteger</a:t>
            </a:r>
            <a:r>
              <a:rPr lang="sk-SK" i="1" dirty="0">
                <a:solidFill>
                  <a:srgbClr val="006699"/>
                </a:solidFill>
              </a:rPr>
              <a:t>“/&gt;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i="1" dirty="0">
                <a:solidFill>
                  <a:srgbClr val="006699"/>
                </a:solidFill>
              </a:rPr>
              <a:t>				1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i="1" dirty="0">
                <a:solidFill>
                  <a:srgbClr val="006699"/>
                </a:solidFill>
              </a:rPr>
              <a:t>			&lt;/</a:t>
            </a:r>
            <a:r>
              <a:rPr lang="sk-SK" i="1" dirty="0" err="1">
                <a:solidFill>
                  <a:srgbClr val="006699"/>
                </a:solidFill>
              </a:rPr>
              <a:t>owl:minCardinality</a:t>
            </a:r>
            <a:r>
              <a:rPr lang="sk-SK" i="1" dirty="0">
                <a:solidFill>
                  <a:srgbClr val="006699"/>
                </a:solidFill>
              </a:rPr>
              <a:t>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i="1" dirty="0">
                <a:solidFill>
                  <a:srgbClr val="006699"/>
                </a:solidFill>
              </a:rPr>
              <a:t>		&lt;/</a:t>
            </a:r>
            <a:r>
              <a:rPr lang="sk-SK" i="1" dirty="0" err="1">
                <a:solidFill>
                  <a:srgbClr val="006699"/>
                </a:solidFill>
              </a:rPr>
              <a:t>owl:Restrictions</a:t>
            </a:r>
            <a:r>
              <a:rPr lang="sk-SK" i="1" dirty="0">
                <a:solidFill>
                  <a:srgbClr val="006699"/>
                </a:solidFill>
              </a:rPr>
              <a:t>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i="1" dirty="0">
                <a:solidFill>
                  <a:srgbClr val="006699"/>
                </a:solidFill>
              </a:rPr>
              <a:t>	&lt;/</a:t>
            </a:r>
            <a:r>
              <a:rPr lang="sk-SK" i="1" dirty="0" err="1">
                <a:solidFill>
                  <a:srgbClr val="006699"/>
                </a:solidFill>
              </a:rPr>
              <a:t>rdfs:subClassOf</a:t>
            </a:r>
            <a:r>
              <a:rPr lang="sk-SK" i="1" dirty="0">
                <a:solidFill>
                  <a:srgbClr val="006699"/>
                </a:solidFill>
              </a:rPr>
              <a:t>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sk-SK" i="1" dirty="0">
                <a:solidFill>
                  <a:srgbClr val="006699"/>
                </a:solidFill>
              </a:rPr>
              <a:t>&lt;/</a:t>
            </a:r>
            <a:r>
              <a:rPr lang="sk-SK" i="1" dirty="0" err="1">
                <a:solidFill>
                  <a:srgbClr val="006699"/>
                </a:solidFill>
              </a:rPr>
              <a:t>owl:Class</a:t>
            </a:r>
            <a:r>
              <a:rPr lang="sk-SK" i="1" dirty="0">
                <a:solidFill>
                  <a:srgbClr val="006699"/>
                </a:solidFill>
              </a:rPr>
              <a:t>&gt;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9324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OWL – obmedzenia vlastnosti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684213" y="1557338"/>
            <a:ext cx="8210550" cy="5057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en-US" sz="2000"/>
              <a:t>M</a:t>
            </a:r>
            <a:r>
              <a:rPr lang="sk-SK" sz="2000"/>
              <a:t>usíme špecifikovať, že literál „l“ je „nonNegativeInteger“</a:t>
            </a:r>
            <a:r>
              <a:rPr lang="en-US" sz="2000"/>
              <a:t> a</a:t>
            </a:r>
            <a:r>
              <a:rPr lang="sk-SK" sz="2000"/>
              <a:t> </a:t>
            </a:r>
            <a:endParaRPr lang="en-US" sz="2000"/>
          </a:p>
          <a:p>
            <a:pPr marL="342900" indent="-342900"/>
            <a:r>
              <a:rPr lang="sk-SK" sz="2000"/>
              <a:t>z praktických dôvodov katedra musí mať aspoň desať až tridsať členov:</a:t>
            </a:r>
          </a:p>
          <a:p>
            <a:pPr marL="342900" indent="-342900">
              <a:lnSpc>
                <a:spcPct val="75000"/>
              </a:lnSpc>
            </a:pPr>
            <a:endParaRPr lang="en-US"/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&lt;owl:Class	rdf:</a:t>
            </a:r>
            <a:r>
              <a:rPr lang="en-US">
                <a:solidFill>
                  <a:srgbClr val="006699"/>
                </a:solidFill>
              </a:rPr>
              <a:t>ID</a:t>
            </a:r>
            <a:r>
              <a:rPr lang="sk-SK">
                <a:solidFill>
                  <a:srgbClr val="006699"/>
                </a:solidFill>
              </a:rPr>
              <a:t>=“#department“&gt;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&lt;rdfs:subClassOf&gt;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	&lt;owl:Restriction&gt;</a:t>
            </a:r>
            <a:endParaRPr lang="sk-SK">
              <a:solidFill>
                <a:srgbClr val="006699"/>
              </a:solidFill>
            </a:endParaRP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		</a:t>
            </a:r>
            <a:r>
              <a:rPr lang="sk-SK">
                <a:solidFill>
                  <a:srgbClr val="006699"/>
                </a:solidFill>
              </a:rPr>
              <a:t>&lt;owl:onProperty	rdf:resource=“#hasMember“/&gt;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		</a:t>
            </a:r>
            <a:r>
              <a:rPr lang="sk-SK">
                <a:solidFill>
                  <a:srgbClr val="006699"/>
                </a:solidFill>
              </a:rPr>
              <a:t>&lt;owl:minCardinality</a:t>
            </a:r>
            <a:r>
              <a:rPr lang="en-US">
                <a:solidFill>
                  <a:srgbClr val="006699"/>
                </a:solidFill>
              </a:rPr>
              <a:t>&gt;</a:t>
            </a:r>
            <a:r>
              <a:rPr lang="sk-SK">
                <a:solidFill>
                  <a:srgbClr val="006699"/>
                </a:solidFill>
              </a:rPr>
              <a:t>	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			&lt;</a:t>
            </a:r>
            <a:r>
              <a:rPr lang="sk-SK">
                <a:solidFill>
                  <a:srgbClr val="006699"/>
                </a:solidFill>
              </a:rPr>
              <a:t>rdf:datatype=“</a:t>
            </a:r>
            <a:r>
              <a:rPr lang="en-US">
                <a:solidFill>
                  <a:srgbClr val="006699"/>
                </a:solidFill>
              </a:rPr>
              <a:t>&amp;</a:t>
            </a:r>
            <a:r>
              <a:rPr lang="sk-SK">
                <a:solidFill>
                  <a:srgbClr val="006699"/>
                </a:solidFill>
              </a:rPr>
              <a:t>xsd:nonNegativeInteger“/&gt;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			</a:t>
            </a:r>
            <a:r>
              <a:rPr lang="sk-SK">
                <a:solidFill>
                  <a:srgbClr val="006699"/>
                </a:solidFill>
              </a:rPr>
              <a:t>10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</a:t>
            </a:r>
            <a:r>
              <a:rPr lang="en-US">
                <a:solidFill>
                  <a:srgbClr val="006699"/>
                </a:solidFill>
              </a:rPr>
              <a:t>		</a:t>
            </a:r>
            <a:r>
              <a:rPr lang="sk-SK">
                <a:solidFill>
                  <a:srgbClr val="006699"/>
                </a:solidFill>
              </a:rPr>
              <a:t>&lt;/owl:minCardinality</a:t>
            </a:r>
            <a:r>
              <a:rPr lang="en-US">
                <a:solidFill>
                  <a:srgbClr val="006699"/>
                </a:solidFill>
              </a:rPr>
              <a:t>&gt;</a:t>
            </a:r>
            <a:endParaRPr lang="sk-SK">
              <a:solidFill>
                <a:srgbClr val="006699"/>
              </a:solidFill>
            </a:endParaRP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	</a:t>
            </a:r>
            <a:r>
              <a:rPr lang="sk-SK">
                <a:solidFill>
                  <a:srgbClr val="006699"/>
                </a:solidFill>
              </a:rPr>
              <a:t>&lt;/owl:Restrictions&gt;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</a:t>
            </a:r>
            <a:r>
              <a:rPr lang="sk-SK">
                <a:solidFill>
                  <a:srgbClr val="006699"/>
                </a:solidFill>
              </a:rPr>
              <a:t>&lt;/rdfs:subClassOf&gt;</a:t>
            </a:r>
            <a:endParaRPr lang="en-US">
              <a:solidFill>
                <a:srgbClr val="006699"/>
              </a:solidFill>
            </a:endParaRP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&lt;rdfs:subClassOf&gt;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	&lt;owl:Restriction&gt;</a:t>
            </a:r>
            <a:endParaRPr lang="sk-SK">
              <a:solidFill>
                <a:srgbClr val="006699"/>
              </a:solidFill>
            </a:endParaRP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		</a:t>
            </a:r>
            <a:r>
              <a:rPr lang="sk-SK">
                <a:solidFill>
                  <a:srgbClr val="006699"/>
                </a:solidFill>
              </a:rPr>
              <a:t>&lt;owl:onProperty	rdf:resource=“#hasMember“/&gt;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		</a:t>
            </a:r>
            <a:r>
              <a:rPr lang="sk-SK">
                <a:solidFill>
                  <a:srgbClr val="006699"/>
                </a:solidFill>
              </a:rPr>
              <a:t>&lt;owl:maxCardinality</a:t>
            </a:r>
            <a:r>
              <a:rPr lang="en-US">
                <a:solidFill>
                  <a:srgbClr val="006699"/>
                </a:solidFill>
              </a:rPr>
              <a:t>&gt;</a:t>
            </a:r>
            <a:r>
              <a:rPr lang="sk-SK">
                <a:solidFill>
                  <a:srgbClr val="006699"/>
                </a:solidFill>
              </a:rPr>
              <a:t>	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			&lt;</a:t>
            </a:r>
            <a:r>
              <a:rPr lang="sk-SK">
                <a:solidFill>
                  <a:srgbClr val="006699"/>
                </a:solidFill>
              </a:rPr>
              <a:t>rdf:datatype=“</a:t>
            </a:r>
            <a:r>
              <a:rPr lang="en-US">
                <a:solidFill>
                  <a:srgbClr val="006699"/>
                </a:solidFill>
              </a:rPr>
              <a:t>&amp;</a:t>
            </a:r>
            <a:r>
              <a:rPr lang="sk-SK">
                <a:solidFill>
                  <a:srgbClr val="006699"/>
                </a:solidFill>
              </a:rPr>
              <a:t>xsd:nonNegativeInteger“/&gt;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			</a:t>
            </a:r>
            <a:r>
              <a:rPr lang="sk-SK">
                <a:solidFill>
                  <a:srgbClr val="006699"/>
                </a:solidFill>
              </a:rPr>
              <a:t>30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</a:t>
            </a:r>
            <a:r>
              <a:rPr lang="en-US">
                <a:solidFill>
                  <a:srgbClr val="006699"/>
                </a:solidFill>
              </a:rPr>
              <a:t>		</a:t>
            </a:r>
            <a:r>
              <a:rPr lang="sk-SK">
                <a:solidFill>
                  <a:srgbClr val="006699"/>
                </a:solidFill>
              </a:rPr>
              <a:t>&lt;/owl:maxCardinality&gt;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	</a:t>
            </a:r>
            <a:r>
              <a:rPr lang="sk-SK">
                <a:solidFill>
                  <a:srgbClr val="006699"/>
                </a:solidFill>
              </a:rPr>
              <a:t>&lt;/owl:Restrictions&gt;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</a:t>
            </a:r>
            <a:r>
              <a:rPr lang="sk-SK">
                <a:solidFill>
                  <a:srgbClr val="006699"/>
                </a:solidFill>
              </a:rPr>
              <a:t>&lt;/rdfs:subClassOf&gt;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&lt;/owl:Class&gt;</a:t>
            </a:r>
            <a:r>
              <a:rPr lang="en-US" sz="2000">
                <a:solidFill>
                  <a:srgbClr val="006699"/>
                </a:solidFill>
              </a:rPr>
              <a:t>.</a:t>
            </a:r>
            <a:endParaRPr lang="cs-CZ" sz="2000">
              <a:solidFill>
                <a:srgbClr val="006699"/>
              </a:solidFill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9324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OWL – </a:t>
            </a:r>
            <a:r>
              <a:rPr lang="en-US" sz="3200" b="1"/>
              <a:t>obmedzenia vlastnosti</a:t>
            </a:r>
            <a:endParaRPr lang="cs-CZ" sz="3200" b="1"/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250825" y="1773238"/>
            <a:ext cx="8570913" cy="344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257300" lvl="2" indent="-342900">
              <a:defRPr/>
            </a:pPr>
            <a:r>
              <a:rPr lang="sk-SK" sz="2000" dirty="0">
                <a:solidFill>
                  <a:schemeClr val="bg1">
                    <a:lumMod val="25000"/>
                  </a:schemeClr>
                </a:solidFill>
              </a:rPr>
              <a:t>Je možné špecifikovať presnú numerickú hodnotu použitím </a:t>
            </a:r>
            <a:endParaRPr lang="en-US" sz="2000" dirty="0">
              <a:solidFill>
                <a:schemeClr val="bg1">
                  <a:lumMod val="25000"/>
                </a:schemeClr>
              </a:solidFill>
            </a:endParaRPr>
          </a:p>
          <a:p>
            <a:pPr marL="1257300" lvl="2" indent="-342900">
              <a:defRPr/>
            </a:pPr>
            <a:r>
              <a:rPr lang="sk-SK" sz="2000" dirty="0">
                <a:solidFill>
                  <a:schemeClr val="bg1">
                    <a:lumMod val="25000"/>
                  </a:schemeClr>
                </a:solidFill>
              </a:rPr>
              <a:t>toho istého čísla v „</a:t>
            </a:r>
            <a:r>
              <a:rPr lang="sk-SK" sz="2000" dirty="0" err="1">
                <a:solidFill>
                  <a:schemeClr val="bg1">
                    <a:lumMod val="25000"/>
                  </a:schemeClr>
                </a:solidFill>
              </a:rPr>
              <a:t>owl:minCardinality</a:t>
            </a:r>
            <a:r>
              <a:rPr lang="sk-SK" sz="2000" dirty="0">
                <a:solidFill>
                  <a:schemeClr val="bg1">
                    <a:lumMod val="25000"/>
                  </a:schemeClr>
                </a:solidFill>
              </a:rPr>
              <a:t> a </a:t>
            </a:r>
            <a:r>
              <a:rPr lang="sk-SK" sz="2000" dirty="0" err="1">
                <a:solidFill>
                  <a:schemeClr val="bg1">
                    <a:lumMod val="25000"/>
                  </a:schemeClr>
                </a:solidFill>
              </a:rPr>
              <a:t>owl:maxCardinality</a:t>
            </a:r>
            <a:r>
              <a:rPr lang="sk-SK" sz="2000" dirty="0">
                <a:solidFill>
                  <a:schemeClr val="bg1">
                    <a:lumMod val="25000"/>
                  </a:schemeClr>
                </a:solidFill>
              </a:rPr>
              <a:t>“. </a:t>
            </a:r>
            <a:endParaRPr lang="en-US" sz="2000" dirty="0">
              <a:solidFill>
                <a:schemeClr val="bg1">
                  <a:lumMod val="25000"/>
                </a:schemeClr>
              </a:solidFill>
            </a:endParaRPr>
          </a:p>
          <a:p>
            <a:pPr marL="1257300" lvl="2" indent="-342900">
              <a:defRPr/>
            </a:pPr>
            <a:r>
              <a:rPr lang="sk-SK" sz="2000" dirty="0">
                <a:solidFill>
                  <a:schemeClr val="bg1">
                    <a:lumMod val="25000"/>
                  </a:schemeClr>
                </a:solidFill>
              </a:rPr>
              <a:t>Pre tento prípad ponúka OWL aj ďalšiu možnosť: „</a:t>
            </a:r>
            <a:r>
              <a:rPr lang="sk-SK" sz="2000" dirty="0" err="1">
                <a:solidFill>
                  <a:schemeClr val="bg1">
                    <a:lumMod val="25000"/>
                  </a:schemeClr>
                </a:solidFill>
              </a:rPr>
              <a:t>owl:Cardinality</a:t>
            </a:r>
            <a:r>
              <a:rPr lang="sk-SK" sz="2000" dirty="0">
                <a:solidFill>
                  <a:schemeClr val="bg1">
                    <a:lumMod val="25000"/>
                  </a:schemeClr>
                </a:solidFill>
              </a:rPr>
              <a:t>“.</a:t>
            </a:r>
            <a:endParaRPr lang="en-US" sz="2000" dirty="0">
              <a:solidFill>
                <a:schemeClr val="bg1">
                  <a:lumMod val="25000"/>
                </a:schemeClr>
              </a:solidFill>
            </a:endParaRPr>
          </a:p>
          <a:p>
            <a:pPr marL="1257300" lvl="2" indent="-342900">
              <a:defRPr/>
            </a:pPr>
            <a:endParaRPr lang="sk-SK" sz="2000" dirty="0"/>
          </a:p>
          <a:p>
            <a:pPr marL="1257300" lvl="2" indent="-342900">
              <a:defRPr/>
            </a:pPr>
            <a:r>
              <a:rPr lang="sk-SK" sz="2000" dirty="0"/>
              <a:t>Pamätajme na dvojaký význam triedy:</a:t>
            </a:r>
            <a:endParaRPr lang="en-US" sz="2000" dirty="0"/>
          </a:p>
          <a:p>
            <a:pPr marL="1257300" lvl="2" indent="-342900">
              <a:defRPr/>
            </a:pPr>
            <a:r>
              <a:rPr lang="en-US" sz="2000" dirty="0"/>
              <a:t>1.</a:t>
            </a:r>
            <a:r>
              <a:rPr lang="sk-SK" sz="2000" dirty="0"/>
              <a:t>Trieda, ktorá je definovaná „</a:t>
            </a:r>
            <a:r>
              <a:rPr lang="sk-SK" sz="2000" dirty="0" err="1"/>
              <a:t>owl:Class</a:t>
            </a:r>
            <a:r>
              <a:rPr lang="sk-SK" sz="2000" dirty="0"/>
              <a:t>“ so svojím ID </a:t>
            </a:r>
            <a:endParaRPr lang="en-US" sz="2000" dirty="0"/>
          </a:p>
          <a:p>
            <a:pPr marL="1257300" lvl="2" indent="-342900">
              <a:defRPr/>
            </a:pPr>
            <a:r>
              <a:rPr lang="sk-SK" sz="2000" dirty="0"/>
              <a:t>	</a:t>
            </a:r>
            <a:r>
              <a:rPr lang="en-US" sz="2000" dirty="0" err="1"/>
              <a:t>alebo</a:t>
            </a:r>
            <a:r>
              <a:rPr lang="en-US" sz="2000" dirty="0"/>
              <a:t> </a:t>
            </a:r>
            <a:r>
              <a:rPr lang="sk-SK" sz="2000" dirty="0"/>
              <a:t>ako kolekcia objektov, ktoré spĺňajú určité </a:t>
            </a:r>
          </a:p>
          <a:p>
            <a:pPr marL="1257300" lvl="2" indent="-342900">
              <a:defRPr/>
            </a:pPr>
            <a:r>
              <a:rPr lang="sk-SK" sz="2000" dirty="0"/>
              <a:t>	obmedzujúce podmienky</a:t>
            </a:r>
            <a:r>
              <a:rPr lang="en-US" sz="2000" dirty="0"/>
              <a:t> (</a:t>
            </a:r>
            <a:r>
              <a:rPr lang="sk-SK" sz="2000" dirty="0"/>
              <a:t>anonymná). </a:t>
            </a:r>
          </a:p>
          <a:p>
            <a:pPr marL="1257300" lvl="2" indent="-342900">
              <a:defRPr/>
            </a:pPr>
            <a:r>
              <a:rPr lang="en-US" sz="2000" dirty="0"/>
              <a:t>2. </a:t>
            </a:r>
            <a:r>
              <a:rPr lang="sk-SK" sz="2000" dirty="0" err="1"/>
              <a:t>Kombináci</a:t>
            </a:r>
            <a:r>
              <a:rPr lang="en-US" sz="2000" dirty="0"/>
              <a:t>a</a:t>
            </a:r>
            <a:r>
              <a:rPr lang="sk-SK" sz="2000" dirty="0"/>
              <a:t> iných tried. To druhé sa zvykne nazývať </a:t>
            </a:r>
          </a:p>
          <a:p>
            <a:pPr marL="1257300" lvl="2" indent="-342900">
              <a:defRPr/>
            </a:pPr>
            <a:r>
              <a:rPr lang="sk-SK" sz="2000" dirty="0"/>
              <a:t>	rozšírenia triedy „</a:t>
            </a:r>
            <a:r>
              <a:rPr lang="sk-SK" sz="2000" dirty="0" err="1"/>
              <a:t>class</a:t>
            </a:r>
            <a:r>
              <a:rPr lang="sk-SK" sz="2000" dirty="0"/>
              <a:t> </a:t>
            </a:r>
            <a:r>
              <a:rPr lang="sk-SK" sz="2000" dirty="0" err="1"/>
              <a:t>expression</a:t>
            </a:r>
            <a:r>
              <a:rPr lang="sk-SK" sz="2000" dirty="0"/>
              <a:t>“.</a:t>
            </a:r>
            <a:endParaRPr lang="cs-CZ" sz="2000" dirty="0"/>
          </a:p>
          <a:p>
            <a:pPr marL="1257300" lvl="2" indent="-342900">
              <a:defRPr/>
            </a:pPr>
            <a:endParaRPr lang="cs-CZ" sz="2000" dirty="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435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3200" b="1"/>
              <a:t>OWL – </a:t>
            </a:r>
            <a:r>
              <a:rPr lang="sk-SK" sz="3200" b="1"/>
              <a:t>špeciálne vlastnosti</a:t>
            </a:r>
            <a:endParaRPr lang="cs-CZ" sz="3200" b="1"/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601663" y="1747838"/>
            <a:ext cx="8461375" cy="509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sk-SK" sz="2000" dirty="0"/>
              <a:t>Niektoré vlastnosti vlastnostných elementov môžu byť definované priamo:</a:t>
            </a:r>
          </a:p>
          <a:p>
            <a:pPr marL="342900" indent="-342900">
              <a:defRPr/>
            </a:pP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</a:rPr>
              <a:t>owl:TransitiveProperty</a:t>
            </a:r>
            <a:r>
              <a:rPr lang="sk-SK" sz="2000" dirty="0">
                <a:solidFill>
                  <a:schemeClr val="accent2"/>
                </a:solidFill>
              </a:rPr>
              <a:t> </a:t>
            </a:r>
            <a:r>
              <a:rPr lang="sk-SK" sz="2000" dirty="0"/>
              <a:t>definuje vlastnosť </a:t>
            </a:r>
            <a:r>
              <a:rPr lang="sk-SK" sz="2000" dirty="0" err="1"/>
              <a:t>tranzitívnosti</a:t>
            </a:r>
            <a:r>
              <a:rPr lang="sk-SK" sz="2000" dirty="0"/>
              <a:t> ako sú </a:t>
            </a:r>
          </a:p>
          <a:p>
            <a:pPr marL="342900" indent="-342900">
              <a:defRPr/>
            </a:pPr>
            <a:r>
              <a:rPr lang="sk-SK" sz="2000" dirty="0"/>
              <a:t>	„má vyšší stupeň ako“, „je vyšší ako“ alebo „je predkom koho“</a:t>
            </a:r>
          </a:p>
          <a:p>
            <a:pPr marL="342900" indent="-342900">
              <a:defRPr/>
            </a:pP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</a:rPr>
              <a:t>owl:SymetricProperty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sz="2000" dirty="0"/>
              <a:t>definuje vlastnosť symetrie, ako </a:t>
            </a:r>
          </a:p>
          <a:p>
            <a:pPr marL="342900" indent="-342900">
              <a:defRPr/>
            </a:pPr>
            <a:r>
              <a:rPr lang="sk-SK" sz="2000" dirty="0"/>
              <a:t>	„má ten istý stupeň ako“ alebo “je súrodenec koho“</a:t>
            </a:r>
          </a:p>
          <a:p>
            <a:pPr marL="342900" indent="-342900">
              <a:defRPr/>
            </a:pP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</a:rPr>
              <a:t>owl:FunctionalProperty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sz="2000" dirty="0"/>
              <a:t>definuje vlastnosť, ktorá má práve jednu </a:t>
            </a:r>
          </a:p>
          <a:p>
            <a:pPr marL="342900" indent="-342900">
              <a:defRPr/>
            </a:pPr>
            <a:r>
              <a:rPr lang="sk-SK" sz="2000" dirty="0"/>
              <a:t>	hodnotu pre každý objekt: „vek“, „výška“ alebo „</a:t>
            </a:r>
            <a:r>
              <a:rPr lang="sk-SK" sz="2000" dirty="0" err="1"/>
              <a:t>directSupervisor</a:t>
            </a:r>
            <a:r>
              <a:rPr lang="sk-SK" sz="2000" dirty="0"/>
              <a:t>“</a:t>
            </a:r>
          </a:p>
          <a:p>
            <a:pPr marL="342900" indent="-342900">
              <a:defRPr/>
            </a:pP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</a:rPr>
              <a:t>owl:InverseFunctionalProperty</a:t>
            </a:r>
            <a:r>
              <a:rPr lang="sk-SK" sz="2000" dirty="0"/>
              <a:t> definuje vlastnosť, pre ktorú dva rozličné</a:t>
            </a:r>
          </a:p>
          <a:p>
            <a:pPr marL="342900" indent="-342900">
              <a:defRPr/>
            </a:pPr>
            <a:r>
              <a:rPr lang="sk-SK" sz="2000" dirty="0"/>
              <a:t>	objekty nemôžu mať tú istú hodnotu, napríklad vlastnosť </a:t>
            </a:r>
          </a:p>
          <a:p>
            <a:pPr marL="342900" indent="-342900">
              <a:defRPr/>
            </a:pPr>
            <a:r>
              <a:rPr lang="sk-SK" sz="2000" dirty="0"/>
              <a:t>	„</a:t>
            </a:r>
            <a:r>
              <a:rPr lang="sk-SK" sz="2000" dirty="0" err="1"/>
              <a:t>isTheSocialSecurityNumberFor</a:t>
            </a:r>
            <a:r>
              <a:rPr lang="sk-SK" sz="2000" dirty="0"/>
              <a:t>“ (také číslo má iba jedna osoba).</a:t>
            </a:r>
          </a:p>
          <a:p>
            <a:pPr marL="342900" indent="-342900">
              <a:defRPr/>
            </a:pPr>
            <a:r>
              <a:rPr lang="sk-SK" sz="2000" dirty="0"/>
              <a:t>Nasleduje príklad takejto syntaktickej formy:</a:t>
            </a:r>
            <a:endParaRPr lang="en-US" sz="2000" dirty="0"/>
          </a:p>
          <a:p>
            <a:pPr marL="342900" indent="-342900">
              <a:defRPr/>
            </a:pPr>
            <a:r>
              <a:rPr lang="en-US" dirty="0">
                <a:solidFill>
                  <a:srgbClr val="006699"/>
                </a:solidFill>
              </a:rPr>
              <a:t>&lt;</a:t>
            </a:r>
            <a:r>
              <a:rPr lang="en-US" dirty="0" err="1">
                <a:solidFill>
                  <a:srgbClr val="006699"/>
                </a:solidFill>
              </a:rPr>
              <a:t>owl:ObjectProperty</a:t>
            </a:r>
            <a:r>
              <a:rPr lang="en-US" dirty="0">
                <a:solidFill>
                  <a:srgbClr val="006699"/>
                </a:solidFill>
              </a:rPr>
              <a:t>	</a:t>
            </a:r>
            <a:r>
              <a:rPr lang="en-US" dirty="0" err="1">
                <a:solidFill>
                  <a:srgbClr val="006699"/>
                </a:solidFill>
              </a:rPr>
              <a:t>rdf:about</a:t>
            </a:r>
            <a:r>
              <a:rPr lang="en-US" dirty="0">
                <a:solidFill>
                  <a:srgbClr val="006699"/>
                </a:solidFill>
              </a:rPr>
              <a:t> =”</a:t>
            </a:r>
            <a:r>
              <a:rPr lang="en-US" dirty="0" err="1">
                <a:solidFill>
                  <a:srgbClr val="006699"/>
                </a:solidFill>
              </a:rPr>
              <a:t>hasSameGradeAs</a:t>
            </a:r>
            <a:r>
              <a:rPr lang="en-US" dirty="0">
                <a:solidFill>
                  <a:srgbClr val="006699"/>
                </a:solidFill>
              </a:rPr>
              <a:t>”&gt;</a:t>
            </a:r>
          </a:p>
          <a:p>
            <a:pPr marL="342900" indent="-342900">
              <a:defRPr/>
            </a:pPr>
            <a:r>
              <a:rPr lang="en-US" dirty="0">
                <a:solidFill>
                  <a:srgbClr val="006699"/>
                </a:solidFill>
              </a:rPr>
              <a:t>	&lt;</a:t>
            </a:r>
            <a:r>
              <a:rPr lang="en-US" dirty="0" err="1">
                <a:solidFill>
                  <a:srgbClr val="006699"/>
                </a:solidFill>
              </a:rPr>
              <a:t>rdf:type</a:t>
            </a:r>
            <a:r>
              <a:rPr lang="en-US" dirty="0">
                <a:solidFill>
                  <a:srgbClr val="006699"/>
                </a:solidFill>
              </a:rPr>
              <a:t>	</a:t>
            </a:r>
            <a:r>
              <a:rPr lang="en-US" dirty="0" err="1">
                <a:solidFill>
                  <a:srgbClr val="006699"/>
                </a:solidFill>
              </a:rPr>
              <a:t>rdf:resource</a:t>
            </a:r>
            <a:r>
              <a:rPr lang="en-US" dirty="0">
                <a:solidFill>
                  <a:srgbClr val="006699"/>
                </a:solidFill>
              </a:rPr>
              <a:t>=”&amp;</a:t>
            </a:r>
            <a:r>
              <a:rPr lang="en-US" dirty="0" err="1">
                <a:solidFill>
                  <a:srgbClr val="006699"/>
                </a:solidFill>
              </a:rPr>
              <a:t>owl;TransitiveProperty</a:t>
            </a:r>
            <a:r>
              <a:rPr lang="en-US" dirty="0">
                <a:solidFill>
                  <a:srgbClr val="006699"/>
                </a:solidFill>
              </a:rPr>
              <a:t>” /&gt;</a:t>
            </a:r>
          </a:p>
          <a:p>
            <a:pPr marL="342900" indent="-342900">
              <a:defRPr/>
            </a:pPr>
            <a:r>
              <a:rPr lang="en-US" dirty="0">
                <a:solidFill>
                  <a:srgbClr val="006699"/>
                </a:solidFill>
              </a:rPr>
              <a:t>	&lt;</a:t>
            </a:r>
            <a:r>
              <a:rPr lang="en-US" dirty="0" err="1">
                <a:solidFill>
                  <a:srgbClr val="006699"/>
                </a:solidFill>
              </a:rPr>
              <a:t>rdf:type</a:t>
            </a:r>
            <a:r>
              <a:rPr lang="en-US" dirty="0">
                <a:solidFill>
                  <a:srgbClr val="006699"/>
                </a:solidFill>
              </a:rPr>
              <a:t>	</a:t>
            </a:r>
            <a:r>
              <a:rPr lang="en-US" dirty="0" err="1">
                <a:solidFill>
                  <a:srgbClr val="006699"/>
                </a:solidFill>
              </a:rPr>
              <a:t>rdf:resource</a:t>
            </a:r>
            <a:r>
              <a:rPr lang="en-US" dirty="0">
                <a:solidFill>
                  <a:srgbClr val="006699"/>
                </a:solidFill>
              </a:rPr>
              <a:t>=”&amp;</a:t>
            </a:r>
            <a:r>
              <a:rPr lang="en-US" dirty="0" err="1">
                <a:solidFill>
                  <a:srgbClr val="006699"/>
                </a:solidFill>
              </a:rPr>
              <a:t>owl;SymetricProperty</a:t>
            </a:r>
            <a:r>
              <a:rPr lang="en-US" dirty="0">
                <a:solidFill>
                  <a:srgbClr val="006699"/>
                </a:solidFill>
              </a:rPr>
              <a:t>” /&gt;</a:t>
            </a:r>
          </a:p>
          <a:p>
            <a:pPr marL="342900" indent="-342900">
              <a:defRPr/>
            </a:pPr>
            <a:r>
              <a:rPr lang="en-US" dirty="0">
                <a:solidFill>
                  <a:srgbClr val="006699"/>
                </a:solidFill>
              </a:rPr>
              <a:t>	&lt;</a:t>
            </a:r>
            <a:r>
              <a:rPr lang="en-US" dirty="0" err="1">
                <a:solidFill>
                  <a:srgbClr val="006699"/>
                </a:solidFill>
              </a:rPr>
              <a:t>rdfs:domain</a:t>
            </a:r>
            <a:r>
              <a:rPr lang="en-US" dirty="0">
                <a:solidFill>
                  <a:srgbClr val="006699"/>
                </a:solidFill>
              </a:rPr>
              <a:t>	</a:t>
            </a:r>
            <a:r>
              <a:rPr lang="en-US" dirty="0" err="1">
                <a:solidFill>
                  <a:srgbClr val="006699"/>
                </a:solidFill>
              </a:rPr>
              <a:t>rdf:resource</a:t>
            </a:r>
            <a:r>
              <a:rPr lang="en-US" dirty="0">
                <a:solidFill>
                  <a:srgbClr val="006699"/>
                </a:solidFill>
              </a:rPr>
              <a:t>=”&amp;student” /&gt;</a:t>
            </a:r>
          </a:p>
          <a:p>
            <a:pPr marL="342900" indent="-342900">
              <a:defRPr/>
            </a:pPr>
            <a:r>
              <a:rPr lang="en-US" dirty="0">
                <a:solidFill>
                  <a:srgbClr val="006699"/>
                </a:solidFill>
              </a:rPr>
              <a:t>	&lt;</a:t>
            </a:r>
            <a:r>
              <a:rPr lang="en-US" dirty="0" err="1">
                <a:solidFill>
                  <a:srgbClr val="006699"/>
                </a:solidFill>
              </a:rPr>
              <a:t>rdfs:range</a:t>
            </a:r>
            <a:r>
              <a:rPr lang="en-US" dirty="0">
                <a:solidFill>
                  <a:srgbClr val="006699"/>
                </a:solidFill>
              </a:rPr>
              <a:t>	</a:t>
            </a:r>
            <a:r>
              <a:rPr lang="en-US" dirty="0" err="1">
                <a:solidFill>
                  <a:srgbClr val="006699"/>
                </a:solidFill>
              </a:rPr>
              <a:t>rdf:resource</a:t>
            </a:r>
            <a:r>
              <a:rPr lang="en-US" dirty="0">
                <a:solidFill>
                  <a:srgbClr val="006699"/>
                </a:solidFill>
              </a:rPr>
              <a:t>=”&amp;student” /&gt;</a:t>
            </a:r>
          </a:p>
          <a:p>
            <a:pPr marL="342900" indent="-342900">
              <a:defRPr/>
            </a:pPr>
            <a:r>
              <a:rPr lang="en-US" dirty="0">
                <a:solidFill>
                  <a:srgbClr val="006699"/>
                </a:solidFill>
              </a:rPr>
              <a:t>&lt;/</a:t>
            </a:r>
            <a:r>
              <a:rPr lang="en-US" dirty="0" err="1">
                <a:solidFill>
                  <a:srgbClr val="006699"/>
                </a:solidFill>
              </a:rPr>
              <a:t>owl:ObjectProperty</a:t>
            </a:r>
            <a:r>
              <a:rPr lang="en-US" dirty="0">
                <a:solidFill>
                  <a:srgbClr val="006699"/>
                </a:solidFill>
              </a:rPr>
              <a:t>&gt;</a:t>
            </a:r>
            <a:r>
              <a:rPr lang="sk-SK" dirty="0">
                <a:solidFill>
                  <a:srgbClr val="006699"/>
                </a:solidFill>
              </a:rPr>
              <a:t> 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5276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OWL – Boolean kombinácie</a:t>
            </a:r>
            <a:endParaRPr lang="cs-CZ" sz="3200" b="1"/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539750" y="1644650"/>
            <a:ext cx="8326438" cy="519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sk-SK" sz="2000"/>
              <a:t>Hovoríme o zjednotení, prieniku, doplnku tried definovaných </a:t>
            </a:r>
          </a:p>
          <a:p>
            <a:pPr marL="342900" indent="-342900"/>
            <a:r>
              <a:rPr lang="sk-SK" sz="2000"/>
              <a:t>prostredníctvom „owl:Class“ alebo prostredníctvom rozšírení tried. </a:t>
            </a:r>
          </a:p>
          <a:p>
            <a:pPr marL="342900" indent="-342900"/>
            <a:endParaRPr lang="sk-SK" sz="2000"/>
          </a:p>
          <a:p>
            <a:pPr marL="342900" indent="-342900"/>
            <a:r>
              <a:rPr lang="sk-SK" sz="2000"/>
              <a:t>Napríklad, môžeme povedať „kurzy a zamestnanci sú disjunktné triedy“: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&lt;owl:Class	rdf:</a:t>
            </a:r>
            <a:r>
              <a:rPr lang="en-US">
                <a:solidFill>
                  <a:srgbClr val="006699"/>
                </a:solidFill>
              </a:rPr>
              <a:t>ID </a:t>
            </a:r>
            <a:r>
              <a:rPr lang="sk-SK">
                <a:solidFill>
                  <a:srgbClr val="006699"/>
                </a:solidFill>
              </a:rPr>
              <a:t>=“#course“&gt;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</a:t>
            </a:r>
            <a:r>
              <a:rPr lang="en-US">
                <a:solidFill>
                  <a:srgbClr val="006699"/>
                </a:solidFill>
              </a:rPr>
              <a:t>&lt;rdfs:subClassOf&gt;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</a:t>
            </a:r>
            <a:r>
              <a:rPr lang="sk-SK">
                <a:solidFill>
                  <a:srgbClr val="006699"/>
                </a:solidFill>
              </a:rPr>
              <a:t>	</a:t>
            </a:r>
            <a:r>
              <a:rPr lang="en-US">
                <a:solidFill>
                  <a:srgbClr val="006699"/>
                </a:solidFill>
              </a:rPr>
              <a:t>&lt;owl:Class&gt;</a:t>
            </a:r>
            <a:endParaRPr lang="sk-SK">
              <a:solidFill>
                <a:srgbClr val="006699"/>
              </a:solidFill>
            </a:endParaRP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		&lt;owl:complementOf rdf:resource=“#staffMember“/&gt;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	&lt;/owl:Class&gt;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&lt;/rdfs:subClassOf&gt;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&lt;/owl:Class&gt;</a:t>
            </a:r>
          </a:p>
          <a:p>
            <a:pPr marL="342900" indent="-342900"/>
            <a:r>
              <a:rPr lang="sk-SK" sz="1600"/>
              <a:t>Kurz je doplnkom triedy zamestnancov (žiadny kurz nie je zamestnancom).</a:t>
            </a:r>
          </a:p>
          <a:p>
            <a:pPr marL="342900" indent="-342900"/>
            <a:r>
              <a:rPr lang="sk-SK" sz="2000"/>
              <a:t>Tento výrok môže byť rozšírený použitím „owl:disjointWith“.</a:t>
            </a:r>
          </a:p>
          <a:p>
            <a:pPr marL="342900" indent="-342900"/>
            <a:endParaRPr lang="sk-SK" sz="2000"/>
          </a:p>
          <a:p>
            <a:pPr marL="342900" indent="-342900"/>
            <a:r>
              <a:rPr lang="sk-SK" sz="2000"/>
              <a:t>Zjednotenie tried sa buduje použitím „owl:unionOf“: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&lt;owl:Class	rdf:</a:t>
            </a:r>
            <a:r>
              <a:rPr lang="en-US">
                <a:solidFill>
                  <a:srgbClr val="006699"/>
                </a:solidFill>
              </a:rPr>
              <a:t>ID</a:t>
            </a:r>
            <a:r>
              <a:rPr lang="sk-SK">
                <a:solidFill>
                  <a:srgbClr val="006699"/>
                </a:solidFill>
              </a:rPr>
              <a:t>=“#peopleAtUni“&gt;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</a:t>
            </a:r>
            <a:r>
              <a:rPr lang="en-US">
                <a:solidFill>
                  <a:srgbClr val="006699"/>
                </a:solidFill>
              </a:rPr>
              <a:t>&lt;owl:unionOf		rdf:parseType=”Collection”&gt;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	</a:t>
            </a:r>
            <a:r>
              <a:rPr lang="en-US">
                <a:solidFill>
                  <a:srgbClr val="006699"/>
                </a:solidFill>
              </a:rPr>
              <a:t>&lt;owl:Class</a:t>
            </a:r>
            <a:r>
              <a:rPr lang="sk-SK">
                <a:solidFill>
                  <a:srgbClr val="006699"/>
                </a:solidFill>
              </a:rPr>
              <a:t>	rdf:</a:t>
            </a:r>
            <a:r>
              <a:rPr lang="en-US">
                <a:solidFill>
                  <a:srgbClr val="006699"/>
                </a:solidFill>
              </a:rPr>
              <a:t>ID</a:t>
            </a:r>
            <a:r>
              <a:rPr lang="sk-SK">
                <a:solidFill>
                  <a:srgbClr val="006699"/>
                </a:solidFill>
              </a:rPr>
              <a:t>=“#staffMember“/&gt;</a:t>
            </a:r>
            <a:endParaRPr lang="en-US">
              <a:solidFill>
                <a:srgbClr val="006699"/>
              </a:solidFill>
            </a:endParaRP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	</a:t>
            </a:r>
            <a:r>
              <a:rPr lang="en-US">
                <a:solidFill>
                  <a:srgbClr val="006699"/>
                </a:solidFill>
              </a:rPr>
              <a:t>&lt;owl:Class</a:t>
            </a:r>
            <a:r>
              <a:rPr lang="sk-SK">
                <a:solidFill>
                  <a:srgbClr val="006699"/>
                </a:solidFill>
              </a:rPr>
              <a:t>	rdf:</a:t>
            </a:r>
            <a:r>
              <a:rPr lang="en-US">
                <a:solidFill>
                  <a:srgbClr val="006699"/>
                </a:solidFill>
              </a:rPr>
              <a:t>ID</a:t>
            </a:r>
            <a:r>
              <a:rPr lang="sk-SK">
                <a:solidFill>
                  <a:srgbClr val="006699"/>
                </a:solidFill>
              </a:rPr>
              <a:t>=“#student“/&gt;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&lt;/owl:unionOf&gt;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&lt;/owl:Class&gt;</a:t>
            </a:r>
            <a:r>
              <a:rPr lang="cs-CZ">
                <a:solidFill>
                  <a:srgbClr val="006699"/>
                </a:solidFill>
              </a:rPr>
              <a:t> </a:t>
            </a:r>
            <a:endParaRPr lang="sk-SK">
              <a:solidFill>
                <a:srgbClr val="006699"/>
              </a:solidFill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5276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OWL – Boolean kombinácie</a:t>
            </a:r>
            <a:endParaRPr lang="cs-CZ" sz="3200" b="1"/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735013" y="172085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sk-SK"/>
          </a:p>
        </p:txBody>
      </p:sp>
      <p:sp>
        <p:nvSpPr>
          <p:cNvPr id="29701" name="Text Box 7"/>
          <p:cNvSpPr txBox="1">
            <a:spLocks noChangeArrowheads="1"/>
          </p:cNvSpPr>
          <p:nvPr/>
        </p:nvSpPr>
        <p:spPr bwMode="auto">
          <a:xfrm>
            <a:off x="611188" y="1628775"/>
            <a:ext cx="8302625" cy="497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sk-SK" sz="2000" dirty="0"/>
              <a:t>Tým nie je povedané, že nová trieda je podtriedou zjednotenia, </a:t>
            </a:r>
          </a:p>
          <a:p>
            <a:pPr>
              <a:defRPr/>
            </a:pPr>
            <a:r>
              <a:rPr lang="sk-SK" sz="2000" dirty="0"/>
              <a:t>	ale skôr, že 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nová trieda je ekvivalentná zjednoteniu</a:t>
            </a:r>
            <a:r>
              <a:rPr lang="sk-SK" sz="2000" dirty="0"/>
              <a:t>.</a:t>
            </a:r>
          </a:p>
          <a:p>
            <a:pPr>
              <a:defRPr/>
            </a:pPr>
            <a:r>
              <a:rPr lang="sk-SK" sz="2000" dirty="0"/>
              <a:t>Teda, stanovili sme ekvivalenciu tried. </a:t>
            </a:r>
          </a:p>
          <a:p>
            <a:pPr>
              <a:defRPr/>
            </a:pPr>
            <a:r>
              <a:rPr lang="sk-SK" sz="2000" dirty="0"/>
              <a:t>Nie je špecifikované, že tieto dve triedy musia byť disjunktívne </a:t>
            </a:r>
          </a:p>
          <a:p>
            <a:pPr>
              <a:defRPr/>
            </a:pPr>
            <a:r>
              <a:rPr lang="sk-SK" sz="2000" dirty="0"/>
              <a:t>	(zamestnanec môže byť aj študentom).</a:t>
            </a:r>
          </a:p>
          <a:p>
            <a:pPr>
              <a:defRPr/>
            </a:pPr>
            <a:endParaRPr lang="sk-SK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defRPr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Prienik je definovaný pomocou „</a:t>
            </a: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</a:rPr>
              <a:t>owl:intersectionOf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  <a:p>
            <a:pPr>
              <a:lnSpc>
                <a:spcPct val="75000"/>
              </a:lnSpc>
              <a:defRPr/>
            </a:pPr>
            <a:r>
              <a:rPr lang="sk-SK" dirty="0">
                <a:solidFill>
                  <a:srgbClr val="006699"/>
                </a:solidFill>
              </a:rPr>
              <a:t>&lt;</a:t>
            </a:r>
            <a:r>
              <a:rPr lang="sk-SK" dirty="0" err="1">
                <a:solidFill>
                  <a:srgbClr val="006699"/>
                </a:solidFill>
              </a:rPr>
              <a:t>owl:Class</a:t>
            </a:r>
            <a:r>
              <a:rPr lang="sk-SK" dirty="0">
                <a:solidFill>
                  <a:srgbClr val="006699"/>
                </a:solidFill>
              </a:rPr>
              <a:t>	</a:t>
            </a:r>
            <a:r>
              <a:rPr lang="sk-SK" dirty="0" err="1">
                <a:solidFill>
                  <a:srgbClr val="006699"/>
                </a:solidFill>
              </a:rPr>
              <a:t>rdf</a:t>
            </a:r>
            <a:r>
              <a:rPr lang="sk-SK" dirty="0">
                <a:solidFill>
                  <a:srgbClr val="006699"/>
                </a:solidFill>
              </a:rPr>
              <a:t>:</a:t>
            </a:r>
            <a:r>
              <a:rPr lang="en-US" dirty="0">
                <a:solidFill>
                  <a:srgbClr val="006699"/>
                </a:solidFill>
              </a:rPr>
              <a:t>about</a:t>
            </a:r>
            <a:r>
              <a:rPr lang="sk-SK" dirty="0">
                <a:solidFill>
                  <a:srgbClr val="006699"/>
                </a:solidFill>
              </a:rPr>
              <a:t>=“</a:t>
            </a:r>
            <a:r>
              <a:rPr lang="sk-SK" dirty="0" err="1">
                <a:solidFill>
                  <a:srgbClr val="006699"/>
                </a:solidFill>
              </a:rPr>
              <a:t>facultyInCS</a:t>
            </a:r>
            <a:r>
              <a:rPr lang="sk-SK" dirty="0">
                <a:solidFill>
                  <a:srgbClr val="006699"/>
                </a:solidFill>
              </a:rPr>
              <a:t>“&gt;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>
                <a:solidFill>
                  <a:srgbClr val="006699"/>
                </a:solidFill>
              </a:rPr>
              <a:t>	</a:t>
            </a:r>
            <a:r>
              <a:rPr lang="en-US" dirty="0">
                <a:solidFill>
                  <a:srgbClr val="006699"/>
                </a:solidFill>
              </a:rPr>
              <a:t>&lt;</a:t>
            </a:r>
            <a:r>
              <a:rPr lang="en-US" dirty="0" err="1">
                <a:solidFill>
                  <a:srgbClr val="006699"/>
                </a:solidFill>
              </a:rPr>
              <a:t>owl:intersectionOf</a:t>
            </a:r>
            <a:r>
              <a:rPr lang="en-US" dirty="0">
                <a:solidFill>
                  <a:srgbClr val="006699"/>
                </a:solidFill>
              </a:rPr>
              <a:t>		</a:t>
            </a:r>
            <a:r>
              <a:rPr lang="en-US" dirty="0" err="1">
                <a:solidFill>
                  <a:srgbClr val="006699"/>
                </a:solidFill>
              </a:rPr>
              <a:t>rdf:parseType</a:t>
            </a:r>
            <a:r>
              <a:rPr lang="en-US" dirty="0">
                <a:solidFill>
                  <a:srgbClr val="006699"/>
                </a:solidFill>
              </a:rPr>
              <a:t>=”Collection”&gt;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>
                <a:solidFill>
                  <a:srgbClr val="006699"/>
                </a:solidFill>
              </a:rPr>
              <a:t>		</a:t>
            </a:r>
            <a:r>
              <a:rPr lang="en-US" dirty="0">
                <a:solidFill>
                  <a:srgbClr val="006699"/>
                </a:solidFill>
              </a:rPr>
              <a:t>&lt;</a:t>
            </a:r>
            <a:r>
              <a:rPr lang="en-US" dirty="0" err="1">
                <a:solidFill>
                  <a:srgbClr val="006699"/>
                </a:solidFill>
              </a:rPr>
              <a:t>owl:Class</a:t>
            </a:r>
            <a:r>
              <a:rPr lang="sk-SK" dirty="0">
                <a:solidFill>
                  <a:srgbClr val="006699"/>
                </a:solidFill>
              </a:rPr>
              <a:t>		</a:t>
            </a:r>
            <a:r>
              <a:rPr lang="sk-SK" dirty="0" err="1">
                <a:solidFill>
                  <a:srgbClr val="006699"/>
                </a:solidFill>
              </a:rPr>
              <a:t>rdf</a:t>
            </a:r>
            <a:r>
              <a:rPr lang="sk-SK" dirty="0">
                <a:solidFill>
                  <a:srgbClr val="006699"/>
                </a:solidFill>
              </a:rPr>
              <a:t>:</a:t>
            </a:r>
            <a:r>
              <a:rPr lang="en-US" dirty="0">
                <a:solidFill>
                  <a:srgbClr val="006699"/>
                </a:solidFill>
              </a:rPr>
              <a:t>ID</a:t>
            </a:r>
            <a:r>
              <a:rPr lang="sk-SK" dirty="0">
                <a:solidFill>
                  <a:srgbClr val="006699"/>
                </a:solidFill>
              </a:rPr>
              <a:t>=“#</a:t>
            </a:r>
            <a:r>
              <a:rPr lang="sk-SK" dirty="0" err="1">
                <a:solidFill>
                  <a:srgbClr val="006699"/>
                </a:solidFill>
              </a:rPr>
              <a:t>faculty</a:t>
            </a:r>
            <a:r>
              <a:rPr lang="sk-SK" dirty="0">
                <a:solidFill>
                  <a:srgbClr val="006699"/>
                </a:solidFill>
              </a:rPr>
              <a:t>“/&gt;</a:t>
            </a:r>
            <a:endParaRPr lang="en-US" dirty="0">
              <a:solidFill>
                <a:srgbClr val="006699"/>
              </a:solidFill>
            </a:endParaRPr>
          </a:p>
          <a:p>
            <a:pPr>
              <a:lnSpc>
                <a:spcPct val="75000"/>
              </a:lnSpc>
              <a:defRPr/>
            </a:pPr>
            <a:r>
              <a:rPr lang="sk-SK" dirty="0">
                <a:solidFill>
                  <a:srgbClr val="006699"/>
                </a:solidFill>
              </a:rPr>
              <a:t>		</a:t>
            </a:r>
            <a:r>
              <a:rPr lang="en-US" dirty="0">
                <a:solidFill>
                  <a:srgbClr val="006699"/>
                </a:solidFill>
              </a:rPr>
              <a:t>&lt;</a:t>
            </a:r>
            <a:r>
              <a:rPr lang="en-US" dirty="0" err="1">
                <a:solidFill>
                  <a:srgbClr val="006699"/>
                </a:solidFill>
              </a:rPr>
              <a:t>owl:Restriction</a:t>
            </a:r>
            <a:r>
              <a:rPr lang="en-US" dirty="0">
                <a:solidFill>
                  <a:srgbClr val="006699"/>
                </a:solidFill>
              </a:rPr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>
                <a:solidFill>
                  <a:srgbClr val="006699"/>
                </a:solidFill>
              </a:rPr>
              <a:t>			</a:t>
            </a:r>
            <a:r>
              <a:rPr lang="en-US" dirty="0">
                <a:solidFill>
                  <a:srgbClr val="006699"/>
                </a:solidFill>
              </a:rPr>
              <a:t>&lt;</a:t>
            </a:r>
            <a:r>
              <a:rPr lang="en-US" dirty="0" err="1">
                <a:solidFill>
                  <a:srgbClr val="006699"/>
                </a:solidFill>
              </a:rPr>
              <a:t>owl:onProperty</a:t>
            </a:r>
            <a:r>
              <a:rPr lang="sk-SK" dirty="0">
                <a:solidFill>
                  <a:srgbClr val="006699"/>
                </a:solidFill>
              </a:rPr>
              <a:t>	</a:t>
            </a:r>
            <a:r>
              <a:rPr lang="sk-SK" dirty="0" err="1">
                <a:solidFill>
                  <a:srgbClr val="006699"/>
                </a:solidFill>
              </a:rPr>
              <a:t>rdf:resource=“#belongsTo</a:t>
            </a:r>
            <a:r>
              <a:rPr lang="sk-SK" dirty="0">
                <a:solidFill>
                  <a:srgbClr val="006699"/>
                </a:solidFill>
              </a:rPr>
              <a:t>“/&gt;</a:t>
            </a:r>
            <a:endParaRPr lang="en-US" dirty="0">
              <a:solidFill>
                <a:srgbClr val="006699"/>
              </a:solidFill>
            </a:endParaRPr>
          </a:p>
          <a:p>
            <a:pPr>
              <a:lnSpc>
                <a:spcPct val="75000"/>
              </a:lnSpc>
              <a:defRPr/>
            </a:pPr>
            <a:r>
              <a:rPr lang="sk-SK" dirty="0">
                <a:solidFill>
                  <a:srgbClr val="006699"/>
                </a:solidFill>
              </a:rPr>
              <a:t>			</a:t>
            </a:r>
            <a:r>
              <a:rPr lang="en-US" dirty="0">
                <a:solidFill>
                  <a:srgbClr val="006699"/>
                </a:solidFill>
              </a:rPr>
              <a:t>&lt;</a:t>
            </a:r>
            <a:r>
              <a:rPr lang="en-US" dirty="0" err="1">
                <a:solidFill>
                  <a:srgbClr val="006699"/>
                </a:solidFill>
              </a:rPr>
              <a:t>owl:hasValue</a:t>
            </a:r>
            <a:r>
              <a:rPr lang="sk-SK" dirty="0">
                <a:solidFill>
                  <a:srgbClr val="006699"/>
                </a:solidFill>
              </a:rPr>
              <a:t>	</a:t>
            </a:r>
            <a:r>
              <a:rPr lang="sk-SK" dirty="0" err="1">
                <a:solidFill>
                  <a:srgbClr val="006699"/>
                </a:solidFill>
              </a:rPr>
              <a:t>rdf:resource=“#CSDepartement</a:t>
            </a:r>
            <a:r>
              <a:rPr lang="sk-SK" dirty="0">
                <a:solidFill>
                  <a:srgbClr val="006699"/>
                </a:solidFill>
              </a:rPr>
              <a:t>“/&gt;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>
                <a:solidFill>
                  <a:srgbClr val="006699"/>
                </a:solidFill>
              </a:rPr>
              <a:t>		&lt;/</a:t>
            </a:r>
            <a:r>
              <a:rPr lang="sk-SK" dirty="0" err="1">
                <a:solidFill>
                  <a:srgbClr val="006699"/>
                </a:solidFill>
              </a:rPr>
              <a:t>owl:Restriction</a:t>
            </a:r>
            <a:r>
              <a:rPr lang="sk-SK" dirty="0">
                <a:solidFill>
                  <a:srgbClr val="006699"/>
                </a:solidFill>
              </a:rPr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>
                <a:solidFill>
                  <a:srgbClr val="006699"/>
                </a:solidFill>
              </a:rPr>
              <a:t>	&lt;/</a:t>
            </a:r>
            <a:r>
              <a:rPr lang="sk-SK" dirty="0" err="1">
                <a:solidFill>
                  <a:srgbClr val="006699"/>
                </a:solidFill>
              </a:rPr>
              <a:t>owl:intersectionOf</a:t>
            </a:r>
            <a:r>
              <a:rPr lang="sk-SK" dirty="0">
                <a:solidFill>
                  <a:srgbClr val="006699"/>
                </a:solidFill>
              </a:rPr>
              <a:t>&gt;</a:t>
            </a:r>
          </a:p>
          <a:p>
            <a:pPr>
              <a:lnSpc>
                <a:spcPct val="75000"/>
              </a:lnSpc>
              <a:defRPr/>
            </a:pPr>
            <a:r>
              <a:rPr lang="sk-SK" dirty="0">
                <a:solidFill>
                  <a:srgbClr val="006699"/>
                </a:solidFill>
              </a:rPr>
              <a:t>&lt;/</a:t>
            </a:r>
            <a:r>
              <a:rPr lang="sk-SK" dirty="0" err="1">
                <a:solidFill>
                  <a:srgbClr val="006699"/>
                </a:solidFill>
              </a:rPr>
              <a:t>owl:Class</a:t>
            </a:r>
            <a:r>
              <a:rPr lang="sk-SK" dirty="0">
                <a:solidFill>
                  <a:srgbClr val="006699"/>
                </a:solidFill>
              </a:rPr>
              <a:t>&gt;</a:t>
            </a:r>
          </a:p>
          <a:p>
            <a:pPr>
              <a:lnSpc>
                <a:spcPct val="75000"/>
              </a:lnSpc>
              <a:defRPr/>
            </a:pPr>
            <a:endParaRPr lang="sk-SK" sz="2000" dirty="0"/>
          </a:p>
          <a:p>
            <a:pPr>
              <a:lnSpc>
                <a:spcPct val="75000"/>
              </a:lnSpc>
              <a:defRPr/>
            </a:pPr>
            <a:r>
              <a:rPr lang="sk-SK" sz="2000" dirty="0"/>
              <a:t>Vybudovali sme dve triedy, jedna z nich bola definovaná anonymne: </a:t>
            </a:r>
          </a:p>
          <a:p>
            <a:pPr>
              <a:lnSpc>
                <a:spcPct val="75000"/>
              </a:lnSpc>
              <a:defRPr/>
            </a:pPr>
            <a:r>
              <a:rPr lang="sk-SK" sz="2000" dirty="0"/>
              <a:t>	trieda všetkých objektov patriacich k CS katedre. </a:t>
            </a:r>
          </a:p>
          <a:p>
            <a:pPr>
              <a:lnSpc>
                <a:spcPct val="75000"/>
              </a:lnSpc>
              <a:defRPr/>
            </a:pPr>
            <a:r>
              <a:rPr lang="sk-SK" sz="2000" dirty="0"/>
              <a:t>Táto trieda je prienikom s triedou „</a:t>
            </a:r>
            <a:r>
              <a:rPr lang="sk-SK" sz="2000" dirty="0" err="1"/>
              <a:t>faculty</a:t>
            </a:r>
            <a:r>
              <a:rPr lang="sk-SK" sz="2000" dirty="0"/>
              <a:t>“. </a:t>
            </a:r>
            <a:endParaRPr lang="cs-CZ" sz="2000" dirty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5276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OWL – Boolean kombinácie</a:t>
            </a:r>
            <a:endParaRPr lang="cs-CZ" sz="3200" b="1"/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684213" y="1628775"/>
            <a:ext cx="8420100" cy="440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sk-SK" sz="2000"/>
              <a:t>Boolean – ovská kombinácia môže byť uhniezdená ľubovoľne. </a:t>
            </a:r>
          </a:p>
          <a:p>
            <a:pPr marL="342900" indent="-342900"/>
            <a:r>
              <a:rPr lang="sk-SK" sz="2000"/>
              <a:t>Nasledujúci príklad definuje administratívnych zamestnancov </a:t>
            </a:r>
          </a:p>
          <a:p>
            <a:pPr marL="342900" indent="-342900"/>
            <a:r>
              <a:rPr lang="sk-SK" sz="2000"/>
              <a:t>ako tých, ktorí nie sú ani technickými zamestnancami ani z fakulty:</a:t>
            </a:r>
          </a:p>
          <a:p>
            <a:pPr marL="342900" indent="-342900"/>
            <a:r>
              <a:rPr lang="sk-SK" sz="2000"/>
              <a:t> 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&lt;owl:Class	rdf:</a:t>
            </a:r>
            <a:r>
              <a:rPr lang="en-US">
                <a:solidFill>
                  <a:srgbClr val="006699"/>
                </a:solidFill>
              </a:rPr>
              <a:t>about</a:t>
            </a:r>
            <a:r>
              <a:rPr lang="sk-SK">
                <a:solidFill>
                  <a:srgbClr val="006699"/>
                </a:solidFill>
              </a:rPr>
              <a:t>=“adminStaff“&gt;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</a:t>
            </a:r>
            <a:r>
              <a:rPr lang="en-US">
                <a:solidFill>
                  <a:srgbClr val="006699"/>
                </a:solidFill>
              </a:rPr>
              <a:t>&lt;owl:intersectionOf	rdf:parseType=”Collection”&gt;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	</a:t>
            </a:r>
            <a:r>
              <a:rPr lang="en-US">
                <a:solidFill>
                  <a:srgbClr val="006699"/>
                </a:solidFill>
              </a:rPr>
              <a:t>&lt;owl:Class</a:t>
            </a:r>
            <a:r>
              <a:rPr lang="sk-SK">
                <a:solidFill>
                  <a:srgbClr val="006699"/>
                </a:solidFill>
              </a:rPr>
              <a:t>	rdf:</a:t>
            </a:r>
            <a:r>
              <a:rPr lang="en-US">
                <a:solidFill>
                  <a:srgbClr val="006699"/>
                </a:solidFill>
              </a:rPr>
              <a:t>ID</a:t>
            </a:r>
            <a:r>
              <a:rPr lang="sk-SK">
                <a:solidFill>
                  <a:srgbClr val="006699"/>
                </a:solidFill>
              </a:rPr>
              <a:t>=“#staffMember“/&gt;</a:t>
            </a:r>
            <a:endParaRPr lang="en-US">
              <a:solidFill>
                <a:srgbClr val="006699"/>
              </a:solidFill>
            </a:endParaRP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	</a:t>
            </a:r>
            <a:r>
              <a:rPr lang="en-US">
                <a:solidFill>
                  <a:srgbClr val="006699"/>
                </a:solidFill>
              </a:rPr>
              <a:t>&lt;owl:Class&gt;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</a:t>
            </a:r>
            <a:r>
              <a:rPr lang="sk-SK">
                <a:solidFill>
                  <a:srgbClr val="006699"/>
                </a:solidFill>
              </a:rPr>
              <a:t>		</a:t>
            </a:r>
            <a:r>
              <a:rPr lang="en-US">
                <a:solidFill>
                  <a:srgbClr val="006699"/>
                </a:solidFill>
              </a:rPr>
              <a:t>&lt;owl:complementOf&gt;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		</a:t>
            </a:r>
            <a:r>
              <a:rPr lang="sk-SK">
                <a:solidFill>
                  <a:srgbClr val="006699"/>
                </a:solidFill>
              </a:rPr>
              <a:t>	</a:t>
            </a:r>
            <a:r>
              <a:rPr lang="en-US">
                <a:solidFill>
                  <a:srgbClr val="006699"/>
                </a:solidFill>
              </a:rPr>
              <a:t>&lt;owl:Class&gt;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			</a:t>
            </a:r>
            <a:r>
              <a:rPr lang="sk-SK">
                <a:solidFill>
                  <a:srgbClr val="006699"/>
                </a:solidFill>
              </a:rPr>
              <a:t>	</a:t>
            </a:r>
            <a:r>
              <a:rPr lang="en-US">
                <a:solidFill>
                  <a:srgbClr val="006699"/>
                </a:solidFill>
              </a:rPr>
              <a:t>&lt;owl:unionOf</a:t>
            </a:r>
            <a:r>
              <a:rPr lang="sk-SK">
                <a:solidFill>
                  <a:srgbClr val="006699"/>
                </a:solidFill>
              </a:rPr>
              <a:t> </a:t>
            </a:r>
            <a:r>
              <a:rPr lang="en-US">
                <a:solidFill>
                  <a:srgbClr val="006699"/>
                </a:solidFill>
              </a:rPr>
              <a:t>rdf:parseType=”Collection”&gt;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				   </a:t>
            </a:r>
            <a:r>
              <a:rPr lang="en-US">
                <a:solidFill>
                  <a:srgbClr val="006699"/>
                </a:solidFill>
              </a:rPr>
              <a:t>&lt;owl:Class</a:t>
            </a:r>
            <a:r>
              <a:rPr lang="sk-SK">
                <a:solidFill>
                  <a:srgbClr val="006699"/>
                </a:solidFill>
              </a:rPr>
              <a:t> rdf:</a:t>
            </a:r>
            <a:r>
              <a:rPr lang="en-US">
                <a:solidFill>
                  <a:srgbClr val="006699"/>
                </a:solidFill>
              </a:rPr>
              <a:t>ID</a:t>
            </a:r>
            <a:r>
              <a:rPr lang="sk-SK">
                <a:solidFill>
                  <a:srgbClr val="006699"/>
                </a:solidFill>
              </a:rPr>
              <a:t>=“#faculty“/&gt;</a:t>
            </a:r>
            <a:endParaRPr lang="en-US">
              <a:solidFill>
                <a:srgbClr val="006699"/>
              </a:solidFill>
            </a:endParaRP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				   </a:t>
            </a:r>
            <a:r>
              <a:rPr lang="en-US">
                <a:solidFill>
                  <a:srgbClr val="006699"/>
                </a:solidFill>
              </a:rPr>
              <a:t>&lt;owl:Class</a:t>
            </a:r>
            <a:r>
              <a:rPr lang="sk-SK">
                <a:solidFill>
                  <a:srgbClr val="006699"/>
                </a:solidFill>
              </a:rPr>
              <a:t> rdf:</a:t>
            </a:r>
            <a:r>
              <a:rPr lang="en-US">
                <a:solidFill>
                  <a:srgbClr val="006699"/>
                </a:solidFill>
              </a:rPr>
              <a:t>ID</a:t>
            </a:r>
            <a:r>
              <a:rPr lang="sk-SK">
                <a:solidFill>
                  <a:srgbClr val="006699"/>
                </a:solidFill>
              </a:rPr>
              <a:t>=“#techSupportStaff“/&gt;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				&lt;/owl:unionOf&gt;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			&lt;/owl:Class&gt;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		&lt;/owl:complementOf&gt;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	&lt;/owl:Class&gt;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&lt;/owl:intersectionOf&gt;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&lt;/owl:Class&gt; 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37480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OWL - enumerácia</a:t>
            </a:r>
            <a:endParaRPr lang="cs-CZ" sz="3200" b="1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684213" y="1628775"/>
            <a:ext cx="6673850" cy="329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sk-SK" sz="2000"/>
              <a:t>Enumerácia je element „owl:oneOf“, </a:t>
            </a:r>
          </a:p>
          <a:p>
            <a:pPr marL="342900" indent="-342900"/>
            <a:r>
              <a:rPr lang="sk-SK" sz="2000"/>
              <a:t>ktorý definuje triedu zoznamom všetkých jej elementov:</a:t>
            </a:r>
          </a:p>
          <a:p>
            <a:pPr marL="342900" indent="-342900"/>
            <a:endParaRPr lang="sk-SK" sz="2000"/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&lt;owl:Class	rdf:ID=“#weekDays“&gt;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</a:t>
            </a:r>
            <a:r>
              <a:rPr lang="en-US">
                <a:solidFill>
                  <a:srgbClr val="006699"/>
                </a:solidFill>
              </a:rPr>
              <a:t>&lt;owl:oneOf		rdf:parseType=”Collection”&gt;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	</a:t>
            </a:r>
            <a:r>
              <a:rPr lang="en-US">
                <a:solidFill>
                  <a:srgbClr val="006699"/>
                </a:solidFill>
              </a:rPr>
              <a:t>&lt;owl:Thing</a:t>
            </a:r>
            <a:r>
              <a:rPr lang="sk-SK">
                <a:solidFill>
                  <a:srgbClr val="006699"/>
                </a:solidFill>
              </a:rPr>
              <a:t>	rdf:about=“#Monday“/&gt;</a:t>
            </a:r>
            <a:endParaRPr lang="en-US">
              <a:solidFill>
                <a:srgbClr val="006699"/>
              </a:solidFill>
            </a:endParaRP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	</a:t>
            </a:r>
            <a:r>
              <a:rPr lang="en-US">
                <a:solidFill>
                  <a:srgbClr val="006699"/>
                </a:solidFill>
              </a:rPr>
              <a:t>&lt;owl:Thing</a:t>
            </a:r>
            <a:r>
              <a:rPr lang="sk-SK">
                <a:solidFill>
                  <a:srgbClr val="006699"/>
                </a:solidFill>
              </a:rPr>
              <a:t>	rdf:about=“#Tuesday“/&gt;</a:t>
            </a:r>
            <a:endParaRPr lang="en-US">
              <a:solidFill>
                <a:srgbClr val="006699"/>
              </a:solidFill>
            </a:endParaRP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	</a:t>
            </a:r>
            <a:r>
              <a:rPr lang="en-US">
                <a:solidFill>
                  <a:srgbClr val="006699"/>
                </a:solidFill>
              </a:rPr>
              <a:t>&lt;owl:Thing</a:t>
            </a:r>
            <a:r>
              <a:rPr lang="sk-SK">
                <a:solidFill>
                  <a:srgbClr val="006699"/>
                </a:solidFill>
              </a:rPr>
              <a:t>	rdf:about=“#Wednesday“/&gt;</a:t>
            </a:r>
            <a:endParaRPr lang="en-US">
              <a:solidFill>
                <a:srgbClr val="006699"/>
              </a:solidFill>
            </a:endParaRP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	</a:t>
            </a:r>
            <a:r>
              <a:rPr lang="en-US">
                <a:solidFill>
                  <a:srgbClr val="006699"/>
                </a:solidFill>
              </a:rPr>
              <a:t>&lt;owl:Thing</a:t>
            </a:r>
            <a:r>
              <a:rPr lang="sk-SK">
                <a:solidFill>
                  <a:srgbClr val="006699"/>
                </a:solidFill>
              </a:rPr>
              <a:t>	rdf:about=“#Thursday“/&gt;</a:t>
            </a:r>
            <a:endParaRPr lang="en-US">
              <a:solidFill>
                <a:srgbClr val="006699"/>
              </a:solidFill>
            </a:endParaRP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	</a:t>
            </a:r>
            <a:r>
              <a:rPr lang="en-US">
                <a:solidFill>
                  <a:srgbClr val="006699"/>
                </a:solidFill>
              </a:rPr>
              <a:t>&lt;owl:Thing</a:t>
            </a:r>
            <a:r>
              <a:rPr lang="sk-SK">
                <a:solidFill>
                  <a:srgbClr val="006699"/>
                </a:solidFill>
              </a:rPr>
              <a:t>	rdf:about=“#Friday“/&gt;</a:t>
            </a:r>
            <a:endParaRPr lang="en-US">
              <a:solidFill>
                <a:srgbClr val="006699"/>
              </a:solidFill>
            </a:endParaRP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	</a:t>
            </a:r>
            <a:r>
              <a:rPr lang="en-US">
                <a:solidFill>
                  <a:srgbClr val="006699"/>
                </a:solidFill>
              </a:rPr>
              <a:t>&lt;owl:Thing</a:t>
            </a:r>
            <a:r>
              <a:rPr lang="sk-SK">
                <a:solidFill>
                  <a:srgbClr val="006699"/>
                </a:solidFill>
              </a:rPr>
              <a:t>	rdf:about=“#Saturday“/&gt;</a:t>
            </a:r>
            <a:endParaRPr lang="en-US">
              <a:solidFill>
                <a:srgbClr val="006699"/>
              </a:solidFill>
            </a:endParaRP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	</a:t>
            </a:r>
            <a:r>
              <a:rPr lang="en-US">
                <a:solidFill>
                  <a:srgbClr val="006699"/>
                </a:solidFill>
              </a:rPr>
              <a:t>&lt;owl:Thing</a:t>
            </a:r>
            <a:r>
              <a:rPr lang="sk-SK">
                <a:solidFill>
                  <a:srgbClr val="006699"/>
                </a:solidFill>
              </a:rPr>
              <a:t>	rdf:about=“#Sunday“/&gt;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</a:t>
            </a:r>
            <a:r>
              <a:rPr lang="en-US">
                <a:solidFill>
                  <a:srgbClr val="006699"/>
                </a:solidFill>
              </a:rPr>
              <a:t>&lt;/owl:one of&gt;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&lt;/owl:Class&gt;</a:t>
            </a:r>
            <a:r>
              <a:rPr lang="sk-SK">
                <a:solidFill>
                  <a:srgbClr val="006699"/>
                </a:solidFill>
              </a:rPr>
              <a:t> </a:t>
            </a:r>
            <a:r>
              <a:rPr lang="cs-CZ" sz="2000">
                <a:solidFill>
                  <a:srgbClr val="006699"/>
                </a:solidFill>
              </a:rPr>
              <a:t> </a:t>
            </a:r>
            <a:endParaRPr lang="sk-SK" sz="2000">
              <a:solidFill>
                <a:srgbClr val="006699"/>
              </a:solidFill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11985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Úvod</a:t>
            </a:r>
            <a:endParaRPr lang="cs-CZ" sz="3200" b="1"/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684213" y="1604963"/>
            <a:ext cx="8052333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sk-SK" sz="2000" dirty="0"/>
              <a:t>Expresívna sila RDF a RDF </a:t>
            </a:r>
            <a:r>
              <a:rPr lang="sk-SK" sz="2000" dirty="0" err="1"/>
              <a:t>Schema</a:t>
            </a:r>
            <a:r>
              <a:rPr lang="sk-SK" sz="2000" dirty="0"/>
              <a:t> je limitovaná: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sk-SK" sz="2000" dirty="0"/>
              <a:t>binárnymi atribútmi,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sk-SK" sz="2000" dirty="0"/>
              <a:t>hierarchiou podtried, vlastnostnou hierarchiou, </a:t>
            </a:r>
          </a:p>
          <a:p>
            <a:pPr marL="342900" indent="-342900">
              <a:buFont typeface="Wingdings" pitchFamily="2" charset="2"/>
              <a:buChar char="ü"/>
            </a:pPr>
            <a:r>
              <a:rPr lang="sk-SK" sz="2000" dirty="0"/>
              <a:t>doménou vlastností a definíciou rozsahu vlastností. </a:t>
            </a:r>
          </a:p>
          <a:p>
            <a:pPr marL="342900" indent="-342900"/>
            <a:endParaRPr lang="sk-SK" sz="2000" dirty="0"/>
          </a:p>
          <a:p>
            <a:pPr marL="342900" indent="-342900"/>
            <a:r>
              <a:rPr lang="sk-SK" sz="2000" dirty="0"/>
              <a:t>Bola deklarovaná potreba silnejšieho jazyka </a:t>
            </a:r>
          </a:p>
          <a:p>
            <a:pPr marL="342900" indent="-342900"/>
            <a:r>
              <a:rPr lang="sk-SK" sz="2000" dirty="0"/>
              <a:t>	na modelovanie ontológií. </a:t>
            </a:r>
          </a:p>
          <a:p>
            <a:pPr marL="342900" indent="-342900"/>
            <a:r>
              <a:rPr lang="sk-SK" sz="2000" dirty="0"/>
              <a:t>To viedlo k definícii bohatšieho jazyka nazvaného DAML</a:t>
            </a:r>
            <a:r>
              <a:rPr lang="en-US" sz="2000" dirty="0"/>
              <a:t>+</a:t>
            </a:r>
            <a:r>
              <a:rPr lang="sk-SK" sz="2000" dirty="0"/>
              <a:t>OIL </a:t>
            </a:r>
          </a:p>
          <a:p>
            <a:pPr marL="342900" indent="-342900"/>
            <a:r>
              <a:rPr lang="sk-SK" sz="2000" dirty="0"/>
              <a:t>	(spojenie U.S. návrhu DAML-ONT a európsky jazyk OIL).</a:t>
            </a:r>
          </a:p>
          <a:p>
            <a:pPr marL="342900" indent="-342900"/>
            <a:r>
              <a:rPr lang="sk-SK" sz="2000" dirty="0"/>
              <a:t>DAML+OIL bol pre W3C štartovacím bodom smerom k definícii OWL.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37480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OWL - enumerácia</a:t>
            </a:r>
            <a:endParaRPr lang="cs-CZ" sz="3200" b="1"/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1042988" y="1844675"/>
            <a:ext cx="6242050" cy="306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sk-SK" sz="2000"/>
              <a:t>Príklady tried sú deklarované ako v RDF: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&lt;rdf:Description	rdf:ID=“#949352“&gt;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</a:t>
            </a:r>
            <a:r>
              <a:rPr lang="en-US">
                <a:solidFill>
                  <a:srgbClr val="006699"/>
                </a:solidFill>
              </a:rPr>
              <a:t>&lt;rdf:type	rdf:resource=”#academicStaffMember”/&gt;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&lt;/rdf:Description&gt;</a:t>
            </a:r>
            <a:endParaRPr lang="sk-SK">
              <a:solidFill>
                <a:srgbClr val="006699"/>
              </a:solidFill>
            </a:endParaRPr>
          </a:p>
          <a:p>
            <a:pPr marL="342900" indent="-342900"/>
            <a:endParaRPr lang="sk-SK">
              <a:solidFill>
                <a:srgbClr val="006600"/>
              </a:solidFill>
            </a:endParaRPr>
          </a:p>
          <a:p>
            <a:pPr marL="342900" indent="-342900"/>
            <a:r>
              <a:rPr lang="sk-SK" sz="2000"/>
              <a:t>Ekvivalentné riešenie:</a:t>
            </a:r>
            <a:endParaRPr lang="en-US" sz="2000"/>
          </a:p>
          <a:p>
            <a:pPr marL="342900" indent="-342900"/>
            <a:r>
              <a:rPr lang="en-US">
                <a:solidFill>
                  <a:srgbClr val="006699"/>
                </a:solidFill>
              </a:rPr>
              <a:t>&lt;academicStaffMember	rdf:ID=”</a:t>
            </a:r>
            <a:r>
              <a:rPr lang="sk-SK">
                <a:solidFill>
                  <a:srgbClr val="006699"/>
                </a:solidFill>
              </a:rPr>
              <a:t> #</a:t>
            </a:r>
            <a:r>
              <a:rPr lang="en-US">
                <a:solidFill>
                  <a:srgbClr val="006699"/>
                </a:solidFill>
              </a:rPr>
              <a:t>949352”/&gt;</a:t>
            </a:r>
            <a:endParaRPr lang="sk-SK">
              <a:solidFill>
                <a:srgbClr val="006699"/>
              </a:solidFill>
            </a:endParaRPr>
          </a:p>
          <a:p>
            <a:pPr marL="342900" indent="-342900"/>
            <a:endParaRPr lang="sk-SK">
              <a:solidFill>
                <a:srgbClr val="0099FF"/>
              </a:solidFill>
            </a:endParaRPr>
          </a:p>
          <a:p>
            <a:pPr marL="342900" indent="-342900"/>
            <a:r>
              <a:rPr lang="sk-SK" sz="2000"/>
              <a:t>Taktiež môžeme realizovať ďalšie detaily ako:</a:t>
            </a:r>
            <a:endParaRPr lang="en-US" sz="2000"/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&lt;academicStaffMember	rdf:ID=”</a:t>
            </a:r>
            <a:r>
              <a:rPr lang="sk-SK">
                <a:solidFill>
                  <a:srgbClr val="006699"/>
                </a:solidFill>
              </a:rPr>
              <a:t> #</a:t>
            </a:r>
            <a:r>
              <a:rPr lang="en-US">
                <a:solidFill>
                  <a:srgbClr val="006699"/>
                </a:solidFill>
              </a:rPr>
              <a:t>949352”&gt;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</a:t>
            </a:r>
            <a:r>
              <a:rPr lang="en-US">
                <a:solidFill>
                  <a:srgbClr val="006699"/>
                </a:solidFill>
              </a:rPr>
              <a:t>&lt;uni:age	rdf:datatype=”&amp;xsd;integer”&gt;39&lt;/uni:age&gt;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&lt;/academicStaffMember&gt;</a:t>
            </a:r>
            <a:endParaRPr lang="sk-SK">
              <a:solidFill>
                <a:srgbClr val="006699"/>
              </a:solidFill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37480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OWL - enumerácia</a:t>
            </a:r>
            <a:endParaRPr lang="cs-CZ" sz="3200" b="1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33796" name="Text Box 6"/>
          <p:cNvSpPr txBox="1">
            <a:spLocks noChangeArrowheads="1"/>
          </p:cNvSpPr>
          <p:nvPr/>
        </p:nvSpPr>
        <p:spPr bwMode="auto">
          <a:xfrm>
            <a:off x="611188" y="1603375"/>
            <a:ext cx="8042275" cy="397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sk-SK" sz="2000"/>
              <a:t>Na rozdiel od typických databázových systémov, OWL nepredpokladá</a:t>
            </a:r>
          </a:p>
          <a:p>
            <a:r>
              <a:rPr lang="sk-SK" sz="2000"/>
              <a:t>	unikátne mená „unique-names-assumption“. </a:t>
            </a:r>
          </a:p>
          <a:p>
            <a:r>
              <a:rPr lang="sk-SK" sz="2000"/>
              <a:t>To že dva príklady majú rôzne mená alebo ID neznamená, </a:t>
            </a:r>
          </a:p>
          <a:p>
            <a:r>
              <a:rPr lang="sk-SK" sz="2000"/>
              <a:t>	že sú to rôzne individuá. </a:t>
            </a:r>
          </a:p>
          <a:p>
            <a:endParaRPr lang="sk-SK" sz="2000"/>
          </a:p>
          <a:p>
            <a:r>
              <a:rPr lang="sk-SK" sz="2000"/>
              <a:t>Príklad - každý kurz je učený aspoň jedným zamestnancom:</a:t>
            </a:r>
            <a:endParaRPr lang="en-US" sz="2000"/>
          </a:p>
          <a:p>
            <a:pPr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&lt;owl:ObjectProperty	rdf:ID=”</a:t>
            </a:r>
            <a:r>
              <a:rPr lang="sk-SK">
                <a:solidFill>
                  <a:srgbClr val="006699"/>
                </a:solidFill>
              </a:rPr>
              <a:t> #</a:t>
            </a:r>
            <a:r>
              <a:rPr lang="en-US">
                <a:solidFill>
                  <a:srgbClr val="006699"/>
                </a:solidFill>
              </a:rPr>
              <a:t>isTaughtBy”&gt;</a:t>
            </a:r>
          </a:p>
          <a:p>
            <a:pPr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</a:t>
            </a:r>
            <a:r>
              <a:rPr lang="en-US">
                <a:solidFill>
                  <a:srgbClr val="006699"/>
                </a:solidFill>
              </a:rPr>
              <a:t>&lt;rdf:type</a:t>
            </a:r>
            <a:r>
              <a:rPr lang="sk-SK">
                <a:solidFill>
                  <a:srgbClr val="006699"/>
                </a:solidFill>
              </a:rPr>
              <a:t>	</a:t>
            </a:r>
            <a:r>
              <a:rPr lang="en-US">
                <a:solidFill>
                  <a:srgbClr val="006699"/>
                </a:solidFill>
              </a:rPr>
              <a:t>	rdf:resource=”&amp;owl;FunctionalProperty” /&gt;</a:t>
            </a:r>
          </a:p>
          <a:p>
            <a:pPr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&lt;/owl:ObjectProperty&gt;</a:t>
            </a:r>
            <a:endParaRPr lang="sk-SK">
              <a:solidFill>
                <a:srgbClr val="006699"/>
              </a:solidFill>
            </a:endParaRPr>
          </a:p>
          <a:p>
            <a:endParaRPr lang="sk-SK" sz="2000"/>
          </a:p>
          <a:p>
            <a:r>
              <a:rPr lang="sk-SK" sz="2000"/>
              <a:t>Následne ustanovíme, že daný kurz je učený dvoma zamestnancami:</a:t>
            </a:r>
            <a:endParaRPr lang="en-US" sz="2000"/>
          </a:p>
          <a:p>
            <a:pPr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&lt;course	rdf:ID=”</a:t>
            </a:r>
            <a:r>
              <a:rPr lang="sk-SK">
                <a:solidFill>
                  <a:srgbClr val="006699"/>
                </a:solidFill>
              </a:rPr>
              <a:t> #</a:t>
            </a:r>
            <a:r>
              <a:rPr lang="en-US">
                <a:solidFill>
                  <a:srgbClr val="006699"/>
                </a:solidFill>
              </a:rPr>
              <a:t>CIT1111”&gt;</a:t>
            </a:r>
          </a:p>
          <a:p>
            <a:pPr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</a:t>
            </a:r>
            <a:r>
              <a:rPr lang="en-US">
                <a:solidFill>
                  <a:srgbClr val="006699"/>
                </a:solidFill>
              </a:rPr>
              <a:t>&lt;isTaughtBy	rdf:resource=”#949318”/&gt;</a:t>
            </a:r>
          </a:p>
          <a:p>
            <a:pPr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</a:t>
            </a:r>
            <a:r>
              <a:rPr lang="en-US">
                <a:solidFill>
                  <a:srgbClr val="006699"/>
                </a:solidFill>
              </a:rPr>
              <a:t>&lt;isTaughtBy	rdf:resource=”#949352”/&gt;</a:t>
            </a:r>
          </a:p>
          <a:p>
            <a:pPr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&lt;/course&gt;</a:t>
            </a:r>
            <a:endParaRPr lang="sk-SK">
              <a:solidFill>
                <a:srgbClr val="006699"/>
              </a:solidFill>
            </a:endParaRP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37480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OWL - enumerácia</a:t>
            </a:r>
            <a:endParaRPr lang="cs-CZ" sz="3200" b="1"/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611188" y="1628775"/>
            <a:ext cx="8170862" cy="459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sk-SK" sz="2000"/>
              <a:t>Systém môže validovať záver, že zdroje „949318“ a „949352“ sú rovné!</a:t>
            </a:r>
          </a:p>
          <a:p>
            <a:pPr marL="342900" indent="-342900"/>
            <a:r>
              <a:rPr lang="sk-SK" sz="2000"/>
              <a:t>Ak individuality majú byť rozoznané ako rozličné, </a:t>
            </a:r>
          </a:p>
          <a:p>
            <a:pPr marL="342900" indent="-342900"/>
            <a:r>
              <a:rPr lang="sk-SK" sz="2000"/>
              <a:t>musíme explicitne vložiť ich nerovnosť: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 </a:t>
            </a:r>
            <a:r>
              <a:rPr lang="en-US">
                <a:solidFill>
                  <a:srgbClr val="006699"/>
                </a:solidFill>
              </a:rPr>
              <a:t>&lt;lecturer	rdf:ID=”</a:t>
            </a:r>
            <a:r>
              <a:rPr lang="sk-SK">
                <a:solidFill>
                  <a:srgbClr val="006699"/>
                </a:solidFill>
              </a:rPr>
              <a:t> #</a:t>
            </a:r>
            <a:r>
              <a:rPr lang="en-US">
                <a:solidFill>
                  <a:srgbClr val="006699"/>
                </a:solidFill>
              </a:rPr>
              <a:t>949318”&gt;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</a:t>
            </a:r>
            <a:r>
              <a:rPr lang="en-US">
                <a:solidFill>
                  <a:srgbClr val="006699"/>
                </a:solidFill>
              </a:rPr>
              <a:t>&lt;owl:differentFrom	rdf:resource=”#949352”/&gt;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&lt;/lecturer&gt;</a:t>
            </a:r>
            <a:endParaRPr lang="sk-SK">
              <a:solidFill>
                <a:srgbClr val="006699"/>
              </a:solidFill>
            </a:endParaRPr>
          </a:p>
          <a:p>
            <a:pPr marL="342900" indent="-342900"/>
            <a:endParaRPr lang="sk-SK" sz="2000"/>
          </a:p>
          <a:p>
            <a:pPr marL="342900" indent="-342900"/>
            <a:r>
              <a:rPr lang="sk-SK" sz="2000"/>
              <a:t>Takéto výroky nerovnosti sa vyskytujú často. </a:t>
            </a:r>
          </a:p>
          <a:p>
            <a:pPr marL="342900" indent="-342900"/>
            <a:r>
              <a:rPr lang="sk-SK" sz="2000"/>
              <a:t>OWL preto poskytuje skrátený zápis individualít v danom zozname:  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&lt;owl:AllDifferent&gt;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</a:t>
            </a:r>
            <a:r>
              <a:rPr lang="en-US">
                <a:solidFill>
                  <a:srgbClr val="006699"/>
                </a:solidFill>
              </a:rPr>
              <a:t>&lt;owl:distinctMember		rdf:parseType=”Collection”&gt;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	</a:t>
            </a:r>
            <a:r>
              <a:rPr lang="en-US">
                <a:solidFill>
                  <a:srgbClr val="006699"/>
                </a:solidFill>
              </a:rPr>
              <a:t>&lt;lecturer</a:t>
            </a:r>
            <a:r>
              <a:rPr lang="sk-SK">
                <a:solidFill>
                  <a:srgbClr val="006699"/>
                </a:solidFill>
              </a:rPr>
              <a:t>	rdf:about=“949318“/&gt;</a:t>
            </a:r>
            <a:endParaRPr lang="en-US">
              <a:solidFill>
                <a:srgbClr val="006699"/>
              </a:solidFill>
            </a:endParaRP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	</a:t>
            </a:r>
            <a:r>
              <a:rPr lang="en-US">
                <a:solidFill>
                  <a:srgbClr val="006699"/>
                </a:solidFill>
              </a:rPr>
              <a:t>&lt;lecturer</a:t>
            </a:r>
            <a:r>
              <a:rPr lang="sk-SK">
                <a:solidFill>
                  <a:srgbClr val="006699"/>
                </a:solidFill>
              </a:rPr>
              <a:t>	rdf:about=“949352“/&gt;</a:t>
            </a:r>
            <a:endParaRPr lang="en-US">
              <a:solidFill>
                <a:srgbClr val="006699"/>
              </a:solidFill>
            </a:endParaRP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	</a:t>
            </a:r>
            <a:r>
              <a:rPr lang="en-US">
                <a:solidFill>
                  <a:srgbClr val="006699"/>
                </a:solidFill>
              </a:rPr>
              <a:t>&lt;lecturer</a:t>
            </a:r>
            <a:r>
              <a:rPr lang="sk-SK">
                <a:solidFill>
                  <a:srgbClr val="006699"/>
                </a:solidFill>
              </a:rPr>
              <a:t>	rdf:about=“949111“/&gt;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</a:t>
            </a:r>
            <a:r>
              <a:rPr lang="en-US">
                <a:solidFill>
                  <a:srgbClr val="006699"/>
                </a:solidFill>
              </a:rPr>
              <a:t>&lt;/owl:distinctMember&gt;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&lt;/owl:AllDifferent&gt;</a:t>
            </a:r>
            <a:endParaRPr lang="sk-SK">
              <a:solidFill>
                <a:srgbClr val="006699"/>
              </a:solidFill>
            </a:endParaRPr>
          </a:p>
          <a:p>
            <a:pPr marL="342900" indent="-342900"/>
            <a:endParaRPr lang="sk-SK" sz="2000"/>
          </a:p>
          <a:p>
            <a:pPr marL="342900" indent="-342900"/>
            <a:r>
              <a:rPr lang="sk-SK" sz="2000"/>
              <a:t>„owl:distinctMember“ môže byť použité v kombinácii s „owl:allDifferent“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383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OWL – dátové typy</a:t>
            </a:r>
            <a:endParaRPr lang="cs-CZ" sz="3200" b="1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684213" y="2060575"/>
            <a:ext cx="8374062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q"/>
            </a:pPr>
            <a:r>
              <a:rPr lang="sk-SK" sz="2000"/>
              <a:t>XML Schema poskytuje mechanizmus na konštrukciu dátových typov</a:t>
            </a:r>
          </a:p>
          <a:p>
            <a:pPr marL="342900" indent="-342900"/>
            <a:r>
              <a:rPr lang="sk-SK" sz="2000"/>
              <a:t>		definovaných používateľom</a:t>
            </a:r>
          </a:p>
          <a:p>
            <a:pPr marL="342900" indent="-342900"/>
            <a:r>
              <a:rPr lang="sk-SK" sz="2000"/>
              <a:t>		(dáta typu „adult age“, celé čísla väčšie ako 18), </a:t>
            </a:r>
          </a:p>
          <a:p>
            <a:pPr marL="342900" indent="-342900"/>
            <a:r>
              <a:rPr lang="sk-SK" sz="2000"/>
              <a:t>		Takto derivované dátové typy nemôžu byť použité v OWL.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sk-SK" sz="2000"/>
              <a:t>Teda, nie všetky dátové typy vybudované v XML Schema, </a:t>
            </a:r>
          </a:p>
          <a:p>
            <a:pPr marL="342900" indent="-342900"/>
            <a:r>
              <a:rPr lang="sk-SK" sz="2000"/>
              <a:t>		môžu byť použité v OWL.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sk-SK" sz="2000"/>
              <a:t>OWL odkazuje zoznam všetkých dátových typov XML Schemy. </a:t>
            </a:r>
          </a:p>
          <a:p>
            <a:pPr marL="342900" indent="-342900">
              <a:buFont typeface="Wingdings" pitchFamily="2" charset="2"/>
              <a:buChar char="q"/>
            </a:pPr>
            <a:r>
              <a:rPr lang="sk-SK" sz="2000"/>
              <a:t>Ale tento zoznam zahŕňa iba najčastejšie používané typy, </a:t>
            </a:r>
          </a:p>
          <a:p>
            <a:pPr marL="342900" indent="-342900"/>
            <a:r>
              <a:rPr lang="sk-SK" sz="2000"/>
              <a:t>		ako: reťazec, celé číslo, Boolean-ovská hodnota, čas a dátum. 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7324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OWL – informácie o verziách</a:t>
            </a:r>
            <a:endParaRPr lang="cs-CZ" sz="3200" b="1"/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611188" y="1531938"/>
            <a:ext cx="8216900" cy="527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sk-SK" sz="2000" dirty="0"/>
              <a:t>Bolo už uvedené vyjadrenie „</a:t>
            </a:r>
            <a:r>
              <a:rPr lang="sk-SK" sz="2000" dirty="0" err="1"/>
              <a:t>owl:priorVersion</a:t>
            </a:r>
            <a:r>
              <a:rPr lang="sk-SK" sz="2000" dirty="0"/>
              <a:t>“ ako časť hlavičky, </a:t>
            </a:r>
          </a:p>
          <a:p>
            <a:pPr marL="342900" indent="-342900">
              <a:defRPr/>
            </a:pPr>
            <a:r>
              <a:rPr lang="sk-SK" sz="2000" dirty="0"/>
              <a:t>slúžiaca na indikáciu predchádzajúcich verzií aktuálnej ontológie.</a:t>
            </a:r>
          </a:p>
          <a:p>
            <a:pPr marL="342900" indent="-342900">
              <a:defRPr/>
            </a:pPr>
            <a:r>
              <a:rPr lang="sk-SK" sz="2000" dirty="0"/>
              <a:t>OWL má tri ďalšie možnosti na vyjadrenia o verziách.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</a:rPr>
              <a:t>owl:versionInfo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sz="2000" dirty="0"/>
              <a:t>obsahuje reťazec s informáciou o aktuálnej verzii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</a:rPr>
              <a:t>owl:backwardCompatibleWith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sz="2000" dirty="0"/>
              <a:t>obsahuje odkaz na inú ontológiu.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sk-SK" sz="2000" dirty="0"/>
              <a:t>	Identifikuje špecifikovanú ontológiu ako </a:t>
            </a:r>
            <a:r>
              <a:rPr lang="sk-SK" sz="2000" dirty="0" err="1"/>
              <a:t>priórnu</a:t>
            </a:r>
            <a:r>
              <a:rPr lang="sk-SK" sz="2000" dirty="0"/>
              <a:t> verziu a indikuje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sk-SK" sz="2000" dirty="0"/>
              <a:t>	spätnú kompatibilitu (že identifikátory z predchádzajúcej verzie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sk-SK" sz="2000" dirty="0"/>
              <a:t>	majú tú istú plánovanú interpretáciu ako nová verzia).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sk-SK" sz="2000" dirty="0"/>
              <a:t>	To je pokyn pre autorov dokumentov, že môžu bezpečne zmeniť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sk-SK" sz="2000" dirty="0"/>
              <a:t>	ich dokumenty aby boli kompatibilné s novou verziou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sk-SK" sz="2000" dirty="0"/>
              <a:t>	(jednoduchou aktualizáciou deklarácií menného priestoru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sk-SK" sz="2000" dirty="0"/>
              <a:t>	a výrokom „</a:t>
            </a:r>
            <a:r>
              <a:rPr lang="sk-SK" sz="2000" dirty="0" err="1"/>
              <a:t>owl:imports</a:t>
            </a:r>
            <a:r>
              <a:rPr lang="sk-SK" sz="2000" dirty="0"/>
              <a:t>“, ktorý odkazuje na URL novej verzie).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</a:rPr>
              <a:t>owl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: </a:t>
            </a: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</a:rPr>
              <a:t>incompatibleWith</a:t>
            </a:r>
            <a:r>
              <a:rPr lang="sk-SK" sz="2000" dirty="0"/>
              <a:t>, na druhej strane, indikuje, že ide o neskoršiu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sk-SK" sz="2000" dirty="0"/>
              <a:t>	verziu odkazovanej ontológie (nie je s ňou spätne kompatibilná).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sk-SK" sz="2000" dirty="0"/>
              <a:t>	Je to vhodné pre autorov ontológie, ktorí chcú explicitne vyjadriť,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sk-SK" sz="2000" dirty="0"/>
              <a:t>	že dokumenty nemôžu „</a:t>
            </a:r>
            <a:r>
              <a:rPr lang="sk-SK" sz="2000" dirty="0" err="1"/>
              <a:t>apgreitovať</a:t>
            </a:r>
            <a:r>
              <a:rPr lang="sk-SK" sz="2000" dirty="0"/>
              <a:t>“ použitím novej verzie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sk-SK" sz="2000" dirty="0"/>
              <a:t>	bez kontroly, že zmeny sú požadované.</a:t>
            </a:r>
            <a:endParaRPr lang="sk-SK" sz="20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30718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Vrstvenie OWL</a:t>
            </a:r>
            <a:endParaRPr lang="cs-CZ" sz="3200" b="1"/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406400" y="1557338"/>
            <a:ext cx="8737600" cy="464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OWL </a:t>
            </a: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</a:rPr>
              <a:t>Full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sz="2000" dirty="0"/>
              <a:t>môže používať všetky konštruktory jazyka v akejkoľvek </a:t>
            </a:r>
          </a:p>
          <a:p>
            <a:pPr marL="342900" indent="-342900">
              <a:defRPr/>
            </a:pPr>
            <a:r>
              <a:rPr lang="sk-SK" sz="2000" dirty="0"/>
              <a:t>	kombinácii pokiaľ výsledok je legálne RDF.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OWL DL. </a:t>
            </a:r>
            <a:r>
              <a:rPr lang="sk-SK" sz="2000" dirty="0"/>
              <a:t>Využitie formálnych prepojení a počítačová spracovateľnosť</a:t>
            </a:r>
          </a:p>
          <a:p>
            <a:pPr marL="342900" indent="-342900">
              <a:defRPr/>
            </a:pPr>
            <a:r>
              <a:rPr lang="sk-SK" sz="2000" dirty="0"/>
              <a:t>	</a:t>
            </a:r>
            <a:r>
              <a:rPr lang="sk-SK" sz="2000" dirty="0" err="1"/>
              <a:t>Deskripčných</a:t>
            </a:r>
            <a:r>
              <a:rPr lang="sk-SK" sz="2000" dirty="0"/>
              <a:t> logík vyžadujú akceptovať obmedzenia: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>
                <a:solidFill>
                  <a:schemeClr val="bg1">
                    <a:lumMod val="25000"/>
                  </a:schemeClr>
                </a:solidFill>
              </a:rPr>
              <a:t>Segmentovanie slovníka</a:t>
            </a:r>
            <a:r>
              <a:rPr lang="sk-SK" sz="2000" dirty="0"/>
              <a:t>. Akýkoľvek zdroj môže byť iba triedou,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sk-SK" sz="2000" dirty="0"/>
              <a:t>	vlastnosťou typu a objektu, individualitou, dátovým typom,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sk-SK" sz="2000" dirty="0"/>
              <a:t>	dátovou hodnotou alebo časťou zabudovaného slovníka a nič iné.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sk-SK" sz="2000" dirty="0"/>
              <a:t>	Napríklad trieda nemôže byť zároveň individualitou, atď.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>
                <a:solidFill>
                  <a:schemeClr val="bg1">
                    <a:lumMod val="25000"/>
                  </a:schemeClr>
                </a:solidFill>
              </a:rPr>
              <a:t>Explicitné typovanie</a:t>
            </a:r>
            <a:r>
              <a:rPr lang="sk-SK" sz="2000" dirty="0"/>
              <a:t>. Nielenže všetky zdroje musia byť segmentované,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sk-SK" sz="2000" dirty="0"/>
              <a:t>	ale táto segmentácia musí byť určená explicitne. Napríklad,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sk-SK" sz="2000" dirty="0"/>
              <a:t>	ak ontológia obsahuje nasledovné:</a:t>
            </a:r>
          </a:p>
          <a:p>
            <a:pPr marL="1257300" lvl="2" indent="-342900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dirty="0">
                <a:solidFill>
                  <a:srgbClr val="006699"/>
                </a:solidFill>
              </a:rPr>
              <a:t>&lt;</a:t>
            </a:r>
            <a:r>
              <a:rPr lang="en-US" dirty="0" err="1">
                <a:solidFill>
                  <a:srgbClr val="006699"/>
                </a:solidFill>
              </a:rPr>
              <a:t>owl:Class</a:t>
            </a:r>
            <a:r>
              <a:rPr lang="en-US" dirty="0">
                <a:solidFill>
                  <a:srgbClr val="006699"/>
                </a:solidFill>
              </a:rPr>
              <a:t>	</a:t>
            </a:r>
            <a:r>
              <a:rPr lang="en-US" dirty="0" err="1">
                <a:solidFill>
                  <a:srgbClr val="006699"/>
                </a:solidFill>
              </a:rPr>
              <a:t>rdf:ID</a:t>
            </a:r>
            <a:r>
              <a:rPr lang="en-US" dirty="0">
                <a:solidFill>
                  <a:srgbClr val="006699"/>
                </a:solidFill>
              </a:rPr>
              <a:t>=”</a:t>
            </a:r>
            <a:r>
              <a:rPr lang="sk-SK" dirty="0">
                <a:solidFill>
                  <a:srgbClr val="006699"/>
                </a:solidFill>
              </a:rPr>
              <a:t> #</a:t>
            </a:r>
            <a:r>
              <a:rPr lang="en-US" dirty="0">
                <a:solidFill>
                  <a:srgbClr val="006699"/>
                </a:solidFill>
              </a:rPr>
              <a:t>C1”&gt;</a:t>
            </a:r>
          </a:p>
          <a:p>
            <a:pPr marL="1257300" lvl="2" indent="-342900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dirty="0">
                <a:solidFill>
                  <a:srgbClr val="006699"/>
                </a:solidFill>
              </a:rPr>
              <a:t>	&lt;</a:t>
            </a:r>
            <a:r>
              <a:rPr lang="en-US" dirty="0" err="1">
                <a:solidFill>
                  <a:srgbClr val="006699"/>
                </a:solidFill>
              </a:rPr>
              <a:t>rdfs:subClassOf</a:t>
            </a:r>
            <a:r>
              <a:rPr lang="en-US" dirty="0">
                <a:solidFill>
                  <a:srgbClr val="006699"/>
                </a:solidFill>
              </a:rPr>
              <a:t>	</a:t>
            </a:r>
            <a:r>
              <a:rPr lang="en-US" dirty="0" err="1">
                <a:solidFill>
                  <a:srgbClr val="006699"/>
                </a:solidFill>
              </a:rPr>
              <a:t>rdf:about</a:t>
            </a:r>
            <a:r>
              <a:rPr lang="en-US" dirty="0">
                <a:solidFill>
                  <a:srgbClr val="006699"/>
                </a:solidFill>
              </a:rPr>
              <a:t>=”C2” /&gt;</a:t>
            </a:r>
          </a:p>
          <a:p>
            <a:pPr marL="1257300" lvl="2" indent="-342900">
              <a:lnSpc>
                <a:spcPct val="75000"/>
              </a:lnSpc>
              <a:buFont typeface="Wingdings" pitchFamily="2" charset="2"/>
              <a:buNone/>
              <a:defRPr/>
            </a:pPr>
            <a:r>
              <a:rPr lang="en-US" dirty="0">
                <a:solidFill>
                  <a:srgbClr val="006699"/>
                </a:solidFill>
              </a:rPr>
              <a:t>&lt;/</a:t>
            </a:r>
            <a:r>
              <a:rPr lang="en-US" dirty="0" err="1">
                <a:solidFill>
                  <a:srgbClr val="006699"/>
                </a:solidFill>
              </a:rPr>
              <a:t>owl:Class</a:t>
            </a:r>
            <a:r>
              <a:rPr lang="en-US" dirty="0">
                <a:solidFill>
                  <a:srgbClr val="006699"/>
                </a:solidFill>
              </a:rPr>
              <a:t>&gt;</a:t>
            </a:r>
            <a:endParaRPr lang="sk-SK" dirty="0">
              <a:solidFill>
                <a:srgbClr val="006699"/>
              </a:solidFill>
            </a:endParaRPr>
          </a:p>
          <a:p>
            <a:pPr marL="1257300" lvl="2" indent="-342900">
              <a:buFont typeface="Wingdings" pitchFamily="2" charset="2"/>
              <a:buNone/>
              <a:defRPr/>
            </a:pPr>
            <a:r>
              <a:rPr lang="sk-SK" sz="2000" dirty="0"/>
              <a:t>Tak to už znamená, že C2je trieda. Ale OWL DL musí obsahovať aj:</a:t>
            </a:r>
          </a:p>
          <a:p>
            <a:pPr marL="1257300" lvl="2" indent="-342900">
              <a:buFont typeface="Wingdings" pitchFamily="2" charset="2"/>
              <a:buNone/>
              <a:defRPr/>
            </a:pPr>
            <a:r>
              <a:rPr lang="sk-SK" dirty="0">
                <a:solidFill>
                  <a:srgbClr val="006699"/>
                </a:solidFill>
              </a:rPr>
              <a:t>&lt;</a:t>
            </a:r>
            <a:r>
              <a:rPr lang="sk-SK" dirty="0" err="1">
                <a:solidFill>
                  <a:srgbClr val="006699"/>
                </a:solidFill>
              </a:rPr>
              <a:t>owl:Class</a:t>
            </a:r>
            <a:r>
              <a:rPr lang="sk-SK" dirty="0">
                <a:solidFill>
                  <a:srgbClr val="006699"/>
                </a:solidFill>
              </a:rPr>
              <a:t>	rdf:ID=“#C2“/&gt;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30718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Vrstvenie OWL</a:t>
            </a:r>
            <a:endParaRPr lang="cs-CZ" sz="3200" b="1"/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539750" y="1773238"/>
            <a:ext cx="8283575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>
                <a:solidFill>
                  <a:schemeClr val="bg1">
                    <a:lumMod val="25000"/>
                  </a:schemeClr>
                </a:solidFill>
              </a:rPr>
              <a:t>Separácia vlastností</a:t>
            </a:r>
            <a:r>
              <a:rPr lang="sk-SK" sz="2000" dirty="0"/>
              <a:t>. Pre účinnosť prvého obmedzenia platí, že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sk-SK" sz="2000" dirty="0"/>
              <a:t>	vlastnosti objektov a vlastnosti dátových typov sú </a:t>
            </a:r>
            <a:r>
              <a:rPr lang="sk-SK" sz="2000" dirty="0" err="1"/>
              <a:t>disjunktné</a:t>
            </a:r>
            <a:r>
              <a:rPr lang="sk-SK" sz="2000" dirty="0"/>
              <a:t>.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sk-SK" sz="2000" dirty="0"/>
              <a:t>	Teda vlastnosti dátového typu nemusia byť špecifikované:</a:t>
            </a:r>
          </a:p>
          <a:p>
            <a:pPr marL="2171700" lvl="4" indent="-342900">
              <a:defRPr/>
            </a:pPr>
            <a:r>
              <a:rPr lang="sk-SK" dirty="0">
                <a:solidFill>
                  <a:srgbClr val="0033CC"/>
                </a:solidFill>
              </a:rPr>
              <a:t>	</a:t>
            </a:r>
            <a:r>
              <a:rPr lang="sk-SK" dirty="0" err="1">
                <a:solidFill>
                  <a:schemeClr val="accent6">
                    <a:lumMod val="50000"/>
                  </a:schemeClr>
                </a:solidFill>
              </a:rPr>
              <a:t>owl:inverseOf</a:t>
            </a:r>
            <a:endParaRPr lang="sk-SK" dirty="0">
              <a:solidFill>
                <a:schemeClr val="accent6">
                  <a:lumMod val="50000"/>
                </a:schemeClr>
              </a:solidFill>
            </a:endParaRPr>
          </a:p>
          <a:p>
            <a:pPr marL="2171700" lvl="4" indent="-342900">
              <a:defRPr/>
            </a:pPr>
            <a:r>
              <a:rPr lang="sk-SK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sk-SK" dirty="0" err="1">
                <a:solidFill>
                  <a:schemeClr val="accent6">
                    <a:lumMod val="50000"/>
                  </a:schemeClr>
                </a:solidFill>
              </a:rPr>
              <a:t>owl:FunctionalProperty</a:t>
            </a:r>
            <a:endParaRPr lang="sk-SK" dirty="0">
              <a:solidFill>
                <a:schemeClr val="accent6">
                  <a:lumMod val="50000"/>
                </a:schemeClr>
              </a:solidFill>
            </a:endParaRPr>
          </a:p>
          <a:p>
            <a:pPr marL="2171700" lvl="4" indent="-342900">
              <a:defRPr/>
            </a:pPr>
            <a:r>
              <a:rPr lang="sk-SK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sk-SK" dirty="0" err="1">
                <a:solidFill>
                  <a:schemeClr val="accent6">
                    <a:lumMod val="50000"/>
                  </a:schemeClr>
                </a:solidFill>
              </a:rPr>
              <a:t>owl:InverseFunctionalProperty</a:t>
            </a:r>
            <a:endParaRPr lang="sk-SK" dirty="0">
              <a:solidFill>
                <a:schemeClr val="accent6">
                  <a:lumMod val="50000"/>
                </a:schemeClr>
              </a:solidFill>
            </a:endParaRPr>
          </a:p>
          <a:p>
            <a:pPr marL="2171700" lvl="4" indent="-342900">
              <a:defRPr/>
            </a:pPr>
            <a:r>
              <a:rPr lang="sk-SK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sk-SK" dirty="0" err="1">
                <a:solidFill>
                  <a:schemeClr val="accent6">
                    <a:lumMod val="50000"/>
                  </a:schemeClr>
                </a:solidFill>
              </a:rPr>
              <a:t>owl:SymetricProperty</a:t>
            </a:r>
            <a:r>
              <a:rPr lang="sk-SK" dirty="0">
                <a:solidFill>
                  <a:schemeClr val="accent6">
                    <a:lumMod val="50000"/>
                  </a:schemeClr>
                </a:solidFill>
              </a:rPr>
              <a:t>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>
                <a:solidFill>
                  <a:schemeClr val="bg1">
                    <a:lumMod val="25000"/>
                  </a:schemeClr>
                </a:solidFill>
              </a:rPr>
              <a:t>Žiadne tranzitívne obmedzenia mohutnosti</a:t>
            </a:r>
            <a:r>
              <a:rPr lang="sk-SK" sz="2000" dirty="0"/>
              <a:t>. Pre tranzitívne vlastnosti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sk-SK" sz="2000" dirty="0"/>
              <a:t>	nie sú obmedzenia mohutnosti.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>
                <a:solidFill>
                  <a:schemeClr val="bg1">
                    <a:lumMod val="25000"/>
                  </a:schemeClr>
                </a:solidFill>
              </a:rPr>
              <a:t>Obmedzené anonymné triedy</a:t>
            </a:r>
            <a:r>
              <a:rPr lang="sk-SK" sz="2000" dirty="0"/>
              <a:t>. Anonymné triedy sa môžu vyskytnúť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sk-SK" sz="2000" dirty="0"/>
              <a:t>	iba ako domény a rozsahy tak „</a:t>
            </a:r>
            <a:r>
              <a:rPr lang="sk-SK" sz="2000" dirty="0" err="1"/>
              <a:t>owl:equivalentClass</a:t>
            </a:r>
            <a:r>
              <a:rPr lang="sk-SK" sz="2000" dirty="0"/>
              <a:t>“ a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sk-SK" sz="2000" dirty="0"/>
              <a:t>	„</a:t>
            </a:r>
            <a:r>
              <a:rPr lang="sk-SK" sz="2000" dirty="0" err="1"/>
              <a:t>owl:disjointWith</a:t>
            </a:r>
            <a:r>
              <a:rPr lang="sk-SK" sz="2000" dirty="0"/>
              <a:t>“, ako aj rozsahy (nie domény) „</a:t>
            </a:r>
            <a:r>
              <a:rPr lang="sk-SK" sz="2000" dirty="0" err="1"/>
              <a:t>rdfs:subClassOf</a:t>
            </a:r>
            <a:r>
              <a:rPr lang="sk-SK" sz="2000" dirty="0"/>
              <a:t>“. 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30718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Vrstvenie OWL</a:t>
            </a:r>
            <a:endParaRPr lang="cs-CZ" sz="3200" b="1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684213" y="2349500"/>
            <a:ext cx="8170862" cy="2554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OWL </a:t>
            </a: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</a:rPr>
              <a:t>Lite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sz="2000" dirty="0"/>
              <a:t>ontológia musí byť OWL DL ontológiou a musí spĺňať </a:t>
            </a:r>
          </a:p>
          <a:p>
            <a:pPr marL="342900" indent="-342900">
              <a:defRPr/>
            </a:pPr>
            <a:r>
              <a:rPr lang="sk-SK" sz="2000" dirty="0"/>
              <a:t>nasledovné obmedzenia: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>
                <a:solidFill>
                  <a:schemeClr val="bg1">
                    <a:lumMod val="25000"/>
                  </a:schemeClr>
                </a:solidFill>
              </a:rPr>
              <a:t>Nepovoľujú sa konštruktory </a:t>
            </a:r>
            <a:r>
              <a:rPr lang="sk-SK" sz="2000" dirty="0"/>
              <a:t>„</a:t>
            </a:r>
            <a:r>
              <a:rPr lang="sk-SK" sz="2000" dirty="0" err="1"/>
              <a:t>owl:oneOf</a:t>
            </a:r>
            <a:r>
              <a:rPr lang="sk-SK" sz="2000" dirty="0"/>
              <a:t>“, „</a:t>
            </a:r>
            <a:r>
              <a:rPr lang="sk-SK" sz="2000" dirty="0" err="1"/>
              <a:t>owl:disjointWith</a:t>
            </a:r>
            <a:r>
              <a:rPr lang="sk-SK" sz="2000" dirty="0"/>
              <a:t>“,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sk-SK" sz="2000" dirty="0"/>
              <a:t>	„</a:t>
            </a:r>
            <a:r>
              <a:rPr lang="sk-SK" sz="2000" dirty="0" err="1"/>
              <a:t>owl:unionOf</a:t>
            </a:r>
            <a:r>
              <a:rPr lang="sk-SK" sz="2000" dirty="0"/>
              <a:t>“, „</a:t>
            </a:r>
            <a:r>
              <a:rPr lang="sk-SK" sz="2000" dirty="0" err="1"/>
              <a:t>owl:complementOf</a:t>
            </a:r>
            <a:r>
              <a:rPr lang="sk-SK" sz="2000" dirty="0"/>
              <a:t>“ a „</a:t>
            </a:r>
            <a:r>
              <a:rPr lang="sk-SK" sz="2000" dirty="0" err="1"/>
              <a:t>owl:hasValue</a:t>
            </a:r>
            <a:r>
              <a:rPr lang="sk-SK" sz="2000" dirty="0"/>
              <a:t>“.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Na </a:t>
            </a:r>
            <a:r>
              <a:rPr lang="sk-SK" sz="2000" dirty="0">
                <a:solidFill>
                  <a:schemeClr val="bg1">
                    <a:lumMod val="25000"/>
                  </a:schemeClr>
                </a:solidFill>
              </a:rPr>
              <a:t>určenie mohutnosti </a:t>
            </a:r>
            <a:r>
              <a:rPr lang="sk-SK" sz="2000" dirty="0"/>
              <a:t>(</a:t>
            </a:r>
            <a:r>
              <a:rPr lang="sk-SK" sz="2000" dirty="0" err="1"/>
              <a:t>minimal</a:t>
            </a:r>
            <a:r>
              <a:rPr lang="sk-SK" sz="2000" dirty="0"/>
              <a:t>, </a:t>
            </a:r>
            <a:r>
              <a:rPr lang="sk-SK" sz="2000" dirty="0" err="1"/>
              <a:t>maximal</a:t>
            </a:r>
            <a:r>
              <a:rPr lang="sk-SK" sz="2000" dirty="0"/>
              <a:t> a </a:t>
            </a:r>
            <a:r>
              <a:rPr lang="sk-SK" sz="2000" dirty="0" err="1"/>
              <a:t>exact</a:t>
            </a:r>
            <a:r>
              <a:rPr lang="sk-SK" sz="2000" dirty="0"/>
              <a:t>) je možné použiť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sk-SK" sz="2000" dirty="0"/>
              <a:t>	hodnoty 0 alebo1. Nie dlhšie ľubovoľné pozitívne celé číslo.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>
                <a:solidFill>
                  <a:schemeClr val="bg1">
                    <a:lumMod val="25000"/>
                  </a:schemeClr>
                </a:solidFill>
              </a:rPr>
              <a:t>Výrok „</a:t>
            </a:r>
            <a:r>
              <a:rPr lang="sk-SK" sz="2000" dirty="0" err="1">
                <a:solidFill>
                  <a:schemeClr val="bg1">
                    <a:lumMod val="25000"/>
                  </a:schemeClr>
                </a:solidFill>
              </a:rPr>
              <a:t>owl:equivalentClass</a:t>
            </a:r>
            <a:r>
              <a:rPr lang="sk-SK" sz="2000" dirty="0">
                <a:solidFill>
                  <a:schemeClr val="bg1">
                    <a:lumMod val="25000"/>
                  </a:schemeClr>
                </a:solidFill>
              </a:rPr>
              <a:t>“ </a:t>
            </a:r>
            <a:r>
              <a:rPr lang="sk-SK" sz="2000" dirty="0"/>
              <a:t>nemôže byť tvorený medzi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sk-SK" sz="2000" dirty="0"/>
              <a:t>	anonymnými triedami, ale iba medzi identifikátormi tried. 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91343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OWL v OWL – menný priestor</a:t>
            </a:r>
            <a:endParaRPr lang="cs-CZ" sz="3200" b="1"/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611188" y="1612900"/>
            <a:ext cx="7759700" cy="426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&lt;?xml version=”1.0”?&gt;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&lt;!DOCTYPE owl [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&lt;!ENTITY	rdf	“</a:t>
            </a:r>
            <a:r>
              <a:rPr lang="en-US">
                <a:solidFill>
                  <a:srgbClr val="006699"/>
                </a:solidFill>
                <a:hlinkClick r:id="rId2"/>
              </a:rPr>
              <a:t>http://www.w3.org/1999/02/22-rdf-syntax-ns#</a:t>
            </a:r>
            <a:r>
              <a:rPr lang="en-US">
                <a:solidFill>
                  <a:srgbClr val="006699"/>
                </a:solidFill>
              </a:rPr>
              <a:t>”&gt;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&lt;!ENTITY	rdfs 	“</a:t>
            </a:r>
            <a:r>
              <a:rPr lang="en-US">
                <a:solidFill>
                  <a:srgbClr val="006699"/>
                </a:solidFill>
                <a:hlinkClick r:id="rId3"/>
              </a:rPr>
              <a:t>http://www.w3.org/2000/01/rdf-schema#</a:t>
            </a:r>
            <a:r>
              <a:rPr lang="en-US">
                <a:solidFill>
                  <a:srgbClr val="006699"/>
                </a:solidFill>
              </a:rPr>
              <a:t>”&gt;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&lt;!ENTITY	xsd 	“</a:t>
            </a:r>
            <a:r>
              <a:rPr lang="en-US">
                <a:solidFill>
                  <a:srgbClr val="006699"/>
                </a:solidFill>
                <a:hlinkClick r:id="rId4"/>
              </a:rPr>
              <a:t>http://www.w3.org/2001/XMLSchema#</a:t>
            </a:r>
            <a:r>
              <a:rPr lang="en-US">
                <a:solidFill>
                  <a:srgbClr val="006699"/>
                </a:solidFill>
              </a:rPr>
              <a:t>”&gt;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&lt;!ENTITY	owl	“</a:t>
            </a:r>
            <a:r>
              <a:rPr lang="en-US">
                <a:solidFill>
                  <a:srgbClr val="006699"/>
                </a:solidFill>
                <a:hlinkClick r:id="rId5"/>
              </a:rPr>
              <a:t>http://www.w3.org/2002/07/owl#</a:t>
            </a:r>
            <a:r>
              <a:rPr lang="en-US">
                <a:solidFill>
                  <a:srgbClr val="006699"/>
                </a:solidFill>
              </a:rPr>
              <a:t>”&gt;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&lt;rdf:RDF&gt;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xml:base	=“</a:t>
            </a:r>
            <a:r>
              <a:rPr lang="en-US">
                <a:solidFill>
                  <a:srgbClr val="006699"/>
                </a:solidFill>
                <a:hlinkClick r:id="rId5"/>
              </a:rPr>
              <a:t>http://www.w3.org/2002/07/owl</a:t>
            </a:r>
            <a:r>
              <a:rPr lang="en-US">
                <a:solidFill>
                  <a:srgbClr val="006699"/>
                </a:solidFill>
              </a:rPr>
              <a:t>”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xmlns	=”&amp;owl;”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xmlns:owl	=”&amp;owl;”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</a:t>
            </a:r>
            <a:r>
              <a:rPr lang="en-US">
                <a:solidFill>
                  <a:srgbClr val="006699"/>
                </a:solidFill>
              </a:rPr>
              <a:t>xmlns:rdf	=”&amp;rdf;”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</a:t>
            </a:r>
            <a:r>
              <a:rPr lang="en-US">
                <a:solidFill>
                  <a:srgbClr val="006699"/>
                </a:solidFill>
              </a:rPr>
              <a:t>xmlns:rdfs	=”&amp;rdfs;”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</a:t>
            </a:r>
            <a:r>
              <a:rPr lang="en-US">
                <a:solidFill>
                  <a:srgbClr val="006699"/>
                </a:solidFill>
              </a:rPr>
              <a:t>xmlns:dc	=</a:t>
            </a:r>
            <a:r>
              <a:rPr lang="en-US">
                <a:solidFill>
                  <a:srgbClr val="006699"/>
                </a:solidFill>
                <a:hlinkClick r:id="rId6"/>
              </a:rPr>
              <a:t>http://pur1.org/dc/element/1.1/</a:t>
            </a:r>
            <a:r>
              <a:rPr lang="en-US">
                <a:solidFill>
                  <a:srgbClr val="006699"/>
                </a:solidFill>
              </a:rPr>
              <a:t>&gt;</a:t>
            </a:r>
            <a:endParaRPr lang="sk-SK">
              <a:solidFill>
                <a:srgbClr val="006699"/>
              </a:solidFill>
            </a:endParaRPr>
          </a:p>
          <a:p>
            <a:pPr marL="342900" indent="-342900"/>
            <a:endParaRPr lang="sk-SK"/>
          </a:p>
          <a:p>
            <a:pPr marL="342900" indent="-342900"/>
            <a:r>
              <a:rPr lang="sk-SK" sz="2000"/>
              <a:t>URI aktuálneho dokumentu (definície OWL) je definované </a:t>
            </a:r>
          </a:p>
          <a:p>
            <a:pPr marL="342900" indent="-342900"/>
            <a:r>
              <a:rPr lang="sk-SK" sz="2000"/>
              <a:t>ako defoltový menný priestor. </a:t>
            </a:r>
          </a:p>
          <a:p>
            <a:pPr marL="342900" indent="-342900"/>
            <a:r>
              <a:rPr lang="sk-SK" sz="2000"/>
              <a:t>Preto sa prefix „owl“ v ďalšom nebude používať. </a:t>
            </a:r>
          </a:p>
          <a:p>
            <a:pPr marL="342900" indent="-342900"/>
            <a:r>
              <a:rPr lang="sk-SK" sz="2000"/>
              <a:t>Entity XML dovoľujú obmedziť výskyty URL v hodnotách atribútov.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0339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OWL v OWL – metatriedy</a:t>
            </a:r>
            <a:endParaRPr lang="cs-CZ" sz="3200" b="1"/>
          </a:p>
        </p:txBody>
      </p:sp>
      <p:sp>
        <p:nvSpPr>
          <p:cNvPr id="4198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611188" y="1531938"/>
            <a:ext cx="8089900" cy="527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sk-SK" sz="2000"/>
              <a:t>Trieda všetkých OWL tried je podtriedou triedy všetkých RDFS tried:</a:t>
            </a:r>
            <a:endParaRPr lang="en-US" sz="2000"/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&lt;rdfs:Class	rdf:ID=”</a:t>
            </a:r>
            <a:r>
              <a:rPr lang="sk-SK">
                <a:solidFill>
                  <a:srgbClr val="006699"/>
                </a:solidFill>
              </a:rPr>
              <a:t> #</a:t>
            </a:r>
            <a:r>
              <a:rPr lang="en-US">
                <a:solidFill>
                  <a:srgbClr val="006699"/>
                </a:solidFill>
              </a:rPr>
              <a:t>Class”&gt;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&lt;rdfs:label&gt;Class&lt;/rdfs:label&gt;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&lt;rdfs:comment&gt;The class of all OWL classes&lt;/rdfs:comment&gt;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&lt;rdfs:subClassOf	rdf:resource=”&amp;rdfs;Class”/&gt;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&lt;/rdfs:Class&gt;</a:t>
            </a:r>
          </a:p>
          <a:p>
            <a:pPr marL="342900" indent="-342900"/>
            <a:r>
              <a:rPr lang="en-US" sz="2000"/>
              <a:t>“</a:t>
            </a:r>
            <a:r>
              <a:rPr lang="sk-SK" sz="2000"/>
              <a:t>Thing“ je najvšeobecnejšia trieda objektov v OWL, </a:t>
            </a:r>
          </a:p>
          <a:p>
            <a:pPr marL="342900" indent="-342900"/>
            <a:r>
              <a:rPr lang="sk-SK" sz="2000"/>
              <a:t>a „Nothing“ je najšpecifickejšia – prázdna trieda objektov. Majme:</a:t>
            </a:r>
          </a:p>
          <a:p>
            <a:pPr marL="342900" indent="-342900"/>
            <a:r>
              <a:rPr lang="sk-SK"/>
              <a:t>Thing = Nothing U Nothing</a:t>
            </a:r>
            <a:r>
              <a:rPr lang="sk-SK" baseline="30000"/>
              <a:t>c</a:t>
            </a:r>
          </a:p>
          <a:p>
            <a:pPr marL="342900" indent="-342900"/>
            <a:r>
              <a:rPr lang="sk-SK"/>
              <a:t>Nothing = Thing</a:t>
            </a:r>
            <a:r>
              <a:rPr lang="sk-SK" baseline="30000"/>
              <a:t>c</a:t>
            </a:r>
            <a:r>
              <a:rPr lang="sk-SK"/>
              <a:t> = Nothing</a:t>
            </a:r>
            <a:r>
              <a:rPr lang="sk-SK" baseline="30000"/>
              <a:t>c</a:t>
            </a:r>
            <a:r>
              <a:rPr lang="sk-SK"/>
              <a:t> ∩ Nothing</a:t>
            </a:r>
            <a:r>
              <a:rPr lang="sk-SK" baseline="30000"/>
              <a:t>cc</a:t>
            </a:r>
            <a:r>
              <a:rPr lang="sk-SK"/>
              <a:t> = 0. Reprezentácia bude nasledovná:</a:t>
            </a:r>
            <a:endParaRPr lang="en-US"/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&lt;Class	rdf:ID=”</a:t>
            </a:r>
            <a:r>
              <a:rPr lang="sk-SK">
                <a:solidFill>
                  <a:srgbClr val="006699"/>
                </a:solidFill>
              </a:rPr>
              <a:t> #</a:t>
            </a:r>
            <a:r>
              <a:rPr lang="en-US">
                <a:solidFill>
                  <a:srgbClr val="006699"/>
                </a:solidFill>
              </a:rPr>
              <a:t>Thing”&gt;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&lt;rdfs:label&gt;Thing&lt;/rdfs:label&gt;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&lt;unionOf	rdf:parseType=”Collection”&gt;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	&lt;Class	rdf:about=”#Nothing”/&gt;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	&lt;Class&gt;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		&lt;complementOf	rdf:resource=#Nothing”/&gt;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	&lt;/Class&gt;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&lt;/unionOf&gt;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&lt;/Class&gt;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&lt;Class	rdf:ID=”</a:t>
            </a:r>
            <a:r>
              <a:rPr lang="sk-SK">
                <a:solidFill>
                  <a:srgbClr val="006699"/>
                </a:solidFill>
              </a:rPr>
              <a:t> #</a:t>
            </a:r>
            <a:r>
              <a:rPr lang="en-US">
                <a:solidFill>
                  <a:srgbClr val="006699"/>
                </a:solidFill>
              </a:rPr>
              <a:t>Nothing”&gt;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&lt;rdfs:label&gt;Nothing&lt;/rdfs:label&gt;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&lt;complementOf	rdf:resorce=#Thing”/&gt;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&lt;/Class&gt;</a:t>
            </a:r>
            <a:endParaRPr lang="sk-SK">
              <a:solidFill>
                <a:srgbClr val="006699"/>
              </a:solidFill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66976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Požiadavky na ontologické jazyky</a:t>
            </a:r>
            <a:endParaRPr lang="cs-CZ" sz="3200" b="1"/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611188" y="1484313"/>
            <a:ext cx="8312150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Char char="q"/>
              <a:defRPr/>
            </a:pPr>
            <a:r>
              <a:rPr lang="sk-SK" dirty="0"/>
              <a:t>Dobre definovaná syntax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dirty="0"/>
              <a:t>Formálna sémantika (Popisuje význam znalostí presne. Nie je možná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sk-SK" dirty="0"/>
              <a:t>	odlišná interpretácia rôznymi ľuďmi.)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dirty="0"/>
              <a:t>Konvenčnosť vyjadrení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dirty="0"/>
              <a:t>Efektívna podpora odvádzania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dirty="0"/>
              <a:t>Dostačujúca vyjadrovacia sila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endParaRPr lang="sk-SK" dirty="0"/>
          </a:p>
          <a:p>
            <a:pPr marL="342900" indent="-342900">
              <a:defRPr/>
            </a:pPr>
            <a:r>
              <a:rPr lang="sk-SK" dirty="0"/>
              <a:t>Formálna sémantika dovoľuje ľuďom odôvodňovať znalosti. Pri ontologických </a:t>
            </a:r>
          </a:p>
          <a:p>
            <a:pPr marL="342900" indent="-342900">
              <a:defRPr/>
            </a:pPr>
            <a:r>
              <a:rPr lang="sk-SK" dirty="0"/>
              <a:t>znalostiach môžeme odvádzať:</a:t>
            </a:r>
          </a:p>
          <a:p>
            <a:pPr marL="342900" indent="-342900">
              <a:defRPr/>
            </a:pPr>
            <a:r>
              <a:rPr lang="sk-SK" i="1" dirty="0">
                <a:solidFill>
                  <a:schemeClr val="accent6">
                    <a:lumMod val="50000"/>
                  </a:schemeClr>
                </a:solidFill>
              </a:rPr>
              <a:t>Členstvo v triede.</a:t>
            </a:r>
            <a:r>
              <a:rPr lang="sk-SK" dirty="0"/>
              <a:t> Ak x je príkladom triedy C a C je podtriedou D, </a:t>
            </a:r>
          </a:p>
          <a:p>
            <a:pPr marL="342900" indent="-342900">
              <a:defRPr/>
            </a:pPr>
            <a:r>
              <a:rPr lang="sk-SK" dirty="0"/>
              <a:t>	potom môžeme odvodiť, že x je príkladom triedy D.</a:t>
            </a:r>
          </a:p>
          <a:p>
            <a:pPr marL="342900" indent="-342900">
              <a:defRPr/>
            </a:pPr>
            <a:r>
              <a:rPr lang="sk-SK" i="1" dirty="0">
                <a:solidFill>
                  <a:schemeClr val="accent6">
                    <a:lumMod val="50000"/>
                  </a:schemeClr>
                </a:solidFill>
              </a:rPr>
              <a:t>Ekvivalenciu tried</a:t>
            </a:r>
            <a:r>
              <a:rPr lang="sk-SK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sk-SK" dirty="0"/>
              <a:t>Ak trieda A je ekvivalentná triede B a trieda B je ekvivalentná </a:t>
            </a:r>
          </a:p>
          <a:p>
            <a:pPr marL="342900" indent="-342900">
              <a:defRPr/>
            </a:pPr>
            <a:r>
              <a:rPr lang="sk-SK" dirty="0"/>
              <a:t>	triede C, potom A je ekvivalentné C takisto. </a:t>
            </a:r>
          </a:p>
          <a:p>
            <a:pPr marL="342900" indent="-342900">
              <a:defRPr/>
            </a:pPr>
            <a:r>
              <a:rPr lang="sk-SK" i="1" dirty="0">
                <a:solidFill>
                  <a:schemeClr val="accent6">
                    <a:lumMod val="50000"/>
                  </a:schemeClr>
                </a:solidFill>
              </a:rPr>
              <a:t>Nekonzistenciu.</a:t>
            </a:r>
            <a:r>
              <a:rPr lang="sk-SK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dirty="0"/>
              <a:t>Predpokladajme, že je deklarované x ako príklad triedy A, </a:t>
            </a:r>
          </a:p>
          <a:p>
            <a:pPr marL="342900" indent="-342900">
              <a:defRPr/>
            </a:pPr>
            <a:r>
              <a:rPr lang="sk-SK" dirty="0"/>
              <a:t>	a že A je podtriedou B∩C, A je podtriedou D</a:t>
            </a:r>
            <a:r>
              <a:rPr lang="en-US" dirty="0"/>
              <a:t>,</a:t>
            </a:r>
            <a:r>
              <a:rPr lang="sk-SK" dirty="0"/>
              <a:t> B a D sú </a:t>
            </a:r>
            <a:r>
              <a:rPr lang="sk-SK" dirty="0" err="1"/>
              <a:t>disjunktné</a:t>
            </a:r>
            <a:r>
              <a:rPr lang="sk-SK" dirty="0"/>
              <a:t>. </a:t>
            </a:r>
          </a:p>
          <a:p>
            <a:pPr marL="342900" indent="-342900">
              <a:defRPr/>
            </a:pPr>
            <a:r>
              <a:rPr lang="sk-SK" dirty="0"/>
              <a:t>	Potom je tu </a:t>
            </a:r>
            <a:r>
              <a:rPr lang="en-US" dirty="0"/>
              <a:t>ne</a:t>
            </a:r>
            <a:r>
              <a:rPr lang="sk-SK" dirty="0"/>
              <a:t>konzistencia, pretože A môže byť prázdne, </a:t>
            </a:r>
          </a:p>
          <a:p>
            <a:pPr marL="342900" indent="-342900">
              <a:defRPr/>
            </a:pPr>
            <a:r>
              <a:rPr lang="sk-SK" dirty="0"/>
              <a:t>	ale zároveň môže mať príklad x. To je indikácia chyby v ontológii.</a:t>
            </a:r>
          </a:p>
          <a:p>
            <a:pPr marL="342900" indent="-342900">
              <a:defRPr/>
            </a:pPr>
            <a:r>
              <a:rPr lang="sk-SK" i="1" dirty="0">
                <a:solidFill>
                  <a:schemeClr val="accent6">
                    <a:lumMod val="50000"/>
                  </a:schemeClr>
                </a:solidFill>
              </a:rPr>
              <a:t>Klasifikáciu.</a:t>
            </a:r>
            <a:r>
              <a:rPr lang="sk-SK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6362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OWL v OWL – ekvivalencia tried</a:t>
            </a:r>
            <a:endParaRPr lang="cs-CZ" sz="3200" b="1"/>
          </a:p>
        </p:txBody>
      </p:sp>
      <p:sp>
        <p:nvSpPr>
          <p:cNvPr id="43011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43012" name="Text Box 4"/>
          <p:cNvSpPr txBox="1">
            <a:spLocks noChangeArrowheads="1"/>
          </p:cNvSpPr>
          <p:nvPr/>
        </p:nvSpPr>
        <p:spPr bwMode="auto">
          <a:xfrm>
            <a:off x="611188" y="1531938"/>
            <a:ext cx="7170737" cy="487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sk-SK" sz="2000"/>
              <a:t>Ekvivalencia tried vyjadrená pomocou “owl:EquivalentClass”. </a:t>
            </a:r>
          </a:p>
          <a:p>
            <a:pPr marL="342900" indent="-342900"/>
            <a:r>
              <a:rPr lang="sk-SK" sz="2000"/>
              <a:t>Je analogická „owl:EquivalentProperty“. </a:t>
            </a:r>
          </a:p>
          <a:p>
            <a:pPr marL="342900" indent="-342900"/>
            <a:r>
              <a:rPr lang="sk-SK" sz="2000"/>
              <a:t>Výroky o disjunktnosti môžu byť definované medzi triedami:</a:t>
            </a:r>
            <a:endParaRPr lang="en-US" sz="2000"/>
          </a:p>
          <a:p>
            <a:pPr marL="342900" indent="-342900"/>
            <a:endParaRPr lang="en-US" sz="2000"/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</a:t>
            </a:r>
            <a:r>
              <a:rPr lang="sk-SK">
                <a:solidFill>
                  <a:srgbClr val="006699"/>
                </a:solidFill>
              </a:rPr>
              <a:t>rd</a:t>
            </a:r>
            <a:r>
              <a:rPr lang="en-US">
                <a:solidFill>
                  <a:srgbClr val="006699"/>
                </a:solidFill>
              </a:rPr>
              <a:t>f:Property	rdf:ID=”</a:t>
            </a:r>
            <a:r>
              <a:rPr lang="sk-SK">
                <a:solidFill>
                  <a:srgbClr val="006699"/>
                </a:solidFill>
              </a:rPr>
              <a:t> #</a:t>
            </a:r>
            <a:r>
              <a:rPr lang="en-US">
                <a:solidFill>
                  <a:srgbClr val="006699"/>
                </a:solidFill>
              </a:rPr>
              <a:t>EquivalentClass”&gt;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&lt;rdfs:label&gt;EquivalentClass&lt;/rdfs:label&gt;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&lt;rdfs:subPropertyOf	rdf:resource=”&amp;rdfs;subClassOf”/&gt;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&lt;rdfs:domain	rdf:resource=”#Class”/&gt;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&lt;rdfs:range	rdf:resource=”#Class”/&gt;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&lt;/rdf:Property&gt;</a:t>
            </a:r>
          </a:p>
          <a:p>
            <a:pPr marL="342900" indent="-342900">
              <a:lnSpc>
                <a:spcPct val="75000"/>
              </a:lnSpc>
            </a:pPr>
            <a:endParaRPr lang="sk-SK">
              <a:solidFill>
                <a:srgbClr val="006699"/>
              </a:solidFill>
            </a:endParaRP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</a:t>
            </a:r>
            <a:r>
              <a:rPr lang="sk-SK">
                <a:solidFill>
                  <a:srgbClr val="006699"/>
                </a:solidFill>
              </a:rPr>
              <a:t>rd</a:t>
            </a:r>
            <a:r>
              <a:rPr lang="en-US">
                <a:solidFill>
                  <a:srgbClr val="006699"/>
                </a:solidFill>
              </a:rPr>
              <a:t>rf:Property	rdf:ID=”</a:t>
            </a:r>
            <a:r>
              <a:rPr lang="sk-SK">
                <a:solidFill>
                  <a:srgbClr val="006699"/>
                </a:solidFill>
              </a:rPr>
              <a:t> #</a:t>
            </a:r>
            <a:r>
              <a:rPr lang="en-US">
                <a:solidFill>
                  <a:srgbClr val="006699"/>
                </a:solidFill>
              </a:rPr>
              <a:t>EquivalentProperty”&gt;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&lt;rdfs:label&gt;EquivalentProperty&lt;/rdfs:label&gt;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&lt;rdfs:subPropertyOf	rdf:resource=”&amp;rdfs;subPropertyOf”/&gt;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&lt;/rdf:Property&gt;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  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</a:t>
            </a:r>
            <a:r>
              <a:rPr lang="sk-SK">
                <a:solidFill>
                  <a:srgbClr val="006699"/>
                </a:solidFill>
              </a:rPr>
              <a:t>rd</a:t>
            </a:r>
            <a:r>
              <a:rPr lang="en-US">
                <a:solidFill>
                  <a:srgbClr val="006699"/>
                </a:solidFill>
              </a:rPr>
              <a:t>rf:Property	rdf:ID=”</a:t>
            </a:r>
            <a:r>
              <a:rPr lang="sk-SK">
                <a:solidFill>
                  <a:srgbClr val="006699"/>
                </a:solidFill>
              </a:rPr>
              <a:t> #</a:t>
            </a:r>
            <a:r>
              <a:rPr lang="en-US">
                <a:solidFill>
                  <a:srgbClr val="006699"/>
                </a:solidFill>
              </a:rPr>
              <a:t>disjointWith”&gt;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&lt;rdfs:label&gt;disjointWith&lt;/rdfs:label&gt;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&lt;rdfs:domain	rdf:resource=”#Class”/&gt;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&lt;rdfs:range	rdf:resource=”#Class”/&gt;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&lt;/rdf:Property&gt;</a:t>
            </a:r>
            <a:r>
              <a:rPr lang="sk-SK" sz="2000">
                <a:solidFill>
                  <a:srgbClr val="006699"/>
                </a:solidFill>
              </a:rPr>
              <a:t>.</a:t>
            </a:r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6362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OWL v OWL – ekvivalencia tried</a:t>
            </a:r>
            <a:endParaRPr lang="cs-CZ" sz="3200" b="1"/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44036" name="Text Box 4"/>
          <p:cNvSpPr txBox="1">
            <a:spLocks noChangeArrowheads="1"/>
          </p:cNvSpPr>
          <p:nvPr/>
        </p:nvSpPr>
        <p:spPr bwMode="auto">
          <a:xfrm>
            <a:off x="611188" y="1773238"/>
            <a:ext cx="8216900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sk-SK" sz="2000"/>
              <a:t>Rovnosť a nerovnosť môžu byť definované medzi ľubovoľnými vecami.</a:t>
            </a:r>
          </a:p>
          <a:p>
            <a:pPr marL="342900" indent="-342900"/>
            <a:r>
              <a:rPr lang="sk-SK" sz="2000"/>
              <a:t>V OWL Full môže byť tento výrok taktiež aplikovaný na triedy.</a:t>
            </a:r>
          </a:p>
          <a:p>
            <a:pPr marL="342900" indent="-342900"/>
            <a:r>
              <a:rPr lang="sk-SK" sz="2000"/>
              <a:t>„owl:sameAs“ je jednoducho synonymum „owl:sameIndividualAs“:</a:t>
            </a:r>
            <a:endParaRPr lang="en-US" sz="2000"/>
          </a:p>
          <a:p>
            <a:pPr marL="342900" indent="-342900"/>
            <a:endParaRPr lang="en-US" sz="2000"/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</a:t>
            </a:r>
            <a:r>
              <a:rPr lang="sk-SK">
                <a:solidFill>
                  <a:srgbClr val="006699"/>
                </a:solidFill>
              </a:rPr>
              <a:t>rd</a:t>
            </a:r>
            <a:r>
              <a:rPr lang="en-US">
                <a:solidFill>
                  <a:srgbClr val="006699"/>
                </a:solidFill>
              </a:rPr>
              <a:t>f:Property	rdf:ID=”</a:t>
            </a:r>
            <a:r>
              <a:rPr lang="sk-SK">
                <a:solidFill>
                  <a:srgbClr val="006699"/>
                </a:solidFill>
              </a:rPr>
              <a:t> #</a:t>
            </a:r>
            <a:r>
              <a:rPr lang="en-US">
                <a:solidFill>
                  <a:srgbClr val="006699"/>
                </a:solidFill>
              </a:rPr>
              <a:t>sameIndividualAs”&gt;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&lt;rdfs:label&gt;sameIndividualAs&lt;/rdfs:label&gt;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&lt;rdfs:domain	rdf:resource=”#Thing”/&gt;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&lt;rdfs:range	rdf:resource=”#Thing”/&gt;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&lt;/rdf:Property&gt;</a:t>
            </a:r>
          </a:p>
          <a:p>
            <a:pPr marL="342900" indent="-342900">
              <a:lnSpc>
                <a:spcPct val="75000"/>
              </a:lnSpc>
            </a:pPr>
            <a:endParaRPr lang="sk-SK">
              <a:solidFill>
                <a:srgbClr val="006699"/>
              </a:solidFill>
            </a:endParaRP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</a:t>
            </a:r>
            <a:r>
              <a:rPr lang="sk-SK">
                <a:solidFill>
                  <a:srgbClr val="006699"/>
                </a:solidFill>
              </a:rPr>
              <a:t>rd</a:t>
            </a:r>
            <a:r>
              <a:rPr lang="en-US">
                <a:solidFill>
                  <a:srgbClr val="006699"/>
                </a:solidFill>
              </a:rPr>
              <a:t>f:Property	rdf:ID=”</a:t>
            </a:r>
            <a:r>
              <a:rPr lang="sk-SK">
                <a:solidFill>
                  <a:srgbClr val="006699"/>
                </a:solidFill>
              </a:rPr>
              <a:t> #</a:t>
            </a:r>
            <a:r>
              <a:rPr lang="en-US">
                <a:solidFill>
                  <a:srgbClr val="006699"/>
                </a:solidFill>
              </a:rPr>
              <a:t>differentFrom”&gt;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&lt;rdfs:label&gt;differentFrom&lt;/rdfs:label&gt;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&lt;rdfs:domain	rdf:resource=”#Thing”/&gt;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&lt;rdfs:range	rdf:resource=”#Thing”/&gt;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&lt;/rdf:Property&gt;</a:t>
            </a:r>
          </a:p>
          <a:p>
            <a:pPr marL="342900" indent="-342900">
              <a:lnSpc>
                <a:spcPct val="75000"/>
              </a:lnSpc>
            </a:pPr>
            <a:endParaRPr lang="sk-SK">
              <a:solidFill>
                <a:srgbClr val="006699"/>
              </a:solidFill>
            </a:endParaRP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</a:t>
            </a:r>
            <a:r>
              <a:rPr lang="sk-SK">
                <a:solidFill>
                  <a:srgbClr val="006699"/>
                </a:solidFill>
              </a:rPr>
              <a:t>rd</a:t>
            </a:r>
            <a:r>
              <a:rPr lang="en-US">
                <a:solidFill>
                  <a:srgbClr val="006699"/>
                </a:solidFill>
              </a:rPr>
              <a:t>f:Property	rdf:ID=”</a:t>
            </a:r>
            <a:r>
              <a:rPr lang="sk-SK">
                <a:solidFill>
                  <a:srgbClr val="006699"/>
                </a:solidFill>
              </a:rPr>
              <a:t> #</a:t>
            </a:r>
            <a:r>
              <a:rPr lang="en-US">
                <a:solidFill>
                  <a:srgbClr val="006699"/>
                </a:solidFill>
              </a:rPr>
              <a:t>sameAs”&gt;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&lt;rdfs:label&gt;sameAs&lt;/rdfs:label&gt;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&lt;EquivalentProperty	rdf:resource=”#sameIndividualAs”/&gt;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&lt;/rdf:Property&gt;</a:t>
            </a:r>
            <a:endParaRPr lang="sk-SK" sz="2000">
              <a:solidFill>
                <a:srgbClr val="006699"/>
              </a:solidFill>
            </a:endParaRP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6362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OWL v OWL – ekvivalencia tried</a:t>
            </a:r>
            <a:endParaRPr lang="cs-CZ" sz="3200" b="1"/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755650" y="2276475"/>
            <a:ext cx="7112000" cy="250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sk-SK" sz="2000"/>
              <a:t>„owl:distinctMember“ môže byť použité pre „owl:AllDifferent“: </a:t>
            </a:r>
            <a:endParaRPr lang="en-US" sz="2000"/>
          </a:p>
          <a:p>
            <a:pPr marL="342900" indent="-342900">
              <a:lnSpc>
                <a:spcPct val="75000"/>
              </a:lnSpc>
            </a:pPr>
            <a:endParaRPr lang="sk-SK">
              <a:solidFill>
                <a:srgbClr val="0099FF"/>
              </a:solidFill>
            </a:endParaRP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</a:t>
            </a:r>
            <a:r>
              <a:rPr lang="sk-SK">
                <a:solidFill>
                  <a:srgbClr val="006699"/>
                </a:solidFill>
              </a:rPr>
              <a:t>rd</a:t>
            </a:r>
            <a:r>
              <a:rPr lang="en-US">
                <a:solidFill>
                  <a:srgbClr val="006699"/>
                </a:solidFill>
              </a:rPr>
              <a:t>fs:Class		rdf:ID=”</a:t>
            </a:r>
            <a:r>
              <a:rPr lang="sk-SK">
                <a:solidFill>
                  <a:srgbClr val="006699"/>
                </a:solidFill>
              </a:rPr>
              <a:t> #</a:t>
            </a:r>
            <a:r>
              <a:rPr lang="en-US">
                <a:solidFill>
                  <a:srgbClr val="006699"/>
                </a:solidFill>
              </a:rPr>
              <a:t>AllDifferent”&gt;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&lt;rdfs:label&gt;AllDifferent&lt;/rdfs:label&gt;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&lt;/rdfs:Class&gt;</a:t>
            </a:r>
          </a:p>
          <a:p>
            <a:pPr marL="342900" indent="-342900">
              <a:lnSpc>
                <a:spcPct val="75000"/>
              </a:lnSpc>
            </a:pPr>
            <a:endParaRPr lang="sk-SK">
              <a:solidFill>
                <a:srgbClr val="006699"/>
              </a:solidFill>
            </a:endParaRP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</a:t>
            </a:r>
            <a:r>
              <a:rPr lang="sk-SK">
                <a:solidFill>
                  <a:srgbClr val="006699"/>
                </a:solidFill>
              </a:rPr>
              <a:t>rd</a:t>
            </a:r>
            <a:r>
              <a:rPr lang="en-US">
                <a:solidFill>
                  <a:srgbClr val="006699"/>
                </a:solidFill>
              </a:rPr>
              <a:t>f:Property	rdf:ID=”</a:t>
            </a:r>
            <a:r>
              <a:rPr lang="sk-SK">
                <a:solidFill>
                  <a:srgbClr val="006699"/>
                </a:solidFill>
              </a:rPr>
              <a:t> #</a:t>
            </a:r>
            <a:r>
              <a:rPr lang="en-US">
                <a:solidFill>
                  <a:srgbClr val="006699"/>
                </a:solidFill>
              </a:rPr>
              <a:t>distinctMembers”&gt;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&lt;rdfs:label&gt;distinctMembers&lt;/rdfs:label&gt;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&lt;rdfs:domain	rdf:resource=”#AllDifferent”/&gt;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&lt;rdfs:range	rdf:resource=”&amp;rdf;List”/&gt;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&lt;/rdf:Property&gt;</a:t>
            </a:r>
            <a:endParaRPr lang="sk-SK" sz="2000">
              <a:solidFill>
                <a:srgbClr val="006699"/>
              </a:solidFill>
            </a:endParaRPr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ext Box 2"/>
          <p:cNvSpPr txBox="1">
            <a:spLocks noChangeArrowheads="1"/>
          </p:cNvSpPr>
          <p:nvPr/>
        </p:nvSpPr>
        <p:spPr bwMode="auto">
          <a:xfrm>
            <a:off x="250825" y="404813"/>
            <a:ext cx="84804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OWL v OWL – budovanie tried z iných tried</a:t>
            </a:r>
            <a:endParaRPr lang="cs-CZ" sz="3200" b="1"/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971550" y="1700213"/>
            <a:ext cx="7616825" cy="424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sk-SK" sz="2000"/>
              <a:t>„owl:unionOf“ buduje triedu zo zoznamu. </a:t>
            </a:r>
          </a:p>
          <a:p>
            <a:pPr marL="342900" indent="-342900"/>
            <a:r>
              <a:rPr lang="sk-SK" sz="2000"/>
              <a:t>Predpokladáme, že je to zoznam vyjadrení iných tried.</a:t>
            </a:r>
            <a:endParaRPr lang="en-US" sz="2000"/>
          </a:p>
          <a:p>
            <a:pPr marL="342900" indent="-342900"/>
            <a:endParaRPr lang="en-US" sz="2000"/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</a:t>
            </a:r>
            <a:r>
              <a:rPr lang="sk-SK">
                <a:solidFill>
                  <a:srgbClr val="006699"/>
                </a:solidFill>
              </a:rPr>
              <a:t>rd</a:t>
            </a:r>
            <a:r>
              <a:rPr lang="en-US">
                <a:solidFill>
                  <a:srgbClr val="006699"/>
                </a:solidFill>
              </a:rPr>
              <a:t>f:Property	rdf:ID=”</a:t>
            </a:r>
            <a:r>
              <a:rPr lang="sk-SK">
                <a:solidFill>
                  <a:srgbClr val="006699"/>
                </a:solidFill>
              </a:rPr>
              <a:t> #</a:t>
            </a:r>
            <a:r>
              <a:rPr lang="en-US">
                <a:solidFill>
                  <a:srgbClr val="006699"/>
                </a:solidFill>
              </a:rPr>
              <a:t>unionOf”&gt;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&lt;rdfs:label&gt;unionOf&lt;/rdfs:label&gt;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&lt;rdfs:domain	rdf:resource=”#Class”/&gt;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&lt;rdfs:range	rdf:resource=”&amp;rdf;List”/&gt;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&lt;/rdf:Property&gt;</a:t>
            </a:r>
            <a:endParaRPr lang="sk-SK">
              <a:solidFill>
                <a:srgbClr val="006699"/>
              </a:solidFill>
            </a:endParaRPr>
          </a:p>
          <a:p>
            <a:pPr marL="342900" indent="-342900">
              <a:lnSpc>
                <a:spcPct val="75000"/>
              </a:lnSpc>
            </a:pPr>
            <a:endParaRPr lang="sk-SK">
              <a:solidFill>
                <a:srgbClr val="0099FF"/>
              </a:solidFill>
            </a:endParaRPr>
          </a:p>
          <a:p>
            <a:pPr marL="342900" indent="-342900">
              <a:lnSpc>
                <a:spcPct val="75000"/>
              </a:lnSpc>
            </a:pPr>
            <a:r>
              <a:rPr lang="sk-SK" sz="2000"/>
              <a:t>„owl:intersectionOf“ a „owl:oneOf“ tiež budujú triedu zo zoznamu. </a:t>
            </a:r>
          </a:p>
          <a:p>
            <a:pPr marL="342900" indent="-342900">
              <a:lnSpc>
                <a:spcPct val="75000"/>
              </a:lnSpc>
            </a:pPr>
            <a:r>
              <a:rPr lang="sk-SK" sz="2000"/>
              <a:t>Predpokladáme zoznam individualít. „owl:complementOf“ </a:t>
            </a:r>
          </a:p>
          <a:p>
            <a:pPr marL="342900" indent="-342900">
              <a:lnSpc>
                <a:spcPct val="75000"/>
              </a:lnSpc>
            </a:pPr>
            <a:r>
              <a:rPr lang="sk-SK" sz="2000"/>
              <a:t>definuje triedu v termínoch jednoduchých iných tried:</a:t>
            </a:r>
            <a:endParaRPr lang="en-US" sz="2000"/>
          </a:p>
          <a:p>
            <a:pPr marL="342900" indent="-342900">
              <a:lnSpc>
                <a:spcPct val="75000"/>
              </a:lnSpc>
            </a:pPr>
            <a:endParaRPr lang="en-US" sz="2000"/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</a:t>
            </a:r>
            <a:r>
              <a:rPr lang="sk-SK">
                <a:solidFill>
                  <a:srgbClr val="006699"/>
                </a:solidFill>
              </a:rPr>
              <a:t>rd</a:t>
            </a:r>
            <a:r>
              <a:rPr lang="en-US">
                <a:solidFill>
                  <a:srgbClr val="006699"/>
                </a:solidFill>
              </a:rPr>
              <a:t>f:Property	rdf:ID=”</a:t>
            </a:r>
            <a:r>
              <a:rPr lang="sk-SK">
                <a:solidFill>
                  <a:srgbClr val="006699"/>
                </a:solidFill>
              </a:rPr>
              <a:t> #</a:t>
            </a:r>
            <a:r>
              <a:rPr lang="en-US">
                <a:solidFill>
                  <a:srgbClr val="006699"/>
                </a:solidFill>
              </a:rPr>
              <a:t>complementOf”&gt;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&lt;rdfs:label&gt;complementOf&lt;/rdfs:label&gt;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&lt;rdfs:domain	rdf:resource=”#Class”/&gt;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&lt;rdfs:range	rdf:resource=”#Class”/&gt;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&lt;/rdf:Property&gt;</a:t>
            </a:r>
            <a:r>
              <a:rPr lang="sk-SK" sz="2000">
                <a:solidFill>
                  <a:srgbClr val="006699"/>
                </a:solidFill>
              </a:rPr>
              <a:t>.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2"/>
          <p:cNvSpPr txBox="1">
            <a:spLocks noChangeArrowheads="1"/>
          </p:cNvSpPr>
          <p:nvPr/>
        </p:nvSpPr>
        <p:spPr bwMode="auto">
          <a:xfrm>
            <a:off x="250825" y="476250"/>
            <a:ext cx="83232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OWL v OWL – obmedzené vlastnosti tried </a:t>
            </a:r>
            <a:endParaRPr lang="cs-CZ" sz="3200" b="1"/>
          </a:p>
        </p:txBody>
      </p:sp>
      <p:sp>
        <p:nvSpPr>
          <p:cNvPr id="4710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611188" y="1674813"/>
            <a:ext cx="7888287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sk-SK" sz="2000"/>
              <a:t>Obmedzenia OWL definujú triedu tých objektov, </a:t>
            </a:r>
          </a:p>
          <a:p>
            <a:pPr marL="342900" indent="-342900"/>
            <a:r>
              <a:rPr lang="sk-SK" sz="2000"/>
              <a:t>ktoré spĺňajú prídavné podmienky:</a:t>
            </a:r>
            <a:endParaRPr lang="en-US" sz="2000"/>
          </a:p>
          <a:p>
            <a:pPr marL="342900" indent="-342900"/>
            <a:endParaRPr lang="en-US" sz="2000"/>
          </a:p>
          <a:p>
            <a:pPr marL="342900" indent="-342900"/>
            <a:r>
              <a:rPr lang="en-US">
                <a:solidFill>
                  <a:srgbClr val="006699"/>
                </a:solidFill>
              </a:rPr>
              <a:t>&lt;</a:t>
            </a:r>
            <a:r>
              <a:rPr lang="sk-SK">
                <a:solidFill>
                  <a:srgbClr val="006699"/>
                </a:solidFill>
              </a:rPr>
              <a:t>rd</a:t>
            </a:r>
            <a:r>
              <a:rPr lang="en-US">
                <a:solidFill>
                  <a:srgbClr val="006699"/>
                </a:solidFill>
              </a:rPr>
              <a:t>fs:Class		rdf:ID=”</a:t>
            </a:r>
            <a:r>
              <a:rPr lang="sk-SK">
                <a:solidFill>
                  <a:srgbClr val="006699"/>
                </a:solidFill>
              </a:rPr>
              <a:t> #</a:t>
            </a:r>
            <a:r>
              <a:rPr lang="en-US">
                <a:solidFill>
                  <a:srgbClr val="006699"/>
                </a:solidFill>
              </a:rPr>
              <a:t>Restriction”&gt;</a:t>
            </a:r>
          </a:p>
          <a:p>
            <a:pPr marL="342900" indent="-342900"/>
            <a:r>
              <a:rPr lang="en-US">
                <a:solidFill>
                  <a:srgbClr val="006699"/>
                </a:solidFill>
              </a:rPr>
              <a:t>	&lt;rdfs:label&gt;Restriction&lt;/rdfs:label&gt;</a:t>
            </a:r>
          </a:p>
          <a:p>
            <a:pPr marL="342900" indent="-342900"/>
            <a:r>
              <a:rPr lang="en-US">
                <a:solidFill>
                  <a:srgbClr val="006699"/>
                </a:solidFill>
              </a:rPr>
              <a:t>	&lt;rdfs:subClassOf	rdf:resource=”#Class”/&gt;</a:t>
            </a:r>
          </a:p>
          <a:p>
            <a:pPr marL="342900" indent="-342900"/>
            <a:r>
              <a:rPr lang="en-US">
                <a:solidFill>
                  <a:srgbClr val="006699"/>
                </a:solidFill>
              </a:rPr>
              <a:t>&lt;/rdfs:Class&gt;</a:t>
            </a:r>
            <a:endParaRPr lang="sk-SK">
              <a:solidFill>
                <a:srgbClr val="006699"/>
              </a:solidFill>
            </a:endParaRPr>
          </a:p>
          <a:p>
            <a:pPr marL="342900" indent="-342900"/>
            <a:endParaRPr lang="sk-SK"/>
          </a:p>
          <a:p>
            <a:pPr marL="342900" indent="-342900"/>
            <a:r>
              <a:rPr lang="sk-SK" sz="2000"/>
              <a:t>Pre všetky nasledovné vlastnosti platí, že sú povolené v rámci</a:t>
            </a:r>
          </a:p>
          <a:p>
            <a:pPr marL="342900" indent="-342900"/>
            <a:r>
              <a:rPr lang="sk-SK" sz="2000"/>
              <a:t>definícii obmedzení, to znamená že majú doménu „owl:Restriction“, </a:t>
            </a:r>
          </a:p>
          <a:p>
            <a:pPr marL="342900" indent="-342900"/>
            <a:r>
              <a:rPr lang="sk-SK" sz="2000"/>
              <a:t>ale odlišujú sa od ich rozsahu:</a:t>
            </a:r>
            <a:endParaRPr lang="sk-SK" sz="2000">
              <a:solidFill>
                <a:srgbClr val="0099FF"/>
              </a:solidFill>
            </a:endParaRP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250825" y="476250"/>
            <a:ext cx="821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OWL v OWL – obmedzené vlastnosti tried</a:t>
            </a:r>
            <a:endParaRPr lang="cs-CZ" sz="3200" b="1"/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971550" y="1781175"/>
            <a:ext cx="6280150" cy="465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</a:t>
            </a:r>
            <a:r>
              <a:rPr lang="sk-SK">
                <a:solidFill>
                  <a:srgbClr val="006699"/>
                </a:solidFill>
              </a:rPr>
              <a:t>rd</a:t>
            </a:r>
            <a:r>
              <a:rPr lang="en-US">
                <a:solidFill>
                  <a:srgbClr val="006699"/>
                </a:solidFill>
              </a:rPr>
              <a:t>f:Property	rdf:ID=”</a:t>
            </a:r>
            <a:r>
              <a:rPr lang="sk-SK">
                <a:solidFill>
                  <a:srgbClr val="006699"/>
                </a:solidFill>
              </a:rPr>
              <a:t> #</a:t>
            </a:r>
            <a:r>
              <a:rPr lang="en-US">
                <a:solidFill>
                  <a:srgbClr val="006699"/>
                </a:solidFill>
              </a:rPr>
              <a:t>onProperty”&gt;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&lt;rdfs:label&gt;onProperty&lt;/rdfs:label&gt;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</a:t>
            </a:r>
            <a:r>
              <a:rPr lang="en-US">
                <a:solidFill>
                  <a:srgbClr val="006699"/>
                </a:solidFill>
              </a:rPr>
              <a:t>&lt;rdfs:domain	rdf:resource=”#Restrictions”/&gt;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&lt;rdfs:range	rdf:resource=”&amp;rdf;Property”/&gt;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&lt;/rdf:Property&gt;</a:t>
            </a:r>
          </a:p>
          <a:p>
            <a:pPr marL="342900" indent="-342900">
              <a:lnSpc>
                <a:spcPct val="75000"/>
              </a:lnSpc>
            </a:pPr>
            <a:endParaRPr lang="sk-SK">
              <a:solidFill>
                <a:srgbClr val="006699"/>
              </a:solidFill>
            </a:endParaRP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</a:t>
            </a:r>
            <a:r>
              <a:rPr lang="sk-SK">
                <a:solidFill>
                  <a:srgbClr val="006699"/>
                </a:solidFill>
              </a:rPr>
              <a:t>rd</a:t>
            </a:r>
            <a:r>
              <a:rPr lang="en-US">
                <a:solidFill>
                  <a:srgbClr val="006699"/>
                </a:solidFill>
              </a:rPr>
              <a:t>f:Property	rdf:ID=”</a:t>
            </a:r>
            <a:r>
              <a:rPr lang="sk-SK">
                <a:solidFill>
                  <a:srgbClr val="006699"/>
                </a:solidFill>
              </a:rPr>
              <a:t> #</a:t>
            </a:r>
            <a:r>
              <a:rPr lang="en-US">
                <a:solidFill>
                  <a:srgbClr val="006699"/>
                </a:solidFill>
              </a:rPr>
              <a:t>allValuesFrom”&gt;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&lt;rdfs:label&gt;allValuesFrom&lt;/rdfs:label&gt;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</a:t>
            </a:r>
            <a:r>
              <a:rPr lang="en-US">
                <a:solidFill>
                  <a:srgbClr val="006699"/>
                </a:solidFill>
              </a:rPr>
              <a:t>&lt;rdfs:domain	rdf:resource=”#Restriction”/&gt;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&lt;rdfs:range	rdf:resource=”&amp;rdfs;Class”/&gt;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&lt;/rdf:Property&gt;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 </a:t>
            </a:r>
            <a:r>
              <a:rPr lang="sk-SK">
                <a:solidFill>
                  <a:srgbClr val="006699"/>
                </a:solidFill>
              </a:rPr>
              <a:t> </a:t>
            </a:r>
            <a:endParaRPr lang="en-US">
              <a:solidFill>
                <a:srgbClr val="006699"/>
              </a:solidFill>
            </a:endParaRP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</a:t>
            </a:r>
            <a:r>
              <a:rPr lang="sk-SK">
                <a:solidFill>
                  <a:srgbClr val="006699"/>
                </a:solidFill>
              </a:rPr>
              <a:t>rd</a:t>
            </a:r>
            <a:r>
              <a:rPr lang="en-US">
                <a:solidFill>
                  <a:srgbClr val="006699"/>
                </a:solidFill>
              </a:rPr>
              <a:t>f:Property	rdf:ID=”</a:t>
            </a:r>
            <a:r>
              <a:rPr lang="sk-SK">
                <a:solidFill>
                  <a:srgbClr val="006699"/>
                </a:solidFill>
              </a:rPr>
              <a:t> #</a:t>
            </a:r>
            <a:r>
              <a:rPr lang="en-US">
                <a:solidFill>
                  <a:srgbClr val="006699"/>
                </a:solidFill>
              </a:rPr>
              <a:t>hasValue”&gt;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&lt;rdfs:label&gt;hasValue&lt;/rdfs:label&gt;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&lt;rdfs:domain	rdf:resource=”#Restriction”/&gt;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&lt;/rdf:Property&gt;</a:t>
            </a:r>
          </a:p>
          <a:p>
            <a:pPr marL="342900" indent="-342900">
              <a:lnSpc>
                <a:spcPct val="75000"/>
              </a:lnSpc>
            </a:pPr>
            <a:endParaRPr lang="sk-SK">
              <a:solidFill>
                <a:srgbClr val="006699"/>
              </a:solidFill>
            </a:endParaRP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</a:t>
            </a:r>
            <a:r>
              <a:rPr lang="sk-SK">
                <a:solidFill>
                  <a:srgbClr val="006699"/>
                </a:solidFill>
              </a:rPr>
              <a:t>rd</a:t>
            </a:r>
            <a:r>
              <a:rPr lang="en-US">
                <a:solidFill>
                  <a:srgbClr val="006699"/>
                </a:solidFill>
              </a:rPr>
              <a:t>f:Property	rdf:ID=”</a:t>
            </a:r>
            <a:r>
              <a:rPr lang="sk-SK">
                <a:solidFill>
                  <a:srgbClr val="006699"/>
                </a:solidFill>
              </a:rPr>
              <a:t> #</a:t>
            </a:r>
            <a:r>
              <a:rPr lang="en-US">
                <a:solidFill>
                  <a:srgbClr val="006699"/>
                </a:solidFill>
              </a:rPr>
              <a:t>minCardinality”&gt;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&lt;rdfs:label&gt;minCardinality&lt;/rdfs:label&gt;</a:t>
            </a:r>
          </a:p>
          <a:p>
            <a:pPr marL="342900" indent="-342900">
              <a:lnSpc>
                <a:spcPct val="75000"/>
              </a:lnSpc>
            </a:pPr>
            <a:r>
              <a:rPr lang="sk-SK">
                <a:solidFill>
                  <a:srgbClr val="006699"/>
                </a:solidFill>
              </a:rPr>
              <a:t>	</a:t>
            </a:r>
            <a:r>
              <a:rPr lang="en-US">
                <a:solidFill>
                  <a:srgbClr val="006699"/>
                </a:solidFill>
              </a:rPr>
              <a:t>&lt;rdfs:domain	rdf:resource=”#Restrictions”/&gt;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	&lt;rdfs:range	rdf:resource=”&amp;xsd;nonNegativeInteger”/&gt;</a:t>
            </a:r>
          </a:p>
          <a:p>
            <a:pPr marL="342900" indent="-342900">
              <a:lnSpc>
                <a:spcPct val="75000"/>
              </a:lnSpc>
            </a:pPr>
            <a:r>
              <a:rPr lang="en-US">
                <a:solidFill>
                  <a:srgbClr val="006699"/>
                </a:solidFill>
              </a:rPr>
              <a:t>&lt;/rdf:Property&gt;</a:t>
            </a:r>
            <a:r>
              <a:rPr lang="sk-SK" sz="2000">
                <a:solidFill>
                  <a:srgbClr val="006699"/>
                </a:solidFill>
              </a:rPr>
              <a:t>.</a:t>
            </a: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2"/>
          <p:cNvSpPr txBox="1">
            <a:spLocks noChangeArrowheads="1"/>
          </p:cNvSpPr>
          <p:nvPr/>
        </p:nvSpPr>
        <p:spPr bwMode="auto">
          <a:xfrm>
            <a:off x="250825" y="476250"/>
            <a:ext cx="8210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OWL v OWL – obmedzené vlastnosti tried</a:t>
            </a:r>
            <a:endParaRPr lang="cs-CZ" sz="3200" b="1"/>
          </a:p>
        </p:txBody>
      </p:sp>
      <p:sp>
        <p:nvSpPr>
          <p:cNvPr id="49155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971550" y="1844675"/>
            <a:ext cx="7116763" cy="314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/>
            <a:r>
              <a:rPr lang="sk-SK" sz="2000"/>
              <a:t>„owl:maxCardinality“ a „owl:cardinality“ sú definované </a:t>
            </a:r>
          </a:p>
          <a:p>
            <a:pPr marL="342900" indent="-342900"/>
            <a:r>
              <a:rPr lang="sk-SK" sz="2000"/>
              <a:t>analogicky k „owl:minCardinality“ </a:t>
            </a:r>
          </a:p>
          <a:p>
            <a:pPr marL="342900" indent="-342900"/>
            <a:r>
              <a:rPr lang="sk-SK" sz="2000"/>
              <a:t>a „owl:someValuesFrom“ je definované analogicky </a:t>
            </a:r>
          </a:p>
          <a:p>
            <a:pPr marL="342900" indent="-342900"/>
            <a:r>
              <a:rPr lang="sk-SK" sz="2000"/>
              <a:t>k „owl:allValuesFrom“.</a:t>
            </a:r>
          </a:p>
          <a:p>
            <a:pPr marL="342900" indent="-342900"/>
            <a:endParaRPr lang="sk-SK" sz="2000"/>
          </a:p>
          <a:p>
            <a:pPr marL="342900" indent="-342900"/>
            <a:r>
              <a:rPr lang="sk-SK" sz="2000"/>
              <a:t>Taktiež nemá žiadnu cenu, že „owl:onProperty“ </a:t>
            </a:r>
          </a:p>
          <a:p>
            <a:pPr marL="342900" indent="-342900"/>
            <a:r>
              <a:rPr lang="sk-SK" sz="2000"/>
              <a:t>dovoľuje obmedzenie objektu alebo vlastnosti dátového typu. </a:t>
            </a:r>
          </a:p>
          <a:p>
            <a:pPr marL="342900" indent="-342900"/>
            <a:endParaRPr lang="sk-SK" sz="2000"/>
          </a:p>
          <a:p>
            <a:pPr marL="342900" indent="-342900"/>
            <a:r>
              <a:rPr lang="sk-SK" sz="2000"/>
              <a:t>Rozsah obmedzených vlastností ako „owl:allValuesFrom“ </a:t>
            </a:r>
          </a:p>
          <a:p>
            <a:pPr marL="342900" indent="-342900"/>
            <a:r>
              <a:rPr lang="sk-SK" sz="2000"/>
              <a:t>nie je „owl:Class“ ale všeobecnejšie „rdfs:Class“.</a:t>
            </a:r>
            <a:endParaRPr lang="sk-SK" sz="200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ext Box 2"/>
          <p:cNvSpPr txBox="1">
            <a:spLocks noChangeArrowheads="1"/>
          </p:cNvSpPr>
          <p:nvPr/>
        </p:nvSpPr>
        <p:spPr bwMode="auto">
          <a:xfrm>
            <a:off x="971550" y="476250"/>
            <a:ext cx="48736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OWL v OWL – vlastnosti</a:t>
            </a:r>
            <a:endParaRPr lang="cs-CZ" sz="3200" b="1"/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50180" name="Text Box 4"/>
          <p:cNvSpPr txBox="1">
            <a:spLocks noChangeArrowheads="1"/>
          </p:cNvSpPr>
          <p:nvPr/>
        </p:nvSpPr>
        <p:spPr bwMode="auto">
          <a:xfrm>
            <a:off x="827088" y="1700213"/>
            <a:ext cx="7920037" cy="491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sk-SK" sz="2000" dirty="0"/>
              <a:t>„</a:t>
            </a:r>
            <a:r>
              <a:rPr lang="sk-SK" sz="2000" dirty="0" err="1"/>
              <a:t>owl:ObjectProperty</a:t>
            </a:r>
            <a:r>
              <a:rPr lang="sk-SK" sz="2000" dirty="0"/>
              <a:t>“ je špeciálnym prípadom „</a:t>
            </a:r>
            <a:r>
              <a:rPr lang="sk-SK" sz="2000" dirty="0" err="1"/>
              <a:t>rdf:Property</a:t>
            </a:r>
            <a:r>
              <a:rPr lang="sk-SK" sz="2000" dirty="0"/>
              <a:t>“:</a:t>
            </a:r>
            <a:endParaRPr lang="en-US" sz="2000" dirty="0"/>
          </a:p>
          <a:p>
            <a:pPr marL="342900" indent="-342900">
              <a:lnSpc>
                <a:spcPct val="75000"/>
              </a:lnSpc>
              <a:defRPr/>
            </a:pPr>
            <a:r>
              <a:rPr lang="en-US" dirty="0">
                <a:solidFill>
                  <a:srgbClr val="006699"/>
                </a:solidFill>
              </a:rPr>
              <a:t>&lt;</a:t>
            </a:r>
            <a:r>
              <a:rPr lang="sk-SK" dirty="0" err="1">
                <a:solidFill>
                  <a:srgbClr val="006699"/>
                </a:solidFill>
              </a:rPr>
              <a:t>rd</a:t>
            </a:r>
            <a:r>
              <a:rPr lang="en-US" dirty="0" err="1">
                <a:solidFill>
                  <a:srgbClr val="006699"/>
                </a:solidFill>
              </a:rPr>
              <a:t>fs:Class</a:t>
            </a:r>
            <a:r>
              <a:rPr lang="en-US" dirty="0">
                <a:solidFill>
                  <a:srgbClr val="006699"/>
                </a:solidFill>
              </a:rPr>
              <a:t>		</a:t>
            </a:r>
            <a:r>
              <a:rPr lang="en-US" dirty="0" err="1">
                <a:solidFill>
                  <a:srgbClr val="006699"/>
                </a:solidFill>
              </a:rPr>
              <a:t>rdf:ID</a:t>
            </a:r>
            <a:r>
              <a:rPr lang="en-US" dirty="0">
                <a:solidFill>
                  <a:srgbClr val="006699"/>
                </a:solidFill>
              </a:rPr>
              <a:t>=”</a:t>
            </a:r>
            <a:r>
              <a:rPr lang="sk-SK" dirty="0">
                <a:solidFill>
                  <a:srgbClr val="006699"/>
                </a:solidFill>
              </a:rPr>
              <a:t> #</a:t>
            </a:r>
            <a:r>
              <a:rPr lang="en-US" dirty="0" err="1">
                <a:solidFill>
                  <a:srgbClr val="006699"/>
                </a:solidFill>
              </a:rPr>
              <a:t>ObjectProperty</a:t>
            </a:r>
            <a:r>
              <a:rPr lang="en-US" dirty="0">
                <a:solidFill>
                  <a:srgbClr val="006699"/>
                </a:solidFill>
              </a:rPr>
              <a:t>”&gt;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en-US" dirty="0">
                <a:solidFill>
                  <a:srgbClr val="006699"/>
                </a:solidFill>
              </a:rPr>
              <a:t>	&lt;</a:t>
            </a:r>
            <a:r>
              <a:rPr lang="en-US" dirty="0" err="1">
                <a:solidFill>
                  <a:srgbClr val="006699"/>
                </a:solidFill>
              </a:rPr>
              <a:t>rdfs:label</a:t>
            </a:r>
            <a:r>
              <a:rPr lang="en-US" dirty="0">
                <a:solidFill>
                  <a:srgbClr val="006699"/>
                </a:solidFill>
              </a:rPr>
              <a:t>&gt;</a:t>
            </a:r>
            <a:r>
              <a:rPr lang="en-US" dirty="0" err="1">
                <a:solidFill>
                  <a:srgbClr val="006699"/>
                </a:solidFill>
              </a:rPr>
              <a:t>ObjectProperty</a:t>
            </a:r>
            <a:r>
              <a:rPr lang="en-US" dirty="0">
                <a:solidFill>
                  <a:srgbClr val="006699"/>
                </a:solidFill>
              </a:rPr>
              <a:t>&lt;/</a:t>
            </a:r>
            <a:r>
              <a:rPr lang="en-US" dirty="0" err="1">
                <a:solidFill>
                  <a:srgbClr val="006699"/>
                </a:solidFill>
              </a:rPr>
              <a:t>rdfs:label</a:t>
            </a:r>
            <a:r>
              <a:rPr lang="en-US" dirty="0">
                <a:solidFill>
                  <a:srgbClr val="006699"/>
                </a:solidFill>
              </a:rPr>
              <a:t>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en-US" dirty="0">
                <a:solidFill>
                  <a:srgbClr val="006699"/>
                </a:solidFill>
              </a:rPr>
              <a:t>	&lt;</a:t>
            </a:r>
            <a:r>
              <a:rPr lang="en-US" dirty="0" err="1">
                <a:solidFill>
                  <a:srgbClr val="006699"/>
                </a:solidFill>
              </a:rPr>
              <a:t>rdfs:subClassOf</a:t>
            </a:r>
            <a:r>
              <a:rPr lang="en-US" dirty="0">
                <a:solidFill>
                  <a:srgbClr val="006699"/>
                </a:solidFill>
              </a:rPr>
              <a:t>	</a:t>
            </a:r>
            <a:r>
              <a:rPr lang="en-US" dirty="0" err="1">
                <a:solidFill>
                  <a:srgbClr val="006699"/>
                </a:solidFill>
              </a:rPr>
              <a:t>rdf:resource</a:t>
            </a:r>
            <a:r>
              <a:rPr lang="en-US" dirty="0">
                <a:solidFill>
                  <a:srgbClr val="006699"/>
                </a:solidFill>
              </a:rPr>
              <a:t>=”&amp;</a:t>
            </a:r>
            <a:r>
              <a:rPr lang="en-US" dirty="0" err="1">
                <a:solidFill>
                  <a:srgbClr val="006699"/>
                </a:solidFill>
              </a:rPr>
              <a:t>rdf;Property</a:t>
            </a:r>
            <a:r>
              <a:rPr lang="en-US" dirty="0">
                <a:solidFill>
                  <a:srgbClr val="006699"/>
                </a:solidFill>
              </a:rPr>
              <a:t>”/&gt;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en-US" dirty="0">
                <a:solidFill>
                  <a:srgbClr val="006699"/>
                </a:solidFill>
              </a:rPr>
              <a:t>&lt;/</a:t>
            </a:r>
            <a:r>
              <a:rPr lang="en-US" dirty="0" err="1">
                <a:solidFill>
                  <a:srgbClr val="006699"/>
                </a:solidFill>
              </a:rPr>
              <a:t>rdfs:Class</a:t>
            </a:r>
            <a:r>
              <a:rPr lang="en-US" dirty="0">
                <a:solidFill>
                  <a:srgbClr val="006699"/>
                </a:solidFill>
              </a:rPr>
              <a:t>&gt;</a:t>
            </a:r>
            <a:endParaRPr lang="sk-SK" dirty="0">
              <a:solidFill>
                <a:srgbClr val="006699"/>
              </a:solidFill>
            </a:endParaRPr>
          </a:p>
          <a:p>
            <a:pPr indent="-342900">
              <a:defRPr/>
            </a:pPr>
            <a:r>
              <a:rPr lang="sk-SK" sz="2000" dirty="0"/>
              <a:t>Podobne je to s „</a:t>
            </a:r>
            <a:r>
              <a:rPr lang="sk-SK" sz="2000" dirty="0" err="1"/>
              <a:t>owl:DatatypeProperty</a:t>
            </a:r>
            <a:r>
              <a:rPr lang="sk-SK" sz="2000" dirty="0"/>
              <a:t>.</a:t>
            </a:r>
            <a:endParaRPr lang="en-US" sz="2000" dirty="0"/>
          </a:p>
          <a:p>
            <a:pPr indent="-342900">
              <a:defRPr/>
            </a:pPr>
            <a:endParaRPr lang="sk-SK" sz="2000" dirty="0"/>
          </a:p>
          <a:p>
            <a:pPr indent="-342900">
              <a:defRPr/>
            </a:pPr>
            <a:r>
              <a:rPr lang="sk-SK" sz="2000" dirty="0"/>
              <a:t>„</a:t>
            </a:r>
            <a:r>
              <a:rPr lang="sk-SK" sz="2000" dirty="0" err="1"/>
              <a:t>owl:TransitiveProperty</a:t>
            </a:r>
            <a:r>
              <a:rPr lang="sk-SK" sz="2000" dirty="0"/>
              <a:t>“ môže byť aplikovaná na vlastnosti objektov.</a:t>
            </a:r>
            <a:endParaRPr lang="en-US" sz="2000" dirty="0"/>
          </a:p>
          <a:p>
            <a:pPr marL="342900" indent="-342900">
              <a:lnSpc>
                <a:spcPct val="70000"/>
              </a:lnSpc>
              <a:defRPr/>
            </a:pPr>
            <a:r>
              <a:rPr lang="en-US" dirty="0">
                <a:solidFill>
                  <a:srgbClr val="006699"/>
                </a:solidFill>
              </a:rPr>
              <a:t>&lt;</a:t>
            </a:r>
            <a:r>
              <a:rPr lang="sk-SK" dirty="0" err="1">
                <a:solidFill>
                  <a:srgbClr val="006699"/>
                </a:solidFill>
              </a:rPr>
              <a:t>rd</a:t>
            </a:r>
            <a:r>
              <a:rPr lang="en-US" dirty="0" err="1">
                <a:solidFill>
                  <a:srgbClr val="006699"/>
                </a:solidFill>
              </a:rPr>
              <a:t>fs:Class</a:t>
            </a:r>
            <a:r>
              <a:rPr lang="en-US" dirty="0">
                <a:solidFill>
                  <a:srgbClr val="006699"/>
                </a:solidFill>
              </a:rPr>
              <a:t>		</a:t>
            </a:r>
            <a:r>
              <a:rPr lang="en-US" dirty="0" err="1">
                <a:solidFill>
                  <a:srgbClr val="006699"/>
                </a:solidFill>
              </a:rPr>
              <a:t>rdf:ID</a:t>
            </a:r>
            <a:r>
              <a:rPr lang="en-US" dirty="0">
                <a:solidFill>
                  <a:srgbClr val="006699"/>
                </a:solidFill>
              </a:rPr>
              <a:t>=”</a:t>
            </a:r>
            <a:r>
              <a:rPr lang="sk-SK" dirty="0">
                <a:solidFill>
                  <a:srgbClr val="006699"/>
                </a:solidFill>
              </a:rPr>
              <a:t> #</a:t>
            </a:r>
            <a:r>
              <a:rPr lang="en-US" dirty="0" err="1">
                <a:solidFill>
                  <a:srgbClr val="006699"/>
                </a:solidFill>
              </a:rPr>
              <a:t>TransitiveProperty</a:t>
            </a:r>
            <a:r>
              <a:rPr lang="en-US" dirty="0">
                <a:solidFill>
                  <a:srgbClr val="006699"/>
                </a:solidFill>
              </a:rPr>
              <a:t>”&gt;</a:t>
            </a:r>
          </a:p>
          <a:p>
            <a:pPr marL="342900" indent="-342900">
              <a:lnSpc>
                <a:spcPct val="70000"/>
              </a:lnSpc>
              <a:defRPr/>
            </a:pPr>
            <a:r>
              <a:rPr lang="en-US" dirty="0">
                <a:solidFill>
                  <a:srgbClr val="006699"/>
                </a:solidFill>
              </a:rPr>
              <a:t>	&lt;</a:t>
            </a:r>
            <a:r>
              <a:rPr lang="en-US" dirty="0" err="1">
                <a:solidFill>
                  <a:srgbClr val="006699"/>
                </a:solidFill>
              </a:rPr>
              <a:t>rdfs:label</a:t>
            </a:r>
            <a:r>
              <a:rPr lang="en-US" dirty="0">
                <a:solidFill>
                  <a:srgbClr val="006699"/>
                </a:solidFill>
              </a:rPr>
              <a:t>&gt;</a:t>
            </a:r>
            <a:r>
              <a:rPr lang="en-US" dirty="0" err="1">
                <a:solidFill>
                  <a:srgbClr val="006699"/>
                </a:solidFill>
              </a:rPr>
              <a:t>TransitiveProperty</a:t>
            </a:r>
            <a:r>
              <a:rPr lang="en-US" dirty="0">
                <a:solidFill>
                  <a:srgbClr val="006699"/>
                </a:solidFill>
              </a:rPr>
              <a:t>&lt;/</a:t>
            </a:r>
            <a:r>
              <a:rPr lang="en-US" dirty="0" err="1">
                <a:solidFill>
                  <a:srgbClr val="006699"/>
                </a:solidFill>
              </a:rPr>
              <a:t>rdfs:label</a:t>
            </a:r>
            <a:r>
              <a:rPr lang="en-US" dirty="0">
                <a:solidFill>
                  <a:srgbClr val="006699"/>
                </a:solidFill>
              </a:rPr>
              <a:t>&gt;</a:t>
            </a:r>
          </a:p>
          <a:p>
            <a:pPr marL="342900" indent="-342900">
              <a:lnSpc>
                <a:spcPct val="70000"/>
              </a:lnSpc>
              <a:defRPr/>
            </a:pPr>
            <a:r>
              <a:rPr lang="en-US" dirty="0">
                <a:solidFill>
                  <a:srgbClr val="006699"/>
                </a:solidFill>
              </a:rPr>
              <a:t>	&lt;</a:t>
            </a:r>
            <a:r>
              <a:rPr lang="en-US" dirty="0" err="1">
                <a:solidFill>
                  <a:srgbClr val="006699"/>
                </a:solidFill>
              </a:rPr>
              <a:t>rdfs:subClassOf</a:t>
            </a:r>
            <a:r>
              <a:rPr lang="en-US" dirty="0">
                <a:solidFill>
                  <a:srgbClr val="006699"/>
                </a:solidFill>
              </a:rPr>
              <a:t>	</a:t>
            </a:r>
            <a:r>
              <a:rPr lang="en-US" dirty="0" err="1">
                <a:solidFill>
                  <a:srgbClr val="006699"/>
                </a:solidFill>
              </a:rPr>
              <a:t>rdf:resource</a:t>
            </a:r>
            <a:r>
              <a:rPr lang="en-US" dirty="0">
                <a:solidFill>
                  <a:srgbClr val="006699"/>
                </a:solidFill>
              </a:rPr>
              <a:t>=”#</a:t>
            </a:r>
            <a:r>
              <a:rPr lang="en-US" dirty="0" err="1">
                <a:solidFill>
                  <a:srgbClr val="006699"/>
                </a:solidFill>
              </a:rPr>
              <a:t>ObjectProperty</a:t>
            </a:r>
            <a:r>
              <a:rPr lang="en-US" dirty="0">
                <a:solidFill>
                  <a:srgbClr val="006699"/>
                </a:solidFill>
              </a:rPr>
              <a:t>”/&gt;</a:t>
            </a:r>
          </a:p>
          <a:p>
            <a:pPr marL="342900" indent="-342900">
              <a:lnSpc>
                <a:spcPct val="70000"/>
              </a:lnSpc>
              <a:defRPr/>
            </a:pPr>
            <a:r>
              <a:rPr lang="en-US" dirty="0">
                <a:solidFill>
                  <a:srgbClr val="006699"/>
                </a:solidFill>
              </a:rPr>
              <a:t>&lt;/</a:t>
            </a:r>
            <a:r>
              <a:rPr lang="en-US" dirty="0" err="1">
                <a:solidFill>
                  <a:srgbClr val="006699"/>
                </a:solidFill>
              </a:rPr>
              <a:t>rdfs:Class</a:t>
            </a:r>
            <a:r>
              <a:rPr lang="en-US" dirty="0">
                <a:solidFill>
                  <a:srgbClr val="006699"/>
                </a:solidFill>
              </a:rPr>
              <a:t>&gt;</a:t>
            </a:r>
            <a:endParaRPr lang="sk-SK" dirty="0">
              <a:solidFill>
                <a:srgbClr val="006699"/>
              </a:solidFill>
            </a:endParaRPr>
          </a:p>
          <a:p>
            <a:pPr marL="342900" indent="-342900">
              <a:defRPr/>
            </a:pPr>
            <a:r>
              <a:rPr lang="sk-SK" sz="2000" dirty="0"/>
              <a:t>A podobne pre vlastnosti symetrie, funkcionality a inverznej funkcie. </a:t>
            </a:r>
            <a:endParaRPr lang="en-US" sz="2000"/>
          </a:p>
          <a:p>
            <a:pPr marL="342900" indent="-342900">
              <a:defRPr/>
            </a:pPr>
            <a:endParaRPr lang="sk-SK" sz="2000" dirty="0"/>
          </a:p>
          <a:p>
            <a:pPr marL="342900" indent="-342900">
              <a:defRPr/>
            </a:pPr>
            <a:r>
              <a:rPr lang="sk-SK" sz="2000" dirty="0"/>
              <a:t>Napokon „</a:t>
            </a:r>
            <a:r>
              <a:rPr lang="sk-SK" sz="2000" dirty="0" err="1"/>
              <a:t>owl:inverseOf</a:t>
            </a:r>
            <a:r>
              <a:rPr lang="sk-SK" sz="2000" dirty="0"/>
              <a:t>“ spája dve vlastnosti objektov:</a:t>
            </a:r>
            <a:endParaRPr lang="en-US" sz="2000" dirty="0"/>
          </a:p>
          <a:p>
            <a:pPr marL="342900" indent="-342900">
              <a:lnSpc>
                <a:spcPct val="75000"/>
              </a:lnSpc>
              <a:defRPr/>
            </a:pPr>
            <a:r>
              <a:rPr lang="en-US" dirty="0">
                <a:solidFill>
                  <a:srgbClr val="006699"/>
                </a:solidFill>
              </a:rPr>
              <a:t>&lt;</a:t>
            </a:r>
            <a:r>
              <a:rPr lang="sk-SK" dirty="0" err="1">
                <a:solidFill>
                  <a:srgbClr val="006699"/>
                </a:solidFill>
              </a:rPr>
              <a:t>rd</a:t>
            </a:r>
            <a:r>
              <a:rPr lang="en-US" dirty="0">
                <a:solidFill>
                  <a:srgbClr val="006699"/>
                </a:solidFill>
              </a:rPr>
              <a:t>f:Property	</a:t>
            </a:r>
            <a:r>
              <a:rPr lang="en-US" dirty="0" err="1">
                <a:solidFill>
                  <a:srgbClr val="006699"/>
                </a:solidFill>
              </a:rPr>
              <a:t>rdf:ID</a:t>
            </a:r>
            <a:r>
              <a:rPr lang="en-US" dirty="0">
                <a:solidFill>
                  <a:srgbClr val="006699"/>
                </a:solidFill>
              </a:rPr>
              <a:t>=”</a:t>
            </a:r>
            <a:r>
              <a:rPr lang="sk-SK" dirty="0">
                <a:solidFill>
                  <a:srgbClr val="006699"/>
                </a:solidFill>
              </a:rPr>
              <a:t> #</a:t>
            </a:r>
            <a:r>
              <a:rPr lang="en-US" dirty="0" err="1">
                <a:solidFill>
                  <a:srgbClr val="006699"/>
                </a:solidFill>
              </a:rPr>
              <a:t>inverseOf</a:t>
            </a:r>
            <a:r>
              <a:rPr lang="en-US" dirty="0">
                <a:solidFill>
                  <a:srgbClr val="006699"/>
                </a:solidFill>
              </a:rPr>
              <a:t>”&gt;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en-US" dirty="0">
                <a:solidFill>
                  <a:srgbClr val="006699"/>
                </a:solidFill>
              </a:rPr>
              <a:t>	&lt;</a:t>
            </a:r>
            <a:r>
              <a:rPr lang="en-US" dirty="0" err="1">
                <a:solidFill>
                  <a:srgbClr val="006699"/>
                </a:solidFill>
              </a:rPr>
              <a:t>rdfs:label</a:t>
            </a:r>
            <a:r>
              <a:rPr lang="en-US" dirty="0">
                <a:solidFill>
                  <a:srgbClr val="006699"/>
                </a:solidFill>
              </a:rPr>
              <a:t>&gt;</a:t>
            </a:r>
            <a:r>
              <a:rPr lang="en-US" dirty="0" err="1">
                <a:solidFill>
                  <a:srgbClr val="006699"/>
                </a:solidFill>
              </a:rPr>
              <a:t>inverseOf</a:t>
            </a:r>
            <a:r>
              <a:rPr lang="en-US" dirty="0">
                <a:solidFill>
                  <a:srgbClr val="006699"/>
                </a:solidFill>
              </a:rPr>
              <a:t>&lt;/</a:t>
            </a:r>
            <a:r>
              <a:rPr lang="en-US" dirty="0" err="1">
                <a:solidFill>
                  <a:srgbClr val="006699"/>
                </a:solidFill>
              </a:rPr>
              <a:t>rdfs:label</a:t>
            </a:r>
            <a:r>
              <a:rPr lang="en-US" dirty="0">
                <a:solidFill>
                  <a:srgbClr val="006699"/>
                </a:solidFill>
              </a:rPr>
              <a:t>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en-US" dirty="0">
                <a:solidFill>
                  <a:srgbClr val="006699"/>
                </a:solidFill>
              </a:rPr>
              <a:t>	&lt;</a:t>
            </a:r>
            <a:r>
              <a:rPr lang="en-US" dirty="0" err="1">
                <a:solidFill>
                  <a:srgbClr val="006699"/>
                </a:solidFill>
              </a:rPr>
              <a:t>rdfs:domain</a:t>
            </a:r>
            <a:r>
              <a:rPr lang="en-US" dirty="0">
                <a:solidFill>
                  <a:srgbClr val="006699"/>
                </a:solidFill>
              </a:rPr>
              <a:t>	</a:t>
            </a:r>
            <a:r>
              <a:rPr lang="en-US" dirty="0" err="1">
                <a:solidFill>
                  <a:srgbClr val="006699"/>
                </a:solidFill>
              </a:rPr>
              <a:t>rdf:resource</a:t>
            </a:r>
            <a:r>
              <a:rPr lang="en-US" dirty="0">
                <a:solidFill>
                  <a:srgbClr val="006699"/>
                </a:solidFill>
              </a:rPr>
              <a:t>=”#</a:t>
            </a:r>
            <a:r>
              <a:rPr lang="en-US" dirty="0" err="1">
                <a:solidFill>
                  <a:srgbClr val="006699"/>
                </a:solidFill>
              </a:rPr>
              <a:t>ObjectProperty</a:t>
            </a:r>
            <a:r>
              <a:rPr lang="en-US" dirty="0">
                <a:solidFill>
                  <a:srgbClr val="006699"/>
                </a:solidFill>
              </a:rPr>
              <a:t>”/&gt;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en-US" dirty="0">
                <a:solidFill>
                  <a:srgbClr val="006699"/>
                </a:solidFill>
              </a:rPr>
              <a:t>	&lt;</a:t>
            </a:r>
            <a:r>
              <a:rPr lang="en-US" dirty="0" err="1">
                <a:solidFill>
                  <a:srgbClr val="006699"/>
                </a:solidFill>
              </a:rPr>
              <a:t>rdfs:range</a:t>
            </a:r>
            <a:r>
              <a:rPr lang="en-US" dirty="0">
                <a:solidFill>
                  <a:srgbClr val="006699"/>
                </a:solidFill>
              </a:rPr>
              <a:t>	</a:t>
            </a:r>
            <a:r>
              <a:rPr lang="en-US" dirty="0" err="1">
                <a:solidFill>
                  <a:srgbClr val="006699"/>
                </a:solidFill>
              </a:rPr>
              <a:t>rdf:resource</a:t>
            </a:r>
            <a:r>
              <a:rPr lang="en-US" dirty="0">
                <a:solidFill>
                  <a:srgbClr val="006699"/>
                </a:solidFill>
              </a:rPr>
              <a:t>=”#</a:t>
            </a:r>
            <a:r>
              <a:rPr lang="en-US" dirty="0" err="1">
                <a:solidFill>
                  <a:srgbClr val="006699"/>
                </a:solidFill>
              </a:rPr>
              <a:t>ObjectProperty</a:t>
            </a:r>
            <a:r>
              <a:rPr lang="en-US" dirty="0">
                <a:solidFill>
                  <a:srgbClr val="006699"/>
                </a:solidFill>
              </a:rPr>
              <a:t>”/&gt;</a:t>
            </a:r>
          </a:p>
          <a:p>
            <a:pPr marL="342900" indent="-342900">
              <a:lnSpc>
                <a:spcPct val="75000"/>
              </a:lnSpc>
              <a:defRPr/>
            </a:pPr>
            <a:r>
              <a:rPr lang="en-US" dirty="0">
                <a:solidFill>
                  <a:srgbClr val="006699"/>
                </a:solidFill>
              </a:rPr>
              <a:t>&lt;/</a:t>
            </a:r>
            <a:r>
              <a:rPr lang="en-US" dirty="0" err="1">
                <a:solidFill>
                  <a:srgbClr val="006699"/>
                </a:solidFill>
              </a:rPr>
              <a:t>rdf:Property</a:t>
            </a:r>
            <a:r>
              <a:rPr lang="en-US" dirty="0">
                <a:solidFill>
                  <a:srgbClr val="006699"/>
                </a:solidFill>
              </a:rPr>
              <a:t>&gt;</a:t>
            </a:r>
            <a:endParaRPr lang="sk-SK" sz="2000" dirty="0">
              <a:solidFill>
                <a:srgbClr val="006699"/>
              </a:solidFill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66976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Požiadavky na ontologické jazyky</a:t>
            </a:r>
            <a:endParaRPr lang="cs-CZ" sz="3200" b="1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88963" y="1676400"/>
            <a:ext cx="8406468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sk-SK" sz="2000" i="1" dirty="0"/>
              <a:t>Sémantika je predpokladom podpory myslenia, odvádzania „</a:t>
            </a:r>
            <a:r>
              <a:rPr lang="sk-SK" sz="2000" i="1" dirty="0" err="1"/>
              <a:t>reasoning</a:t>
            </a:r>
            <a:r>
              <a:rPr lang="sk-SK" sz="2000" i="1" dirty="0"/>
              <a:t>“. </a:t>
            </a:r>
          </a:p>
          <a:p>
            <a:pPr marL="342900" indent="-342900">
              <a:defRPr/>
            </a:pPr>
            <a:r>
              <a:rPr lang="sk-SK" sz="2000" i="1" dirty="0"/>
              <a:t>Podpora strojového odvádzania (myslenia) umožňuje:</a:t>
            </a:r>
          </a:p>
          <a:p>
            <a:pPr marL="800100" lvl="1" indent="-342900">
              <a:buFont typeface="Wingdings" pitchFamily="2" charset="2"/>
              <a:buChar char="ü"/>
              <a:defRPr/>
            </a:pPr>
            <a:r>
              <a:rPr lang="sk-SK" sz="2000" i="1" dirty="0"/>
              <a:t>kontrolu konzistencie ontológie a znalostí</a:t>
            </a:r>
          </a:p>
          <a:p>
            <a:pPr marL="800100" lvl="1" indent="-342900">
              <a:buFont typeface="Wingdings" pitchFamily="2" charset="2"/>
              <a:buChar char="ü"/>
              <a:defRPr/>
            </a:pPr>
            <a:r>
              <a:rPr lang="sk-SK" sz="2000" i="1" dirty="0"/>
              <a:t>kontrolu neplánovaných vzťahov medzi triedami</a:t>
            </a:r>
          </a:p>
          <a:p>
            <a:pPr marL="800100" lvl="1" indent="-342900">
              <a:buFont typeface="Wingdings" pitchFamily="2" charset="2"/>
              <a:buChar char="ü"/>
              <a:defRPr/>
            </a:pPr>
            <a:r>
              <a:rPr lang="sk-SK" sz="2000" i="1" dirty="0"/>
              <a:t>automatickú klasifikáciu príkladov</a:t>
            </a:r>
          </a:p>
          <a:p>
            <a:pPr marL="342900" indent="-342900">
              <a:defRPr/>
            </a:pPr>
            <a:endParaRPr lang="sk-SK" sz="2000" i="1" dirty="0"/>
          </a:p>
          <a:p>
            <a:pPr marL="342900" indent="-342900">
              <a:defRPr/>
            </a:pPr>
            <a:r>
              <a:rPr lang="sk-SK" sz="2000" i="1" dirty="0">
                <a:solidFill>
                  <a:schemeClr val="bg1">
                    <a:lumMod val="25000"/>
                  </a:schemeClr>
                </a:solidFill>
              </a:rPr>
              <a:t>Automatické odvádzanie umožňuje kontrolu väčšieho množstva tried </a:t>
            </a:r>
            <a:endParaRPr lang="en-US" sz="2000" i="1" dirty="0">
              <a:solidFill>
                <a:schemeClr val="bg1">
                  <a:lumMod val="25000"/>
                </a:schemeClr>
              </a:solidFill>
            </a:endParaRPr>
          </a:p>
          <a:p>
            <a:pPr marL="342900" indent="-342900">
              <a:defRPr/>
            </a:pPr>
            <a:r>
              <a:rPr lang="sk-SK" sz="2000" i="1" dirty="0">
                <a:solidFill>
                  <a:schemeClr val="bg1">
                    <a:lumMod val="25000"/>
                  </a:schemeClr>
                </a:solidFill>
              </a:rPr>
              <a:t>ako môže byť skontrolovaných manuálne. </a:t>
            </a:r>
          </a:p>
          <a:p>
            <a:pPr marL="342900" indent="-342900">
              <a:defRPr/>
            </a:pPr>
            <a:r>
              <a:rPr lang="sk-SK" sz="2000" i="1" dirty="0">
                <a:solidFill>
                  <a:schemeClr val="bg1">
                    <a:lumMod val="25000"/>
                  </a:schemeClr>
                </a:solidFill>
              </a:rPr>
              <a:t>Takéto kontroly sú hodnotné pri navrhovaní veľkých ontológií, viacerých</a:t>
            </a:r>
          </a:p>
          <a:p>
            <a:pPr marL="342900" indent="-342900">
              <a:defRPr/>
            </a:pPr>
            <a:r>
              <a:rPr lang="sk-SK" sz="2000" i="1" dirty="0">
                <a:solidFill>
                  <a:schemeClr val="bg1">
                    <a:lumMod val="25000"/>
                  </a:schemeClr>
                </a:solidFill>
              </a:rPr>
              <a:t>autorov, a pre integráciu a zdieľanie ontológií z rôznych zdrojov. </a:t>
            </a:r>
          </a:p>
          <a:p>
            <a:pPr marL="342900" indent="-342900">
              <a:defRPr/>
            </a:pPr>
            <a:r>
              <a:rPr lang="sk-SK" sz="2000" i="1" dirty="0">
                <a:solidFill>
                  <a:schemeClr val="accent6">
                    <a:lumMod val="50000"/>
                  </a:schemeClr>
                </a:solidFill>
              </a:rPr>
              <a:t>Podpora odvádzania sa zvyčajne uskutočňuje mapovaním </a:t>
            </a:r>
          </a:p>
          <a:p>
            <a:pPr marL="342900" indent="-342900">
              <a:defRPr/>
            </a:pPr>
            <a:r>
              <a:rPr lang="sk-SK" sz="2000" i="1" dirty="0">
                <a:solidFill>
                  <a:schemeClr val="accent6">
                    <a:lumMod val="50000"/>
                  </a:schemeClr>
                </a:solidFill>
              </a:rPr>
              <a:t>	ontologického jazyka na známy logický formalizmus</a:t>
            </a:r>
          </a:p>
          <a:p>
            <a:pPr marL="342900" indent="-342900">
              <a:defRPr/>
            </a:pPr>
            <a:r>
              <a:rPr lang="sk-SK" i="1" dirty="0"/>
              <a:t>OWL je (čiastočne) mapovaný na </a:t>
            </a:r>
            <a:r>
              <a:rPr lang="sk-SK" i="1" dirty="0" err="1"/>
              <a:t>deskripčnú</a:t>
            </a:r>
            <a:r>
              <a:rPr lang="sk-SK" i="1" dirty="0"/>
              <a:t> logiku a použitím </a:t>
            </a:r>
            <a:endParaRPr lang="en-US" i="1" dirty="0"/>
          </a:p>
          <a:p>
            <a:pPr marL="342900" indent="-342900">
              <a:defRPr/>
            </a:pPr>
            <a:r>
              <a:rPr lang="sk-SK" i="1" dirty="0"/>
              <a:t>„</a:t>
            </a:r>
            <a:r>
              <a:rPr lang="sk-SK" i="1" dirty="0" err="1"/>
              <a:t>reasoners</a:t>
            </a:r>
            <a:r>
              <a:rPr lang="sk-SK" i="1" dirty="0"/>
              <a:t>“ ako, </a:t>
            </a:r>
            <a:r>
              <a:rPr lang="sk-SK" i="1" dirty="0" err="1"/>
              <a:t>FaCT</a:t>
            </a:r>
            <a:r>
              <a:rPr lang="sk-SK" i="1" dirty="0"/>
              <a:t> a RACER.</a:t>
            </a:r>
            <a:endParaRPr lang="cs-CZ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73246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Limitácia a expresivita RDFS</a:t>
            </a:r>
            <a:endParaRPr lang="cs-CZ" sz="3200" b="1"/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601663" y="1747838"/>
            <a:ext cx="8545512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sk-SK" sz="2000" dirty="0"/>
              <a:t>RDF a RDFS umožňuje reprezentáciu niektorých ontologických znalostí:</a:t>
            </a:r>
          </a:p>
          <a:p>
            <a:pPr marL="342900" indent="-342900">
              <a:defRPr/>
            </a:pPr>
            <a:r>
              <a:rPr lang="sk-SK" sz="2000" dirty="0"/>
              <a:t>(vzťahy podtrieda a </a:t>
            </a:r>
            <a:r>
              <a:rPr lang="sk-SK" sz="2000" dirty="0" err="1"/>
              <a:t>pod-vlastnosť</a:t>
            </a:r>
            <a:r>
              <a:rPr lang="sk-SK" sz="2000" dirty="0"/>
              <a:t>, doménové a rozsahové obmedzenia).</a:t>
            </a:r>
          </a:p>
          <a:p>
            <a:pPr marL="342900" indent="-342900">
              <a:defRPr/>
            </a:pPr>
            <a:r>
              <a:rPr lang="sk-SK" sz="2000" dirty="0"/>
              <a:t>Avšak množstvo iných vlastností či funkcií chýba:</a:t>
            </a:r>
            <a:endParaRPr lang="sk-SK" sz="2000" i="1" dirty="0"/>
          </a:p>
          <a:p>
            <a:pPr marL="342900" indent="-342900">
              <a:defRPr/>
            </a:pPr>
            <a:r>
              <a:rPr lang="sk-SK" sz="2000" i="1" dirty="0">
                <a:solidFill>
                  <a:schemeClr val="accent6">
                    <a:lumMod val="50000"/>
                  </a:schemeClr>
                </a:solidFill>
              </a:rPr>
              <a:t>Lokálny rámec pôsobnosti vlastnosti. </a:t>
            </a:r>
            <a:r>
              <a:rPr lang="sk-SK" sz="2000" i="1" dirty="0"/>
              <a:t>N</a:t>
            </a:r>
            <a:r>
              <a:rPr lang="sk-SK" sz="2000" dirty="0"/>
              <a:t>evieme deklarovať obmedzenia </a:t>
            </a:r>
          </a:p>
          <a:p>
            <a:pPr marL="342900" indent="-342900">
              <a:defRPr/>
            </a:pPr>
            <a:r>
              <a:rPr lang="sk-SK" sz="2000" dirty="0"/>
              <a:t>rozsahu, ktoré by sa aplikovali iba na niektoré triedy (kravy </a:t>
            </a:r>
            <a:r>
              <a:rPr lang="en-US" sz="2000" dirty="0"/>
              <a:t>s</a:t>
            </a:r>
            <a:r>
              <a:rPr lang="sk-SK" sz="2000" dirty="0"/>
              <a:t>ú bylinožravé,</a:t>
            </a:r>
          </a:p>
          <a:p>
            <a:pPr marL="342900" indent="-342900">
              <a:defRPr/>
            </a:pPr>
            <a:r>
              <a:rPr lang="sk-SK" sz="2000" dirty="0"/>
              <a:t> zatiaľ čo iné zvieratá môžu byť aj bylinožravé aj jesť mäso).</a:t>
            </a:r>
            <a:endParaRPr lang="sk-SK" sz="2000" i="1" dirty="0"/>
          </a:p>
          <a:p>
            <a:pPr marL="342900" indent="-342900">
              <a:defRPr/>
            </a:pPr>
            <a:r>
              <a:rPr lang="sk-SK" sz="2000" i="1" dirty="0">
                <a:solidFill>
                  <a:schemeClr val="accent6">
                    <a:lumMod val="50000"/>
                  </a:schemeClr>
                </a:solidFill>
              </a:rPr>
              <a:t>Disjunkcia tried.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sz="2000" dirty="0"/>
              <a:t>Niekedy chceme povedať, že triedy sú </a:t>
            </a:r>
            <a:r>
              <a:rPr lang="sk-SK" sz="2000" dirty="0" err="1"/>
              <a:t>disjunktné</a:t>
            </a:r>
            <a:endParaRPr lang="sk-SK" sz="2000" dirty="0"/>
          </a:p>
          <a:p>
            <a:pPr marL="342900" indent="-342900">
              <a:defRPr/>
            </a:pPr>
            <a:r>
              <a:rPr lang="sk-SK" sz="2000" dirty="0"/>
              <a:t>(</a:t>
            </a:r>
            <a:r>
              <a:rPr lang="sk-SK" dirty="0"/>
              <a:t>muž a žena)</a:t>
            </a:r>
            <a:r>
              <a:rPr lang="sk-SK" sz="2000" dirty="0"/>
              <a:t>. Ale v RDF </a:t>
            </a:r>
            <a:r>
              <a:rPr lang="sk-SK" sz="2000" dirty="0" err="1"/>
              <a:t>Schema</a:t>
            </a:r>
            <a:r>
              <a:rPr lang="sk-SK" sz="2000" dirty="0"/>
              <a:t> môžeme zaviesť iba vzťah podtrieda </a:t>
            </a:r>
          </a:p>
          <a:p>
            <a:pPr marL="342900" indent="-342900">
              <a:defRPr/>
            </a:pPr>
            <a:r>
              <a:rPr lang="sk-SK" sz="2000" dirty="0"/>
              <a:t>(žena je podtriedou osoba).</a:t>
            </a:r>
            <a:endParaRPr lang="sk-SK" sz="2000" i="1" dirty="0"/>
          </a:p>
          <a:p>
            <a:pPr marL="342900" indent="-342900">
              <a:defRPr/>
            </a:pPr>
            <a:r>
              <a:rPr lang="sk-SK" sz="2000" i="1" dirty="0" err="1">
                <a:solidFill>
                  <a:schemeClr val="accent6">
                    <a:lumMod val="50000"/>
                  </a:schemeClr>
                </a:solidFill>
              </a:rPr>
              <a:t>Booleanovská</a:t>
            </a:r>
            <a:r>
              <a:rPr lang="sk-SK" sz="2000" i="1" dirty="0">
                <a:solidFill>
                  <a:schemeClr val="accent6">
                    <a:lumMod val="50000"/>
                  </a:schemeClr>
                </a:solidFill>
              </a:rPr>
              <a:t> kombinácia tried.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sz="2000" dirty="0"/>
              <a:t>RDF </a:t>
            </a:r>
            <a:r>
              <a:rPr lang="sk-SK" sz="2000" dirty="0" err="1"/>
              <a:t>Schema</a:t>
            </a:r>
            <a:r>
              <a:rPr lang="sk-SK" sz="2000" dirty="0"/>
              <a:t> nedovoľuje zjednotenie, </a:t>
            </a:r>
          </a:p>
          <a:p>
            <a:pPr marL="342900" indent="-342900">
              <a:defRPr/>
            </a:pPr>
            <a:r>
              <a:rPr lang="sk-SK" sz="2000" dirty="0"/>
              <a:t>prienik a doplnok tried (napr. zjednotenie tried muž a žena). </a:t>
            </a:r>
          </a:p>
          <a:p>
            <a:pPr marL="342900" indent="-342900">
              <a:defRPr/>
            </a:pPr>
            <a:r>
              <a:rPr lang="sk-SK" sz="2000" i="1" dirty="0">
                <a:solidFill>
                  <a:schemeClr val="accent6">
                    <a:lumMod val="50000"/>
                  </a:schemeClr>
                </a:solidFill>
              </a:rPr>
              <a:t>Obmedzenia mohutnosti.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sk-SK" sz="2000" dirty="0"/>
              <a:t>Niekedy chceme zaviesť obmedzenia na </a:t>
            </a:r>
          </a:p>
          <a:p>
            <a:pPr marL="342900" indent="-342900">
              <a:defRPr/>
            </a:pPr>
            <a:r>
              <a:rPr lang="sk-SK" sz="2000" dirty="0"/>
              <a:t>počet hodnôt, ktoré vlastnosť môže a musí mať (osoba má presne </a:t>
            </a:r>
          </a:p>
          <a:p>
            <a:pPr marL="342900" indent="-342900">
              <a:defRPr/>
            </a:pPr>
            <a:r>
              <a:rPr lang="sk-SK" sz="2000" dirty="0"/>
              <a:t>dvoch rodičov, alebo kurz je vedený aspoň jedným lektorom). </a:t>
            </a:r>
          </a:p>
          <a:p>
            <a:pPr marL="342900" indent="-342900">
              <a:defRPr/>
            </a:pPr>
            <a:r>
              <a:rPr lang="sk-SK" sz="2000" dirty="0"/>
              <a:t>Také obmedzenia nie je možné vyjadriť v RDF </a:t>
            </a:r>
            <a:r>
              <a:rPr lang="sk-SK" sz="2000" dirty="0" err="1"/>
              <a:t>Schema</a:t>
            </a:r>
            <a:r>
              <a:rPr lang="sk-SK" sz="2000" dirty="0"/>
              <a:t>.</a:t>
            </a:r>
            <a:endParaRPr lang="sk-SK" sz="2000" i="1" dirty="0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41751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Tri špecifikácie OWL</a:t>
            </a:r>
            <a:endParaRPr lang="cs-CZ" sz="3200" b="1"/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611188" y="1509713"/>
            <a:ext cx="804579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sk-SK" sz="2400" dirty="0"/>
              <a:t>Úplná množina požiadaviek na ontologický jazyk: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400" dirty="0">
                <a:solidFill>
                  <a:schemeClr val="accent6">
                    <a:lumMod val="50000"/>
                  </a:schemeClr>
                </a:solidFill>
              </a:rPr>
              <a:t>podpora efektívneho odvádzania 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400" dirty="0">
                <a:solidFill>
                  <a:schemeClr val="accent6">
                    <a:lumMod val="50000"/>
                  </a:schemeClr>
                </a:solidFill>
              </a:rPr>
              <a:t>výhoda vyjadrenia jazykom tak silná </a:t>
            </a:r>
            <a:r>
              <a:rPr lang="sk-SK" sz="2400" dirty="0"/>
              <a:t>ako RDF </a:t>
            </a:r>
            <a:r>
              <a:rPr lang="sk-SK" sz="2400" dirty="0" err="1"/>
              <a:t>Schema</a:t>
            </a:r>
            <a:r>
              <a:rPr lang="sk-SK" sz="2400" dirty="0"/>
              <a:t> </a:t>
            </a:r>
          </a:p>
          <a:p>
            <a:pPr marL="342900" indent="-342900">
              <a:defRPr/>
            </a:pPr>
            <a:r>
              <a:rPr lang="sk-SK" sz="2400" dirty="0"/>
              <a:t>	kombinovaná s plnou logikou</a:t>
            </a:r>
          </a:p>
          <a:p>
            <a:pPr marL="342900" indent="-342900">
              <a:defRPr/>
            </a:pPr>
            <a:r>
              <a:rPr lang="sk-SK" sz="2400" dirty="0"/>
              <a:t>sa zdá byť nedosiahnuteľná.</a:t>
            </a:r>
          </a:p>
          <a:p>
            <a:pPr marL="342900" indent="-342900">
              <a:defRPr/>
            </a:pPr>
            <a:endParaRPr lang="sk-SK" sz="2400" dirty="0"/>
          </a:p>
          <a:p>
            <a:pPr marL="342900" indent="-342900">
              <a:defRPr/>
            </a:pPr>
            <a:r>
              <a:rPr lang="sk-SK" sz="2400" dirty="0"/>
              <a:t>Vskutku, tieto požiadavky boli výzvou pre W3C </a:t>
            </a:r>
          </a:p>
          <a:p>
            <a:pPr marL="342900" indent="-342900">
              <a:defRPr/>
            </a:pPr>
            <a:r>
              <a:rPr lang="sk-SK" sz="2400" dirty="0"/>
              <a:t>aby definovala OWL vo forme troch pod - jazykov, </a:t>
            </a:r>
          </a:p>
          <a:p>
            <a:pPr marL="342900" indent="-342900">
              <a:defRPr/>
            </a:pPr>
            <a:r>
              <a:rPr lang="sk-SK" sz="2400" dirty="0"/>
              <a:t>pričom každý vychádza v ústrety odlišným aspektom </a:t>
            </a:r>
          </a:p>
          <a:p>
            <a:pPr marL="342900" indent="-342900">
              <a:defRPr/>
            </a:pPr>
            <a:r>
              <a:rPr lang="sk-SK" sz="2400" dirty="0"/>
              <a:t>uvedenej úplnej množiny požiadaviek:</a:t>
            </a:r>
          </a:p>
          <a:p>
            <a:pPr marL="4000500" lvl="8" indent="-342900">
              <a:buFont typeface="Wingdings" pitchFamily="2" charset="2"/>
              <a:buChar char="q"/>
              <a:defRPr/>
            </a:pPr>
            <a:r>
              <a:rPr lang="sk-SK" sz="2400" dirty="0">
                <a:solidFill>
                  <a:schemeClr val="bg1">
                    <a:lumMod val="25000"/>
                  </a:schemeClr>
                </a:solidFill>
              </a:rPr>
              <a:t>OWL </a:t>
            </a:r>
            <a:r>
              <a:rPr lang="sk-SK" sz="2400" dirty="0" err="1">
                <a:solidFill>
                  <a:schemeClr val="bg1">
                    <a:lumMod val="25000"/>
                  </a:schemeClr>
                </a:solidFill>
              </a:rPr>
              <a:t>Full</a:t>
            </a:r>
            <a:endParaRPr lang="sk-SK" sz="2400" dirty="0">
              <a:solidFill>
                <a:schemeClr val="bg1">
                  <a:lumMod val="25000"/>
                </a:schemeClr>
              </a:solidFill>
            </a:endParaRPr>
          </a:p>
          <a:p>
            <a:pPr marL="4000500" lvl="8" indent="-342900">
              <a:buFont typeface="Wingdings" pitchFamily="2" charset="2"/>
              <a:buChar char="q"/>
              <a:defRPr/>
            </a:pPr>
            <a:r>
              <a:rPr lang="sk-SK" sz="2400" dirty="0">
                <a:solidFill>
                  <a:schemeClr val="bg1">
                    <a:lumMod val="25000"/>
                  </a:schemeClr>
                </a:solidFill>
              </a:rPr>
              <a:t>OWL DL</a:t>
            </a:r>
          </a:p>
          <a:p>
            <a:pPr marL="4000500" lvl="8" indent="-342900">
              <a:buFont typeface="Wingdings" pitchFamily="2" charset="2"/>
              <a:buChar char="q"/>
              <a:defRPr/>
            </a:pPr>
            <a:r>
              <a:rPr lang="sk-SK" sz="2400" dirty="0">
                <a:solidFill>
                  <a:schemeClr val="bg1">
                    <a:lumMod val="25000"/>
                  </a:schemeClr>
                </a:solidFill>
              </a:rPr>
              <a:t>OWL </a:t>
            </a:r>
            <a:r>
              <a:rPr lang="sk-SK" sz="2400" dirty="0" err="1">
                <a:solidFill>
                  <a:schemeClr val="bg1">
                    <a:lumMod val="25000"/>
                  </a:schemeClr>
                </a:solidFill>
              </a:rPr>
              <a:t>Lite</a:t>
            </a:r>
            <a:endParaRPr lang="sk-SK" sz="2400" dirty="0">
              <a:solidFill>
                <a:schemeClr val="bg1">
                  <a:lumMod val="25000"/>
                </a:schemeClr>
              </a:solidFill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1965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OWL Full</a:t>
            </a:r>
            <a:endParaRPr lang="cs-CZ" sz="3200" b="1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601663" y="1747838"/>
            <a:ext cx="8491876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defRPr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Úplný jazyk sa nazýva OWL </a:t>
            </a: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</a:rPr>
              <a:t>Full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 a používa všetky primitíva OWL jazykov.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Taktiež umožňuje kombináciu týchto primitív ľubovoľným spôsobom</a:t>
            </a:r>
          </a:p>
          <a:p>
            <a:pPr marL="342900" indent="-342900">
              <a:defRPr/>
            </a:pP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	s RDF a RDF </a:t>
            </a: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</a:rPr>
              <a:t>Schema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sk-SK" sz="2000" dirty="0"/>
          </a:p>
          <a:p>
            <a:pPr marL="342900" indent="-342900">
              <a:defRPr/>
            </a:pPr>
            <a:r>
              <a:rPr lang="sk-SK" sz="2000" dirty="0"/>
              <a:t>Výhodou 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OWL </a:t>
            </a:r>
            <a:r>
              <a:rPr lang="sk-SK" sz="2000" dirty="0" err="1">
                <a:solidFill>
                  <a:schemeClr val="accent6">
                    <a:lumMod val="50000"/>
                  </a:schemeClr>
                </a:solidFill>
              </a:rPr>
              <a:t>Full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 je, že je plne vzostupne – kompatibilný s RDF</a:t>
            </a:r>
            <a:r>
              <a:rPr lang="sk-SK" sz="2000" dirty="0"/>
              <a:t>, </a:t>
            </a:r>
          </a:p>
          <a:p>
            <a:pPr marL="342900" indent="-342900">
              <a:defRPr/>
            </a:pPr>
            <a:r>
              <a:rPr lang="sk-SK" sz="2000" dirty="0"/>
              <a:t>	tak syntakticky ako aj sémanticky (akýkoľvek legálny RDF </a:t>
            </a:r>
          </a:p>
          <a:p>
            <a:pPr marL="342900" indent="-342900">
              <a:defRPr/>
            </a:pPr>
            <a:r>
              <a:rPr lang="sk-SK" sz="2000" dirty="0"/>
              <a:t>	dokument je taktiež legálnym OWL </a:t>
            </a:r>
            <a:r>
              <a:rPr lang="sk-SK" sz="2000" dirty="0" err="1"/>
              <a:t>Full</a:t>
            </a:r>
            <a:r>
              <a:rPr lang="sk-SK" sz="2000" dirty="0"/>
              <a:t> dokumentom a</a:t>
            </a:r>
          </a:p>
          <a:p>
            <a:pPr marL="342900" indent="-342900">
              <a:defRPr/>
            </a:pPr>
            <a:r>
              <a:rPr lang="sk-SK" sz="2000" dirty="0"/>
              <a:t>	akýkoľvek platný RDF/RDFS záver je platným záverom OWL </a:t>
            </a:r>
            <a:r>
              <a:rPr lang="sk-SK" sz="2000" dirty="0" err="1"/>
              <a:t>Full</a:t>
            </a:r>
            <a:r>
              <a:rPr lang="sk-SK" sz="2000" dirty="0"/>
              <a:t>. </a:t>
            </a:r>
          </a:p>
          <a:p>
            <a:pPr marL="342900" indent="-342900">
              <a:defRPr/>
            </a:pPr>
            <a:r>
              <a:rPr lang="sk-SK" sz="2000" dirty="0"/>
              <a:t>V OWL </a:t>
            </a:r>
            <a:r>
              <a:rPr lang="sk-SK" sz="2000" dirty="0" err="1"/>
              <a:t>Full</a:t>
            </a:r>
            <a:r>
              <a:rPr lang="sk-SK" sz="2000" dirty="0"/>
              <a:t> môžeme predpísať mohutnosť obmedzenia triedy </a:t>
            </a:r>
          </a:p>
          <a:p>
            <a:pPr marL="342900" indent="-342900">
              <a:defRPr/>
            </a:pPr>
            <a:r>
              <a:rPr lang="sk-SK" sz="2000" dirty="0"/>
              <a:t>	všetkých tried, </a:t>
            </a:r>
            <a:r>
              <a:rPr lang="sk-SK" sz="2000" dirty="0">
                <a:solidFill>
                  <a:schemeClr val="bg1">
                    <a:lumMod val="25000"/>
                  </a:schemeClr>
                </a:solidFill>
              </a:rPr>
              <a:t>limitovaním počtu tried v ontológii</a:t>
            </a:r>
            <a:endParaRPr lang="sk-SK" sz="2000" dirty="0"/>
          </a:p>
          <a:p>
            <a:pPr marL="342900" indent="-342900">
              <a:defRPr/>
            </a:pPr>
            <a:r>
              <a:rPr lang="sk-SK" sz="2000" dirty="0"/>
              <a:t>Nevýhodou OWL </a:t>
            </a:r>
            <a:r>
              <a:rPr lang="sk-SK" sz="2000" dirty="0" err="1"/>
              <a:t>Full</a:t>
            </a:r>
            <a:r>
              <a:rPr lang="sk-SK" sz="2000" dirty="0"/>
              <a:t> je, že tento jazyk sa stáva nielen silným ale aj</a:t>
            </a:r>
          </a:p>
          <a:p>
            <a:pPr marL="342900" indent="-342900">
              <a:defRPr/>
            </a:pPr>
            <a:r>
              <a:rPr lang="sk-SK" sz="2000" dirty="0"/>
              <a:t>	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mariacim efektívnu podporu odvádzania</a:t>
            </a:r>
            <a:r>
              <a:rPr lang="sk-SK" sz="2000" dirty="0"/>
              <a:t>.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66813" y="466725"/>
            <a:ext cx="5594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sk-SK" sz="3200" b="1"/>
              <a:t>OWL DL (Description Logic)</a:t>
            </a:r>
            <a:endParaRPr lang="cs-CZ" sz="3200" b="1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411413" y="40513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sk-SK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601663" y="1747838"/>
            <a:ext cx="8545512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 typeface="Wingdings" pitchFamily="2" charset="2"/>
              <a:buNone/>
              <a:defRPr/>
            </a:pPr>
            <a:r>
              <a:rPr lang="sk-SK" sz="2000" dirty="0"/>
              <a:t>Je pod – jazykom OWL </a:t>
            </a:r>
            <a:r>
              <a:rPr lang="sk-SK" sz="2000" dirty="0" err="1"/>
              <a:t>Full</a:t>
            </a:r>
            <a:r>
              <a:rPr lang="sk-SK" sz="2000" dirty="0"/>
              <a:t>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Obmedzuje, ktoré konštruktory z OWL a RDF môžu byť použité.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Aplikácia konštruktorov OWL na seba samých nie je dovolená.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sk-SK" sz="2000" dirty="0"/>
              <a:t>	To zaisťuje, že jazyk korešponduje s </a:t>
            </a:r>
            <a:r>
              <a:rPr lang="sk-SK" sz="2000" dirty="0" err="1"/>
              <a:t>deskripčnou</a:t>
            </a:r>
            <a:r>
              <a:rPr lang="sk-SK" sz="2000" dirty="0"/>
              <a:t> logikou.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Výhodou toho je, že 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umožňuje efektívnu podporu odvádzania</a:t>
            </a:r>
            <a:r>
              <a:rPr lang="sk-SK" sz="2000" dirty="0"/>
              <a:t>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Nevýhodou je, že 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strácame plnú kompatibilitu s RDF</a:t>
            </a:r>
            <a:r>
              <a:rPr lang="sk-SK" sz="2000" dirty="0"/>
              <a:t>.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sk-SK" sz="2000" dirty="0"/>
              <a:t>	RDF dokument musí byť rozšírený nejakým spôsobom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sk-SK" sz="2000" dirty="0"/>
              <a:t>	a obmedzený inými spôsobmi, aby sa stal legálnym </a:t>
            </a:r>
          </a:p>
          <a:p>
            <a:pPr marL="342900" indent="-342900">
              <a:buFont typeface="Wingdings" pitchFamily="2" charset="2"/>
              <a:buNone/>
              <a:defRPr/>
            </a:pPr>
            <a:r>
              <a:rPr lang="sk-SK" sz="2000" dirty="0"/>
              <a:t>	OWL DL dokumentom.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Každý legálny OWL DL dokument je aj legálnym RDF dokumentom.</a:t>
            </a:r>
            <a:r>
              <a:rPr lang="cs-CZ" sz="2000" dirty="0"/>
              <a:t> </a:t>
            </a:r>
          </a:p>
          <a:p>
            <a:pPr marL="342900" indent="-342900">
              <a:buFont typeface="Wingdings" pitchFamily="2" charset="2"/>
              <a:buChar char="q"/>
              <a:defRPr/>
            </a:pPr>
            <a:r>
              <a:rPr lang="sk-SK" sz="2000" dirty="0"/>
              <a:t>Obmedzenia OWL DL ho limitujú na </a:t>
            </a:r>
            <a:r>
              <a:rPr lang="sk-SK" sz="2000" dirty="0">
                <a:solidFill>
                  <a:schemeClr val="accent6">
                    <a:lumMod val="50000"/>
                  </a:schemeClr>
                </a:solidFill>
              </a:rPr>
              <a:t>podmnožinu konštruktorov jazyka</a:t>
            </a:r>
            <a:r>
              <a:rPr lang="sk-SK" sz="2000" dirty="0"/>
              <a:t>.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Vrstvy">
  <a:themeElements>
    <a:clrScheme name="Vrstvy 6">
      <a:dk1>
        <a:srgbClr val="000000"/>
      </a:dk1>
      <a:lt1>
        <a:srgbClr val="FFFFE1"/>
      </a:lt1>
      <a:dk2>
        <a:srgbClr val="330033"/>
      </a:dk2>
      <a:lt2>
        <a:srgbClr val="330033"/>
      </a:lt2>
      <a:accent1>
        <a:srgbClr val="CCCC99"/>
      </a:accent1>
      <a:accent2>
        <a:srgbClr val="FF0000"/>
      </a:accent2>
      <a:accent3>
        <a:srgbClr val="FFFFEE"/>
      </a:accent3>
      <a:accent4>
        <a:srgbClr val="000000"/>
      </a:accent4>
      <a:accent5>
        <a:srgbClr val="E2E2CA"/>
      </a:accent5>
      <a:accent6>
        <a:srgbClr val="E70000"/>
      </a:accent6>
      <a:hlink>
        <a:srgbClr val="990033"/>
      </a:hlink>
      <a:folHlink>
        <a:srgbClr val="B2B2B2"/>
      </a:folHlink>
    </a:clrScheme>
    <a:fontScheme name="Vrstvy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rstvy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stvy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rstvy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4867</TotalTime>
  <Words>6553</Words>
  <Application>Microsoft Office PowerPoint</Application>
  <PresentationFormat>Prezentácia na obrazovke (4:3)</PresentationFormat>
  <Paragraphs>751</Paragraphs>
  <Slides>47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47</vt:i4>
      </vt:variant>
    </vt:vector>
  </HeadingPairs>
  <TitlesOfParts>
    <vt:vector size="51" baseType="lpstr">
      <vt:lpstr>Arial</vt:lpstr>
      <vt:lpstr>Times New Roman</vt:lpstr>
      <vt:lpstr>Wingdings</vt:lpstr>
      <vt:lpstr>Vrstvy</vt:lpstr>
      <vt:lpstr>OWL-webový jazyk  na tvorbu ontológií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Kika</dc:creator>
  <cp:lastModifiedBy>Kristina Machova</cp:lastModifiedBy>
  <cp:revision>201</cp:revision>
  <dcterms:created xsi:type="dcterms:W3CDTF">2007-08-31T13:42:21Z</dcterms:created>
  <dcterms:modified xsi:type="dcterms:W3CDTF">2022-09-27T13:52:17Z</dcterms:modified>
</cp:coreProperties>
</file>