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83" r:id="rId5"/>
    <p:sldId id="259" r:id="rId6"/>
    <p:sldId id="285" r:id="rId7"/>
    <p:sldId id="290" r:id="rId8"/>
    <p:sldId id="286" r:id="rId9"/>
    <p:sldId id="287" r:id="rId10"/>
    <p:sldId id="314" r:id="rId11"/>
    <p:sldId id="316" r:id="rId12"/>
    <p:sldId id="315" r:id="rId13"/>
    <p:sldId id="317" r:id="rId14"/>
    <p:sldId id="318" r:id="rId15"/>
    <p:sldId id="288" r:id="rId16"/>
    <p:sldId id="291" r:id="rId17"/>
    <p:sldId id="289" r:id="rId18"/>
    <p:sldId id="292" r:id="rId19"/>
    <p:sldId id="293" r:id="rId20"/>
    <p:sldId id="294" r:id="rId21"/>
    <p:sldId id="295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7" r:id="rId32"/>
    <p:sldId id="306" r:id="rId33"/>
    <p:sldId id="308" r:id="rId34"/>
    <p:sldId id="309" r:id="rId35"/>
    <p:sldId id="310" r:id="rId36"/>
    <p:sldId id="311" r:id="rId37"/>
    <p:sldId id="313" r:id="rId38"/>
    <p:sldId id="319" r:id="rId39"/>
    <p:sldId id="320" r:id="rId40"/>
    <p:sldId id="321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4D4D4D"/>
    <a:srgbClr val="5F5F5F"/>
    <a:srgbClr val="504E00"/>
    <a:srgbClr val="565400"/>
    <a:srgbClr val="996633"/>
    <a:srgbClr val="0033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57A74-AAA1-4AF2-8483-9D94B9EEC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F475F-5C4E-48B6-9BA1-289679CCB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E0659-9DEA-40D6-832A-D2503C15A9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3BCE1-ADC0-469D-9451-C1C0495BE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15F86-362E-426C-8076-CBF72C508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9F71-CCDC-4F24-AEFB-859EB1D28E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CADC1-28EC-42D2-ABF2-34C610C24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CAAF1-5392-49F0-9837-2A22D520AF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508E2-5E82-4865-9518-DBF64D17D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FF08-0CF4-4C16-8041-236D33AAD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65BA-C566-495A-B543-4A0445F12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 predlohy nadpisov.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štýly predlohy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Tretia úroveň</a:t>
            </a:r>
          </a:p>
          <a:p>
            <a:pPr lvl="3"/>
            <a:r>
              <a:rPr lang="cs-CZ"/>
              <a:t>Štvrtá úroveň</a:t>
            </a:r>
          </a:p>
          <a:p>
            <a:pPr lvl="4"/>
            <a:r>
              <a:rPr lang="cs-CZ"/>
              <a:t>Piata úroveň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CECC9C4-4ADE-4841-BA96-97C611E3E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domain.org/site-ovne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b="1" dirty="0">
                <a:solidFill>
                  <a:schemeClr val="tx1"/>
                </a:solidFill>
              </a:rPr>
              <a:t>Definícia webových zdrojov</a:t>
            </a:r>
            <a:br>
              <a:rPr lang="sk-SK" b="1" dirty="0">
                <a:solidFill>
                  <a:schemeClr val="tx1"/>
                </a:solidFill>
              </a:rPr>
            </a:br>
            <a:r>
              <a:rPr lang="sk-SK" b="1" dirty="0">
                <a:solidFill>
                  <a:schemeClr val="tx1"/>
                </a:solidFill>
              </a:rPr>
              <a:t>v RDF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000" b="1"/>
              <a:t>prof</a:t>
            </a:r>
            <a:r>
              <a:rPr lang="en-US" sz="2000" b="1"/>
              <a:t>. </a:t>
            </a:r>
            <a:r>
              <a:rPr lang="sk-SK" sz="2000" b="1" dirty="0"/>
              <a:t>Ing. Kristína Machová, </a:t>
            </a:r>
            <a:r>
              <a:rPr lang="en-US" sz="2000" b="1" dirty="0"/>
              <a:t>PhD</a:t>
            </a:r>
            <a:r>
              <a:rPr lang="sk-SK" sz="20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hlinkClick r:id="rId2"/>
              </a:rPr>
              <a:t>k</a:t>
            </a:r>
            <a:r>
              <a:rPr lang="sk-SK" sz="2000" dirty="0" err="1">
                <a:hlinkClick r:id="rId2"/>
              </a:rPr>
              <a:t>ristina</a:t>
            </a:r>
            <a:r>
              <a:rPr lang="sk-SK" sz="2000" dirty="0">
                <a:hlinkClick r:id="rId2"/>
              </a:rPr>
              <a:t>.</a:t>
            </a:r>
            <a:r>
              <a:rPr lang="en-US" sz="2000" dirty="0">
                <a:hlinkClick r:id="rId2"/>
              </a:rPr>
              <a:t>m</a:t>
            </a:r>
            <a:r>
              <a:rPr lang="sk-SK" sz="2000" dirty="0" err="1">
                <a:hlinkClick r:id="rId2"/>
              </a:rPr>
              <a:t>achova</a:t>
            </a:r>
            <a:r>
              <a:rPr lang="en-US" sz="2000" dirty="0">
                <a:hlinkClick r:id="rId2"/>
              </a:rPr>
              <a:t>@tuke.sk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36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tri pohľady na výrok</a:t>
            </a:r>
            <a:endParaRPr lang="cs-CZ" sz="3200" b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007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000" b="1"/>
              <a:t>Druhý</a:t>
            </a:r>
            <a:r>
              <a:rPr lang="sk-SK" sz="2000"/>
              <a:t> – </a:t>
            </a:r>
            <a:r>
              <a:rPr lang="sk-SK"/>
              <a:t>graficke znázornenie trojice (x-P-y)  - „sémantická sieť“.</a:t>
            </a:r>
          </a:p>
          <a:p>
            <a:pPr marL="342900" indent="-342900" eaLnBrk="1" hangingPunct="1"/>
            <a:r>
              <a:rPr lang="sk-SK"/>
              <a:t>Je to orientovaný graf, s označenými uzlami a spojnicami – šípkami. </a:t>
            </a:r>
          </a:p>
          <a:p>
            <a:pPr marL="342900" indent="-342900" eaLnBrk="1" hangingPunct="1"/>
            <a:r>
              <a:rPr lang="sk-SK"/>
              <a:t>Šípky sú orientované od zdroja (subjektu výroku) k hodnote (objektu výroku). </a:t>
            </a:r>
          </a:p>
        </p:txBody>
      </p:sp>
      <p:pic>
        <p:nvPicPr>
          <p:cNvPr id="12293" name="Picture 6" descr="Prezentácia semanticka si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2492375"/>
            <a:ext cx="5824538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36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tri pohľady na výrok</a:t>
            </a:r>
            <a:endParaRPr lang="cs-CZ" sz="3200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183562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Druhý</a:t>
            </a:r>
            <a:r>
              <a:rPr lang="sk-SK" sz="2000" dirty="0"/>
              <a:t>:</a:t>
            </a:r>
            <a:endParaRPr lang="sk-SK" dirty="0"/>
          </a:p>
          <a:p>
            <a:pPr marL="342900" indent="-342900">
              <a:defRPr/>
            </a:pPr>
            <a:r>
              <a:rPr lang="sk-SK" sz="2000" dirty="0"/>
              <a:t>Hodnotou výroku môže byť aj zdroj. </a:t>
            </a:r>
          </a:p>
          <a:p>
            <a:pPr marL="342900" indent="-342900">
              <a:defRPr/>
            </a:pPr>
            <a:r>
              <a:rPr lang="sk-SK" sz="2000" dirty="0"/>
              <a:t>To znamená, že zdroj môže byť linkovaný na iné zdroje. </a:t>
            </a:r>
          </a:p>
          <a:p>
            <a:pPr marL="342900" indent="-342900">
              <a:defRPr/>
            </a:pPr>
            <a:r>
              <a:rPr lang="sk-SK" sz="2000" dirty="0"/>
              <a:t>Uvažujme nasledovné trojice: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(</a:t>
            </a:r>
            <a:r>
              <a:rPr lang="sk-SK" dirty="0" err="1">
                <a:solidFill>
                  <a:srgbClr val="969696"/>
                </a:solidFill>
              </a:rPr>
              <a:t>people.tuke.sk</a:t>
            </a:r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david.bielik</a:t>
            </a:r>
            <a:r>
              <a:rPr lang="sk-SK" dirty="0">
                <a:solidFill>
                  <a:srgbClr val="969696"/>
                </a:solidFill>
              </a:rPr>
              <a:t>/“, http://www.mydomain.org/vlastníkom_je, 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“Dávid Bielik”)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 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(“Dávid Bielik”, http://www.mydomain.org/má_telefónne_číslo, 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“0905 550 055”)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 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(“Dávid Bielik”, http://www.mydomain.org/často_prezerá,</a:t>
            </a:r>
          </a:p>
          <a:p>
            <a:pPr>
              <a:defRPr/>
            </a:pPr>
            <a:r>
              <a:rPr lang="sk-SK" dirty="0" err="1">
                <a:solidFill>
                  <a:srgbClr val="969696"/>
                </a:solidFill>
              </a:rPr>
              <a:t>people.tuke.sk</a:t>
            </a:r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peter.skala</a:t>
            </a:r>
            <a:r>
              <a:rPr lang="sk-SK" dirty="0">
                <a:solidFill>
                  <a:srgbClr val="969696"/>
                </a:solidFill>
              </a:rPr>
              <a:t>/)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 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(“Peter Skala”, http://www.mydomain.org/vlastní, </a:t>
            </a:r>
          </a:p>
          <a:p>
            <a:pPr>
              <a:defRPr/>
            </a:pPr>
            <a:r>
              <a:rPr lang="sk-SK" dirty="0" err="1">
                <a:solidFill>
                  <a:srgbClr val="969696"/>
                </a:solidFill>
              </a:rPr>
              <a:t>people.tuke.sk</a:t>
            </a:r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peter.skala</a:t>
            </a:r>
            <a:r>
              <a:rPr lang="sk-SK" dirty="0">
                <a:solidFill>
                  <a:srgbClr val="969696"/>
                </a:solidFill>
              </a:rPr>
              <a:t>/)</a:t>
            </a:r>
          </a:p>
          <a:p>
            <a:pPr marL="342900" indent="-342900">
              <a:defRPr/>
            </a:pPr>
            <a:r>
              <a:rPr lang="sk-SK" sz="2000" dirty="0"/>
              <a:t>Grafická reprezentácia týchto trojíc je znázornená sémantickou sieťou.</a:t>
            </a:r>
          </a:p>
          <a:p>
            <a:pPr marL="342900" indent="-342900">
              <a:defRPr/>
            </a:pPr>
            <a:r>
              <a:rPr lang="sk-SK" sz="2000" dirty="0"/>
              <a:t>Graf je silný prostriedok na dobré porozumenie človekom. </a:t>
            </a:r>
          </a:p>
          <a:p>
            <a:pPr marL="342900" indent="-342900">
              <a:defRPr/>
            </a:pPr>
            <a:r>
              <a:rPr lang="sk-SK" sz="2000" dirty="0"/>
              <a:t>Ale vízia SW vyžaduje reprezentáciu spracovateľnú strojom.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36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tri pohľady na výrok</a:t>
            </a:r>
            <a:endParaRPr lang="cs-CZ" sz="3200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11188" y="1989138"/>
            <a:ext cx="82010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b="1" dirty="0"/>
              <a:t>Tretí</a:t>
            </a:r>
            <a:r>
              <a:rPr lang="sk-SK" sz="2400" dirty="0"/>
              <a:t> – reprezentácia založená na XML. </a:t>
            </a:r>
          </a:p>
          <a:p>
            <a:pPr marL="342900" indent="-342900">
              <a:defRPr/>
            </a:pPr>
            <a:r>
              <a:rPr lang="sk-SK" sz="2400" dirty="0"/>
              <a:t>RDF dokument je potom reprezentovaný ako XML element</a:t>
            </a:r>
          </a:p>
          <a:p>
            <a:pPr marL="342900" indent="-342900">
              <a:defRPr/>
            </a:pPr>
            <a:r>
              <a:rPr lang="sk-SK" sz="2400" dirty="0"/>
              <a:t>	s </a:t>
            </a:r>
            <a:r>
              <a:rPr lang="sk-SK" sz="2400" dirty="0" err="1"/>
              <a:t>tagom</a:t>
            </a:r>
            <a:r>
              <a:rPr lang="sk-SK" sz="2400" dirty="0"/>
              <a:t> </a:t>
            </a: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sk-SK" sz="2400" i="1" dirty="0" err="1">
                <a:solidFill>
                  <a:schemeClr val="accent6">
                    <a:lumMod val="50000"/>
                  </a:schemeClr>
                </a:solidFill>
              </a:rPr>
              <a:t>rdf:RDF</a:t>
            </a:r>
            <a:r>
              <a:rPr lang="sk-SK" sz="2400" i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defRPr/>
            </a:pPr>
            <a:r>
              <a:rPr lang="sk-SK" sz="2400" dirty="0"/>
              <a:t>Obsahom dokumentu sú definície s </a:t>
            </a: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sk-SK" sz="2400" i="1" dirty="0" err="1">
                <a:solidFill>
                  <a:schemeClr val="accent6">
                    <a:lumMod val="50000"/>
                  </a:schemeClr>
                </a:solidFill>
              </a:rPr>
              <a:t>rdf:Description</a:t>
            </a:r>
            <a:r>
              <a:rPr lang="sk-SK" sz="2400" i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sk-SK" sz="2400" dirty="0"/>
              <a:t> </a:t>
            </a:r>
            <a:r>
              <a:rPr lang="sk-SK" sz="2400" dirty="0" err="1"/>
              <a:t>tagmi</a:t>
            </a:r>
            <a:r>
              <a:rPr lang="sk-SK" sz="2400" dirty="0"/>
              <a:t>.</a:t>
            </a:r>
          </a:p>
          <a:p>
            <a:pPr marL="342900" indent="-342900">
              <a:defRPr/>
            </a:pPr>
            <a:r>
              <a:rPr lang="sk-SK" sz="2400" dirty="0"/>
              <a:t>Definícia generuje výrok o zdroji, tromi spôsobmi:</a:t>
            </a:r>
          </a:p>
          <a:p>
            <a:pPr marL="342900" indent="-342900">
              <a:defRPr/>
            </a:pPr>
            <a:r>
              <a:rPr lang="sk-SK" sz="2400" dirty="0"/>
              <a:t>Atribút </a:t>
            </a: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sk-SK" sz="2400" i="1" dirty="0" err="1">
                <a:solidFill>
                  <a:schemeClr val="accent6">
                    <a:lumMod val="50000"/>
                  </a:schemeClr>
                </a:solidFill>
              </a:rPr>
              <a:t>about</a:t>
            </a:r>
            <a:r>
              <a:rPr lang="sk-SK" sz="2400" i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sk-SK" sz="2400" dirty="0"/>
              <a:t> – referencia na existujúci zdroj.</a:t>
            </a:r>
          </a:p>
          <a:p>
            <a:pPr marL="342900" indent="-342900">
              <a:defRPr/>
            </a:pPr>
            <a:r>
              <a:rPr lang="sk-SK" sz="2400" dirty="0"/>
              <a:t>Atribút </a:t>
            </a: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sk-SK" sz="2400" i="1" dirty="0">
                <a:solidFill>
                  <a:schemeClr val="accent6">
                    <a:lumMod val="50000"/>
                  </a:schemeClr>
                </a:solidFill>
              </a:rPr>
              <a:t>ID“</a:t>
            </a:r>
            <a:r>
              <a:rPr lang="sk-SK" sz="2400" dirty="0"/>
              <a:t>, vytvárajúci nový zdroj.</a:t>
            </a:r>
          </a:p>
          <a:p>
            <a:pPr marL="342900" indent="-342900">
              <a:defRPr/>
            </a:pPr>
            <a:r>
              <a:rPr lang="sk-SK" sz="2400" dirty="0"/>
              <a:t>Bez mena – tvorí anonymný zdroj.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36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tri pohľady na výrok</a:t>
            </a:r>
            <a:endParaRPr lang="cs-CZ" sz="3200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81099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b="1" dirty="0"/>
              <a:t>Tretí</a:t>
            </a:r>
            <a:r>
              <a:rPr lang="sk-SK" sz="2400" dirty="0"/>
              <a:t> – reprezentácia založená na XML. </a:t>
            </a:r>
          </a:p>
          <a:p>
            <a:pPr marL="342900" indent="-342900">
              <a:defRPr/>
            </a:pPr>
            <a:endParaRPr lang="sk-SK" dirty="0"/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&lt;?</a:t>
            </a:r>
            <a:r>
              <a:rPr lang="sk-SK" sz="2000" dirty="0" err="1">
                <a:solidFill>
                  <a:srgbClr val="969696"/>
                </a:solidFill>
              </a:rPr>
              <a:t>xml</a:t>
            </a:r>
            <a:r>
              <a:rPr lang="sk-SK" sz="2000" dirty="0">
                <a:solidFill>
                  <a:srgbClr val="969696"/>
                </a:solidFill>
              </a:rPr>
              <a:t> version=”1.0” </a:t>
            </a:r>
            <a:r>
              <a:rPr lang="sk-SK" sz="2000" dirty="0" err="1">
                <a:solidFill>
                  <a:srgbClr val="969696"/>
                </a:solidFill>
              </a:rPr>
              <a:t>encoding=UTF</a:t>
            </a:r>
            <a:r>
              <a:rPr lang="sk-SK" sz="2000" dirty="0">
                <a:solidFill>
                  <a:srgbClr val="969696"/>
                </a:solidFill>
              </a:rPr>
              <a:t> – 16”?&gt;</a:t>
            </a:r>
          </a:p>
          <a:p>
            <a:pPr>
              <a:defRPr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&lt;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rdf:RDF</a:t>
            </a:r>
            <a:endParaRPr lang="sk-SK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xmlns:rdf=http://www.w3.org/1999/02/22-rdf-systax-ns#</a:t>
            </a:r>
          </a:p>
          <a:p>
            <a:pPr>
              <a:defRPr/>
            </a:pPr>
            <a:r>
              <a:rPr lang="sk-SK" sz="2000" dirty="0" err="1">
                <a:solidFill>
                  <a:srgbClr val="969696"/>
                </a:solidFill>
              </a:rPr>
              <a:t>xmlns:mydomain=http</a:t>
            </a:r>
            <a:r>
              <a:rPr lang="sk-SK" sz="2000" dirty="0">
                <a:solidFill>
                  <a:srgbClr val="969696"/>
                </a:solidFill>
              </a:rPr>
              <a:t>://</a:t>
            </a:r>
            <a:r>
              <a:rPr lang="sk-SK" sz="2000" dirty="0" err="1">
                <a:solidFill>
                  <a:srgbClr val="969696"/>
                </a:solidFill>
              </a:rPr>
              <a:t>www.mydomain.org</a:t>
            </a:r>
            <a:r>
              <a:rPr lang="sk-SK" sz="2000" dirty="0">
                <a:solidFill>
                  <a:srgbClr val="969696"/>
                </a:solidFill>
              </a:rPr>
              <a:t>/</a:t>
            </a:r>
            <a:r>
              <a:rPr lang="sk-SK" sz="2000" dirty="0" err="1">
                <a:solidFill>
                  <a:srgbClr val="969696"/>
                </a:solidFill>
              </a:rPr>
              <a:t>my-rdf-ns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&lt;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rdf:Description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000" dirty="0" err="1">
                <a:solidFill>
                  <a:srgbClr val="969696"/>
                </a:solidFill>
              </a:rPr>
              <a:t>rdf: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about</a:t>
            </a:r>
            <a:r>
              <a:rPr lang="sk-SK" sz="2000" dirty="0" err="1">
                <a:solidFill>
                  <a:srgbClr val="969696"/>
                </a:solidFill>
              </a:rPr>
              <a:t>=people.tuke.sk</a:t>
            </a:r>
            <a:r>
              <a:rPr lang="sk-SK" sz="2000" dirty="0">
                <a:solidFill>
                  <a:srgbClr val="969696"/>
                </a:solidFill>
              </a:rPr>
              <a:t>/</a:t>
            </a:r>
            <a:r>
              <a:rPr lang="sk-SK" sz="2000" dirty="0" err="1">
                <a:solidFill>
                  <a:srgbClr val="969696"/>
                </a:solidFill>
              </a:rPr>
              <a:t>david.bielik</a:t>
            </a:r>
            <a:r>
              <a:rPr lang="sk-SK" sz="2000" dirty="0">
                <a:solidFill>
                  <a:srgbClr val="969696"/>
                </a:solidFill>
              </a:rPr>
              <a:t>/“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&gt;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mydomain:vlastníkom_je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		Dávid Bielik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	&lt;/</a:t>
            </a:r>
            <a:r>
              <a:rPr lang="sk-SK" sz="2000" dirty="0" err="1">
                <a:solidFill>
                  <a:srgbClr val="969696"/>
                </a:solidFill>
              </a:rPr>
              <a:t>mydomain</a:t>
            </a:r>
            <a:r>
              <a:rPr lang="sk-SK" sz="2000" dirty="0">
                <a:solidFill>
                  <a:srgbClr val="969696"/>
                </a:solidFill>
              </a:rPr>
              <a:t>: </a:t>
            </a:r>
            <a:r>
              <a:rPr lang="sk-SK" sz="2000" dirty="0" err="1">
                <a:solidFill>
                  <a:srgbClr val="969696"/>
                </a:solidFill>
              </a:rPr>
              <a:t>vlastníkom_je</a:t>
            </a:r>
            <a:r>
              <a:rPr lang="sk-SK" sz="2000" dirty="0">
                <a:solidFill>
                  <a:srgbClr val="969696"/>
                </a:solidFill>
              </a:rPr>
              <a:t> &gt;</a:t>
            </a:r>
          </a:p>
          <a:p>
            <a:pPr>
              <a:defRPr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&lt;/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rdf:Description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&gt;</a:t>
            </a:r>
          </a:p>
          <a:p>
            <a:pPr>
              <a:defRPr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&lt;/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rdf:RDF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dirty="0"/>
              <a:t>Prvý riadok špecifikuje, že používame XML. </a:t>
            </a:r>
          </a:p>
          <a:p>
            <a:pPr marL="342900" indent="-342900">
              <a:defRPr/>
            </a:pPr>
            <a:r>
              <a:rPr lang="sk-SK" dirty="0"/>
              <a:t>Element „</a:t>
            </a:r>
            <a:r>
              <a:rPr lang="sk-SK" i="1" dirty="0" err="1"/>
              <a:t>rdf:Description</a:t>
            </a:r>
            <a:r>
              <a:rPr lang="sk-SK" i="1" dirty="0"/>
              <a:t>“</a:t>
            </a:r>
            <a:r>
              <a:rPr lang="sk-SK" dirty="0"/>
              <a:t>  vytvára výrok o zdroji </a:t>
            </a:r>
            <a:r>
              <a:rPr lang="sk-SK" i="1" u="sng" dirty="0">
                <a:solidFill>
                  <a:schemeClr val="accent6">
                    <a:lumMod val="50000"/>
                  </a:schemeClr>
                </a:solidFill>
              </a:rPr>
              <a:t>people.tuke.sk/</a:t>
            </a:r>
            <a:r>
              <a:rPr lang="sk-SK" i="1" u="sng" dirty="0" err="1">
                <a:solidFill>
                  <a:schemeClr val="accent6">
                    <a:lumMod val="50000"/>
                  </a:schemeClr>
                </a:solidFill>
              </a:rPr>
              <a:t>david.bielik</a:t>
            </a:r>
            <a:r>
              <a:rPr lang="sk-SK" i="1" u="sng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sk-SK" u="sng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sk-SK" sz="20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226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dátové typy</a:t>
            </a:r>
            <a:endParaRPr lang="cs-CZ" sz="32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83502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Majme telefónne číslo „3875507“. Program má čítať tento dátový model:</a:t>
            </a:r>
          </a:p>
          <a:p>
            <a:pPr marL="342900" indent="-342900">
              <a:defRPr/>
            </a:pPr>
            <a:r>
              <a:rPr lang="sk-SK" sz="2000" dirty="0"/>
              <a:t>Ako </a:t>
            </a:r>
            <a:r>
              <a:rPr lang="sk-SK" sz="2000" dirty="0" err="1"/>
              <a:t>literál</a:t>
            </a:r>
            <a:r>
              <a:rPr lang="sk-SK" sz="2000" dirty="0"/>
              <a:t>, ako „</a:t>
            </a:r>
            <a:r>
              <a:rPr lang="sk-SK" sz="2000" dirty="0" err="1"/>
              <a:t>integer</a:t>
            </a:r>
            <a:r>
              <a:rPr lang="sk-SK" sz="2000" dirty="0"/>
              <a:t>“ alebo ako reťazec?</a:t>
            </a:r>
          </a:p>
          <a:p>
            <a:pPr marL="342900" indent="-342900">
              <a:defRPr/>
            </a:pPr>
            <a:r>
              <a:rPr lang="sk-SK" sz="2000" dirty="0"/>
              <a:t>Ak je to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„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integer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“, </a:t>
            </a:r>
            <a:r>
              <a:rPr lang="sk-SK" sz="2000" dirty="0"/>
              <a:t>je v desiatkovej alebo </a:t>
            </a:r>
            <a:r>
              <a:rPr lang="sk-SK" sz="2000" dirty="0" err="1"/>
              <a:t>osmičkovej</a:t>
            </a:r>
            <a:r>
              <a:rPr lang="sk-SK" sz="2000" dirty="0"/>
              <a:t> </a:t>
            </a:r>
            <a:r>
              <a:rPr lang="sk-SK" sz="2000" dirty="0" err="1"/>
              <a:t>reprezentáci</a:t>
            </a:r>
            <a:r>
              <a:rPr lang="sk-SK" sz="2000" dirty="0"/>
              <a:t>?</a:t>
            </a:r>
          </a:p>
          <a:p>
            <a:pPr marL="342900" indent="-342900">
              <a:defRPr/>
            </a:pPr>
            <a:r>
              <a:rPr lang="sk-SK" sz="2000" dirty="0"/>
              <a:t>Preto musí byť v aplikácii explicitne dané, že </a:t>
            </a:r>
            <a:r>
              <a:rPr lang="sk-SK" sz="2000" dirty="0" err="1"/>
              <a:t>literál</a:t>
            </a:r>
            <a:r>
              <a:rPr lang="sk-SK" sz="2000" dirty="0"/>
              <a:t> môže reprezentovať</a:t>
            </a:r>
          </a:p>
          <a:p>
            <a:pPr marL="342900" indent="-342900">
              <a:defRPr/>
            </a:pPr>
            <a:r>
              <a:rPr lang="sk-SK" sz="2000" dirty="0"/>
              <a:t>číslo a aké číslo. (Bežná prax - vzťah medzi dátovým typom a </a:t>
            </a:r>
            <a:r>
              <a:rPr lang="sk-SK" sz="2000" dirty="0" err="1"/>
              <a:t>literálom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r>
              <a:rPr lang="sk-SK" sz="2000" dirty="0"/>
              <a:t>V RDF tento druh informácie poskytujú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„</a:t>
            </a:r>
            <a:r>
              <a:rPr lang="sk-SK" sz="2000" i="1" dirty="0" err="1">
                <a:solidFill>
                  <a:schemeClr val="accent2">
                    <a:lumMod val="50000"/>
                  </a:schemeClr>
                </a:solidFill>
              </a:rPr>
              <a:t>typed</a:t>
            </a:r>
            <a:r>
              <a:rPr lang="sk-SK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000" i="1" dirty="0" err="1">
                <a:solidFill>
                  <a:schemeClr val="accent2">
                    <a:lumMod val="50000"/>
                  </a:schemeClr>
                </a:solidFill>
              </a:rPr>
              <a:t>literals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“</a:t>
            </a:r>
            <a:r>
              <a:rPr lang="sk-SK" sz="2000" dirty="0"/>
              <a:t>.)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Napr., vek </a:t>
            </a:r>
            <a:r>
              <a:rPr lang="sk-SK" sz="2000" dirty="0" err="1">
                <a:solidFill>
                  <a:srgbClr val="969696"/>
                </a:solidFill>
              </a:rPr>
              <a:t>Davida</a:t>
            </a:r>
            <a:r>
              <a:rPr lang="sk-SK" sz="2000" dirty="0">
                <a:solidFill>
                  <a:srgbClr val="969696"/>
                </a:solidFill>
              </a:rPr>
              <a:t> </a:t>
            </a:r>
            <a:r>
              <a:rPr lang="sk-SK" sz="2000" dirty="0" err="1">
                <a:solidFill>
                  <a:srgbClr val="969696"/>
                </a:solidFill>
              </a:rPr>
              <a:t>Billingtona</a:t>
            </a:r>
            <a:r>
              <a:rPr lang="sk-SK" sz="2000" dirty="0">
                <a:solidFill>
                  <a:srgbClr val="969696"/>
                </a:solidFill>
              </a:rPr>
              <a:t> určíme ako celé číslo 27 použitím trojice: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(„Dávid Bielik“, http://www.mydomain.org/age, „27“,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^^http://www.w3.org/2001/XMLSchema#integer).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Symbol „^^“ indikuje typ </a:t>
            </a:r>
            <a:r>
              <a:rPr lang="sk-SK" sz="2000" dirty="0" err="1">
                <a:solidFill>
                  <a:srgbClr val="969696"/>
                </a:solidFill>
              </a:rPr>
              <a:t>literál</a:t>
            </a:r>
            <a:r>
              <a:rPr lang="sk-SK" sz="2000" dirty="0">
                <a:solidFill>
                  <a:srgbClr val="969696"/>
                </a:solidFill>
              </a:rPr>
              <a:t> a použitie dátových typov z XMLS. </a:t>
            </a:r>
          </a:p>
          <a:p>
            <a:pPr marL="342900" indent="-342900">
              <a:defRPr/>
            </a:pPr>
            <a:endParaRPr lang="sk-SK" sz="2000" dirty="0">
              <a:solidFill>
                <a:srgbClr val="0033CC"/>
              </a:solidFill>
            </a:endParaRPr>
          </a:p>
          <a:p>
            <a:pPr marL="342900" indent="-342900">
              <a:defRPr/>
            </a:pPr>
            <a:r>
              <a:rPr lang="sk-SK" sz="2000" dirty="0"/>
              <a:t>V RDF dokumentoch je síce možné použiť externe definované </a:t>
            </a:r>
          </a:p>
          <a:p>
            <a:pPr marL="342900" indent="-342900">
              <a:defRPr/>
            </a:pPr>
            <a:r>
              <a:rPr lang="sk-SK" sz="2000" dirty="0"/>
              <a:t>dátové typy, ale v praxi sa najčastejšie používajú dátové typy z XMLS.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XMLS má preddefinovanú širokú škálu dátových typov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(najčastejšie používané sú: boolean typ, celé číslo, čas a dátum).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42988" y="1628775"/>
            <a:ext cx="6334125" cy="558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2000" b="1" dirty="0"/>
              <a:t>Príklad</a:t>
            </a:r>
            <a:r>
              <a:rPr lang="sk-SK" sz="2000" dirty="0"/>
              <a:t>: </a:t>
            </a:r>
          </a:p>
          <a:p>
            <a:pPr>
              <a:defRPr/>
            </a:pPr>
            <a:endParaRPr lang="sk-SK" sz="2000" dirty="0"/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&lt;!DOCTYPE RDF [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&lt;!ENTITY </a:t>
            </a:r>
            <a:r>
              <a:rPr lang="sk-SK" dirty="0" err="1">
                <a:solidFill>
                  <a:srgbClr val="969696"/>
                </a:solidFill>
              </a:rPr>
              <a:t>xsd</a:t>
            </a:r>
            <a:r>
              <a:rPr lang="sk-SK" dirty="0">
                <a:solidFill>
                  <a:srgbClr val="969696"/>
                </a:solidFill>
              </a:rPr>
              <a:t>	http://www.w3.org/2001/XMLSchema#&gt;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]&gt;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 &lt;</a:t>
            </a:r>
            <a:r>
              <a:rPr lang="sk-SK" dirty="0" err="1">
                <a:solidFill>
                  <a:srgbClr val="969696"/>
                </a:solidFill>
              </a:rPr>
              <a:t>rdf:RDF</a:t>
            </a:r>
            <a:endParaRPr lang="sk-SK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xmlns:rdf=http://www.w3.org/1999/02/22-rdf-syntax-ns#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969696"/>
                </a:solidFill>
              </a:rPr>
              <a:t>xmlns:xsd=http://www.w3.org/2001/XMLSchema#</a:t>
            </a:r>
          </a:p>
          <a:p>
            <a:pPr>
              <a:lnSpc>
                <a:spcPct val="75000"/>
              </a:lnSpc>
              <a:defRPr/>
            </a:pPr>
            <a:r>
              <a:rPr lang="sk-SK" dirty="0" err="1">
                <a:solidFill>
                  <a:srgbClr val="969696"/>
                </a:solidFill>
              </a:rPr>
              <a:t>xmlns:uni=http</a:t>
            </a:r>
            <a:r>
              <a:rPr lang="sk-SK" dirty="0">
                <a:solidFill>
                  <a:srgbClr val="969696"/>
                </a:solidFill>
              </a:rPr>
              <a:t>://</a:t>
            </a:r>
            <a:r>
              <a:rPr lang="sk-SK" dirty="0" err="1">
                <a:solidFill>
                  <a:srgbClr val="969696"/>
                </a:solidFill>
              </a:rPr>
              <a:t>www.mydomain.org</a:t>
            </a:r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uni-ns</a:t>
            </a:r>
            <a:r>
              <a:rPr lang="sk-SK" dirty="0">
                <a:solidFill>
                  <a:srgbClr val="969696"/>
                </a:solidFill>
              </a:rPr>
              <a:t>#&gt;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rdf:about=”P123”&gt;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uni:name</a:t>
            </a:r>
            <a:r>
              <a:rPr lang="sk-SK" dirty="0"/>
              <a:t>&gt;Gregor </a:t>
            </a:r>
            <a:r>
              <a:rPr lang="sk-SK" dirty="0" err="1"/>
              <a:t>Anota</a:t>
            </a:r>
            <a:r>
              <a:rPr lang="sk-SK" dirty="0"/>
              <a:t>&lt;/</a:t>
            </a:r>
            <a:r>
              <a:rPr lang="sk-SK" dirty="0" err="1"/>
              <a:t>uni:name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uni:title</a:t>
            </a:r>
            <a:r>
              <a:rPr lang="sk-SK" dirty="0"/>
              <a:t>&gt;profesor&lt;/</a:t>
            </a:r>
            <a:r>
              <a:rPr lang="sk-SK" dirty="0" err="1"/>
              <a:t>uni:title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endParaRPr lang="sk-SK" dirty="0"/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rdf:about=”P124”&gt;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uni:name</a:t>
            </a:r>
            <a:r>
              <a:rPr lang="sk-SK" dirty="0"/>
              <a:t>&gt;Dávid Bielik&lt;/</a:t>
            </a:r>
            <a:r>
              <a:rPr lang="sk-SK" dirty="0" err="1"/>
              <a:t>uni:name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uni:title</a:t>
            </a:r>
            <a:r>
              <a:rPr lang="sk-SK" dirty="0"/>
              <a:t>&gt;docent&lt;/</a:t>
            </a:r>
            <a:r>
              <a:rPr lang="sk-SK" dirty="0" err="1"/>
              <a:t>uni:title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uni:age</a:t>
            </a:r>
            <a:r>
              <a:rPr lang="sk-SK" dirty="0"/>
              <a:t> rdf:datatype=”&amp;xsd;integer”&gt;33&lt;/uni:age&gt;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endParaRPr lang="sk-SK" dirty="0"/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rdf:about=”P125”&gt;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uni:name</a:t>
            </a:r>
            <a:r>
              <a:rPr lang="sk-SK" dirty="0"/>
              <a:t>&gt;Marian </a:t>
            </a:r>
            <a:r>
              <a:rPr lang="sk-SK" dirty="0" err="1"/>
              <a:t>Marianovský</a:t>
            </a:r>
            <a:r>
              <a:rPr lang="sk-SK" dirty="0"/>
              <a:t>&lt;/</a:t>
            </a:r>
            <a:r>
              <a:rPr lang="sk-SK" dirty="0" err="1"/>
              <a:t>uni:name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uni:title</a:t>
            </a:r>
            <a:r>
              <a:rPr lang="sk-SK" dirty="0"/>
              <a:t>&gt;profesor&lt;/</a:t>
            </a:r>
            <a:r>
              <a:rPr lang="sk-SK" dirty="0" err="1"/>
              <a:t>uni:title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 marL="342900" indent="-342900" eaLnBrk="1" hangingPunct="1">
              <a:defRPr/>
            </a:pPr>
            <a:endParaRPr lang="sk-SK" sz="20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1188" y="1638300"/>
            <a:ext cx="7673975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sk-SK" dirty="0"/>
              <a:t> &lt;</a:t>
            </a:r>
            <a:r>
              <a:rPr lang="sk-SK" dirty="0" err="1"/>
              <a:t>rdf:Description</a:t>
            </a:r>
            <a:r>
              <a:rPr lang="sk-SK" dirty="0"/>
              <a:t> rdf:about=”K111”&gt;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uni:courseName</a:t>
            </a:r>
            <a:r>
              <a:rPr lang="sk-SK" dirty="0"/>
              <a:t>&gt;Strojové učenie&lt;/</a:t>
            </a:r>
            <a:r>
              <a:rPr lang="sk-SK" dirty="0" err="1"/>
              <a:t>uni:courseName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uni:isTaughtBy</a:t>
            </a:r>
            <a:r>
              <a:rPr lang="sk-SK" dirty="0"/>
              <a:t>&gt;Dávid Bielik&lt;/</a:t>
            </a:r>
            <a:r>
              <a:rPr lang="sk-SK" dirty="0" err="1"/>
              <a:t>uni:isTaughtBy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rdf:about=”K112”&gt;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uni:courseName</a:t>
            </a:r>
            <a:r>
              <a:rPr lang="sk-SK" dirty="0"/>
              <a:t>&gt;Sémantické technológie&lt;/</a:t>
            </a:r>
            <a:r>
              <a:rPr lang="sk-SK" dirty="0" err="1"/>
              <a:t>uni:courseName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uni:isTaughtBy</a:t>
            </a:r>
            <a:r>
              <a:rPr lang="sk-SK" dirty="0"/>
              <a:t>&gt;Gregor </a:t>
            </a:r>
            <a:r>
              <a:rPr lang="sk-SK" dirty="0" err="1"/>
              <a:t>Anota</a:t>
            </a:r>
            <a:r>
              <a:rPr lang="sk-SK" dirty="0"/>
              <a:t>&lt;/</a:t>
            </a:r>
            <a:r>
              <a:rPr lang="sk-SK" dirty="0" err="1"/>
              <a:t>uni:isTaughtBy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rdf:about=”K113”&gt;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uni:courseName</a:t>
            </a:r>
            <a:r>
              <a:rPr lang="sk-SK" dirty="0"/>
              <a:t>&gt;Technológie XML&lt;/</a:t>
            </a:r>
            <a:r>
              <a:rPr lang="sk-SK" dirty="0" err="1"/>
              <a:t>uni:courseName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uni:isTaughtBy</a:t>
            </a:r>
            <a:r>
              <a:rPr lang="sk-SK" dirty="0"/>
              <a:t>&gt;Marian </a:t>
            </a:r>
            <a:r>
              <a:rPr lang="sk-SK" dirty="0" err="1"/>
              <a:t>Marianovský</a:t>
            </a:r>
            <a:r>
              <a:rPr lang="sk-SK" dirty="0"/>
              <a:t>&lt;/</a:t>
            </a:r>
            <a:r>
              <a:rPr lang="sk-SK" dirty="0" err="1"/>
              <a:t>uni:isTaughtBy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rdf:about=”K114”&gt;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uni:courseName</a:t>
            </a:r>
            <a:r>
              <a:rPr lang="sk-SK" dirty="0"/>
              <a:t>&gt;Reprezentácie znalostí&lt;/</a:t>
            </a:r>
            <a:r>
              <a:rPr lang="sk-SK" dirty="0" err="1"/>
              <a:t>uni:courseName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uni:isTaughtBy</a:t>
            </a:r>
            <a:r>
              <a:rPr lang="sk-SK" dirty="0"/>
              <a:t>&gt;Dávid Bielik&lt;/</a:t>
            </a:r>
            <a:r>
              <a:rPr lang="sk-SK" dirty="0" err="1"/>
              <a:t>uni:isTaughtBy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</a:t>
            </a:r>
            <a:r>
              <a:rPr lang="sk-SK" dirty="0" err="1"/>
              <a:t>rdf:Description</a:t>
            </a:r>
            <a:r>
              <a:rPr lang="sk-SK" dirty="0"/>
              <a:t> rdf:about=”K115”&gt;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uni:courseName</a:t>
            </a:r>
            <a:r>
              <a:rPr lang="sk-SK" dirty="0"/>
              <a:t>&gt;Analýza sociálneho webu&lt;/</a:t>
            </a:r>
            <a:r>
              <a:rPr lang="sk-SK" dirty="0" err="1"/>
              <a:t>uni:courseName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	&lt;</a:t>
            </a:r>
            <a:r>
              <a:rPr lang="sk-SK" dirty="0" err="1"/>
              <a:t>uni:isTaughtBy</a:t>
            </a:r>
            <a:r>
              <a:rPr lang="sk-SK" dirty="0"/>
              <a:t>&gt;Gregor </a:t>
            </a:r>
            <a:r>
              <a:rPr lang="sk-SK" dirty="0" err="1"/>
              <a:t>Anota</a:t>
            </a:r>
            <a:r>
              <a:rPr lang="sk-SK" dirty="0"/>
              <a:t>&lt;/</a:t>
            </a:r>
            <a:r>
              <a:rPr lang="sk-SK" dirty="0" err="1"/>
              <a:t>uni:isTaughtBy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rdf:Description</a:t>
            </a:r>
            <a:r>
              <a:rPr lang="sk-SK" dirty="0"/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/>
              <a:t>&lt;/</a:t>
            </a:r>
            <a:r>
              <a:rPr lang="sk-SK" dirty="0" err="1"/>
              <a:t>rdf:RDF</a:t>
            </a:r>
            <a:r>
              <a:rPr lang="sk-SK" dirty="0"/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endParaRPr lang="sk-SK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821571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Menný priestor XML bol použitý v expandovanej forme.</a:t>
            </a:r>
            <a:r>
              <a:rPr lang="sk-SK" sz="2000" dirty="0">
                <a:solidFill>
                  <a:srgbClr val="00CC00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RDF dokumenty budú mať v externom mennom priestore XML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	definované zdroje na importovanie RDF dokumentov.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Umožňuje opakované použitie zdrojov inými ľuďmi,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	ktorí sa rozhodnú vložiť do zdrojov dodatočné vlastnosti.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Výsledkom je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emergencia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veľkých distribuovaných kolekcií znalostí.</a:t>
            </a:r>
          </a:p>
          <a:p>
            <a:pPr marL="342900" indent="-342900">
              <a:defRPr/>
            </a:pPr>
            <a:r>
              <a:rPr lang="sk-SK" sz="2000" dirty="0"/>
              <a:t>RDF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Množina RDF výrokov formuje veľký graf tým, </a:t>
            </a:r>
          </a:p>
          <a:p>
            <a:pPr marL="342900" indent="-342900">
              <a:defRPr/>
            </a:pPr>
            <a:r>
              <a:rPr lang="sk-SK" sz="2000" dirty="0"/>
              <a:t>		že vytvára vzťahy od vecí k iným veciam (vlastnosti).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A v RDF je možné definovanie objektu na jedinom mieste </a:t>
            </a:r>
          </a:p>
          <a:p>
            <a:pPr marL="342900" indent="-342900">
              <a:defRPr/>
            </a:pPr>
            <a:r>
              <a:rPr lang="sk-SK" sz="2000" dirty="0"/>
              <a:t>		a odkazovanie na neho hocikde inde.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Preto nahrádzame výskyty ID kurzov a zamestnancov (K112) </a:t>
            </a:r>
          </a:p>
          <a:p>
            <a:pPr marL="342900" indent="-342900">
              <a:defRPr/>
            </a:pPr>
            <a:r>
              <a:rPr lang="sk-SK" sz="2000" dirty="0"/>
              <a:t>		referenciami na externý menný priestor, napríklad: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rdf:about=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http://www.mydomain.org/uni-ns/</a:t>
            </a:r>
            <a:r>
              <a:rPr lang="sk-SK" sz="2000" dirty="0">
                <a:solidFill>
                  <a:srgbClr val="969696"/>
                </a:solidFill>
              </a:rPr>
              <a:t>#K112&gt;</a:t>
            </a:r>
          </a:p>
          <a:p>
            <a:pPr marL="342900" indent="-342900">
              <a:defRPr/>
            </a:pPr>
            <a:endParaRPr lang="sk-SK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82327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Obsah elementu </a:t>
            </a:r>
            <a:r>
              <a:rPr lang="sk-SK" sz="2000" i="1" dirty="0" err="1"/>
              <a:t>rdf:Description</a:t>
            </a:r>
            <a:r>
              <a:rPr lang="sk-SK" sz="2000" dirty="0"/>
              <a:t> sa nazýva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vlastnostný element. </a:t>
            </a:r>
          </a:p>
          <a:p>
            <a:pPr marL="342900" indent="-342900">
              <a:defRPr/>
            </a:pPr>
            <a:r>
              <a:rPr lang="sk-SK" sz="2000" dirty="0"/>
              <a:t>Napríklad v definícii:</a:t>
            </a:r>
            <a:endParaRPr lang="en-US" sz="2000" dirty="0"/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 rdf:about=”K112”&gt;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uni:courseName</a:t>
            </a:r>
            <a:r>
              <a:rPr lang="sk-SK" sz="2000" dirty="0">
                <a:solidFill>
                  <a:srgbClr val="969696"/>
                </a:solidFill>
              </a:rPr>
              <a:t>&gt;Sémantické technológie&lt;/</a:t>
            </a:r>
            <a:r>
              <a:rPr lang="sk-SK" sz="2000" dirty="0" err="1">
                <a:solidFill>
                  <a:srgbClr val="969696"/>
                </a:solidFill>
              </a:rPr>
              <a:t>uni:courseName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uni:isTaughtBy</a:t>
            </a:r>
            <a:r>
              <a:rPr lang="sk-SK" sz="2000" dirty="0">
                <a:solidFill>
                  <a:srgbClr val="969696"/>
                </a:solidFill>
              </a:rPr>
              <a:t>&gt;Gregor </a:t>
            </a:r>
            <a:r>
              <a:rPr lang="sk-SK" sz="2000" dirty="0" err="1">
                <a:solidFill>
                  <a:srgbClr val="969696"/>
                </a:solidFill>
              </a:rPr>
              <a:t>Anota</a:t>
            </a: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uni:isTaughtBy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sú dva vlastnostné elementy: </a:t>
            </a:r>
            <a:r>
              <a:rPr lang="sk-SK" sz="2000" dirty="0" err="1"/>
              <a:t>uni:courseName</a:t>
            </a:r>
            <a:r>
              <a:rPr lang="sk-SK" sz="2000" dirty="0"/>
              <a:t> a </a:t>
            </a:r>
            <a:r>
              <a:rPr lang="sk-SK" sz="2000" dirty="0" err="1"/>
              <a:t>uni:isTaughBy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Táto definícia odpovedá dvom RDF výrokom.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Atribút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rdf:datatype=“&amp;xsd;integer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” určuje dátový typ hodnoty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vlastnosti „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age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“ (ale je potrebné určiť typ hodnoty tejto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	vlastnosti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zakaždým, keď je použitá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).</a:t>
            </a:r>
          </a:p>
          <a:p>
            <a:pPr marL="342900" indent="-342900">
              <a:defRPr/>
            </a:pPr>
            <a:r>
              <a:rPr lang="sk-SK" sz="2000" dirty="0"/>
              <a:t>Vlastnostné elementy definície musia byť čítané </a:t>
            </a:r>
            <a:r>
              <a:rPr lang="sk-SK" sz="2000" dirty="0" err="1"/>
              <a:t>konjunktívne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Napríklad, subjekt je nazvaný „</a:t>
            </a:r>
            <a:r>
              <a:rPr lang="sk-SK" sz="2000" dirty="0">
                <a:solidFill>
                  <a:srgbClr val="969696"/>
                </a:solidFill>
              </a:rPr>
              <a:t>Sémantické technológie </a:t>
            </a:r>
            <a:r>
              <a:rPr lang="sk-SK" sz="2000" dirty="0"/>
              <a:t>“ </a:t>
            </a:r>
          </a:p>
          <a:p>
            <a:pPr marL="342900" indent="-342900">
              <a:defRPr/>
            </a:pPr>
            <a:r>
              <a:rPr lang="sk-SK" sz="2000" dirty="0"/>
              <a:t>a zároveň je vedený „</a:t>
            </a:r>
            <a:r>
              <a:rPr lang="sk-SK" sz="2000" dirty="0">
                <a:solidFill>
                  <a:srgbClr val="969696"/>
                </a:solidFill>
              </a:rPr>
              <a:t>Gregorom </a:t>
            </a:r>
            <a:r>
              <a:rPr lang="sk-SK" sz="2000" dirty="0" err="1">
                <a:solidFill>
                  <a:srgbClr val="969696"/>
                </a:solidFill>
              </a:rPr>
              <a:t>Anotom</a:t>
            </a:r>
            <a:r>
              <a:rPr lang="sk-SK" sz="2000" dirty="0">
                <a:solidFill>
                  <a:srgbClr val="969696"/>
                </a:solidFill>
              </a:rPr>
              <a:t> </a:t>
            </a:r>
            <a:r>
              <a:rPr lang="sk-SK" sz="2000" dirty="0"/>
              <a:t>“.</a:t>
            </a:r>
            <a:r>
              <a:rPr lang="cs-CZ" sz="2000" dirty="0"/>
              <a:t> </a:t>
            </a:r>
            <a:endParaRPr lang="sk-SK" sz="20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755650" y="1654175"/>
            <a:ext cx="8374063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b="1" dirty="0"/>
              <a:t>Atribút zdroj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Predchádzajúci príklad nebol uspokojivý, pretože vzťahy medzi kurzami </a:t>
            </a:r>
          </a:p>
          <a:p>
            <a:pPr marL="342900" indent="-342900">
              <a:defRPr/>
            </a:pPr>
            <a:r>
              <a:rPr lang="sk-SK" sz="2000" dirty="0"/>
              <a:t>a lektormi neboli formálne definované (iba implicitne -  to isté meno).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Koincidencie: </a:t>
            </a:r>
          </a:p>
          <a:p>
            <a:pPr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Napríklad, Dávid Bielik, ktorý učí K111 môže byť tá istá osoba ako ID P124, </a:t>
            </a:r>
          </a:p>
          <a:p>
            <a:pPr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ktorý sa tiež volá Dávid Bielik. Čo potrebujeme je formálna špecifikácia faktu, </a:t>
            </a:r>
          </a:p>
          <a:p>
            <a:pPr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že učiteľ kurzu K111 je pedagóg s číslom P124, ktorého meno je Dávid Bielik. </a:t>
            </a:r>
          </a:p>
          <a:p>
            <a:pPr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To môžeme dosiahnuť použitím atribútu „</a:t>
            </a:r>
            <a:r>
              <a:rPr lang="sk-SK" i="1" dirty="0" err="1">
                <a:solidFill>
                  <a:schemeClr val="accent1">
                    <a:lumMod val="75000"/>
                  </a:schemeClr>
                </a:solidFill>
              </a:rPr>
              <a:t>rdf:resource</a:t>
            </a:r>
            <a:r>
              <a:rPr lang="sk-SK" i="1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defRPr/>
            </a:pP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 rdf:about=”K111”&gt;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uni:kurzMeno</a:t>
            </a:r>
            <a:r>
              <a:rPr lang="sk-SK" sz="2000" dirty="0">
                <a:solidFill>
                  <a:srgbClr val="969696"/>
                </a:solidFill>
              </a:rPr>
              <a:t>&gt;Strojové učenie&lt;/</a:t>
            </a:r>
            <a:r>
              <a:rPr lang="sk-SK" sz="2000" dirty="0" err="1">
                <a:solidFill>
                  <a:srgbClr val="969696"/>
                </a:solidFill>
              </a:rPr>
              <a:t>uni:kurzMeno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uni:jeUčenýKým</a:t>
            </a:r>
            <a:r>
              <a:rPr lang="sk-SK" sz="2000" dirty="0">
                <a:solidFill>
                  <a:srgbClr val="969696"/>
                </a:solidFill>
              </a:rPr>
              <a:t> rdf:resource=”P124”/&gt;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 rdf:about=”P124”&gt;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uni:meno</a:t>
            </a:r>
            <a:r>
              <a:rPr lang="sk-SK" sz="2000" dirty="0">
                <a:solidFill>
                  <a:srgbClr val="969696"/>
                </a:solidFill>
              </a:rPr>
              <a:t>&gt;Dávid Bielik&lt;/</a:t>
            </a:r>
            <a:r>
              <a:rPr lang="sk-SK" sz="2000" dirty="0" err="1">
                <a:solidFill>
                  <a:srgbClr val="969696"/>
                </a:solidFill>
              </a:rPr>
              <a:t>uni:meno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uni:titul</a:t>
            </a:r>
            <a:r>
              <a:rPr lang="sk-SK" sz="2000" dirty="0">
                <a:solidFill>
                  <a:srgbClr val="969696"/>
                </a:solidFill>
              </a:rPr>
              <a:t>&gt;docent&lt;/</a:t>
            </a:r>
            <a:r>
              <a:rPr lang="sk-SK" sz="2000" dirty="0" err="1">
                <a:solidFill>
                  <a:srgbClr val="969696"/>
                </a:solidFill>
              </a:rPr>
              <a:t>uni:titul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Osnova:</a:t>
            </a:r>
            <a:endParaRPr lang="cs-CZ" sz="3200" b="1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527175" y="2151063"/>
            <a:ext cx="45608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sk-SK" sz="2400"/>
              <a:t>Úvod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RDF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RDF syntax založená na XML</a:t>
            </a:r>
            <a:endParaRPr lang="en-US" sz="2400"/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Kritický pohľad na RDF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RDF Schema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RDF verzus RDFS vrstvy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Dotazovanie v RQL</a:t>
            </a:r>
            <a:endParaRPr lang="cs-CZ" sz="24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55650" y="1654175"/>
            <a:ext cx="799449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b="1" dirty="0"/>
              <a:t>Atribút zdroj</a:t>
            </a:r>
          </a:p>
          <a:p>
            <a:pPr>
              <a:defRPr/>
            </a:pPr>
            <a:r>
              <a:rPr lang="sk-SK" dirty="0"/>
              <a:t>Definovali sme zdroj s číslom P124 použitím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„ID“ atribútu s hodnotou #P124 </a:t>
            </a:r>
          </a:p>
          <a:p>
            <a:pPr>
              <a:defRPr/>
            </a:pPr>
            <a:r>
              <a:rPr lang="sk-SK" dirty="0"/>
              <a:t>namiesto „</a:t>
            </a:r>
            <a:r>
              <a:rPr lang="sk-SK" dirty="0" err="1"/>
              <a:t>about</a:t>
            </a:r>
            <a:r>
              <a:rPr lang="sk-SK" dirty="0"/>
              <a:t>“ atribútu. „ID“ atribút reprezentuje referenciu na zdroj, </a:t>
            </a:r>
          </a:p>
          <a:p>
            <a:pPr>
              <a:defRPr/>
            </a:pPr>
            <a:r>
              <a:rPr lang="sk-SK" dirty="0"/>
              <a:t>ktorý už bol definovaný pomocou „</a:t>
            </a:r>
            <a:r>
              <a:rPr lang="sk-SK" dirty="0" err="1"/>
              <a:t>about</a:t>
            </a:r>
            <a:r>
              <a:rPr lang="sk-SK" dirty="0"/>
              <a:t>“ atribútu.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 rdf:about=”K111”&gt;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uni:kurzMeno</a:t>
            </a:r>
            <a:r>
              <a:rPr lang="sk-SK" dirty="0">
                <a:solidFill>
                  <a:srgbClr val="969696"/>
                </a:solidFill>
              </a:rPr>
              <a:t>&gt;Strojové učenie&lt;/</a:t>
            </a:r>
            <a:r>
              <a:rPr lang="sk-SK" dirty="0" err="1">
                <a:solidFill>
                  <a:srgbClr val="969696"/>
                </a:solidFill>
              </a:rPr>
              <a:t>uni:kurzMeno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uni:jeUčenýKým</a:t>
            </a:r>
            <a:r>
              <a:rPr lang="sk-SK" dirty="0">
                <a:solidFill>
                  <a:srgbClr val="969696"/>
                </a:solidFill>
              </a:rPr>
              <a:t> rdf:resource=”#P124”/&gt;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 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 rdf:ID=”#P124”&gt;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&gt;Dávid Bielik&lt;/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&gt;docent&lt;/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/>
              <a:t> </a:t>
            </a:r>
          </a:p>
          <a:p>
            <a:pPr>
              <a:defRPr/>
            </a:pPr>
            <a:r>
              <a:rPr lang="sk-SK" dirty="0"/>
              <a:t>To isté platí pre externe definované zdroje. Napríklad pre zdroj K111:</a:t>
            </a:r>
          </a:p>
          <a:p>
            <a:pPr>
              <a:defRPr/>
            </a:pPr>
            <a:r>
              <a:rPr lang="sk-SK" i="1" dirty="0"/>
              <a:t>„http://www.mydomain.org/uni-ns/#K111“</a:t>
            </a:r>
            <a:r>
              <a:rPr lang="sk-SK" dirty="0"/>
              <a:t>. </a:t>
            </a:r>
          </a:p>
          <a:p>
            <a:pPr>
              <a:defRPr/>
            </a:pPr>
            <a:r>
              <a:rPr lang="sk-SK" dirty="0"/>
              <a:t>Inými slovami definícia s ID predstavuje fragment URI.</a:t>
            </a:r>
          </a:p>
          <a:p>
            <a:pPr marL="342900" indent="-342900">
              <a:defRPr/>
            </a:pPr>
            <a:endParaRPr lang="sk-SK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1654175"/>
            <a:ext cx="7945438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b="1" dirty="0"/>
              <a:t>Vnorené definície</a:t>
            </a:r>
            <a:endParaRPr lang="sk-SK" sz="2000" i="1" dirty="0">
              <a:solidFill>
                <a:srgbClr val="0033CC"/>
              </a:solidFill>
            </a:endParaRPr>
          </a:p>
          <a:p>
            <a:pPr marL="342900" indent="-342900">
              <a:defRPr/>
            </a:pPr>
            <a:endParaRPr lang="sk-SK" i="1" dirty="0">
              <a:solidFill>
                <a:srgbClr val="0033CC"/>
              </a:solidFill>
            </a:endParaRP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 rdf:about=”K111”&gt;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uni:kurzMeno</a:t>
            </a:r>
            <a:r>
              <a:rPr lang="sk-SK" dirty="0">
                <a:solidFill>
                  <a:srgbClr val="969696"/>
                </a:solidFill>
              </a:rPr>
              <a:t>&gt;Strojové učenie&lt;/</a:t>
            </a:r>
            <a:r>
              <a:rPr lang="sk-SK" dirty="0" err="1">
                <a:solidFill>
                  <a:srgbClr val="969696"/>
                </a:solidFill>
              </a:rPr>
              <a:t>uni:kurzMeno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uni:jeUčenýKým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	&lt;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 rdf:ID=”P124”&gt;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		&lt;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&gt;Dávid Bielik&lt;/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		&lt;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&gt;docent&lt;/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	&lt;/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uni:jeUčenýKým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defRPr/>
            </a:pPr>
            <a:r>
              <a:rPr lang="sk-SK" dirty="0"/>
              <a:t> </a:t>
            </a:r>
          </a:p>
          <a:p>
            <a:pPr marL="342900" indent="-342900">
              <a:defRPr/>
            </a:pPr>
            <a:r>
              <a:rPr lang="sk-SK" sz="2000" dirty="0"/>
              <a:t>Ostatné kurzy, ako K114 sa môžu tiež odkazovať na zdroj P124. </a:t>
            </a:r>
          </a:p>
          <a:p>
            <a:pPr marL="342900" indent="-342900">
              <a:defRPr/>
            </a:pPr>
            <a:r>
              <a:rPr lang="sk-SK" sz="2000" dirty="0"/>
              <a:t>Hoci je popis definovaný v inom popise, jeho pôsobnosť je globálna.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113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syntax založená na XML</a:t>
            </a:r>
            <a:endParaRPr lang="cs-CZ" sz="3200" b="1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5650" y="1654175"/>
            <a:ext cx="7512050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b="1" dirty="0"/>
              <a:t>Typ element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V doterajších príkladoch, definície spadajú do dvoch kategórií: </a:t>
            </a:r>
          </a:p>
          <a:p>
            <a:pPr marL="342900" indent="-342900">
              <a:defRPr/>
            </a:pPr>
            <a:r>
              <a:rPr lang="sk-SK" sz="2000" dirty="0"/>
              <a:t>kurzy a lektori. Tento fakt je jasný človeku, ale nie stroju. </a:t>
            </a:r>
          </a:p>
          <a:p>
            <a:pPr marL="342900" indent="-342900">
              <a:defRPr/>
            </a:pPr>
            <a:r>
              <a:rPr lang="sk-SK" sz="2000" dirty="0"/>
              <a:t>V RDF je možné definovať taký výrok použitím </a:t>
            </a:r>
            <a:r>
              <a:rPr lang="sk-SK" sz="2000" dirty="0" err="1"/>
              <a:t>rdf:type</a:t>
            </a:r>
            <a:r>
              <a:rPr lang="sk-SK" sz="2000" dirty="0"/>
              <a:t> element. </a:t>
            </a:r>
          </a:p>
          <a:p>
            <a:pPr marL="342900" indent="-342900">
              <a:defRPr/>
            </a:pPr>
            <a:r>
              <a:rPr lang="sk-SK" sz="2000" dirty="0"/>
              <a:t>Nasledovné definície zahŕňajú informáciu o type.</a:t>
            </a:r>
            <a:endParaRPr lang="en-US" sz="2000" dirty="0"/>
          </a:p>
          <a:p>
            <a:pPr>
              <a:defRPr/>
            </a:pPr>
            <a:endParaRPr lang="sk-SK" sz="2000" dirty="0"/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 rdf:about=”K111”&gt;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rdf:type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rdf:resource=”&amp;uni;kurz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”/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uni:kurz</a:t>
            </a:r>
            <a:r>
              <a:rPr lang="sk-SK" sz="2000" dirty="0">
                <a:solidFill>
                  <a:srgbClr val="969696"/>
                </a:solidFill>
              </a:rPr>
              <a:t> Meno&gt;Strojové učenie&lt;/</a:t>
            </a:r>
            <a:r>
              <a:rPr lang="sk-SK" sz="2000" dirty="0" err="1">
                <a:solidFill>
                  <a:srgbClr val="969696"/>
                </a:solidFill>
              </a:rPr>
              <a:t>uni:kurz</a:t>
            </a:r>
            <a:r>
              <a:rPr lang="sk-SK" sz="2000" dirty="0">
                <a:solidFill>
                  <a:srgbClr val="969696"/>
                </a:solidFill>
              </a:rPr>
              <a:t> Meno&gt;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uni:kurz</a:t>
            </a:r>
            <a:r>
              <a:rPr lang="sk-SK" sz="2000" dirty="0">
                <a:solidFill>
                  <a:srgbClr val="969696"/>
                </a:solidFill>
              </a:rPr>
              <a:t> </a:t>
            </a:r>
            <a:r>
              <a:rPr lang="sk-SK" sz="2000" dirty="0" err="1">
                <a:solidFill>
                  <a:srgbClr val="969696"/>
                </a:solidFill>
              </a:rPr>
              <a:t>jeUčenýKým</a:t>
            </a:r>
            <a:r>
              <a:rPr lang="sk-SK" sz="2000" dirty="0">
                <a:solidFill>
                  <a:srgbClr val="969696"/>
                </a:solidFill>
              </a:rPr>
              <a:t> rdf:resource=”P124”/&gt;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 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 rdf:about=”P124”&gt;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rdf:type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rdf:resource=”&amp;uni;pedagóg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”/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uni:pedagógMeno</a:t>
            </a:r>
            <a:r>
              <a:rPr lang="sk-SK" sz="2000" dirty="0">
                <a:solidFill>
                  <a:srgbClr val="969696"/>
                </a:solidFill>
              </a:rPr>
              <a:t>&gt;Dávid Bielik&lt;/</a:t>
            </a:r>
            <a:r>
              <a:rPr lang="sk-SK" sz="2000" dirty="0" err="1">
                <a:solidFill>
                  <a:srgbClr val="969696"/>
                </a:solidFill>
              </a:rPr>
              <a:t>uni:pedagógMeno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uni:pedagógTitul</a:t>
            </a:r>
            <a:r>
              <a:rPr lang="sk-SK" sz="2000" dirty="0">
                <a:solidFill>
                  <a:srgbClr val="969696"/>
                </a:solidFill>
              </a:rPr>
              <a:t>&gt;docent&lt;/</a:t>
            </a:r>
            <a:r>
              <a:rPr lang="sk-SK" sz="2000" dirty="0" err="1">
                <a:solidFill>
                  <a:srgbClr val="969696"/>
                </a:solidFill>
              </a:rPr>
              <a:t>uni:pedagógTitul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rdf:Description</a:t>
            </a:r>
            <a:r>
              <a:rPr lang="sk-SK" sz="2000" dirty="0">
                <a:solidFill>
                  <a:srgbClr val="969696"/>
                </a:solidFill>
              </a:rPr>
              <a:t>&gt; </a:t>
            </a:r>
          </a:p>
          <a:p>
            <a:pPr marL="342900" indent="-342900">
              <a:defRPr/>
            </a:pPr>
            <a:endParaRPr lang="sk-SK" sz="2000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692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Kritický pohľad na RDF</a:t>
            </a:r>
            <a:endParaRPr lang="cs-CZ" sz="3200" b="1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8120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Už bolo povedané, že RDF používa iba binárne vlastnosti.  </a:t>
            </a:r>
          </a:p>
          <a:p>
            <a:pPr marL="342900" indent="-342900">
              <a:defRPr/>
            </a:pPr>
            <a:r>
              <a:rPr lang="sk-SK" sz="2000" dirty="0"/>
              <a:t>Obvyklejšie sú predikáty z viacerými argumentmi. Je možná simulácia</a:t>
            </a:r>
          </a:p>
          <a:p>
            <a:pPr marL="342900" indent="-342900">
              <a:defRPr/>
            </a:pPr>
            <a:r>
              <a:rPr lang="sk-SK" sz="2000" dirty="0"/>
              <a:t>pomocou binárneho predikátu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defRPr/>
            </a:pPr>
            <a:endParaRPr lang="sk-SK" sz="2000" dirty="0"/>
          </a:p>
          <a:p>
            <a:pPr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rozhodca(X,Y,Z):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rozhodca(šachová hra, X)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Hráč 1(šachová hra, Y)</a:t>
            </a:r>
          </a:p>
          <a:p>
            <a:pPr>
              <a:defRPr/>
            </a:pPr>
            <a:r>
              <a:rPr lang="sk-SK" sz="2000" dirty="0">
                <a:solidFill>
                  <a:srgbClr val="969696"/>
                </a:solidFill>
              </a:rPr>
              <a:t>Hráč 2(šachová hra, Z)</a:t>
            </a:r>
          </a:p>
          <a:p>
            <a:pPr marL="342900" indent="-342900">
              <a:defRPr/>
            </a:pPr>
            <a:r>
              <a:rPr lang="sk-SK" sz="2000" dirty="0"/>
              <a:t> </a:t>
            </a:r>
          </a:p>
          <a:p>
            <a:pPr marL="342900" indent="-342900">
              <a:defRPr/>
            </a:pPr>
            <a:r>
              <a:rPr lang="sk-SK" sz="2000" dirty="0"/>
              <a:t>Pôvodný predikát</a:t>
            </a:r>
          </a:p>
          <a:p>
            <a:pPr marL="342900" indent="-342900">
              <a:defRPr/>
            </a:pPr>
            <a:r>
              <a:rPr lang="sk-SK" sz="2000" dirty="0"/>
              <a:t>s troma atribútmi</a:t>
            </a:r>
          </a:p>
          <a:p>
            <a:pPr marL="342900" indent="-342900">
              <a:defRPr/>
            </a:pPr>
            <a:r>
              <a:rPr lang="sk-SK" sz="2000" dirty="0"/>
              <a:t>je omnoho prirodzenejší.</a:t>
            </a:r>
            <a:r>
              <a:rPr lang="sk-SK" sz="2000" dirty="0">
                <a:solidFill>
                  <a:srgbClr val="0033CC"/>
                </a:solidFill>
              </a:rPr>
              <a:t> </a:t>
            </a:r>
            <a:endParaRPr lang="cs-CZ" sz="2000" dirty="0">
              <a:solidFill>
                <a:srgbClr val="0033CC"/>
              </a:solidFill>
            </a:endParaRPr>
          </a:p>
        </p:txBody>
      </p:sp>
      <p:pic>
        <p:nvPicPr>
          <p:cNvPr id="25605" name="Picture 5" descr="rdf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2565400"/>
            <a:ext cx="5003800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692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Kritický pohľad na RDF</a:t>
            </a:r>
            <a:endParaRPr lang="cs-CZ" sz="3200" b="1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29081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Ďalší problém RDF spočíva v spracovávaní vlastností, </a:t>
            </a:r>
          </a:p>
          <a:p>
            <a:pPr marL="342900" indent="-342900"/>
            <a:r>
              <a:rPr lang="sk-SK" sz="2000" dirty="0"/>
              <a:t>		ktoré predstavujú špeciálny druh zdroja. Teda, vlastnosti samé </a:t>
            </a:r>
          </a:p>
          <a:p>
            <a:pPr marL="342900" indent="-342900"/>
            <a:r>
              <a:rPr lang="sk-SK" sz="2000" dirty="0"/>
              <a:t>		môžu byť použité ako objekty v trojici: objekt – atribút – hodnota, </a:t>
            </a:r>
          </a:p>
          <a:p>
            <a:pPr marL="342900" indent="-342900"/>
            <a:r>
              <a:rPr lang="sk-SK" sz="2000" dirty="0"/>
              <a:t>		ktorá reprezentuje výrok. To môže byť mätúce.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Taktiež, </a:t>
            </a:r>
            <a:r>
              <a:rPr lang="sk-SK" sz="2000" dirty="0" err="1"/>
              <a:t>reifikačný</a:t>
            </a:r>
            <a:r>
              <a:rPr lang="sk-SK" sz="2000" dirty="0"/>
              <a:t> mechanizmus je celkom silný prostriedok, </a:t>
            </a:r>
          </a:p>
          <a:p>
            <a:pPr marL="342900" indent="-342900"/>
            <a:r>
              <a:rPr lang="sk-SK" sz="2000" dirty="0"/>
              <a:t>		ale trochu nevhodný pre tak jednoduchý jazyk ako je RDF. </a:t>
            </a:r>
          </a:p>
          <a:p>
            <a:pPr marL="342900" indent="-342900"/>
            <a:r>
              <a:rPr lang="sk-SK" sz="2000" dirty="0"/>
              <a:t>		Tvorba výrokov o výrokoch zavádza stupeň zložitosti, </a:t>
            </a:r>
          </a:p>
          <a:p>
            <a:pPr marL="342900" indent="-342900"/>
            <a:r>
              <a:rPr lang="sk-SK" sz="2000" dirty="0"/>
              <a:t>		ktorý nie je nutný pre základnú vrstvu sémantického webu.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RDF je založené na syntaxe XML. To znamená, že RDF dokumenty </a:t>
            </a:r>
          </a:p>
          <a:p>
            <a:pPr marL="342900" indent="-342900"/>
            <a:r>
              <a:rPr lang="sk-SK" sz="2000" dirty="0"/>
              <a:t>		sa ľahko spracovávajú počítačom, no sú „nezrozumiteľné“ človeku.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Suma sumár um, RDF nie je optimálny prostriedok, avšak je to štandard.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Pozitívom RDF je, že je to dostatočne silný prostriedok ako báza, </a:t>
            </a:r>
          </a:p>
          <a:p>
            <a:pPr marL="342900" indent="-342900"/>
            <a:r>
              <a:rPr lang="sk-SK" sz="2000" dirty="0"/>
              <a:t>		na ktorej môžu byť vybudované ďalšie vrstvy.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Schema</a:t>
            </a:r>
            <a:endParaRPr lang="cs-CZ" sz="3200" b="1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187450" y="1916113"/>
            <a:ext cx="78327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 b="1"/>
              <a:t>Základná myšlienka</a:t>
            </a:r>
          </a:p>
          <a:p>
            <a:pPr marL="342900" indent="-342900" eaLnBrk="1" hangingPunct="1"/>
            <a:endParaRPr lang="sk-SK" sz="2400" i="1"/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RDF je univerzálny jazyk.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Necháva používateľov definovať zdroje </a:t>
            </a:r>
          </a:p>
          <a:p>
            <a:pPr marL="342900" indent="-342900" eaLnBrk="1" hangingPunct="1"/>
            <a:r>
              <a:rPr lang="sk-SK" sz="2400"/>
              <a:t>		použitím vlastného jazyka. 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RDF nevytvára žiadne predpoklady </a:t>
            </a:r>
          </a:p>
          <a:p>
            <a:pPr marL="342900" indent="-342900" eaLnBrk="1" hangingPunct="1"/>
            <a:r>
              <a:rPr lang="sk-SK" sz="2400"/>
              <a:t>		o partikulárnej aplikačnej doméne </a:t>
            </a:r>
          </a:p>
          <a:p>
            <a:pPr marL="342900" indent="-342900" eaLnBrk="1" hangingPunct="1"/>
            <a:r>
              <a:rPr lang="sk-SK" sz="2400"/>
              <a:t>		ani nedefinuje sémantiku žiadnej domény. 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Je na používateľovi aby tak urobil v RDF Scheme.</a:t>
            </a:r>
            <a:r>
              <a:rPr lang="cs-CZ" sz="2400"/>
              <a:t> </a:t>
            </a:r>
            <a:r>
              <a:rPr lang="sk-SK" sz="2400"/>
              <a:t> 	</a:t>
            </a:r>
            <a:endParaRPr lang="cs-CZ" sz="240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Schema</a:t>
            </a:r>
            <a:endParaRPr lang="cs-CZ" sz="3200" b="1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6931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000" b="1"/>
              <a:t>Triedy a vlastnosti</a:t>
            </a:r>
            <a:r>
              <a:rPr lang="sk-SK" sz="2000"/>
              <a:t>:</a:t>
            </a:r>
          </a:p>
          <a:p>
            <a:pPr marL="342900" indent="-342900"/>
            <a:r>
              <a:rPr lang="sk-SK" sz="2000"/>
              <a:t>Ako máme teda popísať, definovať partikulárnu doménu?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Najprv musíme špecifikovať „vec“, o ktorej chceme hovoriť.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Musíme zaviesť základné rozdiely. </a:t>
            </a:r>
          </a:p>
          <a:p>
            <a:pPr marL="342900" indent="-342900"/>
            <a:r>
              <a:rPr lang="sk-SK" sz="2000"/>
              <a:t>		Na jednej strane, chceme hovoriť o jednotlivých lektoroch, </a:t>
            </a:r>
          </a:p>
          <a:p>
            <a:pPr marL="342900" indent="-342900"/>
            <a:r>
              <a:rPr lang="sk-SK" sz="2000"/>
              <a:t>		a konkrétnych kurzoch – to už máme urobené v RDF.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Ale taktiež chceme hovoriť o jednoročných kurzoch, profesoroch a pod.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Aký je v tom rozdiel? V prvom prípade je reč o individuálnych objektoch,</a:t>
            </a:r>
          </a:p>
          <a:p>
            <a:pPr marL="342900" indent="-342900"/>
            <a:r>
              <a:rPr lang="sk-SK" sz="2000"/>
              <a:t>		v druhom prípade je reč o triedach, ktoré definujú typy a objekty.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Trieda môže byť považovaná za množinu elementov. </a:t>
            </a:r>
          </a:p>
          <a:p>
            <a:pPr marL="342900" indent="-342900"/>
            <a:r>
              <a:rPr lang="sk-SK" sz="2000"/>
              <a:t>		Individuálne objekty, ktoré prináležia k triede sú považované </a:t>
            </a:r>
          </a:p>
          <a:p>
            <a:pPr marL="342900" indent="-342900"/>
            <a:r>
              <a:rPr lang="sk-SK" sz="2000"/>
              <a:t>		za príklady danej triedy.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V RDF sme už definovali vzťahy medzi príkladmi </a:t>
            </a:r>
          </a:p>
          <a:p>
            <a:pPr marL="342900" indent="-342900"/>
            <a:r>
              <a:rPr lang="sk-SK" sz="2000"/>
              <a:t>		a triedami použitím „rdf:type“..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Schema</a:t>
            </a:r>
            <a:endParaRPr lang="cs-CZ" sz="3200" b="1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6487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Triedy a vlastnosti: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Dôležitým použitím tried je zavedenie obmedzení obsahu </a:t>
            </a:r>
          </a:p>
          <a:p>
            <a:pPr marL="342900" indent="-342900">
              <a:defRPr/>
            </a:pPr>
            <a:r>
              <a:rPr lang="sk-SK" sz="2000" dirty="0"/>
              <a:t>		RDF dokumentu.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V programovacích jazykoch sa používa typovanie „</a:t>
            </a:r>
            <a:r>
              <a:rPr lang="sk-SK" sz="2000" dirty="0" err="1"/>
              <a:t>typing</a:t>
            </a:r>
            <a:r>
              <a:rPr lang="sk-SK" sz="2000" dirty="0"/>
              <a:t>“ za účelom</a:t>
            </a:r>
          </a:p>
          <a:p>
            <a:pPr marL="342900" indent="-342900">
              <a:defRPr/>
            </a:pPr>
            <a:r>
              <a:rPr lang="sk-SK" sz="2000" dirty="0"/>
              <a:t>		prevencie chybných zápisov (ako A+1, kde A je vektor alebo pole)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To isté je potrebné aj v RDF. Potom by sme radi zablokovali výroky ako: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0033CC"/>
                </a:solidFill>
              </a:rPr>
              <a:t>		</a:t>
            </a:r>
            <a:r>
              <a:rPr lang="sk-SK" sz="2000" dirty="0">
                <a:solidFill>
                  <a:srgbClr val="969696"/>
                </a:solidFill>
              </a:rPr>
              <a:t>kurz Sémantické technológie je učený posluchárňou P519B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		poslucháreň P519B  je učená Gregorom </a:t>
            </a:r>
            <a:r>
              <a:rPr lang="sk-SK" sz="2000" dirty="0" err="1">
                <a:solidFill>
                  <a:srgbClr val="969696"/>
                </a:solidFill>
              </a:rPr>
              <a:t>Anotom</a:t>
            </a:r>
            <a:r>
              <a:rPr lang="sk-SK" sz="2000" dirty="0">
                <a:solidFill>
                  <a:srgbClr val="969696"/>
                </a:solidFill>
              </a:rPr>
              <a:t>.</a:t>
            </a:r>
            <a:endParaRPr lang="sk-SK" sz="2000" i="1" dirty="0">
              <a:solidFill>
                <a:srgbClr val="969696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Potrebujeme obmedziť hodnotu vlastnosti „</a:t>
            </a:r>
            <a:r>
              <a:rPr lang="sk-SK" sz="2000" dirty="0" err="1"/>
              <a:t>isTaughtBy</a:t>
            </a:r>
            <a:r>
              <a:rPr lang="sk-SK" sz="2000" dirty="0"/>
              <a:t>“ v prvom výroku</a:t>
            </a:r>
          </a:p>
          <a:p>
            <a:pPr>
              <a:defRPr/>
            </a:pPr>
            <a:r>
              <a:rPr lang="sk-SK" sz="2000" dirty="0"/>
              <a:t>	aby bolo jasné aj stroju, že kurzy môžu viesť iba lektori.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		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Teda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de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fakto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obmedzíme rozsah vlastnosti.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Druhý výrok je nezmyselný pretože iba kurzy môžu byť učené.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Obmedzíme objekty, na ktoré môže byť aplikovaná vlastnosť.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		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De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facto, obmedzujeme doménu vlastnosti.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sk-SK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87450" y="476250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sk-SK" sz="3200" b="1"/>
              <a:t>RDF Schema</a:t>
            </a:r>
            <a:endParaRPr lang="cs-CZ" sz="3200" b="1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7594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Hierarchie tried: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Ak už raz máme triedy, radi by sme ustanovili vzťahy medzi nimi. </a:t>
            </a:r>
          </a:p>
          <a:p>
            <a:pPr marL="342900" indent="-342900">
              <a:defRPr/>
            </a:pPr>
            <a:r>
              <a:rPr lang="sk-SK" sz="2000" dirty="0"/>
              <a:t>Predpokladajme, že máme triedy: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zamestnanci			odborní asistenti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akademickí zamestnanci	administratívni zamestnanci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profesori			technickí zamestnanci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0033CC"/>
                </a:solidFill>
              </a:rPr>
              <a:t>docenti</a:t>
            </a:r>
          </a:p>
          <a:p>
            <a:pPr marL="342900" indent="-342900">
              <a:defRPr/>
            </a:pPr>
            <a:r>
              <a:rPr lang="sk-SK" dirty="0">
                <a:latin typeface="+mj-lt"/>
              </a:rPr>
              <a:t>Medzi týmito triedami existujú vzťahy. Každý profesor je akademický </a:t>
            </a:r>
          </a:p>
          <a:p>
            <a:pPr marL="342900" indent="-342900">
              <a:defRPr/>
            </a:pPr>
            <a:r>
              <a:rPr lang="sk-SK" dirty="0">
                <a:latin typeface="+mj-lt"/>
              </a:rPr>
              <a:t>zamestnanec - „profesor“ je podtriedou triedy „akademickí zamestnanci“.</a:t>
            </a:r>
          </a:p>
          <a:p>
            <a:pPr marL="342900" indent="-342900">
              <a:defRPr/>
            </a:pPr>
            <a:r>
              <a:rPr lang="sk-SK" dirty="0">
                <a:latin typeface="+mj-lt"/>
              </a:rPr>
              <a:t>Alebo trieda „akademickí zamestnanci je super - triedou triedy „profesor“.</a:t>
            </a:r>
          </a:p>
          <a:p>
            <a:pPr marL="342900" indent="-342900">
              <a:defRPr/>
            </a:pPr>
            <a:r>
              <a:rPr lang="sk-SK" dirty="0">
                <a:latin typeface="+mj-lt"/>
              </a:rPr>
              <a:t>Relácia „podtrieda“ definuje hierarchiu tried, ako je ilustrované v obrázku.</a:t>
            </a:r>
          </a:p>
          <a:p>
            <a:pPr marL="342900" indent="-342900">
              <a:defRPr/>
            </a:pPr>
            <a:endParaRPr lang="sk-SK" sz="2000" dirty="0">
              <a:solidFill>
                <a:srgbClr val="00CC00"/>
              </a:solidFill>
            </a:endParaRPr>
          </a:p>
          <a:p>
            <a:pPr marL="342900" indent="-342900">
              <a:defRPr/>
            </a:pPr>
            <a:r>
              <a:rPr lang="sk-SK" sz="2000" dirty="0">
                <a:solidFill>
                  <a:srgbClr val="7030A0"/>
                </a:solidFill>
              </a:rPr>
              <a:t>A je podtriedou B, ak každý príklad A je taktiež príkladom B.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RDF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Schema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nepožaduje aby triedy formovali striktnú hierarchiu.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Inými slovami, graf tried nemusí byť nutne strom.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Schema</a:t>
            </a:r>
            <a:endParaRPr lang="cs-CZ" sz="3200" b="1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6273800"/>
            <a:ext cx="6759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1600"/>
              <a:t>Trieda môže mať viac super - tried. Ak trieda A je podtriedou dvoch tried </a:t>
            </a:r>
          </a:p>
          <a:p>
            <a:pPr marL="342900" indent="-342900"/>
            <a:r>
              <a:rPr lang="sk-SK" sz="1600"/>
              <a:t>B1 a B2, to znamená, že každý príklad z A je príkladom aj B1 aj B2.</a:t>
            </a:r>
            <a:endParaRPr lang="sk-SK" sz="1600" baseline="-25000"/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735013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k-SK"/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663575" y="1695450"/>
            <a:ext cx="2128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2000" b="1"/>
              <a:t>Hierarchie tried:</a:t>
            </a:r>
            <a:endParaRPr lang="cs-CZ" sz="2000" b="1"/>
          </a:p>
        </p:txBody>
      </p:sp>
      <p:pic>
        <p:nvPicPr>
          <p:cNvPr id="31751" name="Picture 8" descr="Prezentácia univerzitna ontolo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557338"/>
            <a:ext cx="6340475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Obdĺžnik 8"/>
          <p:cNvSpPr>
            <a:spLocks noChangeArrowheads="1"/>
          </p:cNvSpPr>
          <p:nvPr/>
        </p:nvSpPr>
        <p:spPr bwMode="auto">
          <a:xfrm>
            <a:off x="4643438" y="1557338"/>
            <a:ext cx="4249737" cy="6477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1753" name="Obdĺžnik 9"/>
          <p:cNvSpPr>
            <a:spLocks noChangeArrowheads="1"/>
          </p:cNvSpPr>
          <p:nvPr/>
        </p:nvSpPr>
        <p:spPr bwMode="auto">
          <a:xfrm>
            <a:off x="6804025" y="1628775"/>
            <a:ext cx="2339975" cy="475297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1754" name="Obdĺžnik 12"/>
          <p:cNvSpPr>
            <a:spLocks noChangeArrowheads="1"/>
          </p:cNvSpPr>
          <p:nvPr/>
        </p:nvSpPr>
        <p:spPr bwMode="auto">
          <a:xfrm>
            <a:off x="6516688" y="3284538"/>
            <a:ext cx="287337" cy="15128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1755" name="Obdĺžnik 13"/>
          <p:cNvSpPr>
            <a:spLocks noChangeArrowheads="1"/>
          </p:cNvSpPr>
          <p:nvPr/>
        </p:nvSpPr>
        <p:spPr bwMode="auto">
          <a:xfrm>
            <a:off x="5148263" y="3429000"/>
            <a:ext cx="1368425" cy="792163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8509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dirty="0"/>
              <a:t>RDF – </a:t>
            </a:r>
            <a:r>
              <a:rPr lang="sk-SK" sz="2400" dirty="0" err="1"/>
              <a:t>Resource</a:t>
            </a:r>
            <a:r>
              <a:rPr lang="sk-SK" sz="2400" dirty="0"/>
              <a:t> </a:t>
            </a:r>
            <a:r>
              <a:rPr lang="sk-SK" sz="2400" dirty="0" err="1"/>
              <a:t>Description</a:t>
            </a:r>
            <a:r>
              <a:rPr lang="sk-SK" sz="2400" dirty="0"/>
              <a:t> </a:t>
            </a:r>
            <a:r>
              <a:rPr lang="sk-SK" sz="2400" dirty="0" err="1"/>
              <a:t>Framework</a:t>
            </a:r>
            <a:r>
              <a:rPr lang="sk-SK" sz="2400" dirty="0"/>
              <a:t> – je dátový model, </a:t>
            </a:r>
          </a:p>
          <a:p>
            <a:pPr marL="342900" indent="-342900">
              <a:defRPr/>
            </a:pPr>
            <a:r>
              <a:rPr lang="sk-SK" sz="2400" dirty="0"/>
              <a:t>založený na syntaxe XML (metajazyka pre definíciu značiek).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400" dirty="0"/>
              <a:t>Poskytuje jednotný rámec a prostriedky pre zdieľanie </a:t>
            </a:r>
            <a:endParaRPr lang="en-US" sz="2400" dirty="0"/>
          </a:p>
          <a:p>
            <a:pPr marL="342900" indent="-342900">
              <a:defRPr/>
            </a:pPr>
            <a:r>
              <a:rPr lang="en-US" sz="2400" dirty="0"/>
              <a:t>	</a:t>
            </a:r>
            <a:r>
              <a:rPr lang="sk-SK" sz="2400" dirty="0"/>
              <a:t>údajov medzi aplikáciami.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400" dirty="0"/>
              <a:t>Nedokáže poskytnúť sémantiku informácií.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400" dirty="0" err="1"/>
              <a:t>Tagy</a:t>
            </a:r>
            <a:r>
              <a:rPr lang="sk-SK" sz="2400" dirty="0"/>
              <a:t> nie sú preddefinované. Je na aplikácii </a:t>
            </a:r>
          </a:p>
          <a:p>
            <a:pPr marL="342900" indent="-342900">
              <a:defRPr/>
            </a:pPr>
            <a:r>
              <a:rPr lang="sk-SK" sz="2400" dirty="0"/>
              <a:t>	aby ich interpretovala po svojom.</a:t>
            </a:r>
          </a:p>
          <a:p>
            <a:pPr marL="342900" indent="-342900">
              <a:defRPr/>
            </a:pPr>
            <a:endParaRPr lang="en-US" sz="2400" dirty="0">
              <a:solidFill>
                <a:srgbClr val="0033CC"/>
              </a:solidFill>
            </a:endParaRPr>
          </a:p>
          <a:p>
            <a:pPr marL="342900" indent="-342900">
              <a:defRPr/>
            </a:pPr>
            <a:r>
              <a:rPr lang="sk-SK" sz="2400" dirty="0"/>
              <a:t>Majme výrok:</a:t>
            </a:r>
          </a:p>
          <a:p>
            <a:pPr marL="342900" indent="-342900">
              <a:defRPr/>
            </a:pPr>
            <a:r>
              <a:rPr lang="sk-SK" sz="2400" dirty="0">
                <a:solidFill>
                  <a:schemeClr val="accent3">
                    <a:lumMod val="25000"/>
                  </a:schemeClr>
                </a:solidFill>
              </a:rPr>
              <a:t>„Dávid Bielik učí Strojové učenie“.</a:t>
            </a:r>
            <a:r>
              <a:rPr lang="sk-SK" sz="2400" dirty="0"/>
              <a:t> </a:t>
            </a:r>
            <a:endParaRPr lang="en-US" sz="2400" dirty="0"/>
          </a:p>
          <a:p>
            <a:pPr marL="342900" indent="-342900">
              <a:defRPr/>
            </a:pPr>
            <a:r>
              <a:rPr lang="sk-SK" sz="2400" dirty="0"/>
              <a:t>Táto veta môže byť reprezentovaná v XML rôzne. </a:t>
            </a:r>
          </a:p>
          <a:p>
            <a:pPr marL="342900" indent="-342900">
              <a:defRPr/>
            </a:pPr>
            <a:r>
              <a:rPr lang="sk-SK" sz="2400" dirty="0"/>
              <a:t>(</a:t>
            </a:r>
            <a:r>
              <a:rPr lang="sk-SK" sz="2000" dirty="0"/>
              <a:t>Neexistuje štandardný spôsob na určenie významu vloženého </a:t>
            </a:r>
            <a:r>
              <a:rPr lang="sk-SK" sz="2000" dirty="0" err="1"/>
              <a:t>tagu</a:t>
            </a:r>
            <a:r>
              <a:rPr lang="sk-SK" sz="2000" dirty="0"/>
              <a:t>.) 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93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- Schema</a:t>
            </a:r>
            <a:endParaRPr lang="cs-CZ" sz="3200" b="1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8547100" cy="454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Hierarchia tried:</a:t>
            </a:r>
          </a:p>
          <a:p>
            <a:pPr marL="342900" indent="-342900" eaLnBrk="1" hangingPunct="1">
              <a:defRPr/>
            </a:pPr>
            <a:r>
              <a:rPr lang="sk-SK" sz="2000" dirty="0"/>
              <a:t>Hierarchická organizácia tried má veľmi dôležitý praktický zmysel. </a:t>
            </a:r>
          </a:p>
          <a:p>
            <a:pPr marL="342900" indent="-342900">
              <a:defRPr/>
            </a:pPr>
            <a:r>
              <a:rPr lang="sk-SK" sz="2000" dirty="0"/>
              <a:t>Obmedzenie rozsahu: „Kurzy môžu viesť iba akademickí zamestnanci.“ </a:t>
            </a:r>
          </a:p>
          <a:p>
            <a:pPr marL="342900" indent="-342900">
              <a:defRPr/>
            </a:pPr>
            <a:r>
              <a:rPr lang="sk-SK" sz="2000" dirty="0"/>
              <a:t>Potom profesor nemôže viesť kurzy - žiaden výrok ho nešpecifikuje </a:t>
            </a:r>
          </a:p>
          <a:p>
            <a:pPr marL="342900" indent="-342900">
              <a:defRPr/>
            </a:pPr>
            <a:r>
              <a:rPr lang="sk-SK" sz="2000" dirty="0"/>
              <a:t>ako akademického zamestnanca. Riešenie - pridanie výroku do definície. 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rdfs:Class</a:t>
            </a:r>
            <a:r>
              <a:rPr lang="sk-SK" dirty="0">
                <a:solidFill>
                  <a:srgbClr val="969696"/>
                </a:solidFill>
              </a:rPr>
              <a:t> 	</a:t>
            </a:r>
            <a:r>
              <a:rPr lang="sk-SK" dirty="0" err="1">
                <a:solidFill>
                  <a:srgbClr val="969696"/>
                </a:solidFill>
              </a:rPr>
              <a:t>rdf:about=”professor</a:t>
            </a:r>
            <a:r>
              <a:rPr lang="sk-SK" dirty="0">
                <a:solidFill>
                  <a:srgbClr val="969696"/>
                </a:solidFill>
              </a:rPr>
              <a:t>”&gt;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rdfs:subClassOf</a:t>
            </a:r>
            <a:r>
              <a:rPr lang="sk-SK" dirty="0">
                <a:solidFill>
                  <a:srgbClr val="969696"/>
                </a:solidFill>
              </a:rPr>
              <a:t> 	</a:t>
            </a:r>
            <a:r>
              <a:rPr lang="sk-SK" dirty="0" err="1">
                <a:solidFill>
                  <a:srgbClr val="969696"/>
                </a:solidFill>
              </a:rPr>
              <a:t>rdf:resource=”akademik</a:t>
            </a:r>
            <a:r>
              <a:rPr lang="sk-SK" dirty="0">
                <a:solidFill>
                  <a:srgbClr val="969696"/>
                </a:solidFill>
              </a:rPr>
              <a:t>”/&gt;</a:t>
            </a:r>
          </a:p>
          <a:p>
            <a:pPr>
              <a:defRPr/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rdfs:Class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endParaRPr lang="sk-SK" i="1" dirty="0">
              <a:solidFill>
                <a:srgbClr val="0033CC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RDF </a:t>
            </a:r>
            <a:r>
              <a:rPr lang="sk-SK" sz="2000" dirty="0" err="1"/>
              <a:t>Schema</a:t>
            </a:r>
            <a:r>
              <a:rPr lang="sk-SK" sz="2000" dirty="0"/>
              <a:t> reprezentuje sémantiku relácie „je podtriedou“. </a:t>
            </a:r>
          </a:p>
          <a:p>
            <a:pPr marL="342900" indent="-342900">
              <a:defRPr/>
            </a:pPr>
            <a:r>
              <a:rPr lang="sk-SK" sz="2000" dirty="0"/>
              <a:t>		Teraz už nie je iba na aplikácii interpretovať túto reláciu.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Daný význam musí byť použitý vo všetkých programoch RDF.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RDF </a:t>
            </a:r>
            <a:r>
              <a:rPr lang="sk-SK" sz="2000" dirty="0" err="1"/>
              <a:t>Schema</a:t>
            </a:r>
            <a:r>
              <a:rPr lang="sk-SK" sz="2000" dirty="0"/>
              <a:t> je teda primitívnym ontologickým jazykom.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Môžeme použiť triedy definované inými a adaptovať ich podľa </a:t>
            </a:r>
          </a:p>
          <a:p>
            <a:pPr marL="342900" indent="-342900">
              <a:defRPr/>
            </a:pPr>
            <a:r>
              <a:rPr lang="sk-SK" sz="2000" dirty="0"/>
              <a:t>		vlastných požiadaviek.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93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- Schema</a:t>
            </a:r>
            <a:endParaRPr lang="cs-CZ" sz="3200" b="1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8637587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Vlastnostné hierarchie: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Ukázali sme si ako je možné definovať vzťahy medzi triedami. </a:t>
            </a:r>
          </a:p>
          <a:p>
            <a:pPr marL="342900" indent="-342900">
              <a:defRPr/>
            </a:pPr>
            <a:r>
              <a:rPr lang="sk-SK" sz="2000" dirty="0"/>
              <a:t>To isté je možné urobiť aj pre vlastnosti. 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Napríklad, „je učený kým“ je super – vlastnosťou vlastnosti „týka sa koho“. </a:t>
            </a:r>
          </a:p>
          <a:p>
            <a:pPr marL="342900" indent="-342900">
              <a:defRPr/>
            </a:pPr>
            <a:r>
              <a:rPr lang="sk-SK" sz="2000" dirty="0"/>
              <a:t>Ak kurz C je učený akademickým zamestnancom A, </a:t>
            </a:r>
          </a:p>
          <a:p>
            <a:pPr marL="342900" indent="-342900">
              <a:defRPr/>
            </a:pPr>
            <a:r>
              <a:rPr lang="sk-SK" sz="2000" dirty="0"/>
              <a:t>potom C sa taktiež týka A. Opačne to nemusí byť pravda. </a:t>
            </a:r>
          </a:p>
          <a:p>
            <a:pPr marL="342900" indent="-342900">
              <a:defRPr/>
            </a:pPr>
            <a:r>
              <a:rPr lang="sk-SK" sz="2000" dirty="0"/>
              <a:t>Napríklad A môže byť zvolávateľ kurzu, alebo tútor, </a:t>
            </a:r>
          </a:p>
          <a:p>
            <a:pPr marL="342900" indent="-342900">
              <a:defRPr/>
            </a:pPr>
            <a:r>
              <a:rPr lang="sk-SK" sz="2000" dirty="0"/>
              <a:t>ktorý známkuje domáce úlohy študentov ale nevedie kurz C. 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Vo všeobecnosti, P je pod - vlastnosťou Q,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ak platí Q(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x,y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) potom vždy platí P(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x,y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).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945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verzus RDFS vrstvy</a:t>
            </a:r>
            <a:endParaRPr lang="cs-CZ" sz="3200" b="1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766603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dirty="0"/>
              <a:t>Na jednoduchom príklade ilustrujeme rozdielne vrstvy obsiahnuté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v RDF a RDFS. Uvažujme RDF výrok: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rgbClr val="969696"/>
                </a:solidFill>
              </a:rPr>
              <a:t>„Sémantické technológie sú učené Gregorom </a:t>
            </a:r>
            <a:r>
              <a:rPr lang="sk-SK" sz="2000" dirty="0" err="1">
                <a:solidFill>
                  <a:srgbClr val="969696"/>
                </a:solidFill>
              </a:rPr>
              <a:t>Anotom</a:t>
            </a:r>
            <a:r>
              <a:rPr lang="sk-SK" sz="2000" dirty="0">
                <a:solidFill>
                  <a:srgbClr val="969696"/>
                </a:solidFill>
              </a:rPr>
              <a:t>.“ </a:t>
            </a:r>
            <a:endParaRPr lang="sk-SK" sz="2000" i="1" dirty="0">
              <a:solidFill>
                <a:srgbClr val="969696"/>
              </a:solidFill>
            </a:endParaRPr>
          </a:p>
          <a:p>
            <a:pPr marL="342900" indent="-342900" eaLnBrk="1" hangingPunct="1">
              <a:defRPr/>
            </a:pPr>
            <a:endParaRPr lang="sk-SK" sz="2000" dirty="0"/>
          </a:p>
          <a:p>
            <a:pPr marL="342900" indent="-342900" eaLnBrk="1" hangingPunct="1">
              <a:defRPr/>
            </a:pPr>
            <a:r>
              <a:rPr lang="sk-SK" sz="2000" dirty="0"/>
              <a:t>Schéma pre tento výrok môže obsahovať triedy ako: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lektori, akademickí zamestnanci, zamestnanci, jednoročné kurzy, </a:t>
            </a:r>
          </a:p>
          <a:p>
            <a:pPr marL="342900" indent="-342900" eaLnBrk="1" hangingPunct="1">
              <a:defRPr/>
            </a:pPr>
            <a:endParaRPr lang="sk-SK" sz="2000" dirty="0">
              <a:solidFill>
                <a:srgbClr val="006600"/>
              </a:solidFill>
            </a:endParaRPr>
          </a:p>
          <a:p>
            <a:pPr marL="342900" indent="-342900" eaLnBrk="1" hangingPunct="1">
              <a:defRPr/>
            </a:pPr>
            <a:r>
              <a:rPr lang="sk-SK" sz="2000" dirty="0"/>
              <a:t>a vlastnosti ako: </a:t>
            </a: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je učený kým, týka sa, má telefónne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čislo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, zamestnanecké ID. </a:t>
            </a:r>
          </a:p>
          <a:p>
            <a:pPr marL="342900" indent="-342900" eaLnBrk="1" hangingPunct="1">
              <a:defRPr/>
            </a:pPr>
            <a:endParaRPr lang="sk-SK" sz="2000" dirty="0">
              <a:solidFill>
                <a:srgbClr val="006600"/>
              </a:solidFill>
            </a:endParaRPr>
          </a:p>
          <a:p>
            <a:pPr marL="342900" indent="-342900" eaLnBrk="1" hangingPunct="1">
              <a:defRPr/>
            </a:pPr>
            <a:r>
              <a:rPr lang="sk-SK" sz="2000" dirty="0"/>
              <a:t>Obrázok ilustruje vrstvy RDF a RDFS: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bloky sú vlastnosti,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elipsy nad prerušovanou čiarou sú triedy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elipsy pod prerušovanou čiarou sú príklady.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945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verzus RDFS vrstvy</a:t>
            </a:r>
            <a:endParaRPr lang="cs-CZ" sz="3200" b="1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pic>
        <p:nvPicPr>
          <p:cNvPr id="35844" name="Picture 5" descr="Prezentácia RDF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557338"/>
            <a:ext cx="6840537" cy="528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797526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dirty="0"/>
              <a:t>RQL je </a:t>
            </a:r>
            <a:r>
              <a:rPr lang="sk-SK" sz="2000" dirty="0" err="1"/>
              <a:t>dotazovací</a:t>
            </a:r>
            <a:r>
              <a:rPr lang="sk-SK" sz="2000" dirty="0"/>
              <a:t> jazyk pre RDF. </a:t>
            </a:r>
          </a:p>
          <a:p>
            <a:pPr marL="342900" indent="-342900"/>
            <a:r>
              <a:rPr lang="sk-SK" sz="2000" dirty="0"/>
              <a:t>Nový </a:t>
            </a:r>
            <a:r>
              <a:rPr lang="sk-SK" sz="2000" dirty="0" err="1"/>
              <a:t>dotazovací</a:t>
            </a:r>
            <a:r>
              <a:rPr lang="sk-SK" sz="2000" dirty="0"/>
              <a:t> jazyk RQL je vhodnejší ako </a:t>
            </a:r>
            <a:r>
              <a:rPr lang="sk-SK" sz="2000" dirty="0" err="1"/>
              <a:t>dotazovací</a:t>
            </a:r>
            <a:r>
              <a:rPr lang="sk-SK" sz="2000" dirty="0"/>
              <a:t> jazyk XML.</a:t>
            </a:r>
          </a:p>
          <a:p>
            <a:pPr marL="342900" indent="-342900"/>
            <a:r>
              <a:rPr lang="sk-SK" sz="2000" dirty="0"/>
              <a:t>XML je alokované na nižšej úrovni všeobecnosti ako RDF. 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Je viac možnosti syntaktickej reprezentácie RDF dokumentu v XML. </a:t>
            </a:r>
          </a:p>
          <a:p>
            <a:pPr marL="342900" indent="-342900"/>
            <a:r>
              <a:rPr lang="sk-SK" sz="2000" dirty="0"/>
              <a:t>Napríklad majme všetkých lektorov. Popis jednotlivého lektora:</a:t>
            </a:r>
          </a:p>
          <a:p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 rdf:about=”P124”&gt;</a:t>
            </a:r>
          </a:p>
          <a:p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rdf:type</a:t>
            </a:r>
            <a:r>
              <a:rPr lang="sk-SK" dirty="0">
                <a:solidFill>
                  <a:srgbClr val="969696"/>
                </a:solidFill>
              </a:rPr>
              <a:t> </a:t>
            </a:r>
            <a:r>
              <a:rPr lang="sk-SK" dirty="0" err="1">
                <a:solidFill>
                  <a:srgbClr val="969696"/>
                </a:solidFill>
              </a:rPr>
              <a:t>rdf:resource=”&amp;uni;pedagóg</a:t>
            </a:r>
            <a:r>
              <a:rPr lang="sk-SK" dirty="0">
                <a:solidFill>
                  <a:srgbClr val="969696"/>
                </a:solidFill>
              </a:rPr>
              <a:t>”/&gt;</a:t>
            </a:r>
          </a:p>
          <a:p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&gt;Dávid Bielik&lt;/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&gt;docent&lt;/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 marL="342900" indent="-342900"/>
            <a:endParaRPr lang="sk-SK" sz="2000" i="1" dirty="0">
              <a:solidFill>
                <a:srgbClr val="0033CC"/>
              </a:solidFill>
            </a:endParaRPr>
          </a:p>
          <a:p>
            <a:pPr marL="342900" indent="-342900"/>
            <a:r>
              <a:rPr lang="sk-SK" sz="2000" dirty="0"/>
              <a:t>Odpovedajúca cesta dotazu je:</a:t>
            </a:r>
          </a:p>
          <a:p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rdf:Description</a:t>
            </a:r>
            <a:r>
              <a:rPr lang="sk-SK" dirty="0">
                <a:solidFill>
                  <a:srgbClr val="969696"/>
                </a:solidFill>
              </a:rPr>
              <a:t>[</a:t>
            </a:r>
            <a:r>
              <a:rPr lang="sk-SK" dirty="0" err="1">
                <a:solidFill>
                  <a:srgbClr val="969696"/>
                </a:solidFill>
              </a:rPr>
              <a:t>rdf:type=“http</a:t>
            </a:r>
            <a:r>
              <a:rPr lang="sk-SK" dirty="0">
                <a:solidFill>
                  <a:srgbClr val="969696"/>
                </a:solidFill>
              </a:rPr>
              <a:t>://</a:t>
            </a:r>
            <a:r>
              <a:rPr lang="sk-SK" dirty="0" err="1">
                <a:solidFill>
                  <a:srgbClr val="969696"/>
                </a:solidFill>
              </a:rPr>
              <a:t>www.mydomain.org</a:t>
            </a:r>
            <a:r>
              <a:rPr lang="sk-SK" dirty="0">
                <a:solidFill>
                  <a:srgbClr val="969696"/>
                </a:solidFill>
              </a:rPr>
              <a:t>/</a:t>
            </a:r>
            <a:r>
              <a:rPr lang="sk-SK" dirty="0" err="1">
                <a:solidFill>
                  <a:srgbClr val="969696"/>
                </a:solidFill>
              </a:rPr>
              <a:t>uni-ns#lecturer</a:t>
            </a:r>
            <a:r>
              <a:rPr lang="sk-SK" dirty="0">
                <a:solidFill>
                  <a:srgbClr val="969696"/>
                </a:solidFill>
              </a:rPr>
              <a:t>”]/</a:t>
            </a:r>
            <a:r>
              <a:rPr lang="sk-SK" dirty="0" err="1">
                <a:solidFill>
                  <a:srgbClr val="969696"/>
                </a:solidFill>
              </a:rPr>
              <a:t>uni:titul</a:t>
            </a:r>
            <a:endParaRPr lang="sk-SK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11188" y="1531938"/>
            <a:ext cx="712887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dirty="0"/>
              <a:t>Tú istú definíciu je možné zapísať nasledovným spôsobom:</a:t>
            </a:r>
            <a:endParaRPr lang="en-US" sz="2000" dirty="0"/>
          </a:p>
          <a:p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uni:pedagóg</a:t>
            </a:r>
            <a:r>
              <a:rPr lang="sk-SK" sz="2000" dirty="0">
                <a:solidFill>
                  <a:srgbClr val="969696"/>
                </a:solidFill>
              </a:rPr>
              <a:t> rdf:about=”P124”&gt;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uni:meno</a:t>
            </a:r>
            <a:r>
              <a:rPr lang="sk-SK" sz="2000" dirty="0">
                <a:solidFill>
                  <a:srgbClr val="969696"/>
                </a:solidFill>
              </a:rPr>
              <a:t>&gt;Dávid Bielik&lt;/</a:t>
            </a:r>
            <a:r>
              <a:rPr lang="sk-SK" sz="2000" dirty="0" err="1">
                <a:solidFill>
                  <a:srgbClr val="969696"/>
                </a:solidFill>
              </a:rPr>
              <a:t>uni:meno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uni:titul</a:t>
            </a:r>
            <a:r>
              <a:rPr lang="sk-SK" sz="2000" dirty="0">
                <a:solidFill>
                  <a:srgbClr val="969696"/>
                </a:solidFill>
              </a:rPr>
              <a:t>&gt;docent&lt;/</a:t>
            </a:r>
            <a:r>
              <a:rPr lang="sk-SK" sz="2000" dirty="0" err="1">
                <a:solidFill>
                  <a:srgbClr val="969696"/>
                </a:solidFill>
              </a:rPr>
              <a:t>uni:titul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r>
              <a:rPr lang="sk-SK" sz="2000" dirty="0">
                <a:solidFill>
                  <a:srgbClr val="969696"/>
                </a:solidFill>
              </a:rPr>
              <a:t>&lt;/</a:t>
            </a:r>
            <a:r>
              <a:rPr lang="sk-SK" sz="2000" dirty="0" err="1">
                <a:solidFill>
                  <a:srgbClr val="969696"/>
                </a:solidFill>
              </a:rPr>
              <a:t>uni:pedagóg</a:t>
            </a:r>
            <a:r>
              <a:rPr lang="sk-SK" sz="2000" dirty="0">
                <a:solidFill>
                  <a:srgbClr val="969696"/>
                </a:solidFill>
              </a:rPr>
              <a:t>&gt;</a:t>
            </a:r>
          </a:p>
          <a:p>
            <a:pPr marL="342900" indent="-342900"/>
            <a:endParaRPr lang="sk-SK" sz="2000" i="1" dirty="0">
              <a:solidFill>
                <a:srgbClr val="0033CC"/>
              </a:solidFill>
            </a:endParaRPr>
          </a:p>
          <a:p>
            <a:pPr marL="342900" indent="-342900"/>
            <a:r>
              <a:rPr lang="en-US" sz="2000" dirty="0" err="1"/>
              <a:t>Tentoraz</a:t>
            </a:r>
            <a:r>
              <a:rPr lang="en-US" sz="2000" dirty="0"/>
              <a:t> je </a:t>
            </a:r>
            <a:r>
              <a:rPr lang="en-US" sz="2000" dirty="0" err="1"/>
              <a:t>odpovedajúca</a:t>
            </a:r>
            <a:r>
              <a:rPr lang="en-US" sz="2000" dirty="0"/>
              <a:t> </a:t>
            </a:r>
            <a:r>
              <a:rPr lang="en-US" sz="2000" dirty="0" err="1"/>
              <a:t>cesta</a:t>
            </a:r>
            <a:r>
              <a:rPr lang="en-US" sz="2000" dirty="0"/>
              <a:t> </a:t>
            </a:r>
            <a:r>
              <a:rPr lang="en-US" sz="2000" dirty="0" err="1"/>
              <a:t>dotazu</a:t>
            </a:r>
            <a:r>
              <a:rPr lang="en-US" sz="2000" dirty="0"/>
              <a:t>:</a:t>
            </a:r>
          </a:p>
          <a:p>
            <a:pPr marL="342900" indent="-342900"/>
            <a:r>
              <a:rPr lang="sk-SK" sz="2000" dirty="0">
                <a:solidFill>
                  <a:srgbClr val="969696"/>
                </a:solidFill>
              </a:rPr>
              <a:t>	</a:t>
            </a:r>
            <a:r>
              <a:rPr lang="en-US" sz="2000" dirty="0">
                <a:solidFill>
                  <a:srgbClr val="969696"/>
                </a:solidFill>
              </a:rPr>
              <a:t>//</a:t>
            </a:r>
            <a:r>
              <a:rPr lang="en-US" sz="2000" dirty="0" err="1">
                <a:solidFill>
                  <a:srgbClr val="969696"/>
                </a:solidFill>
              </a:rPr>
              <a:t>uni</a:t>
            </a:r>
            <a:r>
              <a:rPr lang="en-US" sz="2000" dirty="0">
                <a:solidFill>
                  <a:srgbClr val="969696"/>
                </a:solidFill>
              </a:rPr>
              <a:t>:</a:t>
            </a:r>
            <a:r>
              <a:rPr lang="sk-SK" sz="2000" dirty="0">
                <a:solidFill>
                  <a:srgbClr val="969696"/>
                </a:solidFill>
              </a:rPr>
              <a:t>pedagóg</a:t>
            </a:r>
            <a:r>
              <a:rPr lang="en-US" sz="2000" dirty="0">
                <a:solidFill>
                  <a:srgbClr val="969696"/>
                </a:solidFill>
              </a:rPr>
              <a:t>/</a:t>
            </a:r>
            <a:r>
              <a:rPr lang="en-US" sz="2000" dirty="0" err="1">
                <a:solidFill>
                  <a:srgbClr val="969696"/>
                </a:solidFill>
              </a:rPr>
              <a:t>uni:tit</a:t>
            </a:r>
            <a:r>
              <a:rPr lang="sk-SK" sz="2000" dirty="0" err="1">
                <a:solidFill>
                  <a:srgbClr val="969696"/>
                </a:solidFill>
              </a:rPr>
              <a:t>ul</a:t>
            </a:r>
            <a:endParaRPr lang="en-US" sz="2000" dirty="0">
              <a:solidFill>
                <a:srgbClr val="969696"/>
              </a:solidFill>
            </a:endParaRPr>
          </a:p>
          <a:p>
            <a:pPr marL="342900" indent="-342900"/>
            <a:endParaRPr lang="sk-SK" sz="2000" dirty="0">
              <a:solidFill>
                <a:srgbClr val="0033CC"/>
              </a:solidFill>
            </a:endParaRPr>
          </a:p>
          <a:p>
            <a:pPr marL="342900" indent="-342900"/>
            <a:r>
              <a:rPr lang="en-US" sz="2000" dirty="0" err="1"/>
              <a:t>Tretí</a:t>
            </a:r>
            <a:r>
              <a:rPr lang="en-US" sz="2000" dirty="0"/>
              <a:t> </a:t>
            </a:r>
            <a:r>
              <a:rPr lang="en-US" sz="2000" dirty="0" err="1"/>
              <a:t>možný</a:t>
            </a:r>
            <a:r>
              <a:rPr lang="en-US" sz="2000" dirty="0"/>
              <a:t> </a:t>
            </a:r>
            <a:r>
              <a:rPr lang="en-US" sz="2000" dirty="0" err="1"/>
              <a:t>spôsob</a:t>
            </a:r>
            <a:r>
              <a:rPr lang="en-US" sz="2000" dirty="0"/>
              <a:t> </a:t>
            </a:r>
            <a:r>
              <a:rPr lang="en-US" sz="2000" dirty="0" err="1"/>
              <a:t>reprezentácie</a:t>
            </a:r>
            <a:r>
              <a:rPr lang="en-US" sz="2000" dirty="0"/>
              <a:t> </a:t>
            </a:r>
            <a:r>
              <a:rPr lang="en-US" sz="2000" dirty="0" err="1"/>
              <a:t>tej</a:t>
            </a:r>
            <a:r>
              <a:rPr lang="en-US" sz="2000" dirty="0"/>
              <a:t> </a:t>
            </a:r>
            <a:r>
              <a:rPr lang="en-US" sz="2000" dirty="0" err="1"/>
              <a:t>istej</a:t>
            </a:r>
            <a:r>
              <a:rPr lang="en-US" sz="2000" dirty="0"/>
              <a:t> </a:t>
            </a:r>
            <a:r>
              <a:rPr lang="en-US" sz="2000" dirty="0" err="1"/>
              <a:t>definície</a:t>
            </a:r>
            <a:r>
              <a:rPr lang="en-US" sz="2000" dirty="0"/>
              <a:t> je:</a:t>
            </a:r>
          </a:p>
          <a:p>
            <a:r>
              <a:rPr lang="sk-SK" sz="2000" dirty="0">
                <a:solidFill>
                  <a:srgbClr val="969696"/>
                </a:solidFill>
              </a:rPr>
              <a:t>&lt;</a:t>
            </a:r>
            <a:r>
              <a:rPr lang="sk-SK" sz="2000" dirty="0" err="1">
                <a:solidFill>
                  <a:srgbClr val="969696"/>
                </a:solidFill>
              </a:rPr>
              <a:t>uni:pedagóg</a:t>
            </a:r>
            <a:r>
              <a:rPr lang="sk-SK" sz="2000" dirty="0">
                <a:solidFill>
                  <a:srgbClr val="969696"/>
                </a:solidFill>
              </a:rPr>
              <a:t> rdf:about=”P124” /&gt;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uni:meno=”Dávid</a:t>
            </a:r>
            <a:r>
              <a:rPr lang="sk-SK" sz="2000" dirty="0">
                <a:solidFill>
                  <a:srgbClr val="969696"/>
                </a:solidFill>
              </a:rPr>
              <a:t> Bielik” /&gt;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&lt;</a:t>
            </a:r>
            <a:r>
              <a:rPr lang="sk-SK" sz="2000" dirty="0" err="1">
                <a:solidFill>
                  <a:srgbClr val="969696"/>
                </a:solidFill>
              </a:rPr>
              <a:t>uni:titul=”docent</a:t>
            </a:r>
            <a:r>
              <a:rPr lang="sk-SK" sz="2000" dirty="0">
                <a:solidFill>
                  <a:srgbClr val="969696"/>
                </a:solidFill>
              </a:rPr>
              <a:t>”/&gt;</a:t>
            </a:r>
          </a:p>
          <a:p>
            <a:pPr marL="342900" indent="-342900"/>
            <a:endParaRPr lang="sk-SK" sz="2000" i="1" dirty="0">
              <a:solidFill>
                <a:srgbClr val="0033CC"/>
              </a:solidFill>
            </a:endParaRPr>
          </a:p>
          <a:p>
            <a:pPr marL="342900" indent="-342900"/>
            <a:r>
              <a:rPr lang="sk-SK" sz="2000" dirty="0"/>
              <a:t>Pre túto syntaktickú variáciu sa musí použiť iná cesta dotazu:</a:t>
            </a:r>
            <a:endParaRPr lang="en-US" sz="2000" dirty="0"/>
          </a:p>
          <a:p>
            <a:pPr marL="342900" indent="-342900"/>
            <a:r>
              <a:rPr lang="sk-SK" sz="2000" dirty="0"/>
              <a:t>	</a:t>
            </a:r>
            <a:r>
              <a:rPr lang="en-US" sz="2000" i="1" dirty="0">
                <a:solidFill>
                  <a:srgbClr val="969696"/>
                </a:solidFill>
              </a:rPr>
              <a:t>//</a:t>
            </a:r>
            <a:r>
              <a:rPr lang="en-US" sz="2000" i="1" dirty="0" err="1">
                <a:solidFill>
                  <a:srgbClr val="969696"/>
                </a:solidFill>
              </a:rPr>
              <a:t>uni</a:t>
            </a:r>
            <a:r>
              <a:rPr lang="en-US" sz="2000" i="1" dirty="0">
                <a:solidFill>
                  <a:srgbClr val="969696"/>
                </a:solidFill>
              </a:rPr>
              <a:t>:</a:t>
            </a:r>
            <a:r>
              <a:rPr lang="sk-SK" sz="2000" i="1" dirty="0">
                <a:solidFill>
                  <a:srgbClr val="969696"/>
                </a:solidFill>
              </a:rPr>
              <a:t>pedagóg</a:t>
            </a:r>
            <a:r>
              <a:rPr lang="en-US" sz="2000" i="1" dirty="0">
                <a:solidFill>
                  <a:srgbClr val="969696"/>
                </a:solidFill>
              </a:rPr>
              <a:t>/@</a:t>
            </a:r>
            <a:r>
              <a:rPr lang="en-US" sz="2000" i="1" dirty="0" err="1">
                <a:solidFill>
                  <a:srgbClr val="969696"/>
                </a:solidFill>
              </a:rPr>
              <a:t>uni:tit</a:t>
            </a:r>
            <a:r>
              <a:rPr lang="sk-SK" sz="2000" i="1" dirty="0" err="1">
                <a:solidFill>
                  <a:srgbClr val="969696"/>
                </a:solidFill>
              </a:rPr>
              <a:t>ul</a:t>
            </a:r>
            <a:r>
              <a:rPr lang="cs-CZ" sz="2000" i="1" dirty="0">
                <a:solidFill>
                  <a:srgbClr val="969696"/>
                </a:solidFill>
              </a:rPr>
              <a:t> </a:t>
            </a:r>
            <a:endParaRPr lang="sk-SK" sz="2000" i="1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11188" y="1531938"/>
            <a:ext cx="871264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Lepšou cestou je zapisovať dotazy na úrovni vrstvy RDF.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Vhodný </a:t>
            </a:r>
            <a:r>
              <a:rPr lang="sk-SK" sz="2000" dirty="0" err="1"/>
              <a:t>dotazovací</a:t>
            </a:r>
            <a:r>
              <a:rPr lang="sk-SK" sz="2000" dirty="0"/>
              <a:t> jazyk musí chápať nielen syntax RDF, </a:t>
            </a:r>
          </a:p>
          <a:p>
            <a:pPr marL="342900" indent="-342900"/>
            <a:r>
              <a:rPr lang="sk-SK" sz="2000" dirty="0"/>
              <a:t>		ale aj rozumieť dátovému modelu RDF a sémantike RDF slovníka.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 err="1"/>
              <a:t>Naviac</a:t>
            </a:r>
            <a:r>
              <a:rPr lang="sk-SK" sz="2000" dirty="0"/>
              <a:t> </a:t>
            </a:r>
            <a:r>
              <a:rPr lang="sk-SK" sz="2000" dirty="0" err="1"/>
              <a:t>dotazovací</a:t>
            </a:r>
            <a:r>
              <a:rPr lang="sk-SK" sz="2000" dirty="0"/>
              <a:t> jazyk by mal rozumieť sémantike RDF </a:t>
            </a:r>
            <a:r>
              <a:rPr lang="sk-SK" sz="2000" dirty="0" err="1"/>
              <a:t>Schema</a:t>
            </a:r>
            <a:r>
              <a:rPr lang="sk-SK" sz="2000" dirty="0"/>
              <a:t>. </a:t>
            </a:r>
          </a:p>
          <a:p>
            <a:pPr marL="342900" indent="-342900"/>
            <a:r>
              <a:rPr lang="sk-SK" sz="2000" dirty="0"/>
              <a:t>Majme informáciu:</a:t>
            </a:r>
            <a:endParaRPr lang="en-US" sz="2000" dirty="0"/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uni:pedagóg</a:t>
            </a:r>
            <a:r>
              <a:rPr lang="sk-SK" dirty="0">
                <a:solidFill>
                  <a:srgbClr val="969696"/>
                </a:solidFill>
              </a:rPr>
              <a:t> rdf:about=”P123”&gt;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&gt;Gregor </a:t>
            </a:r>
            <a:r>
              <a:rPr lang="sk-SK" dirty="0" err="1">
                <a:solidFill>
                  <a:srgbClr val="969696"/>
                </a:solidFill>
              </a:rPr>
              <a:t>Anota</a:t>
            </a: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uni:pedagóg</a:t>
            </a:r>
            <a:r>
              <a:rPr lang="sk-SK" dirty="0">
                <a:solidFill>
                  <a:srgbClr val="969696"/>
                </a:solidFill>
              </a:rPr>
              <a:t>&gt;</a:t>
            </a:r>
          </a:p>
          <a:p>
            <a:pPr>
              <a:lnSpc>
                <a:spcPct val="75000"/>
              </a:lnSpc>
            </a:pP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uni:profesor</a:t>
            </a:r>
            <a:r>
              <a:rPr lang="sk-SK" dirty="0">
                <a:solidFill>
                  <a:srgbClr val="969696"/>
                </a:solidFill>
              </a:rPr>
              <a:t> rdf:about=”P124”&gt;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&gt;Dávid Bielik&lt;/</a:t>
            </a:r>
            <a:r>
              <a:rPr lang="sk-SK" dirty="0" err="1">
                <a:solidFill>
                  <a:srgbClr val="969696"/>
                </a:solidFill>
              </a:rPr>
              <a:t>uni:meno</a:t>
            </a:r>
            <a:r>
              <a:rPr lang="sk-SK" dirty="0">
                <a:solidFill>
                  <a:srgbClr val="969696"/>
                </a:solidFill>
              </a:rPr>
              <a:t>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uni:profesor</a:t>
            </a:r>
            <a:r>
              <a:rPr lang="sk-SK" dirty="0">
                <a:solidFill>
                  <a:srgbClr val="969696"/>
                </a:solidFill>
              </a:rPr>
              <a:t>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endParaRPr lang="sk-SK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</a:t>
            </a:r>
            <a:r>
              <a:rPr lang="sk-SK" dirty="0" err="1">
                <a:solidFill>
                  <a:srgbClr val="969696"/>
                </a:solidFill>
              </a:rPr>
              <a:t>rdfs:Class</a:t>
            </a:r>
            <a:r>
              <a:rPr lang="sk-SK" dirty="0">
                <a:solidFill>
                  <a:srgbClr val="969696"/>
                </a:solidFill>
              </a:rPr>
              <a:t> </a:t>
            </a:r>
            <a:r>
              <a:rPr lang="sk-SK" dirty="0" err="1">
                <a:solidFill>
                  <a:srgbClr val="969696"/>
                </a:solidFill>
              </a:rPr>
              <a:t>rdf:about=”&amp;uni;profesor</a:t>
            </a:r>
            <a:r>
              <a:rPr lang="sk-SK" dirty="0">
                <a:solidFill>
                  <a:srgbClr val="969696"/>
                </a:solidFill>
              </a:rPr>
              <a:t>”&gt;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	&lt;</a:t>
            </a:r>
            <a:r>
              <a:rPr lang="sk-SK" dirty="0" err="1">
                <a:solidFill>
                  <a:srgbClr val="969696"/>
                </a:solidFill>
              </a:rPr>
              <a:t>rdfs:subClassOf</a:t>
            </a:r>
            <a:r>
              <a:rPr lang="sk-SK" dirty="0">
                <a:solidFill>
                  <a:srgbClr val="969696"/>
                </a:solidFill>
              </a:rPr>
              <a:t> </a:t>
            </a:r>
            <a:r>
              <a:rPr lang="sk-SK" dirty="0" err="1">
                <a:solidFill>
                  <a:srgbClr val="969696"/>
                </a:solidFill>
              </a:rPr>
              <a:t>rdf:resource=”&amp;uni;pedagóg</a:t>
            </a:r>
            <a:r>
              <a:rPr lang="sk-SK" dirty="0">
                <a:solidFill>
                  <a:srgbClr val="969696"/>
                </a:solidFill>
              </a:rPr>
              <a:t>”/&gt;</a:t>
            </a:r>
            <a:endParaRPr lang="sk-SK" sz="2000" dirty="0">
              <a:solidFill>
                <a:srgbClr val="969696"/>
              </a:solidFill>
            </a:endParaRPr>
          </a:p>
          <a:p>
            <a:pPr>
              <a:lnSpc>
                <a:spcPct val="75000"/>
              </a:lnSpc>
            </a:pPr>
            <a:r>
              <a:rPr lang="sk-SK" dirty="0">
                <a:solidFill>
                  <a:srgbClr val="969696"/>
                </a:solidFill>
              </a:rPr>
              <a:t>&lt;/</a:t>
            </a:r>
            <a:r>
              <a:rPr lang="sk-SK" dirty="0" err="1">
                <a:solidFill>
                  <a:srgbClr val="969696"/>
                </a:solidFill>
              </a:rPr>
              <a:t>rdfs:Class</a:t>
            </a:r>
            <a:r>
              <a:rPr lang="sk-SK" dirty="0">
                <a:solidFill>
                  <a:srgbClr val="969696"/>
                </a:solidFill>
              </a:rPr>
              <a:t>&gt;</a:t>
            </a:r>
            <a:endParaRPr lang="sk-SK" sz="2000" dirty="0">
              <a:solidFill>
                <a:srgbClr val="969696"/>
              </a:solidFill>
            </a:endParaRP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Dotaz na mená všetkých lektorov by mal vrátiť dve mená: </a:t>
            </a:r>
          </a:p>
          <a:p>
            <a:pPr marL="342900" indent="-342900"/>
            <a:r>
              <a:rPr lang="sk-SK" sz="2000" dirty="0"/>
              <a:t>	</a:t>
            </a:r>
            <a:r>
              <a:rPr lang="sk-SK" sz="2000" dirty="0">
                <a:solidFill>
                  <a:srgbClr val="969696"/>
                </a:solidFill>
              </a:rPr>
              <a:t>Gregora </a:t>
            </a:r>
            <a:r>
              <a:rPr lang="sk-SK" sz="2000" dirty="0" err="1">
                <a:solidFill>
                  <a:srgbClr val="969696"/>
                </a:solidFill>
              </a:rPr>
              <a:t>Anotu</a:t>
            </a:r>
            <a:r>
              <a:rPr lang="sk-SK" sz="2000" dirty="0">
                <a:solidFill>
                  <a:srgbClr val="969696"/>
                </a:solidFill>
              </a:rPr>
              <a:t> a Dávida Bielika.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861004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b="1" dirty="0"/>
              <a:t>Použitie „</a:t>
            </a:r>
            <a:r>
              <a:rPr lang="sk-SK" sz="2000" b="1" dirty="0" err="1"/>
              <a:t>select-from-where</a:t>
            </a:r>
            <a:r>
              <a:rPr lang="sk-SK" sz="2000" b="1" dirty="0"/>
              <a:t>“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	</a:t>
            </a:r>
            <a:r>
              <a:rPr lang="sk-SK" sz="2000" dirty="0" err="1"/>
              <a:t>select</a:t>
            </a:r>
            <a:r>
              <a:rPr lang="sk-SK" sz="2000" dirty="0"/>
              <a:t>...špecifikuje počet a usporiadanie navrátených údajov</a:t>
            </a:r>
          </a:p>
          <a:p>
            <a:pPr marL="342900" indent="-342900"/>
            <a:r>
              <a:rPr lang="sk-SK" sz="2000" dirty="0"/>
              <a:t>	</a:t>
            </a:r>
            <a:r>
              <a:rPr lang="sk-SK" sz="2000" dirty="0" err="1"/>
              <a:t>from</a:t>
            </a:r>
            <a:r>
              <a:rPr lang="sk-SK" sz="2000" dirty="0"/>
              <a:t>  ...sa používa na navigáciu v dátovom modeli</a:t>
            </a:r>
          </a:p>
          <a:p>
            <a:pPr marL="342900" indent="-342900"/>
            <a:r>
              <a:rPr lang="sk-SK" sz="2000" dirty="0"/>
              <a:t>	</a:t>
            </a:r>
            <a:r>
              <a:rPr lang="sk-SK" sz="2000" dirty="0" err="1"/>
              <a:t>where</a:t>
            </a:r>
            <a:r>
              <a:rPr lang="sk-SK" sz="2000" dirty="0"/>
              <a:t>...zavádza obmedzenia možných riešení.</a:t>
            </a:r>
          </a:p>
          <a:p>
            <a:pPr marL="342900" indent="-342900"/>
            <a:r>
              <a:rPr lang="sk-SK" sz="2000" dirty="0"/>
              <a:t>Napríklad, pre navrátenie telefónnych čísel všetkých zamestnancov: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</a:t>
            </a:r>
            <a:r>
              <a:rPr lang="sk-SK" sz="2000" dirty="0" err="1">
                <a:solidFill>
                  <a:srgbClr val="969696"/>
                </a:solidFill>
              </a:rPr>
              <a:t>select</a:t>
            </a:r>
            <a:r>
              <a:rPr lang="sk-SK" sz="2000" dirty="0">
                <a:solidFill>
                  <a:srgbClr val="969696"/>
                </a:solidFill>
              </a:rPr>
              <a:t> X, Y</a:t>
            </a:r>
          </a:p>
          <a:p>
            <a:r>
              <a:rPr lang="sk-SK" sz="2000" dirty="0">
                <a:solidFill>
                  <a:srgbClr val="969696"/>
                </a:solidFill>
              </a:rPr>
              <a:t>	</a:t>
            </a:r>
            <a:r>
              <a:rPr lang="sk-SK" sz="2000" dirty="0" err="1">
                <a:solidFill>
                  <a:srgbClr val="969696"/>
                </a:solidFill>
              </a:rPr>
              <a:t>from</a:t>
            </a:r>
            <a:r>
              <a:rPr lang="sk-SK" sz="2000" dirty="0">
                <a:solidFill>
                  <a:srgbClr val="969696"/>
                </a:solidFill>
              </a:rPr>
              <a:t> {X}telefón{Y},</a:t>
            </a:r>
          </a:p>
          <a:p>
            <a:pPr marL="342900" indent="-342900"/>
            <a:r>
              <a:rPr lang="sk-SK" sz="2000" dirty="0"/>
              <a:t>{X}</a:t>
            </a:r>
            <a:r>
              <a:rPr lang="sk-SK" sz="2000" dirty="0" err="1"/>
              <a:t>phone</a:t>
            </a:r>
            <a:r>
              <a:rPr lang="sk-SK" sz="2000" dirty="0"/>
              <a:t>{Y} reprezentuje trojicu zdroj - vlastnosť – hodnota. 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Pre navrátenie všetkých lektorov a ich telefónnych čísel, môžeme napísať:</a:t>
            </a:r>
          </a:p>
          <a:p>
            <a:r>
              <a:rPr lang="sk-SK" sz="2000" i="1" dirty="0">
                <a:solidFill>
                  <a:srgbClr val="0033CC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select</a:t>
            </a:r>
            <a:r>
              <a:rPr lang="sk-SK" dirty="0">
                <a:solidFill>
                  <a:srgbClr val="969696"/>
                </a:solidFill>
              </a:rPr>
              <a:t> X, Y</a:t>
            </a: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from</a:t>
            </a:r>
            <a:r>
              <a:rPr lang="sk-SK" dirty="0">
                <a:solidFill>
                  <a:srgbClr val="969696"/>
                </a:solidFill>
              </a:rPr>
              <a:t> pedagóg{X}.telefón{Y} </a:t>
            </a:r>
            <a:r>
              <a:rPr lang="sk-SK" dirty="0"/>
              <a:t>(bodka znamená implicitné spojenie). </a:t>
            </a:r>
            <a:endParaRPr lang="sk-SK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706154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b="1" dirty="0"/>
              <a:t>Použitie „</a:t>
            </a:r>
            <a:r>
              <a:rPr lang="sk-SK" sz="2000" b="1" dirty="0" err="1"/>
              <a:t>select-from-where</a:t>
            </a:r>
            <a:r>
              <a:rPr lang="sk-SK" sz="2000" b="1" dirty="0"/>
              <a:t>“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Demonštrujme explicitné spojenie dotazom, ktorý navracia </a:t>
            </a:r>
          </a:p>
          <a:p>
            <a:pPr marL="342900" indent="-342900"/>
            <a:r>
              <a:rPr lang="sk-SK" sz="2000" dirty="0"/>
              <a:t>mená všetkých kurzov učených lektorom s ID </a:t>
            </a:r>
            <a:r>
              <a:rPr lang="sk-SK" sz="2000" dirty="0">
                <a:solidFill>
                  <a:srgbClr val="969696"/>
                </a:solidFill>
              </a:rPr>
              <a:t>P125</a:t>
            </a:r>
            <a:r>
              <a:rPr lang="sk-SK" sz="2000" dirty="0"/>
              <a:t>:</a:t>
            </a:r>
          </a:p>
          <a:p>
            <a:r>
              <a:rPr lang="sk-SK" dirty="0"/>
              <a:t>	</a:t>
            </a:r>
            <a:r>
              <a:rPr lang="sk-SK" dirty="0" err="1">
                <a:solidFill>
                  <a:srgbClr val="969696"/>
                </a:solidFill>
              </a:rPr>
              <a:t>select</a:t>
            </a:r>
            <a:r>
              <a:rPr lang="sk-SK" dirty="0">
                <a:solidFill>
                  <a:srgbClr val="969696"/>
                </a:solidFill>
              </a:rPr>
              <a:t> N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from</a:t>
            </a:r>
            <a:r>
              <a:rPr lang="sk-SK" dirty="0">
                <a:solidFill>
                  <a:srgbClr val="969696"/>
                </a:solidFill>
              </a:rPr>
              <a:t> kurz{X}.</a:t>
            </a:r>
            <a:r>
              <a:rPr lang="sk-SK" dirty="0" err="1">
                <a:solidFill>
                  <a:srgbClr val="969696"/>
                </a:solidFill>
              </a:rPr>
              <a:t>jeUčenýKým</a:t>
            </a:r>
            <a:r>
              <a:rPr lang="sk-SK" dirty="0">
                <a:solidFill>
                  <a:srgbClr val="969696"/>
                </a:solidFill>
              </a:rPr>
              <a:t>{Y}, {C}meno{N}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where</a:t>
            </a:r>
            <a:r>
              <a:rPr lang="sk-SK" dirty="0">
                <a:solidFill>
                  <a:srgbClr val="969696"/>
                </a:solidFill>
              </a:rPr>
              <a:t> Y=“P125“ and X=C</a:t>
            </a:r>
            <a:endParaRPr lang="sk-SK" sz="2000" dirty="0">
              <a:solidFill>
                <a:srgbClr val="969696"/>
              </a:solidFill>
            </a:endParaRP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Okrem „=“ existujú aj iné porovnávacie operátory.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Napríklad, X&lt;Y znamená „X je menšie ako Y“.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V prípade, že X a Y sú reťazce, </a:t>
            </a:r>
          </a:p>
          <a:p>
            <a:pPr marL="342900" indent="-342900"/>
            <a:r>
              <a:rPr lang="sk-SK" sz="2000" dirty="0"/>
              <a:t>		X predchádza Y v lexikografickom usporiadaní.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 dirty="0"/>
              <a:t>Ak X a Y sú triedy, X je pod – triedou Y.</a:t>
            </a:r>
            <a:endParaRPr lang="sk-SK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65493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b="1" dirty="0" err="1"/>
              <a:t>Dotazovacie</a:t>
            </a:r>
            <a:r>
              <a:rPr lang="sk-SK" sz="2000" b="1" dirty="0"/>
              <a:t> schémy</a:t>
            </a:r>
          </a:p>
          <a:p>
            <a:pPr marL="342900" indent="-342900"/>
            <a:r>
              <a:rPr lang="sk-SK" sz="2000" dirty="0"/>
              <a:t>RQL nám umožňuje návrat informácií schémy. </a:t>
            </a:r>
          </a:p>
          <a:p>
            <a:pPr marL="342900" indent="-342900"/>
            <a:r>
              <a:rPr lang="sk-SK" sz="2000" dirty="0"/>
              <a:t>Premenné schémy majú mená s prefixom $ (pre triedy), @ (pre vlastnosti):</a:t>
            </a:r>
          </a:p>
          <a:p>
            <a:pPr marL="800100" lvl="1" indent="-342900"/>
            <a:r>
              <a:rPr lang="sk-SK" i="1" dirty="0" err="1">
                <a:solidFill>
                  <a:srgbClr val="969696"/>
                </a:solidFill>
              </a:rPr>
              <a:t>select</a:t>
            </a:r>
            <a:r>
              <a:rPr lang="sk-SK" i="1" dirty="0">
                <a:solidFill>
                  <a:srgbClr val="969696"/>
                </a:solidFill>
              </a:rPr>
              <a:t> X, </a:t>
            </a:r>
            <a:r>
              <a:rPr lang="en-US" i="1" dirty="0">
                <a:solidFill>
                  <a:srgbClr val="969696"/>
                </a:solidFill>
              </a:rPr>
              <a:t>$X, Y, $Y</a:t>
            </a:r>
          </a:p>
          <a:p>
            <a:pPr marL="800100" lvl="1" indent="-342900"/>
            <a:r>
              <a:rPr lang="en-US" i="1" dirty="0">
                <a:solidFill>
                  <a:srgbClr val="969696"/>
                </a:solidFill>
              </a:rPr>
              <a:t>from {X:$X}</a:t>
            </a:r>
            <a:r>
              <a:rPr lang="sk-SK" i="1" dirty="0">
                <a:solidFill>
                  <a:srgbClr val="969696"/>
                </a:solidFill>
              </a:rPr>
              <a:t>telefón</a:t>
            </a:r>
            <a:r>
              <a:rPr lang="en-US" i="1" dirty="0">
                <a:solidFill>
                  <a:srgbClr val="969696"/>
                </a:solidFill>
              </a:rPr>
              <a:t>{Y,$Y}</a:t>
            </a:r>
            <a:endParaRPr lang="sk-SK" i="1" dirty="0">
              <a:solidFill>
                <a:srgbClr val="969696"/>
              </a:solidFill>
            </a:endParaRPr>
          </a:p>
          <a:p>
            <a:pPr marL="342900" indent="-342900"/>
            <a:r>
              <a:rPr lang="sk-SK" sz="2000" dirty="0"/>
              <a:t>navracia všetky zdroje a hodnoty trojice s vlastnosťou „</a:t>
            </a:r>
            <a:r>
              <a:rPr lang="sk-SK" sz="2000" dirty="0" err="1"/>
              <a:t>phone</a:t>
            </a:r>
            <a:r>
              <a:rPr lang="sk-SK" sz="2000" dirty="0"/>
              <a:t>“ </a:t>
            </a:r>
          </a:p>
          <a:p>
            <a:pPr marL="342900" indent="-342900"/>
            <a:r>
              <a:rPr lang="sk-SK" sz="2000" dirty="0"/>
              <a:t>alebo akúkoľvek z jej pod – vlastností a ich tried. 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Tieto triedy sa možno nezhodujú s definovanou doménou a rozsahom </a:t>
            </a:r>
          </a:p>
          <a:p>
            <a:pPr marL="342900" indent="-342900"/>
            <a:r>
              <a:rPr lang="sk-SK" sz="2000" dirty="0"/>
              <a:t>telefónneho čísla, pretože môžu byť pod – triedou domény alebo rozsahu:</a:t>
            </a:r>
          </a:p>
          <a:p>
            <a:r>
              <a:rPr lang="sk-SK" dirty="0"/>
              <a:t>	</a:t>
            </a:r>
            <a:r>
              <a:rPr lang="sk-SK" dirty="0">
                <a:solidFill>
                  <a:srgbClr val="969696"/>
                </a:solidFill>
              </a:rPr>
              <a:t>telefón(„P125“,“4142“)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type(„P125“,pedagóg)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subclass</a:t>
            </a:r>
            <a:r>
              <a:rPr lang="sk-SK" dirty="0">
                <a:solidFill>
                  <a:srgbClr val="969696"/>
                </a:solidFill>
              </a:rPr>
              <a:t>(pedagóg, zamestnanec)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domain</a:t>
            </a:r>
            <a:r>
              <a:rPr lang="sk-SK" dirty="0">
                <a:solidFill>
                  <a:srgbClr val="969696"/>
                </a:solidFill>
              </a:rPr>
              <a:t>(telefón, zamestnanec)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ranger</a:t>
            </a:r>
            <a:r>
              <a:rPr lang="sk-SK" dirty="0">
                <a:solidFill>
                  <a:srgbClr val="969696"/>
                </a:solidFill>
              </a:rPr>
              <a:t>(</a:t>
            </a:r>
            <a:r>
              <a:rPr lang="sk-SK" dirty="0" err="1">
                <a:solidFill>
                  <a:srgbClr val="969696"/>
                </a:solidFill>
              </a:rPr>
              <a:t>telefón,literal</a:t>
            </a:r>
            <a:r>
              <a:rPr lang="sk-SK" dirty="0">
                <a:solidFill>
                  <a:srgbClr val="969696"/>
                </a:solidFill>
              </a:rPr>
              <a:t>)</a:t>
            </a:r>
            <a:endParaRPr lang="sk-SK" sz="2000" dirty="0">
              <a:solidFill>
                <a:srgbClr val="969696"/>
              </a:solidFill>
            </a:endParaRPr>
          </a:p>
          <a:p>
            <a:pPr marL="342900" indent="-342900"/>
            <a:r>
              <a:rPr lang="sk-SK" sz="2000" dirty="0"/>
              <a:t>	dostaneme:</a:t>
            </a:r>
          </a:p>
          <a:p>
            <a:pPr marL="342900" indent="-342900"/>
            <a:r>
              <a:rPr lang="sk-SK" sz="2000" i="1" dirty="0"/>
              <a:t>	</a:t>
            </a:r>
            <a:r>
              <a:rPr lang="sk-SK" i="1" dirty="0">
                <a:solidFill>
                  <a:srgbClr val="969696"/>
                </a:solidFill>
              </a:rPr>
              <a:t>(„P125“,pedagóg,“4142“,literal)</a:t>
            </a:r>
            <a:r>
              <a:rPr lang="sk-SK" dirty="0">
                <a:solidFill>
                  <a:srgbClr val="969696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16013" y="2276475"/>
            <a:ext cx="576311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dirty="0"/>
              <a:t>&lt;kurz </a:t>
            </a:r>
            <a:r>
              <a:rPr lang="sk-SK" dirty="0" err="1"/>
              <a:t>meno=”Strojové</a:t>
            </a:r>
            <a:r>
              <a:rPr lang="sk-SK" dirty="0"/>
              <a:t> učenie”&gt; </a:t>
            </a:r>
          </a:p>
          <a:p>
            <a:pPr>
              <a:defRPr/>
            </a:pPr>
            <a:r>
              <a:rPr lang="sk-SK" dirty="0"/>
              <a:t>	&lt;prednáša&gt; Dávid Bielik &lt;/prednáša&gt;</a:t>
            </a:r>
          </a:p>
          <a:p>
            <a:pPr>
              <a:defRPr/>
            </a:pPr>
            <a:r>
              <a:rPr lang="sk-SK" dirty="0"/>
              <a:t>&lt;/kurz&gt;</a:t>
            </a:r>
          </a:p>
          <a:p>
            <a:pPr>
              <a:defRPr/>
            </a:pPr>
            <a:r>
              <a:rPr lang="sk-SK" dirty="0"/>
              <a:t> </a:t>
            </a:r>
          </a:p>
          <a:p>
            <a:pPr>
              <a:defRPr/>
            </a:pPr>
            <a:r>
              <a:rPr lang="sk-SK" dirty="0"/>
              <a:t>&lt;pedagóg </a:t>
            </a:r>
            <a:r>
              <a:rPr lang="sk-SK" dirty="0" err="1"/>
              <a:t>meno=”Dávid</a:t>
            </a:r>
            <a:r>
              <a:rPr lang="sk-SK" dirty="0"/>
              <a:t> Bielik”&gt; </a:t>
            </a:r>
          </a:p>
          <a:p>
            <a:pPr>
              <a:defRPr/>
            </a:pPr>
            <a:r>
              <a:rPr lang="sk-SK" dirty="0"/>
              <a:t>	&lt;učí&gt;Strojové učenie&lt;/učí&gt;</a:t>
            </a:r>
          </a:p>
          <a:p>
            <a:pPr>
              <a:defRPr/>
            </a:pPr>
            <a:r>
              <a:rPr lang="sk-SK" dirty="0"/>
              <a:t>&lt;/pedagóg&gt;</a:t>
            </a:r>
          </a:p>
          <a:p>
            <a:pPr>
              <a:defRPr/>
            </a:pPr>
            <a:r>
              <a:rPr lang="sk-SK" dirty="0"/>
              <a:t> </a:t>
            </a:r>
          </a:p>
          <a:p>
            <a:pPr>
              <a:defRPr/>
            </a:pPr>
            <a:r>
              <a:rPr lang="sk-SK" dirty="0"/>
              <a:t>&lt;ponuka predmetov&gt;</a:t>
            </a:r>
          </a:p>
          <a:p>
            <a:pPr>
              <a:defRPr/>
            </a:pPr>
            <a:r>
              <a:rPr lang="sk-SK" dirty="0"/>
              <a:t>		&lt;kurz&gt; Strojové učenie &lt;/kurz&gt;</a:t>
            </a:r>
          </a:p>
          <a:p>
            <a:pPr>
              <a:defRPr/>
            </a:pPr>
            <a:r>
              <a:rPr lang="sk-SK" dirty="0"/>
              <a:t>		&lt;pedagóg&gt; Dávid Bielik &lt;/pedagóg&gt;</a:t>
            </a:r>
          </a:p>
          <a:p>
            <a:pPr>
              <a:defRPr/>
            </a:pPr>
            <a:r>
              <a:rPr lang="sk-SK" dirty="0"/>
              <a:t>&lt;/ponuka predmetov&gt;</a:t>
            </a:r>
          </a:p>
          <a:p>
            <a:pPr marL="342900" indent="-342900">
              <a:defRPr/>
            </a:pPr>
            <a:endParaRPr lang="sk-SK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6829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400"/>
              <a:t>Prvé dva zápisy majú protikladné „uhniezdenie“. 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81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Dotazovanie v RQL</a:t>
            </a:r>
            <a:endParaRPr lang="cs-CZ" sz="3200" b="1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790312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b="1" dirty="0" err="1"/>
              <a:t>Dotazovacie</a:t>
            </a:r>
            <a:r>
              <a:rPr lang="sk-SK" sz="2000" b="1" dirty="0"/>
              <a:t> schémy:</a:t>
            </a:r>
          </a:p>
          <a:p>
            <a:pPr marL="342900" indent="-342900"/>
            <a:r>
              <a:rPr lang="sk-SK" sz="2000" dirty="0"/>
              <a:t>	</a:t>
            </a:r>
          </a:p>
          <a:p>
            <a:pPr marL="342900" indent="-342900"/>
            <a:r>
              <a:rPr lang="sk-SK" sz="2000" dirty="0"/>
              <a:t>Hoci „</a:t>
            </a:r>
            <a:r>
              <a:rPr lang="sk-SK" sz="2000" dirty="0" err="1"/>
              <a:t>lecturer</a:t>
            </a:r>
            <a:r>
              <a:rPr lang="sk-SK" sz="2000" dirty="0"/>
              <a:t>“ nie je doménou „</a:t>
            </a:r>
            <a:r>
              <a:rPr lang="sk-SK" sz="2000" dirty="0" err="1"/>
              <a:t>phone</a:t>
            </a:r>
            <a:r>
              <a:rPr lang="sk-SK" sz="2000" dirty="0"/>
              <a:t>“, doména a rozsah vlastnosti </a:t>
            </a:r>
          </a:p>
          <a:p>
            <a:pPr marL="342900" indent="-342900"/>
            <a:r>
              <a:rPr lang="sk-SK" sz="2000" dirty="0"/>
              <a:t>môžu byť navrátené nasledovne:</a:t>
            </a:r>
          </a:p>
          <a:p>
            <a:r>
              <a:rPr lang="sk-SK" dirty="0"/>
              <a:t>	</a:t>
            </a:r>
            <a:r>
              <a:rPr lang="sk-SK" dirty="0" err="1">
                <a:solidFill>
                  <a:srgbClr val="969696"/>
                </a:solidFill>
              </a:rPr>
              <a:t>select</a:t>
            </a:r>
            <a:r>
              <a:rPr lang="sk-SK" dirty="0">
                <a:solidFill>
                  <a:srgbClr val="969696"/>
                </a:solidFill>
              </a:rPr>
              <a:t> </a:t>
            </a:r>
            <a:r>
              <a:rPr lang="sk-SK" dirty="0" err="1">
                <a:solidFill>
                  <a:srgbClr val="969696"/>
                </a:solidFill>
              </a:rPr>
              <a:t>domain</a:t>
            </a:r>
            <a:r>
              <a:rPr lang="sk-SK" dirty="0">
                <a:solidFill>
                  <a:srgbClr val="969696"/>
                </a:solidFill>
              </a:rPr>
              <a:t> (@P), </a:t>
            </a:r>
            <a:r>
              <a:rPr lang="sk-SK" dirty="0" err="1">
                <a:solidFill>
                  <a:srgbClr val="969696"/>
                </a:solidFill>
              </a:rPr>
              <a:t>range</a:t>
            </a:r>
            <a:r>
              <a:rPr lang="sk-SK" dirty="0">
                <a:solidFill>
                  <a:srgbClr val="969696"/>
                </a:solidFill>
              </a:rPr>
              <a:t>(@P)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from</a:t>
            </a:r>
            <a:r>
              <a:rPr lang="sk-SK" dirty="0">
                <a:solidFill>
                  <a:srgbClr val="969696"/>
                </a:solidFill>
              </a:rPr>
              <a:t> @P</a:t>
            </a:r>
            <a:endParaRPr lang="sk-SK" sz="2000" dirty="0">
              <a:solidFill>
                <a:srgbClr val="969696"/>
              </a:solidFill>
            </a:endParaRPr>
          </a:p>
          <a:p>
            <a:r>
              <a:rPr lang="sk-SK" dirty="0">
                <a:solidFill>
                  <a:srgbClr val="969696"/>
                </a:solidFill>
              </a:rPr>
              <a:t>	</a:t>
            </a:r>
            <a:r>
              <a:rPr lang="sk-SK" dirty="0" err="1">
                <a:solidFill>
                  <a:srgbClr val="969696"/>
                </a:solidFill>
              </a:rPr>
              <a:t>where</a:t>
            </a:r>
            <a:r>
              <a:rPr lang="sk-SK" dirty="0">
                <a:solidFill>
                  <a:srgbClr val="969696"/>
                </a:solidFill>
              </a:rPr>
              <a:t> @</a:t>
            </a:r>
            <a:r>
              <a:rPr lang="sk-SK" dirty="0" err="1">
                <a:solidFill>
                  <a:srgbClr val="969696"/>
                </a:solidFill>
              </a:rPr>
              <a:t>P=telefón</a:t>
            </a:r>
            <a:r>
              <a:rPr lang="sk-SK" sz="2000" dirty="0">
                <a:solidFill>
                  <a:srgbClr val="969696"/>
                </a:solidFill>
              </a:rPr>
              <a:t> 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Detailnejšie </a:t>
            </a:r>
            <a:r>
              <a:rPr lang="en-US" sz="2000" dirty="0"/>
              <a:t>RQL User Manual</a:t>
            </a:r>
            <a:r>
              <a:rPr lang="sk-SK" sz="2000" dirty="0"/>
              <a:t>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8963" y="1628775"/>
            <a:ext cx="836295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i="1" dirty="0">
                <a:solidFill>
                  <a:schemeClr val="accent3">
                    <a:lumMod val="25000"/>
                  </a:schemeClr>
                </a:solidFill>
              </a:rPr>
              <a:t>RDF je založený na budovaní blokov z trojíc: </a:t>
            </a:r>
          </a:p>
          <a:p>
            <a:pPr marL="342900" indent="-342900">
              <a:defRPr/>
            </a:pPr>
            <a:r>
              <a:rPr lang="sk-SK" sz="2400" i="1" dirty="0">
                <a:solidFill>
                  <a:schemeClr val="accent3">
                    <a:lumMod val="25000"/>
                  </a:schemeClr>
                </a:solidFill>
              </a:rPr>
              <a:t>objekt – atribút – hodnota nazývaných „výrok“.</a:t>
            </a:r>
            <a:r>
              <a:rPr lang="sk-SK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defRPr/>
            </a:pPr>
            <a:r>
              <a:rPr lang="sk-SK" sz="2400" i="1" dirty="0"/>
              <a:t>V princípe je možná aj iná syntaktická reprezentácia RDF</a:t>
            </a:r>
          </a:p>
          <a:p>
            <a:pPr marL="342900" indent="-342900">
              <a:defRPr/>
            </a:pPr>
            <a:r>
              <a:rPr lang="sk-SK" sz="2400" i="1" dirty="0"/>
              <a:t>ako založená na XML (prináša výhody). </a:t>
            </a:r>
          </a:p>
          <a:p>
            <a:pPr marL="342900" indent="-342900">
              <a:defRPr/>
            </a:pPr>
            <a:r>
              <a:rPr lang="sk-SK" sz="2400" i="1" dirty="0"/>
              <a:t>RDF je </a:t>
            </a:r>
            <a:r>
              <a:rPr lang="sk-SK" sz="2400" i="1" dirty="0" err="1"/>
              <a:t>doménovo</a:t>
            </a:r>
            <a:r>
              <a:rPr lang="sk-SK" sz="2400" i="1" dirty="0"/>
              <a:t> nezávislý. Používateľ si definuje vlastnú </a:t>
            </a:r>
          </a:p>
          <a:p>
            <a:pPr marL="342900" indent="-342900">
              <a:defRPr/>
            </a:pPr>
            <a:r>
              <a:rPr lang="sk-SK" sz="2400" i="1" dirty="0"/>
              <a:t>terminológiu v jazyku RDFS – RDF Schéma. </a:t>
            </a:r>
          </a:p>
          <a:p>
            <a:pPr marL="342900" indent="-342900">
              <a:defRPr/>
            </a:pPr>
            <a:r>
              <a:rPr lang="sk-SK" sz="2400" i="1" dirty="0"/>
              <a:t>RDFS má vzťah k RDF, ako XMLS k XML – rozdiely: </a:t>
            </a:r>
          </a:p>
          <a:p>
            <a:pPr marL="342900" indent="-342900">
              <a:defRPr/>
            </a:pPr>
            <a:r>
              <a:rPr lang="sk-SK" sz="2400" i="1" dirty="0"/>
              <a:t>XMLS obmedzuje štruktúru XML, </a:t>
            </a:r>
            <a:endParaRPr lang="en-US" sz="2400" i="1" dirty="0"/>
          </a:p>
          <a:p>
            <a:pPr marL="342900" indent="-342900">
              <a:defRPr/>
            </a:pPr>
            <a:r>
              <a:rPr lang="sk-SK" sz="2400" i="1" dirty="0"/>
              <a:t>RDFS definuje slovník RDF.</a:t>
            </a:r>
          </a:p>
          <a:p>
            <a:pPr marL="342900" indent="-342900">
              <a:defRPr/>
            </a:pPr>
            <a:r>
              <a:rPr lang="sk-SK" sz="2400" i="1" dirty="0">
                <a:solidFill>
                  <a:schemeClr val="accent3">
                    <a:lumMod val="25000"/>
                  </a:schemeClr>
                </a:solidFill>
              </a:rPr>
              <a:t>RDFS špecifikuje vlastnosti objektov a ich hodnoty.</a:t>
            </a:r>
          </a:p>
          <a:p>
            <a:pPr marL="342900" indent="-342900">
              <a:defRPr/>
            </a:pPr>
            <a:r>
              <a:rPr lang="sk-SK" sz="2400" i="1" dirty="0">
                <a:solidFill>
                  <a:schemeClr val="accent3">
                    <a:lumMod val="25000"/>
                  </a:schemeClr>
                </a:solidFill>
              </a:rPr>
              <a:t>Taktiež popisuje vzťahy medzi objektmi. 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5F5F5F"/>
                </a:solidFill>
              </a:rPr>
              <a:t>Napríklad: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rgbClr val="5F5F5F"/>
                </a:solidFill>
              </a:rPr>
              <a:t>Lektori je podtrieda akademických zamestnancov.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55345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Napríklad, majme XML element:</a:t>
            </a:r>
            <a:endParaRPr lang="en-US" sz="2000" dirty="0"/>
          </a:p>
          <a:p>
            <a:pPr marL="342900" indent="-342900">
              <a:defRPr/>
            </a:pPr>
            <a:r>
              <a:rPr lang="en-US" i="1" dirty="0">
                <a:solidFill>
                  <a:srgbClr val="4D4D4D"/>
                </a:solidFill>
              </a:rPr>
              <a:t>&lt;</a:t>
            </a:r>
            <a:r>
              <a:rPr lang="sk-SK" i="1" dirty="0">
                <a:solidFill>
                  <a:srgbClr val="4D4D4D"/>
                </a:solidFill>
              </a:rPr>
              <a:t>akademický  zamestnanec</a:t>
            </a:r>
            <a:r>
              <a:rPr lang="en-US" i="1" dirty="0">
                <a:solidFill>
                  <a:srgbClr val="4D4D4D"/>
                </a:solidFill>
              </a:rPr>
              <a:t>&gt;G</a:t>
            </a:r>
            <a:r>
              <a:rPr lang="sk-SK" i="1" dirty="0" err="1">
                <a:solidFill>
                  <a:srgbClr val="4D4D4D"/>
                </a:solidFill>
              </a:rPr>
              <a:t>regor</a:t>
            </a:r>
            <a:r>
              <a:rPr lang="en-US" i="1" dirty="0">
                <a:solidFill>
                  <a:srgbClr val="4D4D4D"/>
                </a:solidFill>
              </a:rPr>
              <a:t> A</a:t>
            </a:r>
            <a:r>
              <a:rPr lang="sk-SK" i="1" dirty="0" err="1">
                <a:solidFill>
                  <a:srgbClr val="4D4D4D"/>
                </a:solidFill>
              </a:rPr>
              <a:t>damovič</a:t>
            </a:r>
            <a:r>
              <a:rPr lang="en-US" i="1" dirty="0">
                <a:solidFill>
                  <a:srgbClr val="4D4D4D"/>
                </a:solidFill>
              </a:rPr>
              <a:t>&lt;/</a:t>
            </a:r>
            <a:r>
              <a:rPr lang="sk-SK" i="1" dirty="0">
                <a:solidFill>
                  <a:srgbClr val="4D4D4D"/>
                </a:solidFill>
              </a:rPr>
              <a:t> akademický  zamestnanec </a:t>
            </a:r>
            <a:r>
              <a:rPr lang="en-US" i="1" dirty="0">
                <a:solidFill>
                  <a:srgbClr val="4D4D4D"/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i="1" dirty="0">
                <a:solidFill>
                  <a:srgbClr val="4D4D4D"/>
                </a:solidFill>
              </a:rPr>
              <a:t>&lt;</a:t>
            </a:r>
            <a:r>
              <a:rPr lang="en-US" i="1" dirty="0" err="1">
                <a:solidFill>
                  <a:srgbClr val="4D4D4D"/>
                </a:solidFill>
              </a:rPr>
              <a:t>profesor</a:t>
            </a:r>
            <a:r>
              <a:rPr lang="en-US" i="1" dirty="0">
                <a:solidFill>
                  <a:srgbClr val="4D4D4D"/>
                </a:solidFill>
              </a:rPr>
              <a:t>&gt;M</a:t>
            </a:r>
            <a:r>
              <a:rPr lang="sk-SK" i="1" dirty="0" err="1">
                <a:solidFill>
                  <a:srgbClr val="4D4D4D"/>
                </a:solidFill>
              </a:rPr>
              <a:t>arián</a:t>
            </a:r>
            <a:r>
              <a:rPr lang="en-US" i="1" dirty="0">
                <a:solidFill>
                  <a:srgbClr val="4D4D4D"/>
                </a:solidFill>
              </a:rPr>
              <a:t> M</a:t>
            </a:r>
            <a:r>
              <a:rPr lang="sk-SK" i="1" dirty="0" err="1">
                <a:solidFill>
                  <a:srgbClr val="4D4D4D"/>
                </a:solidFill>
              </a:rPr>
              <a:t>ichalovský</a:t>
            </a:r>
            <a:r>
              <a:rPr lang="en-US" i="1" dirty="0">
                <a:solidFill>
                  <a:srgbClr val="4D4D4D"/>
                </a:solidFill>
              </a:rPr>
              <a:t>&lt;/</a:t>
            </a:r>
            <a:r>
              <a:rPr lang="en-US" i="1" dirty="0" err="1">
                <a:solidFill>
                  <a:srgbClr val="4D4D4D"/>
                </a:solidFill>
              </a:rPr>
              <a:t>profesor</a:t>
            </a:r>
            <a:r>
              <a:rPr lang="en-US" i="1" dirty="0">
                <a:solidFill>
                  <a:srgbClr val="4D4D4D"/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i="1" dirty="0">
                <a:solidFill>
                  <a:srgbClr val="4D4D4D"/>
                </a:solidFill>
              </a:rPr>
              <a:t>&lt;</a:t>
            </a:r>
            <a:r>
              <a:rPr lang="sk-SK" i="1" dirty="0">
                <a:solidFill>
                  <a:srgbClr val="4D4D4D"/>
                </a:solidFill>
              </a:rPr>
              <a:t>k</a:t>
            </a:r>
            <a:r>
              <a:rPr lang="en-US" i="1" dirty="0" err="1">
                <a:solidFill>
                  <a:srgbClr val="4D4D4D"/>
                </a:solidFill>
              </a:rPr>
              <a:t>ur</a:t>
            </a:r>
            <a:r>
              <a:rPr lang="sk-SK" i="1" dirty="0">
                <a:solidFill>
                  <a:srgbClr val="4D4D4D"/>
                </a:solidFill>
              </a:rPr>
              <a:t>z </a:t>
            </a:r>
            <a:r>
              <a:rPr lang="en-US" i="1" dirty="0">
                <a:solidFill>
                  <a:srgbClr val="4D4D4D"/>
                </a:solidFill>
              </a:rPr>
              <a:t>=”</a:t>
            </a:r>
            <a:r>
              <a:rPr lang="en-US" i="1" dirty="0" err="1">
                <a:solidFill>
                  <a:srgbClr val="4D4D4D"/>
                </a:solidFill>
              </a:rPr>
              <a:t>Diskr</a:t>
            </a:r>
            <a:r>
              <a:rPr lang="sk-SK" i="1" dirty="0" err="1">
                <a:solidFill>
                  <a:srgbClr val="4D4D4D"/>
                </a:solidFill>
              </a:rPr>
              <a:t>étna</a:t>
            </a:r>
            <a:r>
              <a:rPr lang="en-US" i="1" dirty="0">
                <a:solidFill>
                  <a:srgbClr val="4D4D4D"/>
                </a:solidFill>
              </a:rPr>
              <a:t> </a:t>
            </a:r>
            <a:r>
              <a:rPr lang="en-US" i="1" dirty="0" err="1">
                <a:solidFill>
                  <a:srgbClr val="4D4D4D"/>
                </a:solidFill>
              </a:rPr>
              <a:t>Matemati</a:t>
            </a:r>
            <a:r>
              <a:rPr lang="sk-SK" i="1" dirty="0" err="1">
                <a:solidFill>
                  <a:srgbClr val="4D4D4D"/>
                </a:solidFill>
              </a:rPr>
              <a:t>ka</a:t>
            </a:r>
            <a:r>
              <a:rPr lang="en-US" i="1" dirty="0">
                <a:solidFill>
                  <a:srgbClr val="4D4D4D"/>
                </a:solidFill>
              </a:rPr>
              <a:t>”&gt;</a:t>
            </a:r>
          </a:p>
          <a:p>
            <a:pPr marL="342900" indent="-342900">
              <a:defRPr/>
            </a:pPr>
            <a:r>
              <a:rPr lang="en-US" i="1" dirty="0">
                <a:solidFill>
                  <a:srgbClr val="4D4D4D"/>
                </a:solidFill>
              </a:rPr>
              <a:t>	&lt;</a:t>
            </a:r>
            <a:r>
              <a:rPr lang="sk-SK" i="1" dirty="0">
                <a:solidFill>
                  <a:srgbClr val="4D4D4D"/>
                </a:solidFill>
              </a:rPr>
              <a:t>je prednášaná</a:t>
            </a:r>
            <a:r>
              <a:rPr lang="en-US" i="1" dirty="0">
                <a:solidFill>
                  <a:srgbClr val="4D4D4D"/>
                </a:solidFill>
              </a:rPr>
              <a:t>&gt;D</a:t>
            </a:r>
            <a:r>
              <a:rPr lang="sk-SK" i="1" dirty="0">
                <a:solidFill>
                  <a:srgbClr val="4D4D4D"/>
                </a:solidFill>
              </a:rPr>
              <a:t>á</a:t>
            </a:r>
            <a:r>
              <a:rPr lang="en-US" i="1" dirty="0" err="1">
                <a:solidFill>
                  <a:srgbClr val="4D4D4D"/>
                </a:solidFill>
              </a:rPr>
              <a:t>vid</a:t>
            </a:r>
            <a:r>
              <a:rPr lang="en-US" i="1" dirty="0">
                <a:solidFill>
                  <a:srgbClr val="4D4D4D"/>
                </a:solidFill>
              </a:rPr>
              <a:t> </a:t>
            </a:r>
            <a:r>
              <a:rPr lang="en-US" i="1" dirty="0" err="1">
                <a:solidFill>
                  <a:srgbClr val="4D4D4D"/>
                </a:solidFill>
              </a:rPr>
              <a:t>Bil</a:t>
            </a:r>
            <a:r>
              <a:rPr lang="sk-SK" i="1" dirty="0" err="1">
                <a:solidFill>
                  <a:srgbClr val="4D4D4D"/>
                </a:solidFill>
              </a:rPr>
              <a:t>elik</a:t>
            </a:r>
            <a:r>
              <a:rPr lang="en-US" i="1" dirty="0">
                <a:solidFill>
                  <a:srgbClr val="4D4D4D"/>
                </a:solidFill>
              </a:rPr>
              <a:t>&lt;/</a:t>
            </a:r>
            <a:r>
              <a:rPr lang="sk-SK" i="1" dirty="0">
                <a:solidFill>
                  <a:srgbClr val="4D4D4D"/>
                </a:solidFill>
              </a:rPr>
              <a:t>je prednášaná</a:t>
            </a:r>
            <a:r>
              <a:rPr lang="en-US" i="1" dirty="0">
                <a:solidFill>
                  <a:srgbClr val="4D4D4D"/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i="1" dirty="0">
                <a:solidFill>
                  <a:srgbClr val="4D4D4D"/>
                </a:solidFill>
              </a:rPr>
              <a:t>&lt;/</a:t>
            </a:r>
            <a:r>
              <a:rPr lang="sk-SK" i="1" dirty="0">
                <a:solidFill>
                  <a:srgbClr val="4D4D4D"/>
                </a:solidFill>
              </a:rPr>
              <a:t>kurz</a:t>
            </a:r>
            <a:r>
              <a:rPr lang="en-US" i="1" dirty="0">
                <a:solidFill>
                  <a:srgbClr val="4D4D4D"/>
                </a:solidFill>
              </a:rPr>
              <a:t>&gt;</a:t>
            </a:r>
            <a:endParaRPr lang="sk-SK" i="1" dirty="0">
              <a:solidFill>
                <a:srgbClr val="4D4D4D"/>
              </a:solidFill>
            </a:endParaRPr>
          </a:p>
          <a:p>
            <a:pPr marL="342900" indent="-342900">
              <a:defRPr/>
            </a:pPr>
            <a:r>
              <a:rPr lang="sk-SK" sz="2000" dirty="0"/>
              <a:t>Chceme nájsť všetkých pedagogických zamestnancov. </a:t>
            </a:r>
            <a:r>
              <a:rPr lang="sk-SK" sz="2000" dirty="0" err="1"/>
              <a:t>Xpath</a:t>
            </a:r>
            <a:r>
              <a:rPr lang="sk-SK" sz="2000" dirty="0"/>
              <a:t> bude:</a:t>
            </a:r>
          </a:p>
          <a:p>
            <a:pPr marL="342900" indent="-342900">
              <a:defRPr/>
            </a:pPr>
            <a:r>
              <a:rPr lang="sk-SK" i="1" dirty="0">
                <a:solidFill>
                  <a:srgbClr val="4D4D4D"/>
                </a:solidFill>
              </a:rPr>
              <a:t>//akademický zamestnanec</a:t>
            </a:r>
          </a:p>
          <a:p>
            <a:pPr marL="342900" indent="-342900">
              <a:defRPr/>
            </a:pPr>
            <a:r>
              <a:rPr lang="sk-SK" sz="2000" dirty="0"/>
              <a:t>Výsledkom bude iba Gregor </a:t>
            </a:r>
            <a:r>
              <a:rPr lang="sk-SK" sz="2000" dirty="0" err="1"/>
              <a:t>Adamovič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Človek by našiel aj Mariána Michalovského a Dávida Bielika, pretože vie: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Všetci profesori sú pedagógovia.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	(„profesor“ je podtrieda „akademický zamestnanec“).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 kurzoch môžu učiť iba pedagógovia.</a:t>
            </a:r>
          </a:p>
          <a:p>
            <a:pPr marL="342900" indent="-342900">
              <a:defRPr/>
            </a:pPr>
            <a:r>
              <a:rPr lang="sk-SK" sz="2000" dirty="0"/>
              <a:t>Takýto druh informácií vytvára sémantický model partikulárnej domény.</a:t>
            </a:r>
          </a:p>
          <a:p>
            <a:pPr marL="342900" indent="-342900">
              <a:defRPr/>
            </a:pPr>
            <a:r>
              <a:rPr lang="sk-SK" dirty="0"/>
              <a:t>(Nemôžu byť reprezentované v XML ani RDF iba v RDFS.)</a:t>
            </a:r>
            <a:r>
              <a:rPr lang="sk-SK" sz="2000" dirty="0"/>
              <a:t> </a:t>
            </a:r>
          </a:p>
          <a:p>
            <a:pPr marL="342900" indent="-342900">
              <a:defRPr/>
            </a:pPr>
            <a:r>
              <a:rPr lang="sk-SK" sz="2000" dirty="0"/>
              <a:t>RDFS vytvára sémantické informácie spracovateľné strojom.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574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- zdroje</a:t>
            </a:r>
            <a:endParaRPr lang="cs-CZ" sz="32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1946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dirty="0"/>
              <a:t>Základné pojmy v RDF sú: zdroje, vlastnosti a výroky.</a:t>
            </a:r>
          </a:p>
          <a:p>
            <a:pPr marL="342900" indent="-342900" eaLnBrk="1" hangingPunct="1">
              <a:defRPr/>
            </a:pPr>
            <a:endParaRPr lang="sk-SK" sz="2000" b="1" dirty="0"/>
          </a:p>
          <a:p>
            <a:pPr marL="342900" indent="-342900" eaLnBrk="1" hangingPunct="1">
              <a:defRPr/>
            </a:pP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</a:rPr>
              <a:t>Zdroje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342900" indent="-342900" eaLnBrk="1" hangingPunct="1">
              <a:defRPr/>
            </a:pPr>
            <a:endParaRPr lang="sk-SK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eaLnBrk="1" hangingPunct="1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Zdroj je objekt, o ktorom chceme hovoriť.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Môžu to byť autori, knihy, vydavatelia, ľudia, hotely, izby a pod.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sk-SK" sz="2000" dirty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Každý zdroj má URI (</a:t>
            </a:r>
            <a:r>
              <a:rPr lang="sk-SK" sz="2000" dirty="0" err="1"/>
              <a:t>Universal</a:t>
            </a:r>
            <a:r>
              <a:rPr lang="sk-SK" sz="2000" dirty="0"/>
              <a:t> </a:t>
            </a:r>
            <a:r>
              <a:rPr lang="sk-SK" sz="2000" dirty="0" err="1"/>
              <a:t>Resource</a:t>
            </a:r>
            <a:r>
              <a:rPr lang="sk-SK" sz="2000" dirty="0"/>
              <a:t> </a:t>
            </a:r>
            <a:r>
              <a:rPr lang="sk-SK" sz="2000" dirty="0" err="1"/>
              <a:t>Identifier</a:t>
            </a:r>
            <a:r>
              <a:rPr lang="sk-SK" sz="2000" dirty="0"/>
              <a:t>).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URI môže byť aj URL (</a:t>
            </a:r>
            <a:r>
              <a:rPr lang="sk-SK" sz="2000" dirty="0" err="1"/>
              <a:t>Unified</a:t>
            </a:r>
            <a:r>
              <a:rPr lang="sk-SK" sz="2000" dirty="0"/>
              <a:t> </a:t>
            </a:r>
            <a:r>
              <a:rPr lang="sk-SK" sz="2000" dirty="0" err="1"/>
              <a:t>Resource</a:t>
            </a:r>
            <a:r>
              <a:rPr lang="sk-SK" sz="2000" dirty="0"/>
              <a:t> </a:t>
            </a:r>
            <a:r>
              <a:rPr lang="sk-SK" sz="2000" dirty="0" err="1"/>
              <a:t>Locator</a:t>
            </a:r>
            <a:r>
              <a:rPr lang="sk-SK" sz="2000" dirty="0"/>
              <a:t>) teda web adresa.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sk-SK" sz="2000" dirty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Identifikátor nemusí nutne umožniť prístup k zdroju.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URI nemusí byť definovane len pre webové </a:t>
            </a:r>
            <a:r>
              <a:rPr lang="sk-SK" sz="2000" dirty="0" err="1"/>
              <a:t>lokácie</a:t>
            </a:r>
            <a:r>
              <a:rPr lang="sk-SK" sz="2000" dirty="0"/>
              <a:t>, ale aj pre: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telefónne číslo, ISBN alebo geografickú lokalitu (my sa budeme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zameriavať na URI webového zdroja).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895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vlastnosti, výroky</a:t>
            </a:r>
            <a:endParaRPr lang="cs-CZ" sz="3200" b="1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01663" y="1700213"/>
            <a:ext cx="8574087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</a:rPr>
              <a:t>Vlastnosti:</a:t>
            </a:r>
            <a:endParaRPr lang="sk-SK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Vlastnosť je špeciálnym druhom zdroja. Popisuje vzťah medzi zdrojmi,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	napríklad: napísaný autorom, vek, názov a pod.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Vlastnosti sú v RDF identifikované pomocou URI.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To poskytuje jednoznačnú názvovú schému a redukuje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problém homoným.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sk-SK" sz="2000" dirty="0"/>
          </a:p>
          <a:p>
            <a:pPr marL="342900" indent="-342900" eaLnBrk="1" hangingPunct="1">
              <a:defRPr/>
            </a:pP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</a:rPr>
              <a:t>Výroky: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Výroky určujú vlastnosti zdrojov.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Je to trojica „</a:t>
            </a:r>
            <a:r>
              <a:rPr lang="sk-SK" sz="2000" dirty="0" err="1"/>
              <a:t>objekt-vlastnosť-hodnota</a:t>
            </a:r>
            <a:r>
              <a:rPr lang="sk-SK" sz="2000" dirty="0"/>
              <a:t>“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Objekt predstavuje nejaký zdroj.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Hodnoty môžu byť zdroje alebo </a:t>
            </a:r>
            <a:r>
              <a:rPr lang="sk-SK" sz="2000" dirty="0" err="1"/>
              <a:t>literály</a:t>
            </a:r>
            <a:r>
              <a:rPr lang="sk-SK" sz="2000" dirty="0"/>
              <a:t>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368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RDF – tri pohľady na výrok</a:t>
            </a:r>
            <a:endParaRPr lang="cs-CZ" sz="3200" b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308975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b="1" dirty="0"/>
              <a:t>Prvý</a:t>
            </a:r>
            <a:r>
              <a:rPr lang="sk-SK" sz="2000" dirty="0"/>
              <a:t> – majme príklad výroku: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„</a:t>
            </a:r>
            <a:r>
              <a:rPr lang="sk-SK" sz="2000" i="1" dirty="0">
                <a:solidFill>
                  <a:srgbClr val="969696"/>
                </a:solidFill>
              </a:rPr>
              <a:t>Dávid Bielik je vlastníkom webovej stránky </a:t>
            </a:r>
            <a:r>
              <a:rPr lang="sk-SK" sz="2000" i="1" dirty="0" err="1">
                <a:solidFill>
                  <a:srgbClr val="969696"/>
                </a:solidFill>
              </a:rPr>
              <a:t>people.tuke.sk</a:t>
            </a:r>
            <a:r>
              <a:rPr lang="sk-SK" sz="2000" i="1" dirty="0">
                <a:solidFill>
                  <a:srgbClr val="969696"/>
                </a:solidFill>
              </a:rPr>
              <a:t>/</a:t>
            </a:r>
            <a:r>
              <a:rPr lang="sk-SK" sz="2000" i="1" dirty="0" err="1">
                <a:solidFill>
                  <a:srgbClr val="969696"/>
                </a:solidFill>
              </a:rPr>
              <a:t>david.bielik</a:t>
            </a:r>
            <a:r>
              <a:rPr lang="sk-SK" sz="2000" i="1" dirty="0">
                <a:solidFill>
                  <a:srgbClr val="969696"/>
                </a:solidFill>
              </a:rPr>
              <a:t>/“</a:t>
            </a:r>
            <a:endParaRPr lang="sk-SK" sz="2000" dirty="0">
              <a:solidFill>
                <a:srgbClr val="969696"/>
              </a:solidFill>
            </a:endParaRP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Najjednoduchšia interpretácia je uvažovať trojicu: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(</a:t>
            </a:r>
            <a:r>
              <a:rPr lang="sk-SK" sz="2000" i="1" dirty="0" err="1">
                <a:solidFill>
                  <a:srgbClr val="969696"/>
                </a:solidFill>
              </a:rPr>
              <a:t>people.tuke.sk</a:t>
            </a:r>
            <a:r>
              <a:rPr lang="sk-SK" sz="2000" i="1" dirty="0">
                <a:solidFill>
                  <a:srgbClr val="969696"/>
                </a:solidFill>
              </a:rPr>
              <a:t>/</a:t>
            </a:r>
            <a:r>
              <a:rPr lang="sk-SK" sz="2000" i="1" dirty="0" err="1">
                <a:solidFill>
                  <a:srgbClr val="969696"/>
                </a:solidFill>
              </a:rPr>
              <a:t>david.bielik</a:t>
            </a:r>
            <a:r>
              <a:rPr lang="sk-SK" sz="2000" i="1" dirty="0">
                <a:solidFill>
                  <a:srgbClr val="969696"/>
                </a:solidFill>
              </a:rPr>
              <a:t>/, </a:t>
            </a:r>
            <a:r>
              <a:rPr lang="sk-SK" sz="2000" dirty="0" err="1">
                <a:solidFill>
                  <a:srgbClr val="969696"/>
                </a:solidFill>
              </a:rPr>
              <a:t>vlastník-stránky</a:t>
            </a:r>
            <a:r>
              <a:rPr lang="sk-SK" sz="2000" dirty="0">
                <a:solidFill>
                  <a:srgbClr val="969696"/>
                </a:solidFill>
              </a:rPr>
              <a:t>, #Dávid Bielik).</a:t>
            </a:r>
          </a:p>
          <a:p>
            <a:pPr marL="342900" indent="-342900">
              <a:defRPr/>
            </a:pPr>
            <a:r>
              <a:rPr lang="sk-SK" sz="2000" dirty="0"/>
              <a:t>resp.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969696"/>
                </a:solidFill>
              </a:rPr>
              <a:t>(</a:t>
            </a:r>
            <a:r>
              <a:rPr lang="sk-SK" sz="2000" i="1" dirty="0">
                <a:solidFill>
                  <a:srgbClr val="969696"/>
                </a:solidFill>
              </a:rPr>
              <a:t>people.tuke.sk/</a:t>
            </a:r>
            <a:r>
              <a:rPr lang="sk-SK" sz="2000" i="1" dirty="0" err="1">
                <a:solidFill>
                  <a:srgbClr val="969696"/>
                </a:solidFill>
              </a:rPr>
              <a:t>david.bielik</a:t>
            </a:r>
            <a:r>
              <a:rPr lang="sk-SK" sz="2000" i="1" dirty="0">
                <a:solidFill>
                  <a:srgbClr val="969696"/>
                </a:solidFill>
              </a:rPr>
              <a:t>/</a:t>
            </a:r>
            <a:r>
              <a:rPr lang="sk-SK" sz="2000" dirty="0">
                <a:solidFill>
                  <a:srgbClr val="969696"/>
                </a:solidFill>
              </a:rPr>
              <a:t>,</a:t>
            </a:r>
            <a:endParaRPr lang="en-US" sz="2000" dirty="0">
              <a:solidFill>
                <a:srgbClr val="969696"/>
              </a:solidFill>
              <a:hlinkClick r:id="rId2"/>
            </a:endParaRPr>
          </a:p>
          <a:p>
            <a:pPr marL="342900" indent="-342900"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http://www.mydomain.org/vlastn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  <a:hlinkClick r:id="rId2"/>
              </a:rPr>
              <a:t>ík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-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stránky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969696"/>
                </a:solidFill>
              </a:rPr>
              <a:t>#D</a:t>
            </a:r>
            <a:r>
              <a:rPr lang="sk-SK" sz="2000" dirty="0" err="1">
                <a:solidFill>
                  <a:srgbClr val="969696"/>
                </a:solidFill>
              </a:rPr>
              <a:t>ávid</a:t>
            </a:r>
            <a:r>
              <a:rPr lang="sk-SK" sz="2000" dirty="0">
                <a:solidFill>
                  <a:srgbClr val="969696"/>
                </a:solidFill>
              </a:rPr>
              <a:t> </a:t>
            </a:r>
            <a:r>
              <a:rPr lang="en-US" sz="2000" dirty="0">
                <a:solidFill>
                  <a:srgbClr val="969696"/>
                </a:solidFill>
              </a:rPr>
              <a:t>Bi</a:t>
            </a:r>
            <a:r>
              <a:rPr lang="sk-SK" sz="2000" dirty="0" err="1">
                <a:solidFill>
                  <a:srgbClr val="969696"/>
                </a:solidFill>
              </a:rPr>
              <a:t>elik</a:t>
            </a:r>
            <a:r>
              <a:rPr lang="en-US" sz="2000" dirty="0"/>
              <a:t>).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en-US" sz="2000" dirty="0"/>
              <a:t>T</a:t>
            </a:r>
            <a:r>
              <a:rPr lang="sk-SK" sz="2000" dirty="0" err="1"/>
              <a:t>úto</a:t>
            </a:r>
            <a:r>
              <a:rPr lang="sk-SK" sz="2000" dirty="0"/>
              <a:t> trojicu (</a:t>
            </a:r>
            <a:r>
              <a:rPr lang="sk-SK" sz="2000" dirty="0" err="1">
                <a:solidFill>
                  <a:srgbClr val="969696"/>
                </a:solidFill>
              </a:rPr>
              <a:t>x</a:t>
            </a:r>
            <a:r>
              <a:rPr lang="sk-SK" sz="2000" dirty="0" err="1"/>
              <a:t>,</a:t>
            </a:r>
            <a:r>
              <a:rPr lang="sk-SK" sz="2000" dirty="0" err="1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sk-SK" sz="2000" dirty="0" err="1"/>
              <a:t>,</a:t>
            </a:r>
            <a:r>
              <a:rPr lang="sk-SK" sz="2000" dirty="0" err="1">
                <a:solidFill>
                  <a:srgbClr val="969696"/>
                </a:solidFill>
              </a:rPr>
              <a:t>y</a:t>
            </a:r>
            <a:r>
              <a:rPr lang="sk-SK" sz="2000" dirty="0"/>
              <a:t>) môžeme považovať logickú formulu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sk-SK" sz="2000" dirty="0"/>
              <a:t>(</a:t>
            </a:r>
            <a:r>
              <a:rPr lang="sk-SK" sz="2000" dirty="0" err="1">
                <a:solidFill>
                  <a:srgbClr val="969696"/>
                </a:solidFill>
              </a:rPr>
              <a:t>x,y</a:t>
            </a:r>
            <a:r>
              <a:rPr lang="sk-SK" sz="2000" dirty="0"/>
              <a:t>), </a:t>
            </a:r>
          </a:p>
          <a:p>
            <a:pPr marL="342900" indent="-342900">
              <a:defRPr/>
            </a:pPr>
            <a:r>
              <a:rPr lang="sk-SK" sz="2000" dirty="0"/>
              <a:t>kde binárny predikát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sk-SK" sz="2000" dirty="0"/>
              <a:t> vzťahuje objekt </a:t>
            </a:r>
            <a:r>
              <a:rPr lang="sk-SK" sz="2000" dirty="0">
                <a:solidFill>
                  <a:srgbClr val="969696"/>
                </a:solidFill>
              </a:rPr>
              <a:t>x</a:t>
            </a:r>
            <a:r>
              <a:rPr lang="sk-SK" sz="2000" dirty="0"/>
              <a:t> k objektu </a:t>
            </a:r>
            <a:r>
              <a:rPr lang="sk-SK" sz="2000" dirty="0">
                <a:solidFill>
                  <a:srgbClr val="969696"/>
                </a:solidFill>
              </a:rPr>
              <a:t>y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r>
              <a:rPr lang="sk-SK" sz="2000" dirty="0"/>
              <a:t>RDF ponúka iba </a:t>
            </a:r>
            <a:r>
              <a:rPr lang="sk-SK" sz="2000" dirty="0">
                <a:solidFill>
                  <a:srgbClr val="969696"/>
                </a:solidFill>
              </a:rPr>
              <a:t>binárne predikáty </a:t>
            </a:r>
            <a:r>
              <a:rPr lang="sk-SK" sz="2000" dirty="0"/>
              <a:t>(vlastnosti).</a:t>
            </a:r>
            <a:r>
              <a:rPr lang="cs-CZ" sz="2000" dirty="0"/>
              <a:t> </a:t>
            </a:r>
            <a:endParaRPr lang="sk-SK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</TotalTime>
  <Words>4564</Words>
  <Application>Microsoft Office PowerPoint</Application>
  <PresentationFormat>Prezentácia na obrazovke (4:3)</PresentationFormat>
  <Paragraphs>571</Paragraphs>
  <Slides>40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4" baseType="lpstr">
      <vt:lpstr>Arial</vt:lpstr>
      <vt:lpstr>Times New Roman</vt:lpstr>
      <vt:lpstr>Wingdings</vt:lpstr>
      <vt:lpstr>Vrstvy</vt:lpstr>
      <vt:lpstr>Definícia webových zdrojov v RDF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171</cp:revision>
  <dcterms:created xsi:type="dcterms:W3CDTF">2007-08-31T13:42:21Z</dcterms:created>
  <dcterms:modified xsi:type="dcterms:W3CDTF">2022-09-27T13:51:38Z</dcterms:modified>
</cp:coreProperties>
</file>