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73" r:id="rId13"/>
    <p:sldId id="267" r:id="rId14"/>
    <p:sldId id="274" r:id="rId15"/>
    <p:sldId id="275" r:id="rId16"/>
    <p:sldId id="272" r:id="rId17"/>
    <p:sldId id="268" r:id="rId18"/>
    <p:sldId id="269" r:id="rId19"/>
    <p:sldId id="270" r:id="rId20"/>
    <p:sldId id="271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693"/>
    <a:srgbClr val="336699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12C713-F245-2848-9713-C218BCB07904}" type="doc">
      <dgm:prSet loTypeId="urn:microsoft.com/office/officeart/2005/8/layout/pyramid2" loCatId="" qsTypeId="urn:microsoft.com/office/officeart/2005/8/quickstyle/simple4" qsCatId="simple" csTypeId="urn:microsoft.com/office/officeart/2005/8/colors/colorful3" csCatId="colorful" phldr="1"/>
      <dgm:spPr/>
    </dgm:pt>
    <dgm:pt modelId="{85621A60-EB8E-5B48-91E1-B36D57FAA600}">
      <dgm:prSet phldrT="[Text]"/>
      <dgm:spPr/>
      <dgm:t>
        <a:bodyPr/>
        <a:lstStyle/>
        <a:p>
          <a:r>
            <a:rPr lang="en-US"/>
            <a:t>Trust</a:t>
          </a:r>
        </a:p>
      </dgm:t>
    </dgm:pt>
    <dgm:pt modelId="{A967FA87-E0B5-CF47-9855-96279FCC37D2}" type="parTrans" cxnId="{AB78E5C8-C4BB-2540-A880-6CE90CD60470}">
      <dgm:prSet/>
      <dgm:spPr/>
      <dgm:t>
        <a:bodyPr/>
        <a:lstStyle/>
        <a:p>
          <a:endParaRPr lang="en-US"/>
        </a:p>
      </dgm:t>
    </dgm:pt>
    <dgm:pt modelId="{D17C3D04-E16D-D44B-81A8-C5D2BFCE8C0D}" type="sibTrans" cxnId="{AB78E5C8-C4BB-2540-A880-6CE90CD60470}">
      <dgm:prSet/>
      <dgm:spPr/>
      <dgm:t>
        <a:bodyPr/>
        <a:lstStyle/>
        <a:p>
          <a:endParaRPr lang="en-US"/>
        </a:p>
      </dgm:t>
    </dgm:pt>
    <dgm:pt modelId="{92DF4E19-331C-AD4F-81E1-86DFCCD5A81A}">
      <dgm:prSet phldrT="[Text]"/>
      <dgm:spPr/>
      <dgm:t>
        <a:bodyPr/>
        <a:lstStyle/>
        <a:p>
          <a:r>
            <a:rPr lang="en-US"/>
            <a:t>Proof</a:t>
          </a:r>
        </a:p>
      </dgm:t>
    </dgm:pt>
    <dgm:pt modelId="{DCB1F251-B81E-AC4A-ABF8-2F890334632A}" type="parTrans" cxnId="{DB0F491F-3C18-BE4E-A447-C88575860D9B}">
      <dgm:prSet/>
      <dgm:spPr/>
      <dgm:t>
        <a:bodyPr/>
        <a:lstStyle/>
        <a:p>
          <a:endParaRPr lang="en-US"/>
        </a:p>
      </dgm:t>
    </dgm:pt>
    <dgm:pt modelId="{84197E73-BCA9-3A4D-BA52-10BBBFF45064}" type="sibTrans" cxnId="{DB0F491F-3C18-BE4E-A447-C88575860D9B}">
      <dgm:prSet/>
      <dgm:spPr/>
      <dgm:t>
        <a:bodyPr/>
        <a:lstStyle/>
        <a:p>
          <a:endParaRPr lang="en-US"/>
        </a:p>
      </dgm:t>
    </dgm:pt>
    <dgm:pt modelId="{992405A3-0DDA-A74E-8CA2-627269EFB4B8}">
      <dgm:prSet phldrT="[Text]"/>
      <dgm:spPr/>
      <dgm:t>
        <a:bodyPr/>
        <a:lstStyle/>
        <a:p>
          <a:r>
            <a:rPr lang="en-US"/>
            <a:t>Logic</a:t>
          </a:r>
        </a:p>
      </dgm:t>
    </dgm:pt>
    <dgm:pt modelId="{668AE294-B339-0E46-A2BD-E882751AF66D}" type="parTrans" cxnId="{5A3CA0BB-A8E2-CC4E-8278-8AB0B3C1194F}">
      <dgm:prSet/>
      <dgm:spPr/>
      <dgm:t>
        <a:bodyPr/>
        <a:lstStyle/>
        <a:p>
          <a:endParaRPr lang="en-US"/>
        </a:p>
      </dgm:t>
    </dgm:pt>
    <dgm:pt modelId="{4357438D-A35F-7C4E-AED6-AEBEDB31175D}" type="sibTrans" cxnId="{5A3CA0BB-A8E2-CC4E-8278-8AB0B3C1194F}">
      <dgm:prSet/>
      <dgm:spPr/>
      <dgm:t>
        <a:bodyPr/>
        <a:lstStyle/>
        <a:p>
          <a:endParaRPr lang="en-US"/>
        </a:p>
      </dgm:t>
    </dgm:pt>
    <dgm:pt modelId="{610B9ADB-4F43-5E40-95A7-55C0BE701944}">
      <dgm:prSet phldrT="[Text]"/>
      <dgm:spPr/>
      <dgm:t>
        <a:bodyPr/>
        <a:lstStyle/>
        <a:p>
          <a:r>
            <a:rPr lang="en-US"/>
            <a:t>Ontology vocabulary</a:t>
          </a:r>
        </a:p>
      </dgm:t>
    </dgm:pt>
    <dgm:pt modelId="{20ECDD6D-2F95-7940-A929-5C6F20146FF4}" type="parTrans" cxnId="{DD692C0F-C805-8441-8508-1F9766390BCC}">
      <dgm:prSet/>
      <dgm:spPr/>
      <dgm:t>
        <a:bodyPr/>
        <a:lstStyle/>
        <a:p>
          <a:endParaRPr lang="en-US"/>
        </a:p>
      </dgm:t>
    </dgm:pt>
    <dgm:pt modelId="{5B934C17-96DE-244F-A25E-5B5D7A59F112}" type="sibTrans" cxnId="{DD692C0F-C805-8441-8508-1F9766390BCC}">
      <dgm:prSet/>
      <dgm:spPr/>
      <dgm:t>
        <a:bodyPr/>
        <a:lstStyle/>
        <a:p>
          <a:endParaRPr lang="en-US"/>
        </a:p>
      </dgm:t>
    </dgm:pt>
    <dgm:pt modelId="{AD0AE7E1-E954-134D-A1A5-8D4B682B7C8B}">
      <dgm:prSet phldrT="[Text]"/>
      <dgm:spPr/>
      <dgm:t>
        <a:bodyPr/>
        <a:lstStyle/>
        <a:p>
          <a:r>
            <a:rPr lang="en-US"/>
            <a:t>XML + NS + XML Schema</a:t>
          </a:r>
        </a:p>
      </dgm:t>
    </dgm:pt>
    <dgm:pt modelId="{EF7F7DAF-761B-FF47-A48F-C18B2D568A21}" type="parTrans" cxnId="{50B4CEF3-3BF1-3146-8226-2AFCEA800BBF}">
      <dgm:prSet/>
      <dgm:spPr/>
      <dgm:t>
        <a:bodyPr/>
        <a:lstStyle/>
        <a:p>
          <a:endParaRPr lang="en-US"/>
        </a:p>
      </dgm:t>
    </dgm:pt>
    <dgm:pt modelId="{EFD67F06-6297-8340-B926-58B9425CB4E6}" type="sibTrans" cxnId="{50B4CEF3-3BF1-3146-8226-2AFCEA800BBF}">
      <dgm:prSet/>
      <dgm:spPr/>
      <dgm:t>
        <a:bodyPr/>
        <a:lstStyle/>
        <a:p>
          <a:endParaRPr lang="en-US"/>
        </a:p>
      </dgm:t>
    </dgm:pt>
    <dgm:pt modelId="{0198C0D3-5775-324C-BEA6-0D5954063321}">
      <dgm:prSet phldrT="[Text]"/>
      <dgm:spPr/>
      <dgm:t>
        <a:bodyPr/>
        <a:lstStyle/>
        <a:p>
          <a:r>
            <a:rPr lang="en-US"/>
            <a:t>RDF + RDF Schema</a:t>
          </a:r>
        </a:p>
      </dgm:t>
    </dgm:pt>
    <dgm:pt modelId="{E9F4A7AB-AD2F-514C-A637-B597AE202565}" type="parTrans" cxnId="{9ED17A5E-219B-E043-9571-CFD3FAF4A662}">
      <dgm:prSet/>
      <dgm:spPr/>
      <dgm:t>
        <a:bodyPr/>
        <a:lstStyle/>
        <a:p>
          <a:endParaRPr lang="en-US"/>
        </a:p>
      </dgm:t>
    </dgm:pt>
    <dgm:pt modelId="{097F66B3-81DC-FD49-8B01-8743ADD44446}" type="sibTrans" cxnId="{9ED17A5E-219B-E043-9571-CFD3FAF4A662}">
      <dgm:prSet/>
      <dgm:spPr/>
      <dgm:t>
        <a:bodyPr/>
        <a:lstStyle/>
        <a:p>
          <a:endParaRPr lang="en-US"/>
        </a:p>
      </dgm:t>
    </dgm:pt>
    <dgm:pt modelId="{2B37C12A-69E6-DE41-9DB9-EC0A6DD6E5AA}">
      <dgm:prSet phldrT="[Text]"/>
      <dgm:spPr/>
      <dgm:t>
        <a:bodyPr/>
        <a:lstStyle/>
        <a:p>
          <a:r>
            <a:rPr lang="en-US"/>
            <a:t>Unicode | URI</a:t>
          </a:r>
        </a:p>
      </dgm:t>
    </dgm:pt>
    <dgm:pt modelId="{CFA63558-F393-064C-AED5-F5B472B22DDF}" type="parTrans" cxnId="{17F6C89F-09CA-2A49-AF21-3A15D05DAA93}">
      <dgm:prSet/>
      <dgm:spPr/>
      <dgm:t>
        <a:bodyPr/>
        <a:lstStyle/>
        <a:p>
          <a:endParaRPr lang="en-US"/>
        </a:p>
      </dgm:t>
    </dgm:pt>
    <dgm:pt modelId="{43DAA481-A43A-F747-A5BD-19EFB6983AF6}" type="sibTrans" cxnId="{17F6C89F-09CA-2A49-AF21-3A15D05DAA93}">
      <dgm:prSet/>
      <dgm:spPr/>
      <dgm:t>
        <a:bodyPr/>
        <a:lstStyle/>
        <a:p>
          <a:endParaRPr lang="en-US"/>
        </a:p>
      </dgm:t>
    </dgm:pt>
    <dgm:pt modelId="{321806B3-BE63-C948-B15A-91948D5B7F2A}" type="pres">
      <dgm:prSet presAssocID="{F412C713-F245-2848-9713-C218BCB07904}" presName="compositeShape" presStyleCnt="0">
        <dgm:presLayoutVars>
          <dgm:dir/>
          <dgm:resizeHandles/>
        </dgm:presLayoutVars>
      </dgm:prSet>
      <dgm:spPr/>
    </dgm:pt>
    <dgm:pt modelId="{18FA1971-D4FF-2B40-9C97-A9DC74DC0747}" type="pres">
      <dgm:prSet presAssocID="{F412C713-F245-2848-9713-C218BCB07904}" presName="pyramid" presStyleLbl="node1" presStyleIdx="0" presStyleCnt="1"/>
      <dgm:sp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4200000" scaled="0"/>
          <a:tileRect/>
        </a:gradFill>
      </dgm:spPr>
    </dgm:pt>
    <dgm:pt modelId="{63227E87-5DD5-4F42-9871-E8115AD18172}" type="pres">
      <dgm:prSet presAssocID="{F412C713-F245-2848-9713-C218BCB07904}" presName="theList" presStyleCnt="0"/>
      <dgm:spPr/>
    </dgm:pt>
    <dgm:pt modelId="{2A17B667-3554-B34D-92CE-556922A70EFA}" type="pres">
      <dgm:prSet presAssocID="{85621A60-EB8E-5B48-91E1-B36D57FAA600}" presName="aNode" presStyleLbl="fgAcc1" presStyleIdx="0" presStyleCnt="7">
        <dgm:presLayoutVars>
          <dgm:bulletEnabled val="1"/>
        </dgm:presLayoutVars>
      </dgm:prSet>
      <dgm:spPr/>
    </dgm:pt>
    <dgm:pt modelId="{96EA9161-7D76-CB4D-A0C0-97AD8A53337A}" type="pres">
      <dgm:prSet presAssocID="{85621A60-EB8E-5B48-91E1-B36D57FAA600}" presName="aSpace" presStyleCnt="0"/>
      <dgm:spPr/>
    </dgm:pt>
    <dgm:pt modelId="{69684035-E61A-9146-BE78-436E7BD6A9EC}" type="pres">
      <dgm:prSet presAssocID="{92DF4E19-331C-AD4F-81E1-86DFCCD5A81A}" presName="aNode" presStyleLbl="fgAcc1" presStyleIdx="1" presStyleCnt="7">
        <dgm:presLayoutVars>
          <dgm:bulletEnabled val="1"/>
        </dgm:presLayoutVars>
      </dgm:prSet>
      <dgm:spPr/>
    </dgm:pt>
    <dgm:pt modelId="{59D9EB42-E7F9-E740-803C-CF6882E62F3C}" type="pres">
      <dgm:prSet presAssocID="{92DF4E19-331C-AD4F-81E1-86DFCCD5A81A}" presName="aSpace" presStyleCnt="0"/>
      <dgm:spPr/>
    </dgm:pt>
    <dgm:pt modelId="{CFE61D18-36CC-294B-AE3B-75A9EF57FB77}" type="pres">
      <dgm:prSet presAssocID="{992405A3-0DDA-A74E-8CA2-627269EFB4B8}" presName="aNode" presStyleLbl="fgAcc1" presStyleIdx="2" presStyleCnt="7">
        <dgm:presLayoutVars>
          <dgm:bulletEnabled val="1"/>
        </dgm:presLayoutVars>
      </dgm:prSet>
      <dgm:spPr/>
    </dgm:pt>
    <dgm:pt modelId="{053E8F14-E132-F74A-BFC8-F666D6E4F101}" type="pres">
      <dgm:prSet presAssocID="{992405A3-0DDA-A74E-8CA2-627269EFB4B8}" presName="aSpace" presStyleCnt="0"/>
      <dgm:spPr/>
    </dgm:pt>
    <dgm:pt modelId="{C4F30C7E-33CD-B64B-9A8C-87F07AA7682D}" type="pres">
      <dgm:prSet presAssocID="{610B9ADB-4F43-5E40-95A7-55C0BE701944}" presName="aNode" presStyleLbl="fgAcc1" presStyleIdx="3" presStyleCnt="7">
        <dgm:presLayoutVars>
          <dgm:bulletEnabled val="1"/>
        </dgm:presLayoutVars>
      </dgm:prSet>
      <dgm:spPr/>
    </dgm:pt>
    <dgm:pt modelId="{3185D55E-29D8-3242-B5EB-CDAA307453FA}" type="pres">
      <dgm:prSet presAssocID="{610B9ADB-4F43-5E40-95A7-55C0BE701944}" presName="aSpace" presStyleCnt="0"/>
      <dgm:spPr/>
    </dgm:pt>
    <dgm:pt modelId="{A1D2F41B-A092-3040-A54A-08680C0E6AF8}" type="pres">
      <dgm:prSet presAssocID="{0198C0D3-5775-324C-BEA6-0D5954063321}" presName="aNode" presStyleLbl="fgAcc1" presStyleIdx="4" presStyleCnt="7">
        <dgm:presLayoutVars>
          <dgm:bulletEnabled val="1"/>
        </dgm:presLayoutVars>
      </dgm:prSet>
      <dgm:spPr/>
    </dgm:pt>
    <dgm:pt modelId="{42C7AFBB-855D-734B-B7E4-644BE9CC3D67}" type="pres">
      <dgm:prSet presAssocID="{0198C0D3-5775-324C-BEA6-0D5954063321}" presName="aSpace" presStyleCnt="0"/>
      <dgm:spPr/>
    </dgm:pt>
    <dgm:pt modelId="{F6E51D91-3F00-094E-BE30-115D614DB0D2}" type="pres">
      <dgm:prSet presAssocID="{AD0AE7E1-E954-134D-A1A5-8D4B682B7C8B}" presName="aNode" presStyleLbl="fgAcc1" presStyleIdx="5" presStyleCnt="7">
        <dgm:presLayoutVars>
          <dgm:bulletEnabled val="1"/>
        </dgm:presLayoutVars>
      </dgm:prSet>
      <dgm:spPr/>
    </dgm:pt>
    <dgm:pt modelId="{2F9CD38A-4CBF-5D48-8D90-8A8059AC1883}" type="pres">
      <dgm:prSet presAssocID="{AD0AE7E1-E954-134D-A1A5-8D4B682B7C8B}" presName="aSpace" presStyleCnt="0"/>
      <dgm:spPr/>
    </dgm:pt>
    <dgm:pt modelId="{AFDD887E-44A1-3144-80E8-90EDB8EC7DCB}" type="pres">
      <dgm:prSet presAssocID="{2B37C12A-69E6-DE41-9DB9-EC0A6DD6E5AA}" presName="aNode" presStyleLbl="fgAcc1" presStyleIdx="6" presStyleCnt="7">
        <dgm:presLayoutVars>
          <dgm:bulletEnabled val="1"/>
        </dgm:presLayoutVars>
      </dgm:prSet>
      <dgm:spPr/>
    </dgm:pt>
    <dgm:pt modelId="{5A090EDA-686A-954B-916C-74B1296E8368}" type="pres">
      <dgm:prSet presAssocID="{2B37C12A-69E6-DE41-9DB9-EC0A6DD6E5AA}" presName="aSpace" presStyleCnt="0"/>
      <dgm:spPr/>
    </dgm:pt>
  </dgm:ptLst>
  <dgm:cxnLst>
    <dgm:cxn modelId="{DD692C0F-C805-8441-8508-1F9766390BCC}" srcId="{F412C713-F245-2848-9713-C218BCB07904}" destId="{610B9ADB-4F43-5E40-95A7-55C0BE701944}" srcOrd="3" destOrd="0" parTransId="{20ECDD6D-2F95-7940-A929-5C6F20146FF4}" sibTransId="{5B934C17-96DE-244F-A25E-5B5D7A59F112}"/>
    <dgm:cxn modelId="{E4BFF519-5ACC-421A-AA33-D7B3C5B23965}" type="presOf" srcId="{92DF4E19-331C-AD4F-81E1-86DFCCD5A81A}" destId="{69684035-E61A-9146-BE78-436E7BD6A9EC}" srcOrd="0" destOrd="0" presId="urn:microsoft.com/office/officeart/2005/8/layout/pyramid2"/>
    <dgm:cxn modelId="{DB0F491F-3C18-BE4E-A447-C88575860D9B}" srcId="{F412C713-F245-2848-9713-C218BCB07904}" destId="{92DF4E19-331C-AD4F-81E1-86DFCCD5A81A}" srcOrd="1" destOrd="0" parTransId="{DCB1F251-B81E-AC4A-ABF8-2F890334632A}" sibTransId="{84197E73-BCA9-3A4D-BA52-10BBBFF45064}"/>
    <dgm:cxn modelId="{DE959D26-83DD-42C5-9ACC-878AD1D23762}" type="presOf" srcId="{0198C0D3-5775-324C-BEA6-0D5954063321}" destId="{A1D2F41B-A092-3040-A54A-08680C0E6AF8}" srcOrd="0" destOrd="0" presId="urn:microsoft.com/office/officeart/2005/8/layout/pyramid2"/>
    <dgm:cxn modelId="{9ED17A5E-219B-E043-9571-CFD3FAF4A662}" srcId="{F412C713-F245-2848-9713-C218BCB07904}" destId="{0198C0D3-5775-324C-BEA6-0D5954063321}" srcOrd="4" destOrd="0" parTransId="{E9F4A7AB-AD2F-514C-A637-B597AE202565}" sibTransId="{097F66B3-81DC-FD49-8B01-8743ADD44446}"/>
    <dgm:cxn modelId="{A3129063-782A-422A-A5DF-D61C9BC20CF9}" type="presOf" srcId="{F412C713-F245-2848-9713-C218BCB07904}" destId="{321806B3-BE63-C948-B15A-91948D5B7F2A}" srcOrd="0" destOrd="0" presId="urn:microsoft.com/office/officeart/2005/8/layout/pyramid2"/>
    <dgm:cxn modelId="{FCE6FB45-51CF-42CA-B8CD-761A0DA4B0A8}" type="presOf" srcId="{85621A60-EB8E-5B48-91E1-B36D57FAA600}" destId="{2A17B667-3554-B34D-92CE-556922A70EFA}" srcOrd="0" destOrd="0" presId="urn:microsoft.com/office/officeart/2005/8/layout/pyramid2"/>
    <dgm:cxn modelId="{2CA4884B-CB23-46D2-8222-AD788F807C5A}" type="presOf" srcId="{992405A3-0DDA-A74E-8CA2-627269EFB4B8}" destId="{CFE61D18-36CC-294B-AE3B-75A9EF57FB77}" srcOrd="0" destOrd="0" presId="urn:microsoft.com/office/officeart/2005/8/layout/pyramid2"/>
    <dgm:cxn modelId="{17F6C89F-09CA-2A49-AF21-3A15D05DAA93}" srcId="{F412C713-F245-2848-9713-C218BCB07904}" destId="{2B37C12A-69E6-DE41-9DB9-EC0A6DD6E5AA}" srcOrd="6" destOrd="0" parTransId="{CFA63558-F393-064C-AED5-F5B472B22DDF}" sibTransId="{43DAA481-A43A-F747-A5BD-19EFB6983AF6}"/>
    <dgm:cxn modelId="{EA0216B0-0D4C-4B77-92D8-B46A46CFEA88}" type="presOf" srcId="{2B37C12A-69E6-DE41-9DB9-EC0A6DD6E5AA}" destId="{AFDD887E-44A1-3144-80E8-90EDB8EC7DCB}" srcOrd="0" destOrd="0" presId="urn:microsoft.com/office/officeart/2005/8/layout/pyramid2"/>
    <dgm:cxn modelId="{4421E3BA-7F22-460A-96C5-C242439A2F8E}" type="presOf" srcId="{AD0AE7E1-E954-134D-A1A5-8D4B682B7C8B}" destId="{F6E51D91-3F00-094E-BE30-115D614DB0D2}" srcOrd="0" destOrd="0" presId="urn:microsoft.com/office/officeart/2005/8/layout/pyramid2"/>
    <dgm:cxn modelId="{5A3CA0BB-A8E2-CC4E-8278-8AB0B3C1194F}" srcId="{F412C713-F245-2848-9713-C218BCB07904}" destId="{992405A3-0DDA-A74E-8CA2-627269EFB4B8}" srcOrd="2" destOrd="0" parTransId="{668AE294-B339-0E46-A2BD-E882751AF66D}" sibTransId="{4357438D-A35F-7C4E-AED6-AEBEDB31175D}"/>
    <dgm:cxn modelId="{AB78E5C8-C4BB-2540-A880-6CE90CD60470}" srcId="{F412C713-F245-2848-9713-C218BCB07904}" destId="{85621A60-EB8E-5B48-91E1-B36D57FAA600}" srcOrd="0" destOrd="0" parTransId="{A967FA87-E0B5-CF47-9855-96279FCC37D2}" sibTransId="{D17C3D04-E16D-D44B-81A8-C5D2BFCE8C0D}"/>
    <dgm:cxn modelId="{BB1B74D9-D1F5-498C-9E44-13576F461B65}" type="presOf" srcId="{610B9ADB-4F43-5E40-95A7-55C0BE701944}" destId="{C4F30C7E-33CD-B64B-9A8C-87F07AA7682D}" srcOrd="0" destOrd="0" presId="urn:microsoft.com/office/officeart/2005/8/layout/pyramid2"/>
    <dgm:cxn modelId="{50B4CEF3-3BF1-3146-8226-2AFCEA800BBF}" srcId="{F412C713-F245-2848-9713-C218BCB07904}" destId="{AD0AE7E1-E954-134D-A1A5-8D4B682B7C8B}" srcOrd="5" destOrd="0" parTransId="{EF7F7DAF-761B-FF47-A48F-C18B2D568A21}" sibTransId="{EFD67F06-6297-8340-B926-58B9425CB4E6}"/>
    <dgm:cxn modelId="{A09E0FA7-555B-4C6C-B637-74931592FA31}" type="presParOf" srcId="{321806B3-BE63-C948-B15A-91948D5B7F2A}" destId="{18FA1971-D4FF-2B40-9C97-A9DC74DC0747}" srcOrd="0" destOrd="0" presId="urn:microsoft.com/office/officeart/2005/8/layout/pyramid2"/>
    <dgm:cxn modelId="{F245C34D-7F15-41C1-A0E0-19CF4ACC1A49}" type="presParOf" srcId="{321806B3-BE63-C948-B15A-91948D5B7F2A}" destId="{63227E87-5DD5-4F42-9871-E8115AD18172}" srcOrd="1" destOrd="0" presId="urn:microsoft.com/office/officeart/2005/8/layout/pyramid2"/>
    <dgm:cxn modelId="{66BFEC1C-CB5C-44FB-B752-B648D68E0044}" type="presParOf" srcId="{63227E87-5DD5-4F42-9871-E8115AD18172}" destId="{2A17B667-3554-B34D-92CE-556922A70EFA}" srcOrd="0" destOrd="0" presId="urn:microsoft.com/office/officeart/2005/8/layout/pyramid2"/>
    <dgm:cxn modelId="{BDC9E044-91C6-419C-9C2F-DA22D779D94E}" type="presParOf" srcId="{63227E87-5DD5-4F42-9871-E8115AD18172}" destId="{96EA9161-7D76-CB4D-A0C0-97AD8A53337A}" srcOrd="1" destOrd="0" presId="urn:microsoft.com/office/officeart/2005/8/layout/pyramid2"/>
    <dgm:cxn modelId="{4ADF94B4-718D-4CC4-997D-A7F9E8CD146D}" type="presParOf" srcId="{63227E87-5DD5-4F42-9871-E8115AD18172}" destId="{69684035-E61A-9146-BE78-436E7BD6A9EC}" srcOrd="2" destOrd="0" presId="urn:microsoft.com/office/officeart/2005/8/layout/pyramid2"/>
    <dgm:cxn modelId="{FFB67465-ABEE-40EB-AA1A-8EEDE0761932}" type="presParOf" srcId="{63227E87-5DD5-4F42-9871-E8115AD18172}" destId="{59D9EB42-E7F9-E740-803C-CF6882E62F3C}" srcOrd="3" destOrd="0" presId="urn:microsoft.com/office/officeart/2005/8/layout/pyramid2"/>
    <dgm:cxn modelId="{46B55484-C85C-4426-B11A-4AD90FE84380}" type="presParOf" srcId="{63227E87-5DD5-4F42-9871-E8115AD18172}" destId="{CFE61D18-36CC-294B-AE3B-75A9EF57FB77}" srcOrd="4" destOrd="0" presId="urn:microsoft.com/office/officeart/2005/8/layout/pyramid2"/>
    <dgm:cxn modelId="{1222B0FE-4214-4450-AC9C-000EEAB6694D}" type="presParOf" srcId="{63227E87-5DD5-4F42-9871-E8115AD18172}" destId="{053E8F14-E132-F74A-BFC8-F666D6E4F101}" srcOrd="5" destOrd="0" presId="urn:microsoft.com/office/officeart/2005/8/layout/pyramid2"/>
    <dgm:cxn modelId="{95F54E06-BD28-43F4-87B5-CF0A810FEFC0}" type="presParOf" srcId="{63227E87-5DD5-4F42-9871-E8115AD18172}" destId="{C4F30C7E-33CD-B64B-9A8C-87F07AA7682D}" srcOrd="6" destOrd="0" presId="urn:microsoft.com/office/officeart/2005/8/layout/pyramid2"/>
    <dgm:cxn modelId="{06947D03-25CE-4928-877C-F1E6DCFEB5FF}" type="presParOf" srcId="{63227E87-5DD5-4F42-9871-E8115AD18172}" destId="{3185D55E-29D8-3242-B5EB-CDAA307453FA}" srcOrd="7" destOrd="0" presId="urn:microsoft.com/office/officeart/2005/8/layout/pyramid2"/>
    <dgm:cxn modelId="{38D2B10E-E116-480B-81DA-EDF29F053E91}" type="presParOf" srcId="{63227E87-5DD5-4F42-9871-E8115AD18172}" destId="{A1D2F41B-A092-3040-A54A-08680C0E6AF8}" srcOrd="8" destOrd="0" presId="urn:microsoft.com/office/officeart/2005/8/layout/pyramid2"/>
    <dgm:cxn modelId="{012C0145-AF90-4DCC-83F4-2CC31FAC25BA}" type="presParOf" srcId="{63227E87-5DD5-4F42-9871-E8115AD18172}" destId="{42C7AFBB-855D-734B-B7E4-644BE9CC3D67}" srcOrd="9" destOrd="0" presId="urn:microsoft.com/office/officeart/2005/8/layout/pyramid2"/>
    <dgm:cxn modelId="{C2143389-E0EF-485A-A54F-5FA767CA873E}" type="presParOf" srcId="{63227E87-5DD5-4F42-9871-E8115AD18172}" destId="{F6E51D91-3F00-094E-BE30-115D614DB0D2}" srcOrd="10" destOrd="0" presId="urn:microsoft.com/office/officeart/2005/8/layout/pyramid2"/>
    <dgm:cxn modelId="{3DFEA12B-D256-4F47-B127-4DE974D1D20C}" type="presParOf" srcId="{63227E87-5DD5-4F42-9871-E8115AD18172}" destId="{2F9CD38A-4CBF-5D48-8D90-8A8059AC1883}" srcOrd="11" destOrd="0" presId="urn:microsoft.com/office/officeart/2005/8/layout/pyramid2"/>
    <dgm:cxn modelId="{5622CE2E-FD6F-4E04-9CD6-61FC58974134}" type="presParOf" srcId="{63227E87-5DD5-4F42-9871-E8115AD18172}" destId="{AFDD887E-44A1-3144-80E8-90EDB8EC7DCB}" srcOrd="12" destOrd="0" presId="urn:microsoft.com/office/officeart/2005/8/layout/pyramid2"/>
    <dgm:cxn modelId="{45956214-82BC-451C-BAE8-599D49059A96}" type="presParOf" srcId="{63227E87-5DD5-4F42-9871-E8115AD18172}" destId="{5A090EDA-686A-954B-916C-74B1296E8368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A1971-D4FF-2B40-9C97-A9DC74DC0747}">
      <dsp:nvSpPr>
        <dsp:cNvPr id="0" name=""/>
        <dsp:cNvSpPr/>
      </dsp:nvSpPr>
      <dsp:spPr>
        <a:xfrm>
          <a:off x="642671" y="0"/>
          <a:ext cx="4392488" cy="4392488"/>
        </a:xfrm>
        <a:prstGeom prst="triangle">
          <a:avLst/>
        </a:prstGeom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4200000" scaled="0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17B667-3554-B34D-92CE-556922A70EFA}">
      <dsp:nvSpPr>
        <dsp:cNvPr id="0" name=""/>
        <dsp:cNvSpPr/>
      </dsp:nvSpPr>
      <dsp:spPr>
        <a:xfrm>
          <a:off x="2838915" y="439677"/>
          <a:ext cx="2855117" cy="4461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Trust</a:t>
          </a:r>
        </a:p>
      </dsp:txBody>
      <dsp:txXfrm>
        <a:off x="2860692" y="461454"/>
        <a:ext cx="2811563" cy="402558"/>
      </dsp:txXfrm>
    </dsp:sp>
    <dsp:sp modelId="{69684035-E61A-9146-BE78-436E7BD6A9EC}">
      <dsp:nvSpPr>
        <dsp:cNvPr id="0" name=""/>
        <dsp:cNvSpPr/>
      </dsp:nvSpPr>
      <dsp:spPr>
        <a:xfrm>
          <a:off x="2838915" y="941553"/>
          <a:ext cx="2855117" cy="4461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600000"/>
              <a:satOff val="-16667"/>
              <a:lumOff val="-161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Proof</a:t>
          </a:r>
        </a:p>
      </dsp:txBody>
      <dsp:txXfrm>
        <a:off x="2860692" y="963330"/>
        <a:ext cx="2811563" cy="402558"/>
      </dsp:txXfrm>
    </dsp:sp>
    <dsp:sp modelId="{CFE61D18-36CC-294B-AE3B-75A9EF57FB77}">
      <dsp:nvSpPr>
        <dsp:cNvPr id="0" name=""/>
        <dsp:cNvSpPr/>
      </dsp:nvSpPr>
      <dsp:spPr>
        <a:xfrm>
          <a:off x="2838915" y="1443429"/>
          <a:ext cx="2855117" cy="4461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1200000"/>
              <a:satOff val="-33333"/>
              <a:lumOff val="-3222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Logic</a:t>
          </a:r>
        </a:p>
      </dsp:txBody>
      <dsp:txXfrm>
        <a:off x="2860692" y="1465206"/>
        <a:ext cx="2811563" cy="402558"/>
      </dsp:txXfrm>
    </dsp:sp>
    <dsp:sp modelId="{C4F30C7E-33CD-B64B-9A8C-87F07AA7682D}">
      <dsp:nvSpPr>
        <dsp:cNvPr id="0" name=""/>
        <dsp:cNvSpPr/>
      </dsp:nvSpPr>
      <dsp:spPr>
        <a:xfrm>
          <a:off x="2838915" y="1945305"/>
          <a:ext cx="2855117" cy="4461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1800000"/>
              <a:satOff val="-50000"/>
              <a:lumOff val="-4833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Ontology vocabulary</a:t>
          </a:r>
        </a:p>
      </dsp:txBody>
      <dsp:txXfrm>
        <a:off x="2860692" y="1967082"/>
        <a:ext cx="2811563" cy="402558"/>
      </dsp:txXfrm>
    </dsp:sp>
    <dsp:sp modelId="{A1D2F41B-A092-3040-A54A-08680C0E6AF8}">
      <dsp:nvSpPr>
        <dsp:cNvPr id="0" name=""/>
        <dsp:cNvSpPr/>
      </dsp:nvSpPr>
      <dsp:spPr>
        <a:xfrm>
          <a:off x="2838915" y="2447182"/>
          <a:ext cx="2855117" cy="4461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2400000"/>
              <a:satOff val="-66667"/>
              <a:lumOff val="-644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RDF + RDF Schema</a:t>
          </a:r>
        </a:p>
      </dsp:txBody>
      <dsp:txXfrm>
        <a:off x="2860692" y="2468959"/>
        <a:ext cx="2811563" cy="402558"/>
      </dsp:txXfrm>
    </dsp:sp>
    <dsp:sp modelId="{F6E51D91-3F00-094E-BE30-115D614DB0D2}">
      <dsp:nvSpPr>
        <dsp:cNvPr id="0" name=""/>
        <dsp:cNvSpPr/>
      </dsp:nvSpPr>
      <dsp:spPr>
        <a:xfrm>
          <a:off x="2838915" y="2949058"/>
          <a:ext cx="2855117" cy="4461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3000000"/>
              <a:satOff val="-83333"/>
              <a:lumOff val="-805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XML + NS + XML Schema</a:t>
          </a:r>
        </a:p>
      </dsp:txBody>
      <dsp:txXfrm>
        <a:off x="2860692" y="2970835"/>
        <a:ext cx="2811563" cy="402558"/>
      </dsp:txXfrm>
    </dsp:sp>
    <dsp:sp modelId="{AFDD887E-44A1-3144-80E8-90EDB8EC7DCB}">
      <dsp:nvSpPr>
        <dsp:cNvPr id="0" name=""/>
        <dsp:cNvSpPr/>
      </dsp:nvSpPr>
      <dsp:spPr>
        <a:xfrm>
          <a:off x="2838915" y="3450934"/>
          <a:ext cx="2855117" cy="4461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3600000"/>
              <a:satOff val="-100000"/>
              <a:lumOff val="-9666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Unicode | URI</a:t>
          </a:r>
        </a:p>
      </dsp:txBody>
      <dsp:txXfrm>
        <a:off x="2860692" y="3472711"/>
        <a:ext cx="2811563" cy="402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sk-SK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</p:grpSp>
      <p:sp>
        <p:nvSpPr>
          <p:cNvPr id="3789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Kliknite sem a upravte štýl predlohy nadpisov.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Kliknite sem a upravte štýl predlohy podnadpisov.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C9BEB-D317-4E34-A357-22813E3967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30788-A865-40A0-AEAE-8D7733F7FB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0DF52-7A4A-42F0-A417-EECEE9DE75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87610-BD5B-4620-8A63-0FF6FDF3FF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28CD0-9DDF-4393-AC15-734691E0C8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6E5D1-AD39-4A50-94F6-618A6F47FE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45226-BAFF-4B02-8F0C-B41958F78A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1CF68-56EE-4B1D-A02A-5913F63AC2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EDF20-C509-437D-B8C6-A480C89773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F9501-3332-431B-8E3E-3B20B140EE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A762C-4E54-483B-9BFD-6354FCCDB9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368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sk-SK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3686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3687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Kliknite sem a upravte štýl predlohy nadpisov.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Kliknite sem a upravte štýly predlohy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Tretia úroveň</a:t>
            </a:r>
          </a:p>
          <a:p>
            <a:pPr lvl="3"/>
            <a:r>
              <a:rPr lang="cs-CZ"/>
              <a:t>Štvrtá úroveň</a:t>
            </a:r>
          </a:p>
          <a:p>
            <a:pPr lvl="4"/>
            <a:r>
              <a:rPr lang="cs-CZ"/>
              <a:t>Piata úroveň</a:t>
            </a: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BAD7F399-DE2A-4829-BBD4-6A50FC6779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ristina.machova.website.tuke.sk/" TargetMode="External"/><Relationship Id="rId2" Type="http://schemas.openxmlformats.org/officeDocument/2006/relationships/hyperlink" Target="mailto:kristina.machova@tuke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1125538"/>
            <a:ext cx="7086600" cy="2209800"/>
          </a:xfrm>
        </p:spPr>
        <p:txBody>
          <a:bodyPr/>
          <a:lstStyle/>
          <a:p>
            <a:pPr algn="ctr" eaLnBrk="1" hangingPunct="1"/>
            <a:r>
              <a:rPr lang="sk-SK" b="1">
                <a:solidFill>
                  <a:schemeClr val="tx1"/>
                </a:solidFill>
              </a:rPr>
              <a:t>Aspekty sémantického webu</a:t>
            </a:r>
            <a:br>
              <a:rPr lang="sk-SK" b="1">
                <a:solidFill>
                  <a:schemeClr val="tx1"/>
                </a:solidFill>
              </a:rPr>
            </a:br>
            <a:r>
              <a:rPr lang="sk-SK" b="1">
                <a:solidFill>
                  <a:schemeClr val="tx1"/>
                </a:solidFill>
              </a:rPr>
              <a:t> a motivácia vzniku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sz="2000" b="1"/>
              <a:t>prof</a:t>
            </a:r>
            <a:r>
              <a:rPr lang="en-US" sz="2000" b="1"/>
              <a:t>. </a:t>
            </a:r>
            <a:r>
              <a:rPr lang="sk-SK" sz="2000" b="1" dirty="0"/>
              <a:t>Ing. Kristína Machová, </a:t>
            </a:r>
            <a:r>
              <a:rPr lang="en-US" sz="2000" b="1" dirty="0"/>
              <a:t>PhD</a:t>
            </a:r>
            <a:r>
              <a:rPr lang="sk-SK" sz="2000" b="1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sk-SK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hlinkClick r:id="rId2"/>
              </a:rPr>
              <a:t>k</a:t>
            </a:r>
            <a:r>
              <a:rPr lang="sk-SK" sz="2000" dirty="0" err="1">
                <a:hlinkClick r:id="rId2"/>
              </a:rPr>
              <a:t>ristina</a:t>
            </a:r>
            <a:r>
              <a:rPr lang="sk-SK" sz="2000" dirty="0">
                <a:hlinkClick r:id="rId2"/>
              </a:rPr>
              <a:t>.</a:t>
            </a:r>
            <a:r>
              <a:rPr lang="en-US" sz="2000" dirty="0">
                <a:hlinkClick r:id="rId2"/>
              </a:rPr>
              <a:t>m</a:t>
            </a:r>
            <a:r>
              <a:rPr lang="sk-SK" sz="2000" dirty="0" err="1">
                <a:hlinkClick r:id="rId2"/>
              </a:rPr>
              <a:t>achova</a:t>
            </a:r>
            <a:r>
              <a:rPr lang="en-US" sz="2000" dirty="0">
                <a:hlinkClick r:id="rId2"/>
              </a:rPr>
              <a:t>@tuke.sk</a:t>
            </a: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hlinkClick r:id="rId3"/>
              </a:rPr>
              <a:t>https://kristina.machova.website.tuke.sk</a:t>
            </a:r>
            <a:r>
              <a:rPr 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cs-CZ" sz="20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755650" y="260350"/>
            <a:ext cx="6067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3200" b="1"/>
              <a:t>Príklady motivácie pre SW</a:t>
            </a:r>
          </a:p>
          <a:p>
            <a:r>
              <a:rPr lang="sk-SK" sz="3200" b="1" i="1"/>
              <a:t>Elektronický obchod typu B2B</a:t>
            </a:r>
            <a:endParaRPr lang="cs-CZ" sz="3200" b="1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27088" y="2349500"/>
            <a:ext cx="81121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400"/>
              <a:t>SW by mohla umožniť obchodom vstupovať </a:t>
            </a:r>
          </a:p>
          <a:p>
            <a:pPr marL="342900" indent="-342900" eaLnBrk="1" hangingPunct="1"/>
            <a:r>
              <a:rPr lang="sk-SK" sz="2400"/>
              <a:t>do partnerstva bez prílišných ťažkostí: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en-US" sz="2400"/>
              <a:t>r</a:t>
            </a:r>
            <a:r>
              <a:rPr lang="sk-SK" sz="2400"/>
              <a:t>ozdiely v terminológií budú rozpustené použitím </a:t>
            </a:r>
          </a:p>
          <a:p>
            <a:pPr marL="342900" indent="-342900" eaLnBrk="1" hangingPunct="1"/>
            <a:r>
              <a:rPr lang="sk-SK" sz="2400"/>
              <a:t>	štandardu (abstraktného doménového modelu)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en-US" sz="2400"/>
              <a:t>d</a:t>
            </a:r>
            <a:r>
              <a:rPr lang="sk-SK" sz="2400"/>
              <a:t>áta budú zdieľané použitím prenosových služieb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en-US" sz="2400"/>
              <a:t>a</a:t>
            </a:r>
            <a:r>
              <a:rPr lang="sk-SK" sz="2400"/>
              <a:t>ukcie, negociácie a návrhy kontraktov budú vybavovať</a:t>
            </a:r>
          </a:p>
          <a:p>
            <a:pPr marL="342900" indent="-342900" eaLnBrk="1" hangingPunct="1"/>
            <a:r>
              <a:rPr lang="sk-SK" sz="2400"/>
              <a:t>	softvérovi agenti automaticky alebo semi</a:t>
            </a:r>
            <a:r>
              <a:rPr lang="en-US" sz="2400"/>
              <a:t>-</a:t>
            </a:r>
            <a:r>
              <a:rPr lang="sk-SK" sz="2400"/>
              <a:t>automaticky.</a:t>
            </a:r>
            <a:endParaRPr lang="cs-CZ" sz="240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827088" y="260350"/>
            <a:ext cx="67405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3200" b="1"/>
              <a:t>Príklady motivácie pre SW</a:t>
            </a:r>
          </a:p>
          <a:p>
            <a:pPr eaLnBrk="1" hangingPunct="1"/>
            <a:r>
              <a:rPr lang="sk-SK" sz="3200" b="1"/>
              <a:t>Osobný agent: scenár budúcnosti</a:t>
            </a:r>
            <a:endParaRPr lang="cs-CZ" sz="3200" b="1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84213" y="1773238"/>
            <a:ext cx="80914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400"/>
              <a:t>Po autonehode pociťuje Michal bolesti v krku. Návrh </a:t>
            </a:r>
          </a:p>
          <a:p>
            <a:pPr marL="342900" indent="-342900" eaLnBrk="1" hangingPunct="1"/>
            <a:r>
              <a:rPr lang="sk-SK" sz="2400"/>
              <a:t>rehabilitácií od lekára nevyhovuje.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sk-SK" sz="2400"/>
              <a:t>M požiada SW agenta o lepšie riešenie.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sk-SK" sz="2400"/>
              <a:t>SW mu ponúkne dve nové možnosti, nevyhovujú.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sk-SK" sz="2400"/>
              <a:t>M stanoví striktnejšie časové obmedzenia.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sk-SK" sz="2400"/>
              <a:t>Vyhovujúce riešenie sa nájde za cenu nutného 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sk-SK" sz="2400"/>
              <a:t>	preplánovania nedôležitých povinností.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sk-SK" sz="2400"/>
              <a:t>M požiada o vysvetlenie: Ako bolo vedené vyjednávanie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sk-SK" sz="2400"/>
              <a:t>	ceny? Prečo je potrebné preplánovať povinnosti?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sk-SK" sz="2400"/>
              <a:t>M požiada agenta aby finalizoval úlohu.</a:t>
            </a:r>
            <a:endParaRPr lang="cs-CZ" sz="240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538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Technológie sémantického webu</a:t>
            </a:r>
            <a:endParaRPr lang="cs-CZ" sz="3200" b="1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27063" y="1916113"/>
            <a:ext cx="85994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Scenár budúceho osobného softvérového agenta je skôr</a:t>
            </a:r>
          </a:p>
          <a:p>
            <a:pPr marL="342900" indent="-342900" eaLnBrk="1" hangingPunct="1"/>
            <a:r>
              <a:rPr lang="sk-SK" sz="2400"/>
              <a:t>	inžinierskou a technologickou výzvou ako vedeckou.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Čiastočné riešenia všetkých dôležitých častí existujú.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Je potrebné najviac urobiť na poli integrácie, </a:t>
            </a:r>
          </a:p>
          <a:p>
            <a:pPr marL="342900" indent="-342900" eaLnBrk="1" hangingPunct="1"/>
            <a:r>
              <a:rPr lang="sk-SK" sz="2400"/>
              <a:t>	štandardizácie, vývoja prostriedkov a prijatia používateľom.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Technológie potrebné na dosiahnutie cieľa SW agenta: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sk-SK" sz="2400"/>
              <a:t>		- Explicitné metadata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sk-SK" sz="2400"/>
              <a:t>		- Ontológie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sk-SK" sz="2400"/>
              <a:t>		- Logika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sk-SK" sz="2400"/>
              <a:t>		- Agenti </a:t>
            </a:r>
            <a:endParaRPr lang="cs-CZ" sz="240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99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Explicitné metadáta</a:t>
            </a:r>
            <a:endParaRPr lang="cs-CZ" sz="3200" b="1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27088" y="1700213"/>
            <a:ext cx="73882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400"/>
              <a:t>Súčasný web je formátovaný spôsobom, ktorý viac </a:t>
            </a:r>
          </a:p>
          <a:p>
            <a:pPr marL="342900" indent="-342900" eaLnBrk="1" hangingPunct="1"/>
            <a:r>
              <a:rPr lang="sk-SK" sz="2400"/>
              <a:t>vyhovuje ľudskému čitateľovi ako stroju, programu.</a:t>
            </a:r>
          </a:p>
          <a:p>
            <a:pPr marL="342900" indent="-342900" eaLnBrk="1" hangingPunct="1"/>
            <a:r>
              <a:rPr lang="sk-SK" sz="2400"/>
              <a:t>Príklad:</a:t>
            </a:r>
          </a:p>
          <a:p>
            <a:pPr marL="342900" indent="-342900"/>
            <a:r>
              <a:rPr lang="en-US">
                <a:solidFill>
                  <a:srgbClr val="036693"/>
                </a:solidFill>
              </a:rPr>
              <a:t>&lt;h1&gt;</a:t>
            </a:r>
            <a:r>
              <a:rPr lang="sk-SK">
                <a:solidFill>
                  <a:srgbClr val="036693"/>
                </a:solidFill>
              </a:rPr>
              <a:t>Rehabilitačné centrum</a:t>
            </a:r>
            <a:r>
              <a:rPr lang="en-US">
                <a:solidFill>
                  <a:srgbClr val="036693"/>
                </a:solidFill>
              </a:rPr>
              <a:t>&lt;/h1&gt;</a:t>
            </a:r>
          </a:p>
          <a:p>
            <a:pPr marL="342900" indent="-342900"/>
            <a:r>
              <a:rPr lang="sk-SK">
                <a:solidFill>
                  <a:srgbClr val="036693"/>
                </a:solidFill>
              </a:rPr>
              <a:t>Vítajte na domovskej stránke Rehabilitačného centra</a:t>
            </a:r>
            <a:r>
              <a:rPr lang="en-US">
                <a:solidFill>
                  <a:srgbClr val="036693"/>
                </a:solidFill>
              </a:rPr>
              <a:t>. </a:t>
            </a:r>
            <a:r>
              <a:rPr lang="sk-SK">
                <a:solidFill>
                  <a:srgbClr val="036693"/>
                </a:solidFill>
              </a:rPr>
              <a:t>Cítite bolesť</a:t>
            </a:r>
            <a:r>
              <a:rPr lang="en-US">
                <a:solidFill>
                  <a:srgbClr val="036693"/>
                </a:solidFill>
              </a:rPr>
              <a:t>? </a:t>
            </a:r>
            <a:endParaRPr lang="sk-SK">
              <a:solidFill>
                <a:srgbClr val="036693"/>
              </a:solidFill>
            </a:endParaRPr>
          </a:p>
          <a:p>
            <a:pPr marL="342900" indent="-342900"/>
            <a:r>
              <a:rPr lang="sk-SK">
                <a:solidFill>
                  <a:srgbClr val="036693"/>
                </a:solidFill>
              </a:rPr>
              <a:t>Ste zranený</a:t>
            </a:r>
            <a:r>
              <a:rPr lang="en-US">
                <a:solidFill>
                  <a:srgbClr val="036693"/>
                </a:solidFill>
              </a:rPr>
              <a:t>? </a:t>
            </a:r>
            <a:r>
              <a:rPr lang="sk-SK">
                <a:solidFill>
                  <a:srgbClr val="036693"/>
                </a:solidFill>
              </a:rPr>
              <a:t>Dovoľte naším zamestnancom</a:t>
            </a:r>
            <a:r>
              <a:rPr lang="en-US">
                <a:solidFill>
                  <a:srgbClr val="036693"/>
                </a:solidFill>
              </a:rPr>
              <a:t> </a:t>
            </a:r>
            <a:r>
              <a:rPr lang="sk-SK">
                <a:solidFill>
                  <a:srgbClr val="036693"/>
                </a:solidFill>
              </a:rPr>
              <a:t>Líze Dávidovej</a:t>
            </a:r>
            <a:r>
              <a:rPr lang="en-US">
                <a:solidFill>
                  <a:srgbClr val="036693"/>
                </a:solidFill>
              </a:rPr>
              <a:t>, </a:t>
            </a:r>
          </a:p>
          <a:p>
            <a:pPr marL="342900" indent="-342900"/>
            <a:r>
              <a:rPr lang="en-US">
                <a:solidFill>
                  <a:srgbClr val="036693"/>
                </a:solidFill>
              </a:rPr>
              <a:t>K</a:t>
            </a:r>
            <a:r>
              <a:rPr lang="sk-SK">
                <a:solidFill>
                  <a:srgbClr val="036693"/>
                </a:solidFill>
              </a:rPr>
              <a:t>atke</a:t>
            </a:r>
            <a:r>
              <a:rPr lang="en-US">
                <a:solidFill>
                  <a:srgbClr val="036693"/>
                </a:solidFill>
              </a:rPr>
              <a:t> To</a:t>
            </a:r>
            <a:r>
              <a:rPr lang="sk-SK">
                <a:solidFill>
                  <a:srgbClr val="036693"/>
                </a:solidFill>
              </a:rPr>
              <a:t>biášovej</a:t>
            </a:r>
            <a:r>
              <a:rPr lang="en-US">
                <a:solidFill>
                  <a:srgbClr val="036693"/>
                </a:solidFill>
              </a:rPr>
              <a:t> (</a:t>
            </a:r>
            <a:r>
              <a:rPr lang="sk-SK">
                <a:solidFill>
                  <a:srgbClr val="036693"/>
                </a:solidFill>
              </a:rPr>
              <a:t>našej sekretárke</a:t>
            </a:r>
            <a:r>
              <a:rPr lang="en-US">
                <a:solidFill>
                  <a:srgbClr val="036693"/>
                </a:solidFill>
              </a:rPr>
              <a:t>) a </a:t>
            </a:r>
            <a:r>
              <a:rPr lang="sk-SK">
                <a:solidFill>
                  <a:srgbClr val="036693"/>
                </a:solidFill>
              </a:rPr>
              <a:t>Štefanovi</a:t>
            </a:r>
            <a:r>
              <a:rPr lang="en-US">
                <a:solidFill>
                  <a:srgbClr val="036693"/>
                </a:solidFill>
              </a:rPr>
              <a:t> M</a:t>
            </a:r>
            <a:r>
              <a:rPr lang="sk-SK">
                <a:solidFill>
                  <a:srgbClr val="036693"/>
                </a:solidFill>
              </a:rPr>
              <a:t>akovi</a:t>
            </a:r>
            <a:r>
              <a:rPr lang="en-US">
                <a:solidFill>
                  <a:srgbClr val="036693"/>
                </a:solidFill>
              </a:rPr>
              <a:t> </a:t>
            </a:r>
            <a:endParaRPr lang="sk-SK">
              <a:solidFill>
                <a:srgbClr val="036693"/>
              </a:solidFill>
            </a:endParaRPr>
          </a:p>
          <a:p>
            <a:pPr marL="342900" indent="-342900"/>
            <a:r>
              <a:rPr lang="sk-SK">
                <a:solidFill>
                  <a:srgbClr val="036693"/>
                </a:solidFill>
              </a:rPr>
              <a:t>postarať sa o Vaše telo a dušu</a:t>
            </a:r>
            <a:r>
              <a:rPr lang="en-US">
                <a:solidFill>
                  <a:srgbClr val="036693"/>
                </a:solidFill>
              </a:rPr>
              <a:t>.</a:t>
            </a:r>
          </a:p>
          <a:p>
            <a:pPr marL="342900" indent="-342900"/>
            <a:r>
              <a:rPr lang="en-US">
                <a:solidFill>
                  <a:srgbClr val="036693"/>
                </a:solidFill>
              </a:rPr>
              <a:t>&lt;h2&gt;</a:t>
            </a:r>
            <a:r>
              <a:rPr lang="sk-SK">
                <a:solidFill>
                  <a:srgbClr val="036693"/>
                </a:solidFill>
              </a:rPr>
              <a:t>Konzultačné hodiny</a:t>
            </a:r>
            <a:r>
              <a:rPr lang="en-US">
                <a:solidFill>
                  <a:srgbClr val="036693"/>
                </a:solidFill>
              </a:rPr>
              <a:t>&lt;/h2&gt;</a:t>
            </a:r>
          </a:p>
          <a:p>
            <a:pPr marL="342900" indent="-342900"/>
            <a:r>
              <a:rPr lang="sk-SK">
                <a:solidFill>
                  <a:srgbClr val="036693"/>
                </a:solidFill>
              </a:rPr>
              <a:t>Po</a:t>
            </a:r>
            <a:r>
              <a:rPr lang="en-US">
                <a:solidFill>
                  <a:srgbClr val="036693"/>
                </a:solidFill>
              </a:rPr>
              <a:t> 11</a:t>
            </a:r>
            <a:r>
              <a:rPr lang="sk-SK">
                <a:solidFill>
                  <a:srgbClr val="036693"/>
                </a:solidFill>
              </a:rPr>
              <a:t>:00</a:t>
            </a:r>
            <a:r>
              <a:rPr lang="en-US">
                <a:solidFill>
                  <a:srgbClr val="036693"/>
                </a:solidFill>
              </a:rPr>
              <a:t> – </a:t>
            </a:r>
            <a:r>
              <a:rPr lang="sk-SK">
                <a:solidFill>
                  <a:srgbClr val="036693"/>
                </a:solidFill>
              </a:rPr>
              <a:t>19:00</a:t>
            </a:r>
            <a:r>
              <a:rPr lang="en-US">
                <a:solidFill>
                  <a:srgbClr val="036693"/>
                </a:solidFill>
              </a:rPr>
              <a:t>&lt;br&gt;</a:t>
            </a:r>
          </a:p>
          <a:p>
            <a:pPr marL="342900" indent="-342900"/>
            <a:r>
              <a:rPr lang="sk-SK">
                <a:solidFill>
                  <a:srgbClr val="036693"/>
                </a:solidFill>
              </a:rPr>
              <a:t>Ut </a:t>
            </a:r>
            <a:r>
              <a:rPr lang="en-US">
                <a:solidFill>
                  <a:srgbClr val="036693"/>
                </a:solidFill>
              </a:rPr>
              <a:t> 11</a:t>
            </a:r>
            <a:r>
              <a:rPr lang="sk-SK">
                <a:solidFill>
                  <a:srgbClr val="036693"/>
                </a:solidFill>
              </a:rPr>
              <a:t>:00</a:t>
            </a:r>
            <a:r>
              <a:rPr lang="en-US">
                <a:solidFill>
                  <a:srgbClr val="036693"/>
                </a:solidFill>
              </a:rPr>
              <a:t> – </a:t>
            </a:r>
            <a:r>
              <a:rPr lang="sk-SK">
                <a:solidFill>
                  <a:srgbClr val="036693"/>
                </a:solidFill>
              </a:rPr>
              <a:t>19:00</a:t>
            </a:r>
            <a:r>
              <a:rPr lang="en-US">
                <a:solidFill>
                  <a:srgbClr val="036693"/>
                </a:solidFill>
              </a:rPr>
              <a:t>&lt;br&gt;</a:t>
            </a:r>
          </a:p>
          <a:p>
            <a:pPr marL="342900" indent="-342900"/>
            <a:r>
              <a:rPr lang="sk-SK">
                <a:solidFill>
                  <a:srgbClr val="036693"/>
                </a:solidFill>
              </a:rPr>
              <a:t>Str</a:t>
            </a:r>
            <a:r>
              <a:rPr lang="en-US">
                <a:solidFill>
                  <a:srgbClr val="036693"/>
                </a:solidFill>
              </a:rPr>
              <a:t> </a:t>
            </a:r>
            <a:r>
              <a:rPr lang="sk-SK">
                <a:solidFill>
                  <a:srgbClr val="036693"/>
                </a:solidFill>
              </a:rPr>
              <a:t>15:00 </a:t>
            </a:r>
            <a:r>
              <a:rPr lang="en-US">
                <a:solidFill>
                  <a:srgbClr val="036693"/>
                </a:solidFill>
              </a:rPr>
              <a:t>– </a:t>
            </a:r>
            <a:r>
              <a:rPr lang="sk-SK">
                <a:solidFill>
                  <a:srgbClr val="036693"/>
                </a:solidFill>
              </a:rPr>
              <a:t>19:00</a:t>
            </a:r>
            <a:r>
              <a:rPr lang="en-US">
                <a:solidFill>
                  <a:srgbClr val="036693"/>
                </a:solidFill>
              </a:rPr>
              <a:t>&lt;br&gt;</a:t>
            </a:r>
          </a:p>
          <a:p>
            <a:pPr marL="342900" indent="-342900"/>
            <a:r>
              <a:rPr lang="sk-SK">
                <a:solidFill>
                  <a:srgbClr val="036693"/>
                </a:solidFill>
              </a:rPr>
              <a:t>Štv</a:t>
            </a:r>
            <a:r>
              <a:rPr lang="en-US">
                <a:solidFill>
                  <a:srgbClr val="036693"/>
                </a:solidFill>
              </a:rPr>
              <a:t> 11</a:t>
            </a:r>
            <a:r>
              <a:rPr lang="sk-SK">
                <a:solidFill>
                  <a:srgbClr val="036693"/>
                </a:solidFill>
              </a:rPr>
              <a:t>:00</a:t>
            </a:r>
            <a:r>
              <a:rPr lang="en-US">
                <a:solidFill>
                  <a:srgbClr val="036693"/>
                </a:solidFill>
              </a:rPr>
              <a:t> – </a:t>
            </a:r>
            <a:r>
              <a:rPr lang="sk-SK">
                <a:solidFill>
                  <a:srgbClr val="036693"/>
                </a:solidFill>
              </a:rPr>
              <a:t>19:00</a:t>
            </a:r>
            <a:r>
              <a:rPr lang="en-US">
                <a:solidFill>
                  <a:srgbClr val="036693"/>
                </a:solidFill>
              </a:rPr>
              <a:t>&lt;br&gt;</a:t>
            </a:r>
          </a:p>
          <a:p>
            <a:pPr marL="342900" indent="-342900"/>
            <a:r>
              <a:rPr lang="sk-SK">
                <a:solidFill>
                  <a:srgbClr val="036693"/>
                </a:solidFill>
              </a:rPr>
              <a:t>Pia</a:t>
            </a:r>
            <a:r>
              <a:rPr lang="en-US">
                <a:solidFill>
                  <a:srgbClr val="036693"/>
                </a:solidFill>
              </a:rPr>
              <a:t> 11</a:t>
            </a:r>
            <a:r>
              <a:rPr lang="sk-SK">
                <a:solidFill>
                  <a:srgbClr val="036693"/>
                </a:solidFill>
              </a:rPr>
              <a:t>:00</a:t>
            </a:r>
            <a:r>
              <a:rPr lang="en-US">
                <a:solidFill>
                  <a:srgbClr val="036693"/>
                </a:solidFill>
              </a:rPr>
              <a:t> – </a:t>
            </a:r>
            <a:r>
              <a:rPr lang="sk-SK">
                <a:solidFill>
                  <a:srgbClr val="036693"/>
                </a:solidFill>
              </a:rPr>
              <a:t>15:00</a:t>
            </a:r>
            <a:r>
              <a:rPr lang="en-US">
                <a:solidFill>
                  <a:srgbClr val="036693"/>
                </a:solidFill>
              </a:rPr>
              <a:t>&lt;br&gt;</a:t>
            </a:r>
          </a:p>
          <a:p>
            <a:pPr marL="342900" indent="-342900"/>
            <a:r>
              <a:rPr lang="sk-SK">
                <a:solidFill>
                  <a:srgbClr val="036693"/>
                </a:solidFill>
              </a:rPr>
              <a:t>Ale neposkytujeme konzultačné hodiny počas nasledovných týždňov</a:t>
            </a:r>
            <a:endParaRPr lang="en-US">
              <a:solidFill>
                <a:srgbClr val="036693"/>
              </a:solidFill>
            </a:endParaRPr>
          </a:p>
          <a:p>
            <a:pPr marL="342900" indent="-342900"/>
            <a:r>
              <a:rPr lang="en-US">
                <a:solidFill>
                  <a:srgbClr val="036693"/>
                </a:solidFill>
              </a:rPr>
              <a:t>&lt;a href=”…”&gt;</a:t>
            </a:r>
            <a:r>
              <a:rPr lang="sk-SK">
                <a:solidFill>
                  <a:srgbClr val="036693"/>
                </a:solidFill>
              </a:rPr>
              <a:t>Konzultácie</a:t>
            </a:r>
            <a:r>
              <a:rPr lang="en-US">
                <a:solidFill>
                  <a:srgbClr val="036693"/>
                </a:solidFill>
              </a:rPr>
              <a:t>&lt;/a&gt;games.</a:t>
            </a:r>
            <a:r>
              <a:rPr lang="cs-CZ">
                <a:solidFill>
                  <a:srgbClr val="036693"/>
                </a:solidFill>
              </a:rPr>
              <a:t>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99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Explicitné metadáta</a:t>
            </a:r>
            <a:endParaRPr lang="cs-CZ" sz="3200" b="1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9750" y="1700213"/>
            <a:ext cx="8406597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000" dirty="0"/>
              <a:t>Počítač by dokázal podľa kľúčových slov pochopiť slová: </a:t>
            </a:r>
            <a:r>
              <a:rPr lang="en-US" sz="2000" dirty="0" err="1"/>
              <a:t>Rehabilita</a:t>
            </a:r>
            <a:r>
              <a:rPr lang="sk-SK" sz="2000" dirty="0" err="1"/>
              <a:t>čné</a:t>
            </a:r>
            <a:r>
              <a:rPr lang="sk-SK" sz="2000" dirty="0"/>
              <a:t>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centrum, Konzultačné hodiny,...a identifikoval by zamestnancov centra.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No neodlíšil by sekretárku od terapeutova nezistil by </a:t>
            </a:r>
            <a:r>
              <a:rPr lang="sk-SK" sz="2000" dirty="0" err="1"/>
              <a:t>upresnené</a:t>
            </a:r>
            <a:r>
              <a:rPr lang="sk-SK" sz="2000" dirty="0"/>
              <a:t>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konzultačné hodiny na linke „Konzultácie“. Riešením by mohla byť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náhrada HTML vhodnejším jazykom a formátovanie informácií na webe. </a:t>
            </a:r>
          </a:p>
          <a:p>
            <a:pPr marL="342900" indent="-342900" eaLnBrk="1" hangingPunct="1">
              <a:defRPr/>
            </a:pPr>
            <a:r>
              <a:rPr lang="sk-SK" sz="2400" dirty="0"/>
              <a:t>Príklad:</a:t>
            </a:r>
          </a:p>
          <a:p>
            <a:pPr marL="342900" indent="-342900">
              <a:defRPr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&lt;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spoločnosť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036693"/>
                </a:solidFill>
              </a:rPr>
              <a:t>	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&lt;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ponúkané služby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</a:t>
            </a:r>
            <a:r>
              <a:rPr lang="sk-SK" dirty="0">
                <a:solidFill>
                  <a:srgbClr val="036693"/>
                </a:solidFill>
              </a:rPr>
              <a:t>rehabilitácia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&lt;/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ponúkané služby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036693"/>
                </a:solidFill>
              </a:rPr>
              <a:t>	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&lt;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názov spoločnosti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</a:t>
            </a:r>
            <a:r>
              <a:rPr lang="sk-SK" dirty="0">
                <a:solidFill>
                  <a:srgbClr val="036693"/>
                </a:solidFill>
              </a:rPr>
              <a:t>Rehabilitačné centrum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&lt;/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názov spoločnosti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036693"/>
                </a:solidFill>
              </a:rPr>
              <a:t>	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&lt;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zamestnanci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036693"/>
                </a:solidFill>
              </a:rPr>
              <a:t>		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&lt;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rehabilitačná sestra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</a:t>
            </a:r>
            <a:r>
              <a:rPr lang="sk-SK" dirty="0" err="1">
                <a:solidFill>
                  <a:srgbClr val="036693"/>
                </a:solidFill>
              </a:rPr>
              <a:t>Líza</a:t>
            </a:r>
            <a:r>
              <a:rPr lang="en-US" dirty="0">
                <a:solidFill>
                  <a:srgbClr val="036693"/>
                </a:solidFill>
              </a:rPr>
              <a:t> </a:t>
            </a:r>
            <a:r>
              <a:rPr lang="sk-SK" dirty="0" err="1">
                <a:solidFill>
                  <a:srgbClr val="036693"/>
                </a:solidFill>
              </a:rPr>
              <a:t>Dávidová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&lt;/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rehabilitačná sestra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  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036693"/>
                </a:solidFill>
              </a:rPr>
              <a:t>		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&lt;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terapeut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</a:t>
            </a:r>
            <a:r>
              <a:rPr lang="sk-SK" dirty="0">
                <a:solidFill>
                  <a:srgbClr val="036693"/>
                </a:solidFill>
              </a:rPr>
              <a:t>Štefan Mak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&lt;/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terapeut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036693"/>
                </a:solidFill>
              </a:rPr>
              <a:t>		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&lt;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sekretárka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</a:t>
            </a:r>
            <a:r>
              <a:rPr lang="sk-SK" dirty="0">
                <a:solidFill>
                  <a:srgbClr val="036693"/>
                </a:solidFill>
              </a:rPr>
              <a:t>Katka </a:t>
            </a:r>
            <a:r>
              <a:rPr lang="sk-SK" dirty="0" err="1">
                <a:solidFill>
                  <a:srgbClr val="036693"/>
                </a:solidFill>
              </a:rPr>
              <a:t>Tobiášová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&lt;/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sekretárka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&gt;</a:t>
            </a:r>
            <a:endParaRPr lang="sk-SK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defRPr/>
            </a:pPr>
            <a:r>
              <a:rPr lang="sk-SK" dirty="0">
                <a:solidFill>
                  <a:srgbClr val="036693"/>
                </a:solidFill>
              </a:rPr>
              <a:t>	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&lt;/zamestnanci&gt;</a:t>
            </a:r>
          </a:p>
          <a:p>
            <a:pPr marL="342900" indent="-342900">
              <a:defRPr/>
            </a:pP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&lt;/spoločnosť&gt;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99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Explicitné metadáta</a:t>
            </a:r>
            <a:endParaRPr lang="cs-CZ" sz="3200" b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82835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400"/>
              <a:t>Sú to dáta o dátach. Je to niečo ako význam dát, ako SW.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osobný agent potrebuje získať priamo z webu detaily </a:t>
            </a:r>
          </a:p>
          <a:p>
            <a:pPr marL="342900" indent="-342900" eaLnBrk="1" hangingPunct="1"/>
            <a:r>
              <a:rPr lang="sk-SK" sz="2400"/>
              <a:t>		terapie, kalendár, prístupnosť, ceny a popis služieb </a:t>
            </a:r>
          </a:p>
          <a:p>
            <a:pPr marL="342900" indent="-342900" eaLnBrk="1" hangingPunct="1"/>
            <a:r>
              <a:rPr lang="sk-SK" sz="2400"/>
              <a:t>		(?manipulácia s textovo orientovanými informáciami)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používanie metadát by to mohlo umožniť?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používatelia webu by sa museli vzdať HTML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softvérové prostriedky na tvorbu web stránok -</a:t>
            </a:r>
          </a:p>
          <a:p>
            <a:pPr marL="342900" indent="-342900" eaLnBrk="1" hangingPunct="1"/>
            <a:r>
              <a:rPr lang="sk-SK" sz="2400"/>
              <a:t>		používateľ nemusí byť softvérový expert, aby </a:t>
            </a:r>
          </a:p>
          <a:p>
            <a:pPr marL="342900" indent="-342900" eaLnBrk="1" hangingPunct="1"/>
            <a:r>
              <a:rPr lang="sk-SK" sz="2400"/>
              <a:t>		stránku vytvoril.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používatelia prijali HTML a neskôr XML, dá sa </a:t>
            </a:r>
          </a:p>
          <a:p>
            <a:pPr marL="342900" indent="-342900" eaLnBrk="1" hangingPunct="1"/>
            <a:r>
              <a:rPr lang="sk-SK" sz="2400"/>
              <a:t>		predpokladať, že prijmú aj W3C štandardy </a:t>
            </a:r>
          </a:p>
          <a:p>
            <a:pPr marL="342900" indent="-342900" eaLnBrk="1" hangingPunct="1"/>
            <a:r>
              <a:rPr lang="sk-SK" sz="2400"/>
              <a:t>		a umožnia vývoj sémantického webu.</a:t>
            </a:r>
            <a:endParaRPr lang="cs-CZ" sz="240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076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Ontológie</a:t>
            </a:r>
            <a:endParaRPr lang="cs-CZ" sz="3200" b="1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27063" y="1916113"/>
            <a:ext cx="827087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Slovo „ontológia“ je gréckeho pôvodu. </a:t>
            </a: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Je to odvetvie </a:t>
            </a:r>
          </a:p>
          <a:p>
            <a:pPr marL="342900" indent="-342900" eaLnBrk="1" hangingPunct="1">
              <a:defRPr/>
            </a:pP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	metafyziky skúmajúce identifikáciu všeobecných pojmov</a:t>
            </a:r>
          </a:p>
          <a:p>
            <a:pPr marL="342900" indent="-342900" eaLnBrk="1" hangingPunct="1">
              <a:defRPr/>
            </a:pPr>
            <a:r>
              <a:rPr lang="sk-SK" sz="2400" dirty="0"/>
              <a:t>	(svet pozostáva zo špecifických objektov, ktoré môžu byť</a:t>
            </a:r>
          </a:p>
          <a:p>
            <a:pPr marL="342900" indent="-342900" eaLnBrk="1" hangingPunct="1">
              <a:defRPr/>
            </a:pPr>
            <a:r>
              <a:rPr lang="sk-SK" sz="2400" dirty="0"/>
              <a:t>	zoskupované do abstraktných tried – ontologická úloha).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Počítačová veda mu dala špecifický technický význam. </a:t>
            </a:r>
          </a:p>
          <a:p>
            <a:pPr marL="342900" indent="-342900" eaLnBrk="1" hangingPunct="1">
              <a:defRPr/>
            </a:pP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	Ontológia formálne popisuje doménu.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Ontológia pozostáva z konečného zoznamu termov </a:t>
            </a:r>
          </a:p>
          <a:p>
            <a:pPr marL="342900" indent="-342900" eaLnBrk="1" hangingPunct="1">
              <a:defRPr/>
            </a:pPr>
            <a:r>
              <a:rPr lang="sk-SK" sz="2400" dirty="0"/>
              <a:t>	a vzťahov medzi nimi. Označuje dôležité koncepty. </a:t>
            </a:r>
          </a:p>
          <a:p>
            <a:pPr marL="342900" indent="-342900" eaLnBrk="1" hangingPunct="1">
              <a:defRPr/>
            </a:pPr>
            <a:r>
              <a:rPr lang="sk-SK" sz="2400" dirty="0"/>
              <a:t>	Vzťahy typicky vytvárajú hierarchiu tried.</a:t>
            </a:r>
            <a:endParaRPr lang="cs-CZ" sz="2400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076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Ontológie</a:t>
            </a:r>
            <a:endParaRPr lang="cs-CZ" sz="3200" b="1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11188" y="1604963"/>
            <a:ext cx="495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000"/>
              <a:t>Príklad hierarchie pre univerzitnú doménu:</a:t>
            </a:r>
            <a:endParaRPr lang="cs-CZ" sz="2000"/>
          </a:p>
        </p:txBody>
      </p:sp>
      <p:pic>
        <p:nvPicPr>
          <p:cNvPr id="1026" name="Picture 2" descr="Prezentácia univerzitna ontolog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055332"/>
            <a:ext cx="6192688" cy="4640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076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Ontológie</a:t>
            </a:r>
            <a:endParaRPr lang="cs-CZ" sz="3200" b="1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27063" y="1916113"/>
            <a:ext cx="8453437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defRPr/>
            </a:pPr>
            <a:r>
              <a:rPr lang="sk-SK" sz="2400" dirty="0"/>
              <a:t>Ontológie môžu zahŕňať aj nasledovné informácie: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Vlastnosti (X </a:t>
            </a: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vyučuje</a:t>
            </a:r>
            <a:r>
              <a:rPr lang="sk-SK" sz="2400" dirty="0"/>
              <a:t> Y).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Obmedzenie hodnôt (vyučovať </a:t>
            </a: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môžu iba </a:t>
            </a:r>
            <a:r>
              <a:rPr lang="sk-SK" sz="2400" dirty="0"/>
              <a:t>členovia fakulty).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Výrok o </a:t>
            </a:r>
            <a:r>
              <a:rPr lang="sk-SK" sz="2400" dirty="0" err="1"/>
              <a:t>disjunktnosti</a:t>
            </a:r>
            <a:r>
              <a:rPr lang="sk-SK" sz="2400" dirty="0"/>
              <a:t> (učitelia a technici sú </a:t>
            </a: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nezlučiteľní</a:t>
            </a:r>
            <a:r>
              <a:rPr lang="sk-SK" sz="2400" dirty="0"/>
              <a:t>).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Špecifikácie a logické vzťahy medzi objektmi (každá </a:t>
            </a:r>
          </a:p>
          <a:p>
            <a:pPr marL="342900" indent="-342900" eaLnBrk="1" hangingPunct="1">
              <a:defRPr/>
            </a:pPr>
            <a:r>
              <a:rPr lang="sk-SK" sz="2400" dirty="0"/>
              <a:t>		katedra musí zahŕňať </a:t>
            </a: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aspoň desať </a:t>
            </a:r>
            <a:r>
              <a:rPr lang="sk-SK" sz="2400" dirty="0"/>
              <a:t>členov fakulty).</a:t>
            </a:r>
          </a:p>
          <a:p>
            <a:pPr marL="342900" indent="-342900" eaLnBrk="1" hangingPunct="1">
              <a:defRPr/>
            </a:pPr>
            <a:r>
              <a:rPr lang="sk-SK" sz="2400" dirty="0"/>
              <a:t>Zdieľané porozumenie ontológií je nevyhnutné na </a:t>
            </a:r>
          </a:p>
          <a:p>
            <a:pPr marL="342900" indent="-342900" eaLnBrk="1" hangingPunct="1">
              <a:defRPr/>
            </a:pPr>
            <a:r>
              <a:rPr lang="sk-SK" sz="2400" dirty="0"/>
              <a:t>prekonanie rozdielov v terminológii (dva rôzne dokumenty</a:t>
            </a:r>
          </a:p>
          <a:p>
            <a:pPr marL="342900" indent="-342900" eaLnBrk="1" hangingPunct="1">
              <a:defRPr/>
            </a:pPr>
            <a:r>
              <a:rPr lang="sk-SK" sz="2400" dirty="0"/>
              <a:t>môžu používať ten istý term v rôznych významoch).</a:t>
            </a:r>
          </a:p>
          <a:p>
            <a:pPr marL="342900" indent="-342900" eaLnBrk="1" hangingPunct="1">
              <a:defRPr/>
            </a:pPr>
            <a:r>
              <a:rPr lang="sk-SK" sz="2400" dirty="0"/>
              <a:t>Riešenie: mapovanie partikulárnej terminológie na zdieľanú</a:t>
            </a:r>
          </a:p>
          <a:p>
            <a:pPr marL="342900" indent="-342900" eaLnBrk="1" hangingPunct="1">
              <a:defRPr/>
            </a:pPr>
            <a:r>
              <a:rPr lang="sk-SK" sz="2400" dirty="0"/>
              <a:t>ontológiu alebo priame mapovanie medzi ontológiami.  </a:t>
            </a:r>
            <a:endParaRPr lang="cs-CZ" sz="2400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2076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Ontológie</a:t>
            </a:r>
            <a:endParaRPr lang="cs-CZ" sz="3200" b="1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27063" y="1604963"/>
            <a:ext cx="855345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Ontológie môžu byť užitočné aj pri zlepšovaní presnosti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prehľadávania webu (stránky sa týkajú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presného konceptu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v ontológii</a:t>
            </a:r>
            <a:r>
              <a:rPr lang="sk-SK" sz="2000" dirty="0"/>
              <a:t>, namiesto zhromažďovania stránok, v ktorých sa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vyskytujú </a:t>
            </a:r>
            <a:r>
              <a:rPr lang="sk-SK" sz="2000" dirty="0">
                <a:solidFill>
                  <a:schemeClr val="accent1">
                    <a:lumMod val="75000"/>
                  </a:schemeClr>
                </a:solidFill>
              </a:rPr>
              <a:t>všeobecne nejednoznačné kľúčové slová</a:t>
            </a:r>
            <a:r>
              <a:rPr lang="sk-SK" sz="2000" dirty="0"/>
              <a:t>).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Ak dotaz zlyhá, vyhľadávací stroj môže navrhnúť používateľovi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všeobecnejší dotaz (ontológia, </a:t>
            </a:r>
            <a:r>
              <a:rPr lang="sk-SK" sz="2000" dirty="0" err="1"/>
              <a:t>proaktívny</a:t>
            </a:r>
            <a:r>
              <a:rPr lang="sk-SK" sz="2000" dirty="0"/>
              <a:t> prístup, redukcia času).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Najdôležitejšie ontologické jazyky:</a:t>
            </a:r>
          </a:p>
          <a:p>
            <a:pPr marL="342900" indent="-342900" eaLnBrk="1" hangingPunct="1">
              <a:buFont typeface="Wingdings" pitchFamily="2" charset="2"/>
              <a:buNone/>
              <a:defRPr/>
            </a:pPr>
            <a:r>
              <a:rPr lang="sk-SK" sz="2000" dirty="0"/>
              <a:t>		- XML: povrchová syntax pre štruktúrované dokumenty</a:t>
            </a:r>
          </a:p>
          <a:p>
            <a:pPr marL="342900" indent="-342900" eaLnBrk="1" hangingPunct="1">
              <a:buFont typeface="Wingdings" pitchFamily="2" charset="2"/>
              <a:buNone/>
              <a:defRPr/>
            </a:pPr>
            <a:r>
              <a:rPr lang="sk-SK" sz="2000" dirty="0"/>
              <a:t>		- XML </a:t>
            </a:r>
            <a:r>
              <a:rPr lang="sk-SK" sz="2000" dirty="0" err="1"/>
              <a:t>Schema</a:t>
            </a:r>
            <a:r>
              <a:rPr lang="sk-SK" sz="2000" dirty="0"/>
              <a:t>: obmedzenie štruktúry XLM dokumentov</a:t>
            </a:r>
          </a:p>
          <a:p>
            <a:pPr marL="342900" indent="-342900" eaLnBrk="1" hangingPunct="1">
              <a:buFont typeface="Wingdings" pitchFamily="2" charset="2"/>
              <a:buNone/>
              <a:defRPr/>
            </a:pPr>
            <a:r>
              <a:rPr lang="sk-SK" sz="2000" dirty="0"/>
              <a:t>		- RDF: dátový model objektov „zdrojov“ a vzťahov medzi nimi</a:t>
            </a:r>
          </a:p>
          <a:p>
            <a:pPr marL="342900" indent="-342900" eaLnBrk="1" hangingPunct="1">
              <a:buFont typeface="Wingdings" pitchFamily="2" charset="2"/>
              <a:buNone/>
              <a:defRPr/>
            </a:pPr>
            <a:r>
              <a:rPr lang="sk-SK" sz="2000" dirty="0"/>
              <a:t>		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- RDF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Schema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sk-SK" sz="2000" dirty="0"/>
              <a:t>slovníkový popisný jazyk pre definíciu vlastností </a:t>
            </a:r>
          </a:p>
          <a:p>
            <a:pPr marL="342900" indent="-342900" eaLnBrk="1" hangingPunct="1">
              <a:buFont typeface="Wingdings" pitchFamily="2" charset="2"/>
              <a:buNone/>
              <a:defRPr/>
            </a:pPr>
            <a:r>
              <a:rPr lang="sk-SK" sz="2000" dirty="0"/>
              <a:t>			a tried RDF zdrojov so sémantikou</a:t>
            </a:r>
          </a:p>
          <a:p>
            <a:pPr marL="342900" indent="-342900">
              <a:defRPr/>
            </a:pPr>
            <a:r>
              <a:rPr lang="sk-SK" sz="2000" dirty="0"/>
              <a:t>		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- OWL: </a:t>
            </a:r>
            <a:r>
              <a:rPr lang="sk-SK" sz="2000" dirty="0"/>
              <a:t>slovníkový popisný jazyk pre definíciu vlastností </a:t>
            </a:r>
          </a:p>
          <a:p>
            <a:pPr marL="342900" indent="-342900">
              <a:defRPr/>
            </a:pPr>
            <a:r>
              <a:rPr lang="sk-SK" sz="2000" dirty="0"/>
              <a:t>			a tried ako relácií medzi triedami s bohatým typovaním</a:t>
            </a:r>
          </a:p>
          <a:p>
            <a:pPr marL="342900" indent="-342900">
              <a:defRPr/>
            </a:pPr>
            <a:r>
              <a:rPr lang="sk-SK" sz="2000" dirty="0"/>
              <a:t>			vlastností vymenovaných tried			</a:t>
            </a:r>
            <a:endParaRPr lang="cs-CZ" sz="20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166813" y="466725"/>
            <a:ext cx="25074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 dirty="0"/>
              <a:t>Podmienky:</a:t>
            </a:r>
            <a:endParaRPr lang="cs-CZ" sz="3200" b="1" dirty="0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971600" y="1628800"/>
            <a:ext cx="6080511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sk-SK" sz="2400" dirty="0"/>
              <a:t>ZÁPOČET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sk-SK" sz="2400" dirty="0"/>
              <a:t>maximálne 3 ospravedlnené neúčasti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sk-SK" sz="2400" dirty="0"/>
              <a:t>1. zadanie: 10 b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sk-SK" sz="2400" dirty="0"/>
              <a:t>prezentácia štúdie: 15 b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sk-SK" sz="2400" dirty="0"/>
              <a:t>2. zadanie: 15 b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spolu: 40 b</a:t>
            </a:r>
          </a:p>
          <a:p>
            <a:pPr marL="342900" indent="-342900" eaLnBrk="1" hangingPunct="1">
              <a:buFontTx/>
              <a:buAutoNum type="arabicPeriod"/>
            </a:pPr>
            <a:endParaRPr lang="sk-SK" sz="2400" dirty="0"/>
          </a:p>
          <a:p>
            <a:pPr marL="342900" indent="-342900" eaLnBrk="1" hangingPunct="1">
              <a:buFontTx/>
              <a:buAutoNum type="arabicPeriod"/>
            </a:pPr>
            <a:r>
              <a:rPr lang="sk-SK" sz="2400" dirty="0"/>
              <a:t>SKÚŠKA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sk-SK" sz="2400" dirty="0"/>
              <a:t>maximálne 3 ospravedlnené neúčasti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sk-SK" sz="2400" dirty="0"/>
              <a:t>test: 20 b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sk-SK" sz="2400" dirty="0"/>
              <a:t>praktická časť: 20 b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sk-SK" sz="2400" dirty="0"/>
              <a:t>ústna skúška: 20 b</a:t>
            </a:r>
          </a:p>
          <a:p>
            <a:pPr marL="800100" lvl="1" indent="-342900" eaLnBrk="1" hangingPunct="1">
              <a:buFont typeface="Wingdings" panose="05000000000000000000" pitchFamily="2" charset="2"/>
              <a:buChar char="§"/>
            </a:pP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spolu: 60 b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586528-C84C-32ED-F9D3-35F3C74BB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Wbit86&amp;72</a:t>
            </a:r>
            <a:r>
              <a:rPr kumimoji="0" lang="sk-SK" altLang="sk-SK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E0A2D1-6A5B-E31D-8ED7-F82F71D0F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Wbit86&amp;72</a:t>
            </a:r>
            <a:r>
              <a:rPr kumimoji="0" lang="sk-SK" altLang="sk-SK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9274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4906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Logika</a:t>
            </a:r>
            <a:endParaRPr lang="cs-CZ" sz="3200" b="1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25475" y="1628775"/>
            <a:ext cx="8600431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 dirty="0"/>
              <a:t>Logika je disciplína, ktorá študuje princípy myslenia.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 dirty="0"/>
              <a:t>Poskytuje veľmi zrozumiteľnú formálnu sémantiku. Význam</a:t>
            </a:r>
          </a:p>
          <a:p>
            <a:pPr marL="342900" indent="-342900" eaLnBrk="1" hangingPunct="1"/>
            <a:r>
              <a:rPr lang="sk-SK" sz="2400" dirty="0"/>
              <a:t>	viet je definovaný bez potreby operovať s vedomosťami.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 dirty="0" err="1"/>
              <a:t>Atomatický</a:t>
            </a:r>
            <a:r>
              <a:rPr lang="sk-SK" sz="2400" dirty="0"/>
              <a:t> </a:t>
            </a:r>
            <a:r>
              <a:rPr lang="sk-SK" sz="2400" dirty="0" err="1"/>
              <a:t>odôvodňovateľ</a:t>
            </a:r>
            <a:r>
              <a:rPr lang="sk-SK" sz="2400" dirty="0"/>
              <a:t> (</a:t>
            </a:r>
            <a:r>
              <a:rPr lang="sk-SK" sz="2400" dirty="0" err="1"/>
              <a:t>reasoner</a:t>
            </a:r>
            <a:r>
              <a:rPr lang="sk-SK" sz="2400" dirty="0"/>
              <a:t>) – logika dedukuje. 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 dirty="0"/>
              <a:t>Závery z daných vedomostí  (implicitné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sk-SK" sz="2400" dirty="0">
                <a:sym typeface="Wingdings" pitchFamily="2" charset="2"/>
              </a:rPr>
              <a:t>explicitné)</a:t>
            </a:r>
            <a:r>
              <a:rPr lang="sk-SK" sz="2400" dirty="0"/>
              <a:t>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endParaRPr lang="sk-SK" sz="2400" dirty="0"/>
          </a:p>
          <a:p>
            <a:pPr marL="1714500" lvl="3" indent="-342900" eaLnBrk="1" hangingPunct="1"/>
            <a:r>
              <a:rPr lang="sk-SK" sz="2000" dirty="0"/>
              <a:t>Príklad – predikátová logika:</a:t>
            </a:r>
          </a:p>
          <a:p>
            <a:r>
              <a:rPr lang="sk-SK" sz="2000" dirty="0">
                <a:solidFill>
                  <a:schemeClr val="hlink"/>
                </a:solidFill>
              </a:rPr>
              <a:t>		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profesor (X) 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  <a:sym typeface="Wingdings"/>
              </a:rPr>
              <a:t>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 pedagóg (X)</a:t>
            </a:r>
            <a:endParaRPr lang="sk-SK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		pedagóg (X) 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  <a:sym typeface="Wingdings"/>
              </a:rPr>
              <a:t>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 akademik (X)</a:t>
            </a:r>
            <a:endParaRPr lang="sk-SK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		profesor (</a:t>
            </a:r>
            <a:r>
              <a:rPr lang="sk-SK" dirty="0" err="1">
                <a:solidFill>
                  <a:schemeClr val="accent1">
                    <a:lumMod val="50000"/>
                  </a:schemeClr>
                </a:solidFill>
              </a:rPr>
              <a:t>michal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sk-SK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1714500" lvl="3" indent="-342900" eaLnBrk="1" hangingPunct="1"/>
            <a:r>
              <a:rPr lang="sk-SK" sz="2000" dirty="0">
                <a:sym typeface="Wingdings" pitchFamily="2" charset="2"/>
              </a:rPr>
              <a:t>  </a:t>
            </a:r>
          </a:p>
          <a:p>
            <a:pPr marL="1714500" lvl="3" indent="-342900" eaLnBrk="1" hangingPunct="1"/>
            <a:r>
              <a:rPr lang="sk-SK" sz="2000" dirty="0">
                <a:sym typeface="Wingdings" pitchFamily="2" charset="2"/>
              </a:rPr>
              <a:t>Dedukuje sa nasledovné:</a:t>
            </a:r>
          </a:p>
          <a:p>
            <a:r>
              <a:rPr lang="sk-SK" sz="2000" dirty="0">
                <a:sym typeface="Wingdings" pitchFamily="2" charset="2"/>
              </a:rPr>
              <a:t>		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pedagóg (</a:t>
            </a:r>
            <a:r>
              <a:rPr lang="sk-SK" dirty="0" err="1">
                <a:solidFill>
                  <a:schemeClr val="accent2">
                    <a:lumMod val="50000"/>
                  </a:schemeClr>
                </a:solidFill>
              </a:rPr>
              <a:t>michal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) </a:t>
            </a:r>
            <a:endParaRPr lang="sk-SK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		akademik (</a:t>
            </a:r>
            <a:r>
              <a:rPr lang="sk-SK" dirty="0" err="1">
                <a:solidFill>
                  <a:schemeClr val="accent2">
                    <a:lumMod val="50000"/>
                  </a:schemeClr>
                </a:solidFill>
              </a:rPr>
              <a:t>michal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sk-SK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		profesor (X) 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  <a:sym typeface="Wingdings"/>
              </a:rPr>
              <a:t>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 akademik (X)</a:t>
            </a:r>
            <a:endParaRPr lang="sk-SK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4906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Logika</a:t>
            </a:r>
            <a:endParaRPr lang="cs-CZ" sz="3200" b="1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25475" y="1628775"/>
            <a:ext cx="719459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Príklad zahŕňa znalosti typické pre ontológie. Teda logika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môže byť použitá na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odhalenie ontologických znalostí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(odhalenie neočakávaných vzťahov a </a:t>
            </a:r>
            <a:r>
              <a:rPr lang="sk-SK" sz="2000" dirty="0" err="1"/>
              <a:t>inkonzistencií</a:t>
            </a:r>
            <a:r>
              <a:rPr lang="sk-SK" sz="2000" dirty="0"/>
              <a:t>).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Poskytuje veľmi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zrozumiteľnú formálnu sémantiku</a:t>
            </a:r>
            <a:r>
              <a:rPr lang="sk-SK" sz="2000" dirty="0"/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Logika je všeobecnejší nástroj ako ontológia. Môže ju </a:t>
            </a:r>
          </a:p>
          <a:p>
            <a:pPr marL="342900" indent="-342900">
              <a:defRPr/>
            </a:pPr>
            <a:r>
              <a:rPr lang="sk-SK" sz="2000" dirty="0"/>
              <a:t>  	taktiež používať inteligentný agent na tvorbu rozhodnutí.</a:t>
            </a:r>
          </a:p>
          <a:p>
            <a:pPr marL="342900" indent="-342900">
              <a:defRPr/>
            </a:pPr>
            <a:r>
              <a:rPr lang="sk-SK" sz="2000" dirty="0"/>
              <a:t>     Napríklad, agent predajca o poskytnutí zľavy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rgbClr val="336699"/>
                </a:solidFill>
              </a:rPr>
              <a:t>	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lojálny zákazník (X) 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  <a:sym typeface="Wingdings"/>
              </a:rPr>
              <a:t>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 zľava (5%)</a:t>
            </a:r>
          </a:p>
          <a:p>
            <a:pPr marL="342900" indent="-342900">
              <a:defRPr/>
            </a:pPr>
            <a:endParaRPr lang="sk-SK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Dokážu poskytnúť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vysvetlenie  záverov:</a:t>
            </a:r>
            <a:r>
              <a:rPr lang="sk-SK" sz="2000" dirty="0"/>
              <a:t> séria </a:t>
            </a:r>
            <a:r>
              <a:rPr lang="sk-SK" sz="2000" dirty="0" err="1"/>
              <a:t>inferenčných</a:t>
            </a:r>
            <a:endParaRPr lang="sk-SK" sz="2000" dirty="0"/>
          </a:p>
          <a:p>
            <a:pPr marL="342900" indent="-342900" eaLnBrk="1" hangingPunct="1">
              <a:defRPr/>
            </a:pPr>
            <a:r>
              <a:rPr lang="sk-SK" sz="2000" dirty="0"/>
              <a:t>	krokov môže byť spätne trasovaná (</a:t>
            </a:r>
            <a:r>
              <a:rPr lang="sk-SK" sz="2000" dirty="0" err="1"/>
              <a:t>retrased</a:t>
            </a:r>
            <a:r>
              <a:rPr lang="sk-SK" sz="2000" dirty="0"/>
              <a:t>).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V UI boli vyvinuté prostriedky prezentácie vysvetlení 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spôsobom priateľským človeku.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000" dirty="0"/>
              <a:t>Vysvetlenie je pre sémantický web dôležité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(</a:t>
            </a:r>
            <a:r>
              <a:rPr lang="cs-CZ" sz="2000" dirty="0" err="1"/>
              <a:t>komunikácia</a:t>
            </a:r>
            <a:r>
              <a:rPr lang="cs-CZ" sz="2000" dirty="0"/>
              <a:t> </a:t>
            </a:r>
            <a:r>
              <a:rPr lang="cs-CZ" sz="2000" dirty="0" err="1"/>
              <a:t>medzi</a:t>
            </a:r>
            <a:r>
              <a:rPr lang="cs-CZ" sz="2000" dirty="0"/>
              <a:t> </a:t>
            </a:r>
            <a:r>
              <a:rPr lang="cs-CZ" sz="2000" dirty="0" err="1"/>
              <a:t>agentmi</a:t>
            </a:r>
            <a:r>
              <a:rPr lang="cs-CZ" sz="2000" dirty="0"/>
              <a:t>). </a:t>
            </a:r>
            <a:endParaRPr lang="sk-SK" sz="20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4462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Agenti</a:t>
            </a:r>
            <a:endParaRPr lang="cs-CZ" sz="3200" b="1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04850" y="1916113"/>
            <a:ext cx="8520281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Agenti sú súčasťou autonómneho a </a:t>
            </a:r>
            <a:r>
              <a:rPr lang="sk-SK" sz="2400" dirty="0" err="1"/>
              <a:t>proaktívneho</a:t>
            </a:r>
            <a:r>
              <a:rPr lang="sk-SK" sz="2400" dirty="0"/>
              <a:t> softvéru.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Presahujú koncept objektovo orientovaného 	</a:t>
            </a:r>
            <a:r>
              <a:rPr lang="sk-SK" sz="2400" dirty="0" err="1"/>
              <a:t>programo</a:t>
            </a:r>
            <a:r>
              <a:rPr lang="sk-SK" sz="2400" dirty="0"/>
              <a:t>-</a:t>
            </a:r>
          </a:p>
          <a:p>
            <a:pPr marL="342900" indent="-342900" eaLnBrk="1" hangingPunct="1">
              <a:defRPr/>
            </a:pPr>
            <a:r>
              <a:rPr lang="sk-SK" sz="2400" dirty="0"/>
              <a:t>	</a:t>
            </a:r>
            <a:r>
              <a:rPr lang="sk-SK" sz="2400" dirty="0" err="1"/>
              <a:t>vania</a:t>
            </a:r>
            <a:r>
              <a:rPr lang="sk-SK" sz="2400" dirty="0"/>
              <a:t> a vývoja softvéru založeného na komponentoch.</a:t>
            </a:r>
          </a:p>
          <a:p>
            <a:pPr marL="342900" indent="-342900" eaLnBrk="1" hangingPunct="1">
              <a:defRPr/>
            </a:pPr>
            <a:endParaRPr lang="sk-SK" sz="2400" dirty="0"/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Personálny softvérový sémantický agent: </a:t>
            </a:r>
          </a:p>
          <a:p>
            <a:pPr marL="800100" lvl="1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prijme úlohy a obmedzenia od používateľa, </a:t>
            </a:r>
          </a:p>
          <a:p>
            <a:pPr marL="800100" lvl="1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neúplné informácie z webových zdrojov, </a:t>
            </a:r>
          </a:p>
          <a:p>
            <a:pPr marL="800100" lvl="1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komunikuje s inými agentmi, </a:t>
            </a:r>
          </a:p>
          <a:p>
            <a:pPr marL="800100" lvl="1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porovnáva informácie </a:t>
            </a:r>
            <a:r>
              <a:rPr lang="en-US" sz="2400" dirty="0"/>
              <a:t>s </a:t>
            </a:r>
            <a:r>
              <a:rPr lang="sk-SK" sz="2400" dirty="0"/>
              <a:t>požiadavkami používateľa, </a:t>
            </a:r>
          </a:p>
          <a:p>
            <a:pPr marL="800100" lvl="1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vyberá možnosti, </a:t>
            </a:r>
          </a:p>
          <a:p>
            <a:pPr marL="800100" lvl="1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poskytuje používateľovi odpovede.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		 </a:t>
            </a:r>
            <a:endParaRPr lang="cs-CZ" sz="2000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4462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Agenti</a:t>
            </a:r>
            <a:endParaRPr lang="cs-CZ" sz="3200" b="1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pic>
        <p:nvPicPr>
          <p:cNvPr id="24580" name="Picture 5" descr="IntAg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557338"/>
            <a:ext cx="6624637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4462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Agenti</a:t>
            </a:r>
            <a:endParaRPr lang="cs-CZ" sz="3200" b="1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84213" y="1700213"/>
            <a:ext cx="811311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Agent nemôže nahradiť ľudského používateľa SW (zbieranie </a:t>
            </a:r>
          </a:p>
          <a:p>
            <a:pPr marL="342900" indent="-342900">
              <a:defRPr/>
            </a:pPr>
            <a:r>
              <a:rPr lang="sk-SK" sz="2000" dirty="0"/>
              <a:t>informácií a predkladanie možností na výber pre používateľa). 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SW agent bude používať všetky načrtnuté technológie: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Metadáta</a:t>
            </a:r>
            <a:r>
              <a:rPr lang="sk-SK" sz="2000" dirty="0"/>
              <a:t> bude používať na identifikáciu a extrakciu informácií</a:t>
            </a:r>
          </a:p>
          <a:p>
            <a:pPr marL="342900" indent="-342900">
              <a:defRPr/>
            </a:pPr>
            <a:r>
              <a:rPr lang="sk-SK" sz="2000" dirty="0"/>
              <a:t>		z webových zdrojov.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Ontológie</a:t>
            </a:r>
            <a:r>
              <a:rPr lang="sk-SK" sz="2000" dirty="0"/>
              <a:t> budú asistovať pri prehľadávaní webu, interpretova</a:t>
            </a:r>
            <a:r>
              <a:rPr lang="en-US" sz="2000" dirty="0"/>
              <a:t>n</a:t>
            </a:r>
            <a:r>
              <a:rPr lang="sk-SK" sz="2000" dirty="0"/>
              <a:t>í </a:t>
            </a:r>
          </a:p>
          <a:p>
            <a:pPr marL="342900" indent="-342900">
              <a:defRPr/>
            </a:pPr>
            <a:r>
              <a:rPr lang="sk-SK" sz="2000" dirty="0"/>
              <a:t>		navrátených informácií a komunikovaní s ostatnými </a:t>
            </a:r>
            <a:r>
              <a:rPr lang="sk-SK" sz="2000" dirty="0" err="1"/>
              <a:t>agentami</a:t>
            </a:r>
            <a:r>
              <a:rPr lang="sk-SK" sz="2000" dirty="0"/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Logika</a:t>
            </a:r>
            <a:r>
              <a:rPr lang="sk-SK" sz="2000" dirty="0"/>
              <a:t> sa bude používať na spracovanie navrátených informácií </a:t>
            </a:r>
          </a:p>
          <a:p>
            <a:pPr marL="342900" indent="-342900">
              <a:defRPr/>
            </a:pPr>
            <a:r>
              <a:rPr lang="sk-SK" sz="2000" dirty="0"/>
              <a:t>		a na vyberanie záverov.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V budúcnosti:</a:t>
            </a:r>
          </a:p>
          <a:p>
            <a:pPr marL="342900" indent="-342900">
              <a:defRPr/>
            </a:pPr>
            <a:r>
              <a:rPr lang="sk-SK" sz="2000" dirty="0"/>
              <a:t>Pokročilé aplikácie sa budú používať na reprezentáciu subjektívnych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názorov zákazníka, úmyslov agentov </a:t>
            </a:r>
            <a:r>
              <a:rPr lang="sk-SK" sz="2000" dirty="0"/>
              <a:t>a na formovanie </a:t>
            </a:r>
          </a:p>
          <a:p>
            <a:pPr marL="342900" indent="-342900">
              <a:defRPr/>
            </a:pPr>
            <a:r>
              <a:rPr lang="sk-SK" sz="2000" dirty="0"/>
              <a:t>a 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udržiavanie modelov používateľa</a:t>
            </a:r>
            <a:r>
              <a:rPr lang="sk-SK" sz="2000" dirty="0"/>
              <a:t>.</a:t>
            </a:r>
          </a:p>
          <a:p>
            <a:pPr marL="342900" indent="-342900">
              <a:defRPr/>
            </a:pPr>
            <a:r>
              <a:rPr lang="sk-SK" sz="2000" dirty="0"/>
              <a:t>Budú potrebné aj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jazyky na komunikáciu agentov</a:t>
            </a:r>
            <a:r>
              <a:rPr lang="sk-SK" sz="2000" dirty="0"/>
              <a:t>.</a:t>
            </a:r>
            <a:endParaRPr lang="cs-CZ" sz="2000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175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Viacvrstvový prístup</a:t>
            </a:r>
            <a:endParaRPr lang="cs-CZ" sz="3200" b="1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04850" y="1916113"/>
            <a:ext cx="84296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Vývoj SW postupuje v krokoch. Každý krok buduje</a:t>
            </a:r>
          </a:p>
          <a:p>
            <a:pPr marL="342900" indent="-342900" eaLnBrk="1" hangingPunct="1">
              <a:defRPr/>
            </a:pPr>
            <a:r>
              <a:rPr lang="sk-SK" sz="2400" dirty="0"/>
              <a:t>	novú vrstvu na vrchole predchádzajúcej.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Používatelia a spoločnosti musia budovať prostriedky,</a:t>
            </a:r>
          </a:p>
          <a:p>
            <a:pPr marL="342900" indent="-342900" eaLnBrk="1" hangingPunct="1">
              <a:defRPr/>
            </a:pPr>
            <a:r>
              <a:rPr lang="sk-SK" sz="2400" dirty="0"/>
              <a:t>	pridávať obsah webu a používať všetko počas vývoja SW.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endParaRPr lang="sk-SK" sz="2400" dirty="0"/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Pri budovaní ďalšej vrstvy SW nad inou musia byť </a:t>
            </a:r>
          </a:p>
          <a:p>
            <a:pPr marL="342900" indent="-342900" eaLnBrk="1" hangingPunct="1">
              <a:defRPr/>
            </a:pPr>
            <a:r>
              <a:rPr lang="sk-SK" sz="2400" dirty="0"/>
              <a:t>	dodržané dva princípy:</a:t>
            </a:r>
          </a:p>
          <a:p>
            <a:pPr marL="800100" lvl="1" indent="-342900" eaLnBrk="1" hangingPunct="1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Klesajúca kompatibilita.</a:t>
            </a:r>
          </a:p>
          <a:p>
            <a:pPr marL="800100" lvl="1" indent="-342900" eaLnBrk="1" hangingPunct="1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Čiastočné porozumenie smerom nahor.</a:t>
            </a:r>
          </a:p>
          <a:p>
            <a:pPr marL="342900" indent="-342900" eaLnBrk="1" hangingPunct="1">
              <a:defRPr/>
            </a:pPr>
            <a:r>
              <a:rPr lang="sk-SK" sz="2000" dirty="0"/>
              <a:t>			 </a:t>
            </a:r>
            <a:endParaRPr lang="cs-CZ" sz="2000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175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Viacvrstvový prístup</a:t>
            </a:r>
            <a:endParaRPr lang="cs-CZ" sz="3200" b="1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704850" y="19637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endParaRPr lang="sk-SK" sz="2000"/>
          </a:p>
        </p:txBody>
      </p:sp>
      <p:graphicFrame>
        <p:nvGraphicFramePr>
          <p:cNvPr id="6" name="Diagram 5"/>
          <p:cNvGraphicFramePr/>
          <p:nvPr/>
        </p:nvGraphicFramePr>
        <p:xfrm>
          <a:off x="1259632" y="1772816"/>
          <a:ext cx="633670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175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Viacvrstvový prístup</a:t>
            </a:r>
            <a:endParaRPr lang="cs-CZ" sz="3200" b="1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39750" y="1773238"/>
            <a:ext cx="8564563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XML</a:t>
            </a:r>
            <a:r>
              <a:rPr lang="sk-SK" sz="2000" dirty="0"/>
              <a:t> dovoľuje písať štruktúrované dokumenty so slovníkom </a:t>
            </a:r>
          </a:p>
          <a:p>
            <a:pPr marL="342900" indent="-342900" eaLnBrk="1" hangingPunct="1"/>
            <a:r>
              <a:rPr lang="sk-SK" sz="2000" dirty="0"/>
              <a:t>		definovaným používateľom.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RDF</a:t>
            </a:r>
            <a:r>
              <a:rPr lang="sk-SK" sz="2000" dirty="0"/>
              <a:t> je základný dátový model vzťahov medzi entitami a má syntax </a:t>
            </a:r>
          </a:p>
          <a:p>
            <a:pPr marL="342900" indent="-342900" eaLnBrk="1" hangingPunct="1"/>
            <a:r>
              <a:rPr lang="sk-SK" sz="2000" dirty="0"/>
              <a:t>		založenú na XML.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RDF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Schema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/>
              <a:t>organizuje webové objekty </a:t>
            </a:r>
          </a:p>
          <a:p>
            <a:pPr marL="342900" indent="-342900" eaLnBrk="1" hangingPunct="1"/>
            <a:r>
              <a:rPr lang="sk-SK" sz="2000" dirty="0"/>
              <a:t>		do hierarchie, je to primitívny jazyk na písanie ontológií.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000" dirty="0"/>
              <a:t>Je potreba výkonnejšieho ontologického jazyka ako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OWL</a:t>
            </a:r>
            <a:r>
              <a:rPr lang="sk-SK" sz="2000" dirty="0"/>
              <a:t>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Logická</a:t>
            </a:r>
            <a:r>
              <a:rPr lang="sk-SK" sz="2000" dirty="0"/>
              <a:t> vrstva sa môže používať na zdokonalenie ontológie </a:t>
            </a:r>
          </a:p>
          <a:p>
            <a:pPr marL="342900" indent="-342900" eaLnBrk="1" hangingPunct="1"/>
            <a:r>
              <a:rPr lang="sk-SK" sz="2000" dirty="0"/>
              <a:t>		a umožňuje zápis odvodených znalostí.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000" dirty="0"/>
              <a:t>Vrstva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dôkazu</a:t>
            </a:r>
            <a:r>
              <a:rPr lang="sk-SK" sz="2000" dirty="0"/>
              <a:t> a kontroly „</a:t>
            </a:r>
            <a:r>
              <a:rPr lang="sk-SK" sz="2000" dirty="0" err="1"/>
              <a:t>proof</a:t>
            </a:r>
            <a:r>
              <a:rPr lang="sk-SK" sz="2000" dirty="0"/>
              <a:t>“ zahŕňa aktuálne deduktívne procesy, </a:t>
            </a:r>
          </a:p>
          <a:p>
            <a:pPr marL="342900" indent="-342900" eaLnBrk="1" hangingPunct="1"/>
            <a:r>
              <a:rPr lang="sk-SK" sz="2000" dirty="0"/>
              <a:t>		reprezentáciu dôkazov vo web jazykoch a kontrolu ich platnosti. 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000" dirty="0"/>
              <a:t>Napokon vrstva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dôvery</a:t>
            </a:r>
            <a:r>
              <a:rPr lang="sk-SK" sz="2000" dirty="0"/>
              <a:t> sa vynorí prostredníctvom používania </a:t>
            </a:r>
          </a:p>
          <a:p>
            <a:pPr marL="342900" indent="-342900" eaLnBrk="1" hangingPunct="1"/>
            <a:r>
              <a:rPr lang="sk-SK" sz="2000" dirty="0"/>
              <a:t>		elektronického podpisu a doporučení na základe dôvery agentov </a:t>
            </a:r>
          </a:p>
          <a:p>
            <a:pPr marL="342900" indent="-342900" eaLnBrk="1" hangingPunct="1"/>
            <a:r>
              <a:rPr lang="sk-SK" sz="2000" dirty="0"/>
              <a:t>		alebo od </a:t>
            </a:r>
            <a:r>
              <a:rPr lang="sk-SK" sz="2000"/>
              <a:t>raitingových</a:t>
            </a:r>
            <a:r>
              <a:rPr lang="sk-SK" sz="2000" dirty="0"/>
              <a:t> a certifikačných agentúr (dôvera </a:t>
            </a:r>
          </a:p>
          <a:p>
            <a:pPr marL="342900" indent="-342900" eaLnBrk="1" hangingPunct="1"/>
            <a:r>
              <a:rPr lang="sk-SK" sz="2000" dirty="0"/>
              <a:t>		usporiadaná chaotickým spôsobom vlastným internetu).		 </a:t>
            </a:r>
            <a:endParaRPr lang="cs-CZ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166813" y="466725"/>
            <a:ext cx="1806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Osnova:</a:t>
            </a:r>
            <a:endParaRPr lang="cs-CZ" sz="3200" b="1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527175" y="2151063"/>
            <a:ext cx="49720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sk-SK" sz="2400"/>
              <a:t>Aspekty sémantického webu SW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Príklady motivácie pre SW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Technológie sémantického webu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Explicitné metadáta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Ontológie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Logika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Agenti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Vrstvový prístup</a:t>
            </a:r>
            <a:endParaRPr lang="cs-CZ" sz="24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72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Aspekty sémantického webu</a:t>
            </a:r>
            <a:endParaRPr lang="cs-CZ" sz="3200" b="1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55650" y="1700213"/>
            <a:ext cx="7186613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400"/>
              <a:t>Najviac používané prostriedky práce s webom sú </a:t>
            </a:r>
          </a:p>
          <a:p>
            <a:pPr marL="342900" indent="-342900" eaLnBrk="1" hangingPunct="1"/>
            <a:r>
              <a:rPr lang="sk-SK" sz="2400"/>
              <a:t>prehľadávacie stroje </a:t>
            </a:r>
            <a:r>
              <a:rPr lang="en-US" sz="2400"/>
              <a:t>- </a:t>
            </a:r>
            <a:r>
              <a:rPr lang="sk-SK" sz="2400"/>
              <a:t>na báze</a:t>
            </a:r>
            <a:r>
              <a:rPr lang="en-US" sz="2400"/>
              <a:t> </a:t>
            </a:r>
            <a:r>
              <a:rPr lang="sk-SK" sz="2400"/>
              <a:t>kľúčových </a:t>
            </a:r>
            <a:endParaRPr lang="en-US" sz="2400"/>
          </a:p>
          <a:p>
            <a:pPr marL="342900" indent="-342900" eaLnBrk="1" hangingPunct="1"/>
            <a:r>
              <a:rPr lang="sk-SK" sz="2400"/>
              <a:t>slov (Google</a:t>
            </a:r>
            <a:r>
              <a:rPr lang="en-US" sz="2400"/>
              <a:t>,</a:t>
            </a:r>
            <a:r>
              <a:rPr lang="sk-SK" sz="2400"/>
              <a:t> Alta Vista, Yahoo).</a:t>
            </a:r>
          </a:p>
          <a:p>
            <a:pPr marL="342900" indent="-342900" eaLnBrk="1" hangingPunct="1"/>
            <a:endParaRPr lang="sk-SK" sz="2400"/>
          </a:p>
          <a:p>
            <a:pPr marL="342900" indent="-342900" eaLnBrk="1" hangingPunct="1"/>
            <a:r>
              <a:rPr lang="sk-SK" sz="2400"/>
              <a:t>Web je úspešný, ale sú s ním spojené problémy: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sk-SK" sz="2400"/>
              <a:t>Vysoká návratnosť ale nízka presnosť.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sk-SK" sz="2400"/>
              <a:t>Nízka alebo žiadna návratnosť.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sk-SK" sz="2400"/>
              <a:t>Výsledky sú senzitívne na používaný slovník.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sk-SK" sz="2400"/>
              <a:t>Výsledky sú jednoduché web stránky.</a:t>
            </a:r>
          </a:p>
          <a:p>
            <a:pPr marL="342900" indent="-342900" eaLnBrk="1" hangingPunct="1"/>
            <a:endParaRPr lang="sk-SK" sz="2400"/>
          </a:p>
          <a:p>
            <a:pPr marL="342900" indent="-342900" eaLnBrk="1" hangingPunct="1"/>
            <a:r>
              <a:rPr lang="sk-SK" sz="2400"/>
              <a:t>Technológie prehľadávacích strojov sa vyvíjajú,</a:t>
            </a:r>
          </a:p>
          <a:p>
            <a:pPr marL="342900" indent="-342900" eaLnBrk="1" hangingPunct="1"/>
            <a:r>
              <a:rPr lang="sk-SK" sz="2400"/>
              <a:t>ale problémy webu sú tie isté, pretože obsah webu </a:t>
            </a:r>
          </a:p>
          <a:p>
            <a:pPr marL="342900" indent="-342900" eaLnBrk="1" hangingPunct="1"/>
            <a:r>
              <a:rPr lang="sk-SK" sz="2400"/>
              <a:t>je pre stroje nečitateľný.</a:t>
            </a:r>
            <a:endParaRPr lang="cs-CZ" sz="240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729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Aspekty sémantického webu</a:t>
            </a:r>
            <a:endParaRPr lang="cs-CZ" sz="3200" b="1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01663" y="1700213"/>
            <a:ext cx="8624887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400"/>
              <a:t>Ako by mohla byť súčasná situácia zlepšená?</a:t>
            </a:r>
          </a:p>
          <a:p>
            <a:pPr marL="342900" indent="-342900" eaLnBrk="1" hangingPunct="1"/>
            <a:r>
              <a:rPr lang="sk-SK" sz="2400"/>
              <a:t>1. Na web, taký aký je, aplikovať sofistikované metódy </a:t>
            </a:r>
          </a:p>
          <a:p>
            <a:pPr marL="342900" indent="-342900" eaLnBrk="1" hangingPunct="1"/>
            <a:r>
              <a:rPr lang="sk-SK" sz="2400"/>
              <a:t>	(UI, výpočtová lingvistika</a:t>
            </a:r>
            <a:r>
              <a:rPr lang="en-US" sz="2400"/>
              <a:t>, s</a:t>
            </a:r>
            <a:r>
              <a:rPr lang="sk-SK" sz="2400"/>
              <a:t>émantické siete) </a:t>
            </a:r>
          </a:p>
          <a:p>
            <a:pPr marL="342900" indent="-342900" eaLnBrk="1" hangingPunct="1"/>
            <a:r>
              <a:rPr lang="sk-SK" sz="2400"/>
              <a:t>	- ambiciózna úloha.</a:t>
            </a:r>
          </a:p>
          <a:p>
            <a:pPr marL="342900" indent="-342900" eaLnBrk="1" hangingPunct="1"/>
            <a:r>
              <a:rPr lang="sk-SK" sz="2400"/>
              <a:t>2. Najprv reprezentovať obsah webu vo forme spracovateľnej </a:t>
            </a:r>
          </a:p>
          <a:p>
            <a:pPr marL="342900" indent="-342900" eaLnBrk="1" hangingPunct="1"/>
            <a:r>
              <a:rPr lang="sk-SK" sz="2400"/>
              <a:t>	strojom a na ňu aplikovať UI metódy.</a:t>
            </a:r>
          </a:p>
          <a:p>
            <a:pPr marL="342900" indent="-342900" eaLnBrk="1" hangingPunct="1"/>
            <a:endParaRPr lang="sk-SK" sz="2400"/>
          </a:p>
          <a:p>
            <a:pPr marL="342900" indent="-342900" eaLnBrk="1" hangingPunct="1"/>
            <a:r>
              <a:rPr lang="sk-SK" sz="2400"/>
              <a:t>SW nemá byť paralelný k existujúcemu webu.</a:t>
            </a:r>
          </a:p>
          <a:p>
            <a:pPr marL="342900" indent="-342900" eaLnBrk="1" hangingPunct="1"/>
            <a:r>
              <a:rPr lang="sk-SK" sz="2400"/>
              <a:t>SW je propagovaný W3C (World Wide Web Consortium).</a:t>
            </a:r>
          </a:p>
          <a:p>
            <a:pPr marL="342900" indent="-342900" eaLnBrk="1" hangingPunct="1"/>
            <a:r>
              <a:rPr lang="sk-SK" sz="2400"/>
              <a:t>Tim Berners-Lee v 80-tych rokoch.</a:t>
            </a:r>
          </a:p>
          <a:p>
            <a:pPr marL="342900" indent="-342900" eaLnBrk="1" hangingPunct="1"/>
            <a:r>
              <a:rPr lang="sk-SK" sz="2400"/>
              <a:t>Vývoj SW má aj industriálnu dôležitosť.</a:t>
            </a:r>
            <a:endParaRPr lang="cs-CZ" sz="240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55650" y="260350"/>
            <a:ext cx="52609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Príklady motivácie pre SW</a:t>
            </a:r>
          </a:p>
          <a:p>
            <a:pPr eaLnBrk="1" hangingPunct="1"/>
            <a:r>
              <a:rPr lang="sk-SK" sz="3200" b="1" i="1"/>
              <a:t>Znalostný manažment</a:t>
            </a:r>
            <a:endParaRPr lang="cs-CZ" sz="3200" b="1" i="1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55650" y="1989138"/>
            <a:ext cx="8167688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400"/>
              <a:t>Úlohou SW je rozvíjať pokročilejšie systémy ZM: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Znalosti budú organizované v konceptuálnom priestore</a:t>
            </a:r>
          </a:p>
          <a:p>
            <a:pPr marL="342900" indent="-342900" eaLnBrk="1" hangingPunct="1"/>
            <a:r>
              <a:rPr lang="sk-SK" sz="2400"/>
              <a:t>	podľa ich významu.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SW bude podporovať udržiavanie znalostí (kontrola </a:t>
            </a:r>
          </a:p>
          <a:p>
            <a:pPr marL="342900" indent="-342900" eaLnBrk="1" hangingPunct="1"/>
            <a:r>
              <a:rPr lang="sk-SK" sz="2400"/>
              <a:t>	nekonzistentnosti, extrakcia nových znalostí).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Vyhľadávanie pomocou kľúčových slov bude nahradené</a:t>
            </a:r>
          </a:p>
          <a:p>
            <a:pPr marL="342900" indent="-342900" eaLnBrk="1" hangingPunct="1"/>
            <a:r>
              <a:rPr lang="sk-SK" sz="2400"/>
              <a:t>	„query answering“ formou priateľskou človeku.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Bude podporovaná odpoveď z viacerých dokumentov.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Bude možné definovať kto môže byť príjemcom </a:t>
            </a:r>
          </a:p>
          <a:p>
            <a:pPr marL="342900" indent="-342900" eaLnBrk="1" hangingPunct="1"/>
            <a:r>
              <a:rPr lang="sk-SK" sz="2400"/>
              <a:t>	určitej informácie.</a:t>
            </a:r>
            <a:endParaRPr lang="cs-CZ" sz="240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84213" y="260350"/>
            <a:ext cx="6067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Príklady motivácie pre SW</a:t>
            </a:r>
          </a:p>
          <a:p>
            <a:pPr eaLnBrk="1" hangingPunct="1"/>
            <a:r>
              <a:rPr lang="sk-SK" sz="3200" b="1" i="1"/>
              <a:t>Elektronický obchod typu B2C</a:t>
            </a:r>
            <a:endParaRPr lang="cs-CZ" sz="3200" b="1" i="1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11225" y="1773238"/>
            <a:ext cx="768985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B2C (</a:t>
            </a:r>
            <a:r>
              <a:rPr lang="sk-SK" sz="2400" dirty="0" err="1"/>
              <a:t>businiess-to-consumer</a:t>
            </a:r>
            <a:r>
              <a:rPr lang="sk-SK" sz="2400" dirty="0"/>
              <a:t>) </a:t>
            </a:r>
            <a:r>
              <a:rPr lang="en-US" sz="2400" dirty="0"/>
              <a:t>- </a:t>
            </a:r>
            <a:r>
              <a:rPr lang="sk-SK" sz="2400" dirty="0"/>
              <a:t>elektronický obchod</a:t>
            </a:r>
          </a:p>
          <a:p>
            <a:pPr marL="342900" indent="-342900" eaLnBrk="1" hangingPunct="1">
              <a:defRPr/>
            </a:pPr>
            <a:r>
              <a:rPr lang="en-US" sz="2400" dirty="0"/>
              <a:t>		</a:t>
            </a:r>
            <a:r>
              <a:rPr lang="sk-SK" sz="2400" dirty="0"/>
              <a:t>typu biznis </a:t>
            </a:r>
            <a:r>
              <a:rPr lang="sk-SK" sz="2400"/>
              <a:t>- konzument</a:t>
            </a:r>
            <a:endParaRPr lang="sk-SK" sz="2400" dirty="0"/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dominantná komerčná aktivita používateľa Internetu 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en-US" sz="2400" dirty="0"/>
              <a:t>p</a:t>
            </a:r>
            <a:r>
              <a:rPr lang="sk-SK" sz="2400" dirty="0" err="1"/>
              <a:t>oužívateľ</a:t>
            </a:r>
            <a:r>
              <a:rPr lang="sk-SK" sz="2400" dirty="0"/>
              <a:t> manuálne prehľadáva </a:t>
            </a:r>
            <a:endParaRPr lang="en-US" sz="2400" dirty="0"/>
          </a:p>
          <a:p>
            <a:pPr marL="342900" indent="-342900" eaLnBrk="1" hangingPunct="1">
              <a:defRPr/>
            </a:pPr>
            <a:r>
              <a:rPr lang="en-US" sz="2400" dirty="0"/>
              <a:t>		</a:t>
            </a:r>
            <a:r>
              <a:rPr lang="sk-SK" sz="2400" dirty="0"/>
              <a:t>ponuky on-line obchodov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sk-SK" sz="2400" dirty="0"/>
              <a:t>časovo náročné</a:t>
            </a:r>
            <a:r>
              <a:rPr lang="en-US" sz="2400" dirty="0"/>
              <a:t> (</a:t>
            </a:r>
            <a:r>
              <a:rPr lang="sk-SK" sz="2400" dirty="0"/>
              <a:t>navštívených obchodov je zopár</a:t>
            </a:r>
            <a:r>
              <a:rPr lang="en-US" sz="2400" dirty="0"/>
              <a:t>)</a:t>
            </a:r>
            <a:endParaRPr lang="sk-SK" sz="2400" dirty="0"/>
          </a:p>
          <a:p>
            <a:pPr marL="342900" indent="-342900" eaLnBrk="1" hangingPunct="1">
              <a:defRPr/>
            </a:pPr>
            <a:endParaRPr lang="en-US" sz="2400" dirty="0"/>
          </a:p>
          <a:p>
            <a:pPr marL="342900" indent="-342900" eaLnBrk="1" hangingPunct="1">
              <a:defRPr/>
            </a:pPr>
            <a:r>
              <a:rPr lang="sk-SK" sz="2400" dirty="0"/>
              <a:t>Riešenie: </a:t>
            </a:r>
            <a:r>
              <a:rPr lang="sk-SK" sz="2400" dirty="0">
                <a:solidFill>
                  <a:schemeClr val="accent5">
                    <a:lumMod val="50000"/>
                  </a:schemeClr>
                </a:solidFill>
              </a:rPr>
              <a:t>„</a:t>
            </a:r>
            <a:r>
              <a:rPr lang="sk-SK" sz="2400" dirty="0" err="1">
                <a:solidFill>
                  <a:schemeClr val="accent5">
                    <a:lumMod val="50000"/>
                  </a:schemeClr>
                </a:solidFill>
              </a:rPr>
              <a:t>wrapers</a:t>
            </a:r>
            <a:r>
              <a:rPr lang="sk-SK" sz="2400" dirty="0">
                <a:solidFill>
                  <a:schemeClr val="accent5">
                    <a:lumMod val="50000"/>
                  </a:schemeClr>
                </a:solidFill>
              </a:rPr>
              <a:t>“</a:t>
            </a:r>
            <a:r>
              <a:rPr lang="sk-SK" sz="2400" dirty="0"/>
              <a:t> –</a:t>
            </a:r>
            <a:r>
              <a:rPr lang="en-US" sz="2400" dirty="0"/>
              <a:t> </a:t>
            </a:r>
            <a:r>
              <a:rPr lang="sk-SK" sz="2400" dirty="0"/>
              <a:t>obálky, programy extrahujúce </a:t>
            </a:r>
          </a:p>
          <a:p>
            <a:pPr marL="342900" indent="-342900" eaLnBrk="1" hangingPunct="1">
              <a:defRPr/>
            </a:pPr>
            <a:r>
              <a:rPr lang="sk-SK" sz="2400" dirty="0"/>
              <a:t>informácie z on-line obchodov</a:t>
            </a:r>
            <a:r>
              <a:rPr lang="en-US" sz="2400" dirty="0"/>
              <a:t> - n</a:t>
            </a:r>
            <a:r>
              <a:rPr lang="sk-SK" sz="2400" dirty="0" err="1"/>
              <a:t>evýhody</a:t>
            </a:r>
            <a:r>
              <a:rPr lang="sk-SK" sz="2400" dirty="0"/>
              <a:t>: 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sk-SK" sz="2400" dirty="0"/>
              <a:t>vyhľadávanie cez kľúčové slová je nepresné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sk-SK" sz="2400" dirty="0"/>
              <a:t>informácie sú limitované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sk-SK" sz="2400" dirty="0"/>
              <a:t>je to konzument času</a:t>
            </a:r>
          </a:p>
          <a:p>
            <a:pPr marL="342900" indent="-342900" eaLnBrk="1" hangingPunct="1">
              <a:buFontTx/>
              <a:buChar char="•"/>
              <a:defRPr/>
            </a:pPr>
            <a:r>
              <a:rPr lang="sk-SK" sz="2400" dirty="0"/>
              <a:t>vyžadujú drahé preprogramovanie on-line obchodov</a:t>
            </a:r>
            <a:endParaRPr lang="cs-CZ" sz="2400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55650" y="260350"/>
            <a:ext cx="6067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3200" b="1"/>
              <a:t>Príklady motivácie pre SW</a:t>
            </a:r>
          </a:p>
          <a:p>
            <a:r>
              <a:rPr lang="sk-SK" sz="3200" b="1" i="1"/>
              <a:t>Elektronický obchod typu B2C</a:t>
            </a:r>
            <a:endParaRPr lang="cs-CZ" sz="3200" b="1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00113" y="2133600"/>
            <a:ext cx="7837487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400"/>
              <a:t>SW umožní vývoj soft agentov, ktorí budú interpretovať</a:t>
            </a:r>
          </a:p>
          <a:p>
            <a:pPr marL="342900" indent="-342900" eaLnBrk="1" hangingPunct="1"/>
            <a:r>
              <a:rPr lang="sk-SK" sz="2400"/>
              <a:t>a vysvetľovať informácie o produktoch: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en-US" sz="2400"/>
              <a:t>i</a:t>
            </a:r>
            <a:r>
              <a:rPr lang="sk-SK" sz="2400"/>
              <a:t>nformácie o cenách a vlastnostiach produktov,</a:t>
            </a:r>
          </a:p>
          <a:p>
            <a:pPr marL="342900" indent="-342900" eaLnBrk="1" hangingPunct="1"/>
            <a:r>
              <a:rPr lang="en-US" sz="2400"/>
              <a:t>	</a:t>
            </a:r>
            <a:r>
              <a:rPr lang="sk-SK" sz="2400"/>
              <a:t>	ktoré budú extrahované korektne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en-US" sz="2400"/>
              <a:t>i</a:t>
            </a:r>
            <a:r>
              <a:rPr lang="sk-SK" sz="2400"/>
              <a:t>nformácie o reputácii on-line obchodu </a:t>
            </a:r>
          </a:p>
          <a:p>
            <a:pPr marL="342900" indent="-342900" eaLnBrk="1" hangingPunct="1"/>
            <a:r>
              <a:rPr lang="en-US" sz="2400"/>
              <a:t>	</a:t>
            </a:r>
            <a:r>
              <a:rPr lang="sk-SK" sz="2400"/>
              <a:t>	od nezávislých agentúr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en-US" sz="2400"/>
              <a:t>n</a:t>
            </a:r>
            <a:r>
              <a:rPr lang="sk-SK" sz="2400"/>
              <a:t>ebude potrebné programovanie „wrapers“ obálok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en-US" sz="2400"/>
              <a:t>s</a:t>
            </a:r>
            <a:r>
              <a:rPr lang="sk-SK" sz="2400"/>
              <a:t>ofistikovaní nákupní agenti budú schopní realizovať </a:t>
            </a:r>
          </a:p>
          <a:p>
            <a:pPr marL="342900" indent="-342900" eaLnBrk="1" hangingPunct="1"/>
            <a:r>
              <a:rPr lang="en-US" sz="2400"/>
              <a:t>	</a:t>
            </a:r>
            <a:r>
              <a:rPr lang="sk-SK" sz="2400"/>
              <a:t>	automatické vyjednávania namiesto kupujúceho </a:t>
            </a:r>
          </a:p>
          <a:p>
            <a:pPr marL="342900" indent="-342900" eaLnBrk="1" hangingPunct="1"/>
            <a:endParaRPr lang="cs-CZ" sz="240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55650" y="260350"/>
            <a:ext cx="6067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3200" b="1"/>
              <a:t>Príklady motivácie pre SW</a:t>
            </a:r>
          </a:p>
          <a:p>
            <a:r>
              <a:rPr lang="sk-SK" sz="3200" b="1" i="1"/>
              <a:t>Elektronický obchod typu B2B</a:t>
            </a:r>
            <a:endParaRPr lang="cs-CZ" sz="3200" b="1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00113" y="2205038"/>
            <a:ext cx="76517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sk-SK" sz="2400"/>
              <a:t>B2B (business-to-business) </a:t>
            </a:r>
            <a:r>
              <a:rPr lang="en-US" sz="2400"/>
              <a:t>-</a:t>
            </a:r>
            <a:r>
              <a:rPr lang="sk-SK" sz="2400"/>
              <a:t> elektronický obchod </a:t>
            </a:r>
          </a:p>
          <a:p>
            <a:pPr marL="342900" indent="-342900" eaLnBrk="1" hangingPunct="1"/>
            <a:r>
              <a:rPr lang="sk-SK" sz="2400"/>
              <a:t>typu biznis - biznis. </a:t>
            </a:r>
          </a:p>
          <a:p>
            <a:pPr marL="342900" indent="-342900" eaLnBrk="1" hangingPunct="1"/>
            <a:r>
              <a:rPr lang="sk-SK" sz="2400"/>
              <a:t>Tradične tento obchod používa prístup EDI (Electronic </a:t>
            </a:r>
          </a:p>
          <a:p>
            <a:pPr marL="342900" indent="-342900" eaLnBrk="1" hangingPunct="1"/>
            <a:r>
              <a:rPr lang="sk-SK" sz="2400"/>
              <a:t>Data Interchange), ktorý má svoje nevýhody: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komplikovaný, zrozumiteľný iba expertom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náročný na programovanie a udržiavanie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náchylný k chybovosti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sk-SK" sz="2400"/>
              <a:t>každá B2B komunikácia vyžaduje osobitné </a:t>
            </a:r>
          </a:p>
          <a:p>
            <a:pPr marL="342900" indent="-342900" eaLnBrk="1" hangingPunct="1"/>
            <a:r>
              <a:rPr lang="en-US" sz="2400"/>
              <a:t>	</a:t>
            </a:r>
            <a:r>
              <a:rPr lang="sk-SK" sz="2400"/>
              <a:t>	programovanie, čím sa komunikácia predražuje</a:t>
            </a:r>
            <a:endParaRPr lang="cs-CZ" sz="240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2304</TotalTime>
  <Words>2057</Words>
  <Application>Microsoft Office PowerPoint</Application>
  <PresentationFormat>Prezentácia na obrazovke (4:3)</PresentationFormat>
  <Paragraphs>320</Paragraphs>
  <Slides>27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Wingdings</vt:lpstr>
      <vt:lpstr>Vrstvy</vt:lpstr>
      <vt:lpstr>Aspekty sémantického webu  a motivácia vzniku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Kika</dc:creator>
  <cp:lastModifiedBy>Kristina Machova</cp:lastModifiedBy>
  <cp:revision>79</cp:revision>
  <dcterms:created xsi:type="dcterms:W3CDTF">2007-08-31T13:42:21Z</dcterms:created>
  <dcterms:modified xsi:type="dcterms:W3CDTF">2022-09-27T13:50:59Z</dcterms:modified>
</cp:coreProperties>
</file>