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78" r:id="rId11"/>
    <p:sldId id="399" r:id="rId12"/>
    <p:sldId id="400" r:id="rId13"/>
    <p:sldId id="401" r:id="rId14"/>
    <p:sldId id="403" r:id="rId15"/>
    <p:sldId id="405" r:id="rId16"/>
    <p:sldId id="402" r:id="rId17"/>
    <p:sldId id="407" r:id="rId18"/>
    <p:sldId id="406" r:id="rId19"/>
    <p:sldId id="408" r:id="rId20"/>
    <p:sldId id="409" r:id="rId21"/>
    <p:sldId id="404" r:id="rId22"/>
    <p:sldId id="3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0000"/>
    <a:srgbClr val="485E82"/>
    <a:srgbClr val="898989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SVM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Arial"/>
                <a:cs typeface="Arial"/>
              </a:rPr>
              <a:t>SVM (</a:t>
            </a:r>
            <a:r>
              <a:rPr lang="en-GB" sz="4000" dirty="0">
                <a:latin typeface="Arial"/>
                <a:cs typeface="Arial"/>
              </a:rPr>
              <a:t>Support Vectors Machine</a:t>
            </a:r>
            <a:r>
              <a:rPr lang="sk-SK" sz="4000" dirty="0">
                <a:latin typeface="Arial"/>
                <a:cs typeface="Arial"/>
              </a:rPr>
              <a:t>s)</a:t>
            </a:r>
            <a:br>
              <a:rPr lang="sk-SK" sz="4000" dirty="0">
                <a:latin typeface="Arial"/>
                <a:cs typeface="Arial"/>
              </a:rPr>
            </a:br>
            <a:r>
              <a:rPr lang="sk-SK" sz="4000" dirty="0">
                <a:latin typeface="Arial"/>
                <a:cs typeface="Arial"/>
              </a:rPr>
              <a:t>Stroje podporných vektorov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407487"/>
            <a:ext cx="8534400" cy="4246062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7E0000"/>
                </a:solidFill>
              </a:rPr>
              <a:t>Príliš tenké rozpätie je problém!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898989"/>
                </a:solidFill>
              </a:rPr>
              <a:t>Dostatočná vzdialenosť klasifikovaného príkladu od deliacej </a:t>
            </a:r>
            <a:r>
              <a:rPr lang="sk-SK" dirty="0" err="1">
                <a:solidFill>
                  <a:srgbClr val="898989"/>
                </a:solidFill>
              </a:rPr>
              <a:t>hyper</a:t>
            </a:r>
            <a:r>
              <a:rPr lang="sk-SK" dirty="0">
                <a:solidFill>
                  <a:srgbClr val="898989"/>
                </a:solidFill>
              </a:rPr>
              <a:t>-plochy je zárukou toho, že nové príklady (na ktorých nebol SVM trénovaný) budú správne klasifikované.</a:t>
            </a:r>
          </a:p>
          <a:p>
            <a:pPr marL="0" indent="0" eaLnBrk="1" hangingPunct="1">
              <a:buNone/>
            </a:pPr>
            <a:r>
              <a:rPr lang="sk-SK" altLang="sk-SK" b="1" dirty="0"/>
              <a:t>Riešenie</a:t>
            </a:r>
            <a:r>
              <a:rPr lang="sk-SK" altLang="sk-SK" dirty="0"/>
              <a:t>: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/>
              <a:t>Obetujeme chybnú klasifikáciu zopár </a:t>
            </a:r>
            <a:r>
              <a:rPr lang="sk-SK" dirty="0" err="1"/>
              <a:t>trénovacích</a:t>
            </a:r>
            <a:r>
              <a:rPr lang="sk-SK" dirty="0"/>
              <a:t> príkladov za lepšiu klasifikáciu zvyšnej väčšiny, teda použijeme takzvané </a:t>
            </a:r>
            <a:r>
              <a:rPr lang="sk-SK" b="1" dirty="0">
                <a:solidFill>
                  <a:srgbClr val="006666"/>
                </a:solidFill>
              </a:rPr>
              <a:t>mäkké okraje (</a:t>
            </a:r>
            <a:r>
              <a:rPr lang="en-GB" b="1" dirty="0">
                <a:solidFill>
                  <a:srgbClr val="006666"/>
                </a:solidFill>
              </a:rPr>
              <a:t>soft margins</a:t>
            </a:r>
            <a:r>
              <a:rPr lang="sk-SK" b="1" dirty="0">
                <a:solidFill>
                  <a:srgbClr val="006666"/>
                </a:solidFill>
              </a:rPr>
              <a:t>)</a:t>
            </a:r>
            <a:r>
              <a:rPr lang="sk-SK" b="1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dirty="0"/>
              <a:t>Vznikne </a:t>
            </a:r>
            <a:r>
              <a:rPr lang="sk-SK" altLang="sk-SK" b="1" dirty="0" err="1"/>
              <a:t>K</a:t>
            </a:r>
            <a:r>
              <a:rPr lang="sk-SK" b="1" dirty="0" err="1"/>
              <a:t>lasifikátor</a:t>
            </a:r>
            <a:r>
              <a:rPr lang="sk-SK" b="1" dirty="0"/>
              <a:t> mäkkých okrajov - </a:t>
            </a:r>
            <a:r>
              <a:rPr lang="en-GB" b="1" dirty="0">
                <a:solidFill>
                  <a:srgbClr val="7E0000"/>
                </a:solidFill>
              </a:rPr>
              <a:t>Soft Margin Classifier</a:t>
            </a:r>
            <a:r>
              <a:rPr lang="sk-SK" dirty="0"/>
              <a:t> (známy aj ako </a:t>
            </a:r>
            <a:r>
              <a:rPr lang="sk-SK" dirty="0" err="1"/>
              <a:t>Klasifikátor</a:t>
            </a:r>
            <a:r>
              <a:rPr lang="sk-SK" dirty="0"/>
              <a:t> podporných vektorov).</a:t>
            </a:r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20429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308059"/>
            <a:ext cx="8534400" cy="4595591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Dovolí, aby niektoré </a:t>
            </a:r>
            <a:r>
              <a:rPr lang="sk-SK" sz="2000" dirty="0" err="1"/>
              <a:t>trénovacie</a:t>
            </a:r>
            <a:r>
              <a:rPr lang="sk-SK" sz="2000" dirty="0"/>
              <a:t> príklady boli vo vnútri rozpätia.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Môžu byť buď na správnej strane deliacej </a:t>
            </a:r>
            <a:r>
              <a:rPr lang="sk-SK" sz="2000" dirty="0" err="1"/>
              <a:t>hyper</a:t>
            </a:r>
            <a:r>
              <a:rPr lang="sk-SK" sz="2000" dirty="0"/>
              <a:t>-plochy, alebo môžu dokonca padnúť aj na opačnú stranu </a:t>
            </a:r>
            <a:r>
              <a:rPr lang="sk-SK" sz="2000" dirty="0" err="1"/>
              <a:t>hyper</a:t>
            </a:r>
            <a:r>
              <a:rPr lang="sk-SK" sz="2000" dirty="0"/>
              <a:t>-plochy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>
                <a:solidFill>
                  <a:srgbClr val="006666"/>
                </a:solidFill>
              </a:rPr>
              <a:t>Pripúšťa sa teda chybná klasifikácia zopár príkladov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aj keď je to nevýhoda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- nevítaný úkaz</a:t>
            </a:r>
            <a:r>
              <a:rPr lang="sk-SK" sz="2000" dirty="0"/>
              <a:t>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Riešením tohto problému je </a:t>
            </a:r>
          </a:p>
          <a:p>
            <a:pPr marL="0" indent="0" eaLnBrk="1" hangingPunct="1">
              <a:buNone/>
            </a:pPr>
            <a:r>
              <a:rPr lang="sk-SK" sz="2000" dirty="0">
                <a:solidFill>
                  <a:srgbClr val="7E0000"/>
                </a:solidFill>
              </a:rPr>
              <a:t>	ďalšia optimalizácia</a:t>
            </a:r>
            <a:endParaRPr lang="en-US" altLang="sk-SK" dirty="0">
              <a:solidFill>
                <a:srgbClr val="7E00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8835D4-BEF8-4B31-AEE5-9AEFAD9E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56" y="3438941"/>
            <a:ext cx="2738095" cy="18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s nelineárnou rozhodovacou hranicou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9213" y="1414695"/>
            <a:ext cx="8005916" cy="402861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 err="1">
                <a:solidFill>
                  <a:srgbClr val="7E0000"/>
                </a:solidFill>
              </a:rPr>
              <a:t>Classification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with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Non-linear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Decision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Boundaries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praxi máme často k dispozícii dáta, ktoré vyžadujú skôr hranicu simulovanú nelineárnou funkciou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kvadratickou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kubickou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 err="1"/>
              <a:t>polynomiálnou</a:t>
            </a:r>
            <a:r>
              <a:rPr lang="sk-SK" sz="2000" dirty="0"/>
              <a:t> funkciou vyššieho rádu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Najjednoduchšie je použiť </a:t>
            </a:r>
            <a:r>
              <a:rPr lang="sk-SK" sz="2000" dirty="0" err="1"/>
              <a:t>Klasifikátor</a:t>
            </a:r>
            <a:r>
              <a:rPr lang="sk-SK" sz="2000" dirty="0"/>
              <a:t> s nelineárnou rozhodovacou hranicou.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Avšak to môže viesť k obrovskému množstvu atribútov a nezvládnuteľnej výpočtovej zložitosti.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takom prípade lepšie použiť </a:t>
            </a:r>
            <a:r>
              <a:rPr lang="sk-SK" sz="2000" b="1" dirty="0" err="1">
                <a:solidFill>
                  <a:srgbClr val="006666"/>
                </a:solidFill>
              </a:rPr>
              <a:t>kernelove</a:t>
            </a:r>
            <a:r>
              <a:rPr lang="sk-SK" sz="2000" b="1" dirty="0">
                <a:solidFill>
                  <a:srgbClr val="006666"/>
                </a:solidFill>
              </a:rPr>
              <a:t> funkcie </a:t>
            </a:r>
            <a:r>
              <a:rPr lang="sk-SK" sz="2000" dirty="0"/>
              <a:t>a  </a:t>
            </a:r>
            <a:r>
              <a:rPr lang="sk-SK" sz="2000" b="1" dirty="0">
                <a:solidFill>
                  <a:srgbClr val="006666"/>
                </a:solidFill>
              </a:rPr>
              <a:t>Stroj podporných vektorov</a:t>
            </a:r>
            <a:r>
              <a:rPr lang="sk-SK" sz="2000" dirty="0"/>
              <a:t> (jeden) </a:t>
            </a:r>
            <a:r>
              <a:rPr lang="sk-SK" sz="2000" dirty="0">
                <a:solidFill>
                  <a:srgbClr val="006666"/>
                </a:solidFill>
              </a:rPr>
              <a:t>SVM</a:t>
            </a:r>
            <a:r>
              <a:rPr lang="sk-SK" sz="2000" dirty="0"/>
              <a:t>. </a:t>
            </a:r>
            <a:endParaRPr lang="en-US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338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Stroj podporných vektorov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080399"/>
            <a:ext cx="8005916" cy="1977434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7E0000"/>
                </a:solidFill>
              </a:rPr>
              <a:t>SVM - Support </a:t>
            </a:r>
            <a:r>
              <a:rPr lang="sk-SK" sz="1800" b="1" dirty="0" err="1">
                <a:solidFill>
                  <a:srgbClr val="7E0000"/>
                </a:solidFill>
              </a:rPr>
              <a:t>Vector</a:t>
            </a:r>
            <a:r>
              <a:rPr lang="sk-SK" sz="1800" b="1" dirty="0">
                <a:solidFill>
                  <a:srgbClr val="7E0000"/>
                </a:solidFill>
              </a:rPr>
              <a:t> </a:t>
            </a:r>
            <a:r>
              <a:rPr lang="sk-SK" sz="1800" b="1" dirty="0" err="1">
                <a:solidFill>
                  <a:srgbClr val="7E0000"/>
                </a:solidFill>
              </a:rPr>
              <a:t>Machine</a:t>
            </a:r>
            <a:endParaRPr lang="sk-SK" sz="1800" b="1" dirty="0">
              <a:solidFill>
                <a:srgbClr val="7E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SVM je možné použiť aj v priestore príkladov s vysokou </a:t>
            </a:r>
            <a:r>
              <a:rPr lang="sk-SK" sz="1800" dirty="0" err="1"/>
              <a:t>dimenzionalitou</a:t>
            </a:r>
            <a:r>
              <a:rPr lang="sk-SK" sz="1800" dirty="0"/>
              <a:t> vďaka transformácii pomocou </a:t>
            </a:r>
            <a:r>
              <a:rPr lang="sk-SK" sz="1800" b="1" dirty="0" err="1">
                <a:solidFill>
                  <a:srgbClr val="006666"/>
                </a:solidFill>
              </a:rPr>
              <a:t>kernelovej</a:t>
            </a:r>
            <a:r>
              <a:rPr lang="sk-SK" sz="1800" b="1" dirty="0">
                <a:solidFill>
                  <a:srgbClr val="006666"/>
                </a:solidFill>
              </a:rPr>
              <a:t> metódy</a:t>
            </a:r>
            <a:r>
              <a:rPr lang="sk-SK" sz="18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/>
              <a:t>Pracuje s lineárnym, </a:t>
            </a:r>
            <a:r>
              <a:rPr lang="sk-SK" altLang="sk-SK" sz="1800" dirty="0" err="1"/>
              <a:t>polynomiálnym</a:t>
            </a:r>
            <a:r>
              <a:rPr lang="sk-SK" altLang="sk-SK" sz="1800" dirty="0"/>
              <a:t> aj nelineárnym </a:t>
            </a:r>
            <a:r>
              <a:rPr lang="sk-SK" altLang="sk-SK" sz="1800" dirty="0" err="1"/>
              <a:t>kernelom</a:t>
            </a:r>
            <a:endParaRPr lang="sk-SK" altLang="sk-SK" sz="1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Populárna alternatíva nelineárneho </a:t>
            </a:r>
            <a:r>
              <a:rPr lang="sk-SK" sz="1800" dirty="0" err="1"/>
              <a:t>kernela</a:t>
            </a:r>
            <a:r>
              <a:rPr lang="sk-SK" sz="1800" dirty="0"/>
              <a:t> je </a:t>
            </a:r>
            <a:r>
              <a:rPr lang="sk-SK" sz="1800" dirty="0">
                <a:solidFill>
                  <a:srgbClr val="7E0000"/>
                </a:solidFill>
              </a:rPr>
              <a:t>radiálny </a:t>
            </a:r>
            <a:r>
              <a:rPr lang="sk-SK" sz="1800" dirty="0" err="1">
                <a:solidFill>
                  <a:srgbClr val="7E0000"/>
                </a:solidFill>
              </a:rPr>
              <a:t>kernel</a:t>
            </a:r>
            <a:r>
              <a:rPr lang="sk-SK" sz="1800" dirty="0"/>
              <a:t>.</a:t>
            </a:r>
          </a:p>
          <a:p>
            <a:pPr marL="0" indent="0" eaLnBrk="1" hangingPunct="1">
              <a:buNone/>
            </a:pPr>
            <a:r>
              <a:rPr lang="sk-SK" altLang="sk-SK" sz="1800" b="1" dirty="0"/>
              <a:t>SVM na nelineárnych dátach</a:t>
            </a:r>
            <a:endParaRPr lang="sk-SK" sz="2000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95071E-40D7-42FE-AAB9-52417898E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28691"/>
            <a:ext cx="6408712" cy="306805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3BA5992-2E49-4683-A0D9-7202EC06E7BB}"/>
              </a:ext>
            </a:extLst>
          </p:cNvPr>
          <p:cNvSpPr txBox="1"/>
          <p:nvPr/>
        </p:nvSpPr>
        <p:spPr>
          <a:xfrm>
            <a:off x="185039" y="5178329"/>
            <a:ext cx="144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Polynomiálny</a:t>
            </a:r>
            <a:endParaRPr lang="sk-SK" dirty="0"/>
          </a:p>
          <a:p>
            <a:r>
              <a:rPr lang="sk-SK" dirty="0" err="1"/>
              <a:t>Kernel</a:t>
            </a:r>
            <a:endParaRPr lang="sk-SK" dirty="0"/>
          </a:p>
          <a:p>
            <a:r>
              <a:rPr lang="sk-SK" dirty="0"/>
              <a:t>stupňa 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80CD08E-80B6-40D7-B619-26C68CF83EE0}"/>
              </a:ext>
            </a:extLst>
          </p:cNvPr>
          <p:cNvSpPr txBox="1"/>
          <p:nvPr/>
        </p:nvSpPr>
        <p:spPr>
          <a:xfrm>
            <a:off x="7685632" y="5316828"/>
            <a:ext cx="9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Radiálny</a:t>
            </a:r>
          </a:p>
          <a:p>
            <a:r>
              <a:rPr lang="sk-SK" dirty="0" err="1"/>
              <a:t>Kernel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407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Model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045" y="2206444"/>
            <a:ext cx="8440994" cy="3948550"/>
          </a:xfrm>
        </p:spPr>
        <p:txBody>
          <a:bodyPr>
            <a:no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Naučenie SVM modelu je optimalizačný problém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možné použiť kvadratické programovanie (</a:t>
            </a:r>
            <a:r>
              <a:rPr lang="sk-SK" sz="2000" dirty="0" err="1"/>
              <a:t>Quadratic</a:t>
            </a:r>
            <a:r>
              <a:rPr lang="sk-SK" sz="2000" dirty="0"/>
              <a:t> </a:t>
            </a:r>
            <a:r>
              <a:rPr lang="sk-SK" sz="2000" dirty="0" err="1"/>
              <a:t>Programming</a:t>
            </a:r>
            <a:r>
              <a:rPr lang="sk-SK" sz="2000" dirty="0"/>
              <a:t>) so zložitosťou O(n</a:t>
            </a:r>
            <a:r>
              <a:rPr lang="sk-SK" sz="2000" baseline="30000" dirty="0"/>
              <a:t>3</a:t>
            </a:r>
            <a:r>
              <a:rPr lang="sk-SK" sz="2000" dirty="0"/>
              <a:t>)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Alebo efektívnejšiu sekvenčnú minimálnu optimalizáciu (</a:t>
            </a:r>
            <a:r>
              <a:rPr lang="sk-SK" sz="2000" dirty="0" err="1"/>
              <a:t>Sequential</a:t>
            </a:r>
            <a:r>
              <a:rPr lang="sk-SK" sz="2000" dirty="0"/>
              <a:t> </a:t>
            </a:r>
            <a:r>
              <a:rPr lang="sk-SK" sz="2000" dirty="0" err="1"/>
              <a:t>Minimal</a:t>
            </a:r>
            <a:r>
              <a:rPr lang="sk-SK" sz="2000" dirty="0"/>
              <a:t> </a:t>
            </a:r>
            <a:r>
              <a:rPr lang="sk-SK" sz="2000" dirty="0" err="1"/>
              <a:t>Optimisation</a:t>
            </a:r>
            <a:r>
              <a:rPr lang="sk-SK" sz="2000" dirty="0"/>
              <a:t>) so zložitosťou závislou iba na podporných vektoroch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Pri optimalizácii váh používame používame </a:t>
            </a:r>
            <a:r>
              <a:rPr lang="sk-SK" sz="2000" dirty="0" err="1"/>
              <a:t>Lagrange</a:t>
            </a:r>
            <a:r>
              <a:rPr lang="sk-SK" sz="2000" dirty="0"/>
              <a:t> </a:t>
            </a:r>
            <a:r>
              <a:rPr lang="sk-SK" sz="2000" dirty="0" err="1"/>
              <a:t>multiplikátory</a:t>
            </a: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Cieľom je: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F26464A-343A-4684-9CFE-2DE8A5A7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44" y="889250"/>
            <a:ext cx="4246660" cy="134881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CA73D15-69C9-423C-8C26-735365DA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07" y="4685359"/>
            <a:ext cx="2943225" cy="185737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66DF108-4ABF-4042-A026-097335830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65" y="4619935"/>
            <a:ext cx="2881774" cy="99428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5686658-F8BA-438F-8430-4B58178BE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564" y="4250890"/>
            <a:ext cx="371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– šírka separačného pásu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070" y="1077294"/>
            <a:ext cx="7467601" cy="534317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sk-SK" sz="2900" dirty="0"/>
              <a:t>Majme tri rovnobežné priamky – H</a:t>
            </a:r>
            <a:r>
              <a:rPr lang="sk-SK" sz="2900" baseline="-25000" dirty="0"/>
              <a:t>0</a:t>
            </a:r>
            <a:r>
              <a:rPr lang="sk-SK" sz="2900" dirty="0"/>
              <a:t> v strede</a:t>
            </a:r>
            <a:r>
              <a:rPr lang="sk-SK" sz="2300" dirty="0"/>
              <a:t>.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600" dirty="0"/>
              <a:t>Je možné zmeniť parametre týchto priamok, </a:t>
            </a:r>
          </a:p>
          <a:p>
            <a:pPr marL="0" indent="0" eaLnBrk="1" hangingPunct="1">
              <a:buNone/>
            </a:pPr>
            <a:r>
              <a:rPr lang="sk-SK" sz="2600" dirty="0"/>
              <a:t>aby C=1. Potom pre H</a:t>
            </a:r>
            <a:r>
              <a:rPr lang="sk-SK" sz="2600" baseline="-25000" dirty="0"/>
              <a:t>2</a:t>
            </a:r>
            <a:r>
              <a:rPr lang="sk-SK" sz="2600" dirty="0"/>
              <a:t>: w</a:t>
            </a:r>
            <a:r>
              <a:rPr lang="sk-SK" sz="2600" baseline="-25000" dirty="0"/>
              <a:t>1</a:t>
            </a:r>
            <a:r>
              <a:rPr lang="sk-SK" sz="2600" dirty="0"/>
              <a:t>x</a:t>
            </a:r>
            <a:r>
              <a:rPr lang="sk-SK" sz="2600" baseline="-25000" dirty="0"/>
              <a:t>1</a:t>
            </a:r>
            <a:r>
              <a:rPr lang="sk-SK" sz="2600" dirty="0"/>
              <a:t> + w</a:t>
            </a:r>
            <a:r>
              <a:rPr lang="sk-SK" sz="2600" baseline="-25000" dirty="0"/>
              <a:t>2</a:t>
            </a:r>
            <a:r>
              <a:rPr lang="sk-SK" sz="2600" dirty="0"/>
              <a:t>x</a:t>
            </a:r>
            <a:r>
              <a:rPr lang="sk-SK" sz="2600" baseline="-25000" dirty="0"/>
              <a:t>2</a:t>
            </a:r>
            <a:r>
              <a:rPr lang="sk-SK" sz="2600" dirty="0"/>
              <a:t> + b = 1</a:t>
            </a:r>
          </a:p>
          <a:p>
            <a:pPr marL="0" indent="0" eaLnBrk="1" hangingPunct="1">
              <a:buNone/>
            </a:pPr>
            <a:r>
              <a:rPr lang="sk-SK" sz="2600" dirty="0"/>
              <a:t>Vzdialenosť H</a:t>
            </a:r>
            <a:r>
              <a:rPr lang="sk-SK" sz="2600" baseline="-25000" dirty="0"/>
              <a:t>0</a:t>
            </a:r>
            <a:r>
              <a:rPr lang="sk-SK" sz="2600" dirty="0"/>
              <a:t> a H</a:t>
            </a:r>
            <a:r>
              <a:rPr lang="sk-SK" sz="2600" baseline="-25000" dirty="0"/>
              <a:t>2</a:t>
            </a:r>
            <a:r>
              <a:rPr lang="sk-SK" sz="2600" dirty="0"/>
              <a:t> je možné určiť </a:t>
            </a:r>
          </a:p>
          <a:p>
            <a:pPr marL="0" indent="0" eaLnBrk="1" hangingPunct="1">
              <a:buNone/>
            </a:pPr>
            <a:r>
              <a:rPr lang="sk-SK" sz="2600" dirty="0"/>
              <a:t>ako vzdialenosť bodu		(ležiaceho na H</a:t>
            </a:r>
            <a:r>
              <a:rPr lang="sk-SK" sz="2600" baseline="-25000" dirty="0"/>
              <a:t>2</a:t>
            </a:r>
            <a:r>
              <a:rPr lang="sk-SK" sz="2600" dirty="0"/>
              <a:t>) </a:t>
            </a:r>
          </a:p>
          <a:p>
            <a:pPr marL="0" indent="0" eaLnBrk="1" hangingPunct="1">
              <a:buNone/>
            </a:pPr>
            <a:r>
              <a:rPr lang="sk-SK" sz="2600" dirty="0"/>
              <a:t>od priamky H</a:t>
            </a:r>
            <a:r>
              <a:rPr lang="sk-SK" sz="2600" baseline="-25000" dirty="0"/>
              <a:t>0</a:t>
            </a:r>
            <a:r>
              <a:rPr lang="sk-SK" sz="2600" dirty="0"/>
              <a:t>, je </a:t>
            </a:r>
            <a:r>
              <a:rPr lang="sk-SK" sz="2600" b="1" dirty="0">
                <a:solidFill>
                  <a:srgbClr val="7E0000"/>
                </a:solidFill>
              </a:rPr>
              <a:t>dĺžka rozpätia</a:t>
            </a:r>
            <a:r>
              <a:rPr lang="sk-SK" sz="2600" dirty="0"/>
              <a:t>: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300" dirty="0"/>
              <a:t>	</a:t>
            </a:r>
          </a:p>
          <a:p>
            <a:pPr marL="0" indent="0" eaLnBrk="1" hangingPunct="1">
              <a:buNone/>
            </a:pPr>
            <a:r>
              <a:rPr lang="sk-SK" sz="2900" b="1" dirty="0">
                <a:solidFill>
                  <a:srgbClr val="7E0000"/>
                </a:solidFill>
              </a:rPr>
              <a:t>Šírka celého separačného pásu </a:t>
            </a:r>
            <a:endParaRPr lang="sk-SK" sz="2900" dirty="0"/>
          </a:p>
          <a:p>
            <a:pPr marL="0" indent="0" eaLnBrk="1" hangingPunct="1">
              <a:buNone/>
            </a:pPr>
            <a:r>
              <a:rPr lang="sk-SK" sz="2300" dirty="0"/>
              <a:t>				</a:t>
            </a:r>
            <a:r>
              <a:rPr lang="sk-SK" sz="1800" dirty="0"/>
              <a:t>		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720790E-63AE-4C73-87CD-17ACFC57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0" y="1845523"/>
            <a:ext cx="4363370" cy="133467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0051FD-4F52-4E1F-8AEE-D86D1CAB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85" y="4127692"/>
            <a:ext cx="333375" cy="3238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756673F-CC00-4DE8-AC9B-6AF42417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07" y="4653648"/>
            <a:ext cx="3091785" cy="99872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5F78FF0-0BFF-4A9C-B669-986525D4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162" y="5943553"/>
            <a:ext cx="1406634" cy="492322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BF2E645F-77E2-46F1-9405-647377223F95}"/>
              </a:ext>
            </a:extLst>
          </p:cNvPr>
          <p:cNvSpPr txBox="1"/>
          <p:nvPr/>
        </p:nvSpPr>
        <p:spPr>
          <a:xfrm>
            <a:off x="6710592" y="4836088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Súradnice bodu </a:t>
            </a:r>
          </a:p>
          <a:p>
            <a:r>
              <a:rPr lang="sk-SK" dirty="0"/>
              <a:t>dosadíme do priamky</a:t>
            </a:r>
          </a:p>
          <a:p>
            <a:r>
              <a:rPr lang="sk-SK" dirty="0"/>
              <a:t>a podelíme dĺžkou</a:t>
            </a:r>
          </a:p>
          <a:p>
            <a:r>
              <a:rPr lang="sk-SK" dirty="0"/>
              <a:t>váhového vektora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D483F17-7B64-45A5-8602-34A68E77BC55}"/>
              </a:ext>
            </a:extLst>
          </p:cNvPr>
          <p:cNvGrpSpPr/>
          <p:nvPr/>
        </p:nvGrpSpPr>
        <p:grpSpPr>
          <a:xfrm>
            <a:off x="5164700" y="982049"/>
            <a:ext cx="3739330" cy="3739330"/>
            <a:chOff x="5164700" y="982049"/>
            <a:chExt cx="3739330" cy="3739330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F41360A9-3B7C-48DF-8F5D-A75AD5D1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CDCEB938-1F6E-4076-84C5-8F0F0F165ABD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09E6F660-A70F-4B2C-904D-7814098989E7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6512ED00-8892-494A-BA5F-12D35330DFEB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96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526960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Obe podmienky je možné zhrnúť do jednej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Ak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1 pre triedu	  a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-1 pre triedu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17" name="Obrázok 16">
            <a:extLst>
              <a:ext uri="{FF2B5EF4-FFF2-40B4-BE49-F238E27FC236}">
                <a16:creationId xmlns:a16="http://schemas.microsoft.com/office/drawing/2014/main" id="{B5C285EF-B59D-4225-9506-B293D409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1" y="1731666"/>
            <a:ext cx="2065706" cy="54870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08AA21B-3926-4CA2-8E10-A95F1A03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5" y="2800609"/>
            <a:ext cx="2184459" cy="54870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12F03C-D39E-4914-B4D5-04926282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138" y="1362140"/>
            <a:ext cx="333375" cy="3238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C0FF987-BA3A-4E10-BE1C-9013F9960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275" y="2448605"/>
            <a:ext cx="333375" cy="32385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89DF0C2-DF24-45BA-84A5-3CA9D186A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9" y="1433224"/>
            <a:ext cx="257175" cy="24765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6C62735-ABB3-4C16-A547-3737BD7BD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869" y="2534330"/>
            <a:ext cx="228600" cy="23812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CF39E62-4418-4961-8B34-0604C80E1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02" y="4723397"/>
            <a:ext cx="257175" cy="24765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4253632A-A986-4FDD-B75E-B9AA66309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749" y="4723090"/>
            <a:ext cx="228600" cy="23812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5E55AFFE-4424-40F5-8D16-737212D0C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65" y="3953647"/>
            <a:ext cx="2459002" cy="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470832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Vieme že máme maximalizovať šírku </a:t>
            </a:r>
          </a:p>
          <a:p>
            <a:pPr marL="0" indent="0" eaLnBrk="1" hangingPunct="1">
              <a:buNone/>
            </a:pPr>
            <a:r>
              <a:rPr lang="sk-SK" sz="2000" dirty="0"/>
              <a:t>separačného pásu</a:t>
            </a:r>
          </a:p>
          <a:p>
            <a:pPr marL="0" indent="0" eaLnBrk="1" hangingPunct="1">
              <a:buNone/>
            </a:pPr>
            <a:r>
              <a:rPr lang="sk-SK" sz="2000" dirty="0"/>
              <a:t>Tie isté hodnoty parametrov maximalizujú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 súčasne minimalizujú</a:t>
            </a:r>
          </a:p>
          <a:p>
            <a:pPr marL="0" indent="0" eaLnBrk="1" hangingPunct="1">
              <a:buNone/>
            </a:pPr>
            <a:r>
              <a:rPr lang="sk-SK" sz="2000" dirty="0"/>
              <a:t>alebo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Táto </a:t>
            </a:r>
            <a:r>
              <a:rPr lang="sk-SK" sz="2000" dirty="0" err="1"/>
              <a:t>minimalizačná</a:t>
            </a:r>
            <a:r>
              <a:rPr lang="sk-SK" sz="2000" dirty="0"/>
              <a:t> funkcia má tvar </a:t>
            </a:r>
          </a:p>
          <a:p>
            <a:pPr marL="0" indent="0" eaLnBrk="1" hangingPunct="1">
              <a:buNone/>
            </a:pPr>
            <a:r>
              <a:rPr lang="sk-SK" sz="2000" dirty="0" err="1"/>
              <a:t>paraboloidu</a:t>
            </a:r>
            <a:r>
              <a:rPr lang="sk-SK" sz="2000" dirty="0"/>
              <a:t> s jedným globálnym minimom</a:t>
            </a:r>
          </a:p>
          <a:p>
            <a:pPr marL="0" indent="0" eaLnBrk="1" hangingPunct="1">
              <a:buNone/>
            </a:pPr>
            <a:r>
              <a:rPr lang="sk-SK" sz="2000" dirty="0"/>
              <a:t>(vyhneme sa problémom s uviaznutím v lokálnom minime).</a:t>
            </a:r>
          </a:p>
          <a:p>
            <a:pPr marL="0" indent="0" eaLnBrk="1" hangingPunct="1">
              <a:buNone/>
            </a:pPr>
            <a:r>
              <a:rPr lang="sk-SK" sz="2000" dirty="0"/>
              <a:t>Bonusom je aj tvar vhodný na derivovanie.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22" name="Obrázok 21">
            <a:extLst>
              <a:ext uri="{FF2B5EF4-FFF2-40B4-BE49-F238E27FC236}">
                <a16:creationId xmlns:a16="http://schemas.microsoft.com/office/drawing/2014/main" id="{9FE21463-0A64-4DEA-93D2-E4BC67BC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95" y="1681364"/>
            <a:ext cx="1225987" cy="42909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0825C12-4343-4B1C-B4A7-765BBE86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099" y="2383231"/>
            <a:ext cx="1408778" cy="50089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B4B5A5EA-638C-41CC-9E04-FF56D197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38" y="2890909"/>
            <a:ext cx="937519" cy="468760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FB1D709E-5FA8-406B-890E-CEACAB00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95" y="3207291"/>
            <a:ext cx="1752600" cy="1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5408" y="1177031"/>
            <a:ext cx="8005916" cy="95400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sz="1800" dirty="0"/>
              <a:t>SVM využíva transformáciu </a:t>
            </a:r>
            <a:r>
              <a:rPr lang="sk-SK" sz="1800" dirty="0" err="1"/>
              <a:t>dimenzionality</a:t>
            </a:r>
            <a:r>
              <a:rPr lang="sk-SK" sz="1800" dirty="0"/>
              <a:t> pomocou nájdenia vhodných </a:t>
            </a:r>
            <a:r>
              <a:rPr lang="sk-SK" sz="1800" b="1" dirty="0" err="1">
                <a:solidFill>
                  <a:srgbClr val="7E0000"/>
                </a:solidFill>
              </a:rPr>
              <a:t>kernelových</a:t>
            </a:r>
            <a:r>
              <a:rPr lang="sk-SK" sz="1800" b="1" dirty="0">
                <a:solidFill>
                  <a:srgbClr val="7E0000"/>
                </a:solidFill>
              </a:rPr>
              <a:t> funkcií</a:t>
            </a:r>
            <a:r>
              <a:rPr lang="sk-SK" sz="1800" dirty="0">
                <a:solidFill>
                  <a:srgbClr val="7E0000"/>
                </a:solidFill>
              </a:rPr>
              <a:t>. </a:t>
            </a:r>
          </a:p>
          <a:p>
            <a:pPr marL="0" indent="0" eaLnBrk="1" hangingPunct="1">
              <a:buNone/>
            </a:pPr>
            <a:r>
              <a:rPr lang="sk-SK" sz="1800" dirty="0"/>
              <a:t>Jednoduchý ilustračný príklad: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1204F9F-790C-42D2-9A87-D562E7C0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08" y="2227672"/>
            <a:ext cx="7429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80399"/>
            <a:ext cx="8005916" cy="8376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1800" dirty="0"/>
              <a:t>Jednoduchý ilustračný príklad – ktorá z troch funkcií je najlepšia na separovanie zelených a červených príkladov?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249A600-7FFA-47C3-A6E7-ACDE5392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5" y="1764618"/>
            <a:ext cx="4899215" cy="383231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2E699E2-5DD8-45E5-923C-F56814F6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10" y="1466179"/>
            <a:ext cx="2867025" cy="15621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9D4CB04-1947-41C2-A98E-15960F45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094" y="2804484"/>
            <a:ext cx="2867025" cy="15906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C735500-5034-435A-908C-58872987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91" y="4205976"/>
            <a:ext cx="28289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je zaužívaný pojem – prekladá sa Stroj podporných vektorov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Predstavuje prahovú definíciu pojmu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– </a:t>
            </a:r>
            <a:r>
              <a:rPr lang="sk-SK" sz="2000" b="1" baseline="0" dirty="0">
                <a:solidFill>
                  <a:srgbClr val="7E0000"/>
                </a:solidFill>
              </a:rPr>
              <a:t>váhy</a:t>
            </a:r>
            <a:r>
              <a:rPr lang="sk-SK" sz="2000" baseline="0" dirty="0"/>
              <a:t> sú vypočítané v procese hľadania definície triedy (pojmu)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určujú kde v priestore bude lokalizovaná hranica – </a:t>
            </a:r>
            <a:r>
              <a:rPr lang="sk-SK" sz="2000" b="1" baseline="0" dirty="0" err="1">
                <a:solidFill>
                  <a:srgbClr val="006666"/>
                </a:solidFill>
              </a:rPr>
              <a:t>hyperrovina</a:t>
            </a:r>
            <a:r>
              <a:rPr lang="sk-SK" sz="2000" baseline="0" dirty="0"/>
              <a:t> - medzi príkladmi rozličných tried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 skutočnosti poznáme množinu metód SVM</a:t>
            </a:r>
            <a:endParaRPr lang="sk-SK" alt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maximálneho rozpätia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mäkkých okrajov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="1" dirty="0"/>
              <a:t>Stroje podporných vektorov (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Klasifikátor</a:t>
            </a:r>
            <a:r>
              <a:rPr lang="sk-SK" sz="2000" dirty="0"/>
              <a:t> s nelineárnou rozhodovacou hranicou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>
                <a:solidFill>
                  <a:srgbClr val="7E0000"/>
                </a:solidFill>
              </a:rPr>
              <a:t>Stroj podporných vektorov (SVM)</a:t>
            </a:r>
            <a:endParaRPr lang="sk-SK" sz="2000" dirty="0">
              <a:solidFill>
                <a:srgbClr val="7E0000"/>
              </a:solidFill>
            </a:endParaRPr>
          </a:p>
          <a:p>
            <a:pPr marL="457200" lvl="1" indent="0">
              <a:buNone/>
              <a:defRPr/>
            </a:pPr>
            <a:r>
              <a:rPr lang="sk-SK" sz="2000" baseline="0" dirty="0"/>
              <a:t>Predstavujú flexibilnejšiu reprezentáciu znalostí</a:t>
            </a:r>
          </a:p>
          <a:p>
            <a:pPr marL="457200" lvl="1" indent="0">
              <a:buNone/>
              <a:defRPr/>
            </a:pPr>
            <a:endParaRPr 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/>
              <a:t>James, G., </a:t>
            </a:r>
            <a:r>
              <a:rPr lang="sk-SK" sz="1800" dirty="0" err="1"/>
              <a:t>Witten</a:t>
            </a:r>
            <a:r>
              <a:rPr lang="sk-SK" sz="1800" dirty="0"/>
              <a:t>, D., </a:t>
            </a:r>
            <a:r>
              <a:rPr lang="sk-SK" sz="1800" dirty="0" err="1"/>
              <a:t>Hastie</a:t>
            </a:r>
            <a:r>
              <a:rPr lang="sk-SK" sz="1800" dirty="0"/>
              <a:t>, T., </a:t>
            </a:r>
            <a:r>
              <a:rPr lang="sk-SK" sz="1800" dirty="0" err="1"/>
              <a:t>Tibshirani</a:t>
            </a:r>
            <a:r>
              <a:rPr lang="sk-SK" sz="1800" dirty="0"/>
              <a:t>, R.: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b="1" dirty="0" err="1">
                <a:solidFill>
                  <a:srgbClr val="006666"/>
                </a:solidFill>
              </a:rPr>
              <a:t>An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Introduction</a:t>
            </a:r>
            <a:r>
              <a:rPr lang="sk-SK" sz="1800" b="1" dirty="0">
                <a:solidFill>
                  <a:srgbClr val="006666"/>
                </a:solidFill>
              </a:rPr>
              <a:t> to </a:t>
            </a:r>
            <a:r>
              <a:rPr lang="sk-SK" sz="1800" b="1" dirty="0" err="1">
                <a:solidFill>
                  <a:srgbClr val="006666"/>
                </a:solidFill>
              </a:rPr>
              <a:t>Statistical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Learning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Applications</a:t>
            </a:r>
            <a:r>
              <a:rPr lang="sk-SK" sz="1800" dirty="0"/>
              <a:t> in R</a:t>
            </a:r>
            <a:r>
              <a:rPr lang="sk-SK" sz="1800" i="1" dirty="0"/>
              <a:t>.</a:t>
            </a:r>
            <a:r>
              <a:rPr lang="sk-SK" sz="1800" dirty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 err="1"/>
              <a:t>Springer</a:t>
            </a:r>
            <a:r>
              <a:rPr lang="sk-SK" sz="1800" dirty="0"/>
              <a:t> </a:t>
            </a:r>
            <a:r>
              <a:rPr lang="sk-SK" sz="1800" dirty="0" err="1"/>
              <a:t>Texts</a:t>
            </a:r>
            <a:r>
              <a:rPr lang="sk-SK" sz="1800" dirty="0"/>
              <a:t> in </a:t>
            </a:r>
            <a:r>
              <a:rPr lang="sk-SK" sz="1800" dirty="0" err="1"/>
              <a:t>Statistics</a:t>
            </a:r>
            <a:endParaRPr lang="sk-SK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FAE1BB5-E1B1-4909-BA6F-6E0AEE23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82" y="3807996"/>
            <a:ext cx="2814581" cy="205264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AC4ACA5F-A9D9-442D-95E6-9C7096C7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94" y="1577375"/>
            <a:ext cx="4543425" cy="429577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F471F350-42E2-4B99-9614-70BAAD12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7" y="1347169"/>
            <a:ext cx="35147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diskusia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749" y="1355036"/>
            <a:ext cx="8005916" cy="4868783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Model SVM je zložitý na interpretáciu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efektívny aj pri relatívne malom množstve </a:t>
            </a:r>
            <a:r>
              <a:rPr lang="sk-SK" sz="2000" dirty="0" err="1"/>
              <a:t>labelovaných</a:t>
            </a:r>
            <a:r>
              <a:rPr lang="sk-SK" sz="2000" dirty="0"/>
              <a:t> dát – stačia body v príznakovom priestore blízko </a:t>
            </a:r>
            <a:r>
              <a:rPr lang="sk-SK" sz="2000" dirty="0" err="1"/>
              <a:t>hyper</a:t>
            </a:r>
            <a:r>
              <a:rPr lang="sk-SK" sz="2000" dirty="0"/>
              <a:t>-roviny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Redukuje množstvo </a:t>
            </a:r>
            <a:r>
              <a:rPr lang="sk-SK" sz="2000" dirty="0" err="1"/>
              <a:t>labelovaných</a:t>
            </a:r>
            <a:r>
              <a:rPr lang="sk-SK" sz="2000" dirty="0"/>
              <a:t> dát potrebných na získanie dobrej hodnoty správnosti (</a:t>
            </a:r>
            <a:r>
              <a:rPr lang="sk-SK" sz="2000" dirty="0" err="1"/>
              <a:t>Accuracy</a:t>
            </a:r>
            <a:r>
              <a:rPr lang="sk-SK" sz="2000" dirty="0"/>
              <a:t>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je vhodný ako </a:t>
            </a:r>
            <a:r>
              <a:rPr lang="sk-SK" sz="2000" dirty="0" err="1"/>
              <a:t>baseline</a:t>
            </a:r>
            <a:r>
              <a:rPr lang="sk-SK" sz="2000" dirty="0"/>
              <a:t> pre nie - pravdepodobnostné prístupy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môže byť efektívne adaptovaný na úlohu nelineárnej klasifikácie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 err="1"/>
              <a:t>Hyper</a:t>
            </a:r>
            <a:r>
              <a:rPr lang="sk-SK" sz="2000" dirty="0"/>
              <a:t>-rovina s najširšími možným rozpätím napomáha vyhnúť sa preučeniu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SVM je efektívny aj pri učení z dát s veľkým množstvom atribútov (</a:t>
            </a:r>
            <a:r>
              <a:rPr lang="sk-SK" sz="2000" dirty="0" err="1"/>
              <a:t>features</a:t>
            </a:r>
            <a:r>
              <a:rPr lang="sk-SK" sz="2000" dirty="0"/>
              <a:t>) – vhodný pre textové dáta (veľký lexikálny profil)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47391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sa objavila v roku 1990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Populárna – pri riešení širokej škály problémov dáva najlepšie výsledky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Vhodná na spracovanie textov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Vznikla na základe: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>
                <a:solidFill>
                  <a:srgbClr val="006666"/>
                </a:solidFill>
              </a:rPr>
              <a:t>Klasifikátora</a:t>
            </a:r>
            <a:r>
              <a:rPr lang="sk-SK" altLang="sk-SK" sz="2000" dirty="0">
                <a:solidFill>
                  <a:srgbClr val="006666"/>
                </a:solidFill>
              </a:rPr>
              <a:t> maximálneho rozpätia</a:t>
            </a:r>
            <a:r>
              <a:rPr lang="sk-SK" altLang="sk-SK" sz="2000" dirty="0"/>
              <a:t>, ktorý je takzvaný lineárny SVM a je vhodný pre lineárne separovateľné dáta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Jeho rozšírenie je </a:t>
            </a:r>
            <a:r>
              <a:rPr lang="sk-SK" altLang="sk-SK" sz="2000" dirty="0" err="1">
                <a:solidFill>
                  <a:srgbClr val="006666"/>
                </a:solidFill>
              </a:rPr>
              <a:t>Klasifikátor</a:t>
            </a:r>
            <a:r>
              <a:rPr lang="sk-SK" altLang="sk-SK" sz="2000" dirty="0">
                <a:solidFill>
                  <a:srgbClr val="006666"/>
                </a:solidFill>
              </a:rPr>
              <a:t> mäkkých okrajov</a:t>
            </a:r>
            <a:r>
              <a:rPr lang="sk-SK" altLang="sk-SK" sz="2000" dirty="0"/>
              <a:t>, ktorý je možné aplikovať aj na dáta, ktoré nemusia byť prísne lineárne separovateľné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Ďalšie rozšírenie predstavujú </a:t>
            </a:r>
            <a:r>
              <a:rPr lang="sk-SK" sz="2000" b="1" dirty="0"/>
              <a:t>Stroje podporných vektorov 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,</a:t>
            </a:r>
            <a:r>
              <a:rPr lang="sk-SK" sz="2000" dirty="0"/>
              <a:t> ktoré dokážu generovať nelineárne hranice použitím rôznych nelineárnych rovníc (nelineárne separovateľné dáta)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Ku </a:t>
            </a:r>
            <a:r>
              <a:rPr lang="sk-SK" altLang="sk-SK" sz="2000" dirty="0" err="1"/>
              <a:t>SVMs</a:t>
            </a:r>
            <a:r>
              <a:rPr lang="sk-SK" altLang="sk-SK" sz="2000" dirty="0"/>
              <a:t> patrí aj </a:t>
            </a:r>
            <a:r>
              <a:rPr lang="sk-SK" altLang="sk-SK" sz="2000" b="1" dirty="0">
                <a:solidFill>
                  <a:srgbClr val="7E0000"/>
                </a:solidFill>
              </a:rPr>
              <a:t>Stroj podporných vektorov SVM</a:t>
            </a:r>
            <a:r>
              <a:rPr lang="sk-SK" altLang="sk-SK" sz="2000" dirty="0"/>
              <a:t> založený na používaní </a:t>
            </a:r>
            <a:r>
              <a:rPr lang="sk-SK" altLang="sk-SK" sz="2000" b="1" dirty="0" err="1">
                <a:solidFill>
                  <a:srgbClr val="7E0000"/>
                </a:solidFill>
              </a:rPr>
              <a:t>kernelových</a:t>
            </a:r>
            <a:r>
              <a:rPr lang="sk-SK" altLang="sk-SK" sz="2000" b="1" dirty="0">
                <a:solidFill>
                  <a:srgbClr val="7E0000"/>
                </a:solidFill>
              </a:rPr>
              <a:t> funkcií </a:t>
            </a:r>
            <a:r>
              <a:rPr lang="sk-SK" altLang="sk-SK" sz="2000" dirty="0"/>
              <a:t>(neseparovateľné dáta)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2383"/>
            <a:ext cx="7325374" cy="4074935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006666"/>
                </a:solidFill>
              </a:rPr>
              <a:t>Hyperrovina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/>
              <a:t>v </a:t>
            </a:r>
            <a:r>
              <a:rPr lang="sk-SK" sz="2000" i="1" dirty="0"/>
              <a:t>p</a:t>
            </a:r>
            <a:r>
              <a:rPr lang="sk-SK" sz="2000" dirty="0"/>
              <a:t> dimenzionálnom priestore je útvar v </a:t>
            </a:r>
            <a:r>
              <a:rPr lang="sk-SK" sz="2000" i="1" dirty="0"/>
              <a:t>p -1</a:t>
            </a:r>
            <a:r>
              <a:rPr lang="sk-SK" sz="2000" dirty="0"/>
              <a:t> dimenzionálnom priestore: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hyperrovina</a:t>
            </a:r>
            <a:r>
              <a:rPr lang="sk-SK" sz="1800" dirty="0"/>
              <a:t> v 2_d priestore musí byť 1_d útvar teda </a:t>
            </a:r>
            <a:r>
              <a:rPr lang="sk-SK" sz="1800" u="sng" dirty="0"/>
              <a:t>priamka </a:t>
            </a:r>
            <a:r>
              <a:rPr lang="sk-SK" sz="1800" dirty="0" err="1"/>
              <a:t>hyperrovina</a:t>
            </a:r>
            <a:r>
              <a:rPr lang="sk-SK" sz="1800" dirty="0"/>
              <a:t> v 3_d priestore musí byť 2_d útvar teda </a:t>
            </a:r>
            <a:r>
              <a:rPr lang="sk-SK" sz="1800" u="sng" dirty="0"/>
              <a:t>rovina</a:t>
            </a:r>
            <a:endParaRPr lang="sk-SK" sz="1800" dirty="0">
              <a:solidFill>
                <a:srgbClr val="FF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Hyperrovina</a:t>
            </a:r>
            <a:r>
              <a:rPr lang="sk-SK" sz="2000" dirty="0"/>
              <a:t> sa môže použiť na separovanie príkladov dvoch tried od seba – teda na klasifikáciu – podobne ako </a:t>
            </a:r>
            <a:r>
              <a:rPr lang="sk-SK" sz="2000" i="1" dirty="0">
                <a:solidFill>
                  <a:srgbClr val="006666"/>
                </a:solidFill>
              </a:rPr>
              <a:t>Lineárna prahová jednotka</a:t>
            </a:r>
            <a:r>
              <a:rPr lang="sk-SK" sz="2000" dirty="0">
                <a:solidFill>
                  <a:srgbClr val="006666"/>
                </a:solidFill>
              </a:rPr>
              <a:t> </a:t>
            </a:r>
            <a:r>
              <a:rPr lang="sk-SK" sz="2000" dirty="0"/>
              <a:t>(</a:t>
            </a:r>
            <a:r>
              <a:rPr lang="sk-SK" sz="2000" dirty="0" err="1"/>
              <a:t>Linear</a:t>
            </a:r>
            <a:r>
              <a:rPr lang="sk-SK" sz="2000" dirty="0"/>
              <a:t> </a:t>
            </a:r>
            <a:r>
              <a:rPr lang="sk-SK" sz="2000" dirty="0" err="1"/>
              <a:t>Threshold</a:t>
            </a:r>
            <a:r>
              <a:rPr lang="sk-SK" sz="2000" dirty="0"/>
              <a:t> </a:t>
            </a:r>
            <a:r>
              <a:rPr lang="sk-SK" sz="2000" dirty="0" err="1"/>
              <a:t>Unit</a:t>
            </a:r>
            <a:r>
              <a:rPr lang="sk-SK" sz="2000" dirty="0"/>
              <a:t>), IWP </a:t>
            </a:r>
            <a:r>
              <a:rPr lang="sk-SK" sz="2000" dirty="0" err="1"/>
              <a:t>alg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Problémom  Lineárnej prahovej jednotky je, že lineárne separovateľné dáta je možné väčšinou separovať </a:t>
            </a:r>
            <a:r>
              <a:rPr lang="sk-SK" sz="2000" dirty="0">
                <a:solidFill>
                  <a:srgbClr val="7E0000"/>
                </a:solidFill>
              </a:rPr>
              <a:t>viacerými </a:t>
            </a:r>
            <a:r>
              <a:rPr lang="sk-SK" sz="2000" dirty="0" err="1">
                <a:solidFill>
                  <a:srgbClr val="7E0000"/>
                </a:solidFill>
              </a:rPr>
              <a:t>hyper</a:t>
            </a:r>
            <a:r>
              <a:rPr lang="sk-SK" sz="2000" dirty="0">
                <a:solidFill>
                  <a:srgbClr val="7E0000"/>
                </a:solidFill>
              </a:rPr>
              <a:t>-rovinami</a:t>
            </a:r>
            <a:r>
              <a:rPr lang="sk-SK" sz="2000" dirty="0"/>
              <a:t>, ako to ilustruje nasledovný obrázok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609" y="1038633"/>
            <a:ext cx="8337199" cy="1473456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Vo všeobecnosti existuje nekonečné množstvo takýchto </a:t>
            </a:r>
            <a:r>
              <a:rPr lang="sk-SK" sz="2000" dirty="0" err="1"/>
              <a:t>hyper</a:t>
            </a:r>
            <a:r>
              <a:rPr lang="sk-SK" sz="2000" dirty="0"/>
              <a:t>-rovín (podmienka - perfektne separovateľné dáta).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Musíme definovať hodnotiacu funkciu na výber optimálneho riešenia.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kern="0" dirty="0"/>
              <a:t>Tento problém rieši </a:t>
            </a:r>
            <a:r>
              <a:rPr lang="sk-SK" sz="2000" b="1" dirty="0" err="1">
                <a:solidFill>
                  <a:srgbClr val="7E0000"/>
                </a:solidFill>
              </a:rPr>
              <a:t>Klasifikátor</a:t>
            </a:r>
            <a:r>
              <a:rPr lang="sk-SK" sz="2000" b="1" dirty="0">
                <a:solidFill>
                  <a:srgbClr val="7E0000"/>
                </a:solidFill>
              </a:rPr>
              <a:t> maximálneho rozpätia</a:t>
            </a:r>
            <a:r>
              <a:rPr lang="sk-SK" sz="2000" i="1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7E83EF-A158-47D3-B973-F935ECA454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5" y="2512089"/>
            <a:ext cx="7149528" cy="39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420"/>
            <a:ext cx="1813727" cy="26753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2000" dirty="0" err="1"/>
              <a:t>Ang</a:t>
            </a:r>
            <a:r>
              <a:rPr lang="sk-SK" sz="2000" dirty="0"/>
              <a:t>. </a:t>
            </a:r>
            <a:r>
              <a:rPr lang="sk-SK" sz="2000" b="1" dirty="0" err="1">
                <a:solidFill>
                  <a:srgbClr val="7E0000"/>
                </a:solidFill>
              </a:rPr>
              <a:t>Maximal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Margin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Classifier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en-US" altLang="sk-SK" sz="2000" dirty="0"/>
              <a:t>[</a:t>
            </a:r>
            <a:r>
              <a:rPr lang="sk-SK" sz="2000" dirty="0"/>
              <a:t>James, </a:t>
            </a:r>
            <a:r>
              <a:rPr lang="sk-SK" sz="2000" dirty="0" err="1"/>
              <a:t>Witten</a:t>
            </a:r>
            <a:r>
              <a:rPr lang="sk-SK" sz="2000" dirty="0"/>
              <a:t>, </a:t>
            </a:r>
            <a:r>
              <a:rPr lang="sk-SK" sz="2000" dirty="0" err="1"/>
              <a:t>Hastie</a:t>
            </a:r>
            <a:r>
              <a:rPr lang="sk-SK" sz="2000" dirty="0"/>
              <a:t>, </a:t>
            </a:r>
            <a:r>
              <a:rPr lang="sk-SK" sz="2000" dirty="0" err="1"/>
              <a:t>Tibshirani</a:t>
            </a:r>
            <a:r>
              <a:rPr lang="en-US" altLang="sk-SK" sz="2000" dirty="0"/>
              <a:t>]</a:t>
            </a:r>
            <a:r>
              <a:rPr lang="sk-SK" altLang="sk-SK" sz="2000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35947"/>
            <a:ext cx="6400800" cy="5303090"/>
          </a:xfrm>
          <a:prstGeom prst="rect">
            <a:avLst/>
          </a:prstGeom>
          <a:noFill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1" y="2644878"/>
            <a:ext cx="5043949" cy="39002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0339" y="1143000"/>
            <a:ext cx="7461171" cy="520699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Hľadá takú separujúcu </a:t>
            </a:r>
            <a:r>
              <a:rPr lang="sk-SK" sz="2000" dirty="0" err="1"/>
              <a:t>hyper</a:t>
            </a:r>
            <a:r>
              <a:rPr lang="sk-SK" sz="2000" dirty="0"/>
              <a:t>-plochu, ktorá je najďalej od </a:t>
            </a:r>
            <a:r>
              <a:rPr lang="sk-SK" sz="2000" dirty="0" err="1"/>
              <a:t>trénovacích</a:t>
            </a:r>
            <a:r>
              <a:rPr lang="sk-SK" sz="2000" dirty="0"/>
              <a:t> príkladov – </a:t>
            </a:r>
            <a:r>
              <a:rPr lang="sk-SK" sz="2000" dirty="0">
                <a:solidFill>
                  <a:srgbClr val="006666"/>
                </a:solidFill>
              </a:rPr>
              <a:t>optimalizačný problém</a:t>
            </a:r>
            <a:r>
              <a:rPr lang="sk-SK" alt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Musíme vypočítať všetky vzdialenosti všetkých </a:t>
            </a:r>
            <a:r>
              <a:rPr lang="sk-SK" sz="2000" dirty="0" err="1"/>
              <a:t>trénovacích</a:t>
            </a:r>
            <a:r>
              <a:rPr lang="sk-SK" sz="2000" dirty="0"/>
              <a:t> príkladov od separujúcej </a:t>
            </a:r>
            <a:r>
              <a:rPr lang="sk-SK" sz="2000" dirty="0" err="1"/>
              <a:t>hyperplochy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Najmenšia z týchto vzdialeností sa nazýva </a:t>
            </a:r>
            <a:r>
              <a:rPr lang="sk-SK" sz="2000" b="1" dirty="0">
                <a:solidFill>
                  <a:srgbClr val="7E0000"/>
                </a:solidFill>
              </a:rPr>
              <a:t>okraj</a:t>
            </a:r>
            <a:r>
              <a:rPr lang="sk-SK" sz="2000" dirty="0">
                <a:solidFill>
                  <a:srgbClr val="7E0000"/>
                </a:solidFill>
              </a:rPr>
              <a:t> </a:t>
            </a:r>
            <a:r>
              <a:rPr lang="sk-SK" sz="2000" dirty="0"/>
              <a:t>(na obr. dva okraje - čiarkované).</a:t>
            </a:r>
            <a:r>
              <a:rPr lang="sk-SK" altLang="sk-SK" sz="2000" dirty="0"/>
              <a:t> </a:t>
            </a:r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400050" lvl="1" indent="0">
              <a:buNone/>
            </a:pPr>
            <a:r>
              <a:rPr lang="sk-SK" sz="1800" dirty="0"/>
              <a:t>Vzdialenosti od plnej </a:t>
            </a:r>
          </a:p>
          <a:p>
            <a:pPr marL="400050" lvl="1" indent="0">
              <a:buNone/>
            </a:pPr>
            <a:r>
              <a:rPr lang="sk-SK" sz="1800" dirty="0"/>
              <a:t>ku čiarkovaným čiaram, </a:t>
            </a:r>
          </a:p>
          <a:p>
            <a:pPr marL="400050" lvl="1" indent="0">
              <a:buNone/>
            </a:pPr>
            <a:r>
              <a:rPr lang="sk-SK" sz="1800" dirty="0"/>
              <a:t>teda okrajom, </a:t>
            </a:r>
          </a:p>
          <a:p>
            <a:pPr marL="400050" lvl="1" indent="0">
              <a:buNone/>
            </a:pPr>
            <a:r>
              <a:rPr lang="sk-SK" sz="1800" dirty="0"/>
              <a:t>predstavujú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.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Čím širšie rozpätie,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tým presnejší </a:t>
            </a:r>
            <a:r>
              <a:rPr lang="sk-SK" sz="1800" b="1" dirty="0" err="1">
                <a:solidFill>
                  <a:srgbClr val="006666"/>
                </a:solidFill>
              </a:rPr>
              <a:t>klasifikátor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na testovacích dátach!</a:t>
            </a:r>
          </a:p>
          <a:p>
            <a:pPr marL="400050" lvl="1" indent="0">
              <a:buNone/>
            </a:pPr>
            <a:r>
              <a:rPr lang="sk-SK" sz="1800" dirty="0"/>
              <a:t>PREČO?</a:t>
            </a: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112ACC4E-7633-493C-9B8B-0A40A42B1C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1417639"/>
            <a:ext cx="5562603" cy="48209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64891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40890" y="1516936"/>
            <a:ext cx="3819832" cy="48940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Dôležité sú príklady najbližšie od separujúcej </a:t>
            </a:r>
            <a:r>
              <a:rPr lang="sk-SK" sz="1800" dirty="0" err="1"/>
              <a:t>hyper</a:t>
            </a:r>
            <a:r>
              <a:rPr lang="sk-SK" sz="1800" dirty="0"/>
              <a:t>-plochy na prerušovaných čiarach (indikujú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, alebo šírku okrajov.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Tieto </a:t>
            </a:r>
            <a:r>
              <a:rPr lang="sk-SK" sz="1800" dirty="0" err="1"/>
              <a:t>trénovacie</a:t>
            </a:r>
            <a:r>
              <a:rPr lang="sk-SK" sz="1800" dirty="0"/>
              <a:t> príklady sú reprezentované vektormi, ktoré vychádzajú z okrajov a smerujú k separujúcej </a:t>
            </a:r>
            <a:r>
              <a:rPr lang="sk-SK" sz="1800" dirty="0" err="1"/>
              <a:t>hyper</a:t>
            </a:r>
            <a:r>
              <a:rPr lang="sk-SK" sz="1800" dirty="0"/>
              <a:t>-ploche a nazývame ich </a:t>
            </a:r>
            <a:r>
              <a:rPr lang="sk-SK" sz="1800" b="1" dirty="0">
                <a:solidFill>
                  <a:srgbClr val="7E0000"/>
                </a:solidFill>
              </a:rPr>
              <a:t>podporné vektory. 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Ak sa tieto </a:t>
            </a:r>
            <a:r>
              <a:rPr lang="sk-SK" sz="1800" dirty="0" err="1"/>
              <a:t>trénovacie</a:t>
            </a:r>
            <a:r>
              <a:rPr lang="sk-SK" sz="1800" dirty="0"/>
              <a:t> príklady posunú hoci máličko, posunie sa aj poloha </a:t>
            </a:r>
            <a:r>
              <a:rPr lang="sk-SK" sz="1800" dirty="0" err="1"/>
              <a:t>hyperplochy</a:t>
            </a:r>
            <a:r>
              <a:rPr lang="sk-SK" sz="1800" dirty="0"/>
              <a:t> maximálneho rozpätia (pri iných TP to neplatí).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6666"/>
                </a:solidFill>
              </a:rPr>
              <a:t>Nevýhoda - poloha </a:t>
            </a:r>
            <a:r>
              <a:rPr lang="sk-SK" sz="1800" b="1" dirty="0" err="1">
                <a:solidFill>
                  <a:srgbClr val="006666"/>
                </a:solidFill>
              </a:rPr>
              <a:t>hyper</a:t>
            </a:r>
            <a:r>
              <a:rPr lang="sk-SK" sz="1800" b="1" dirty="0">
                <a:solidFill>
                  <a:srgbClr val="006666"/>
                </a:solidFill>
              </a:rPr>
              <a:t>-plochy maximálneho rozpätia závisí na malom počte dôležitých pozorovaní – od ktorých smerujú podporné vektory. </a:t>
            </a:r>
            <a:endParaRPr lang="sk-SK" sz="1500" b="1" dirty="0">
              <a:solidFill>
                <a:srgbClr val="0066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94968" y="1094014"/>
            <a:ext cx="8731045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Ilustrácia citlivosti </a:t>
            </a:r>
            <a:r>
              <a:rPr lang="sk-SK" sz="2000" dirty="0" err="1"/>
              <a:t>klasifikátora</a:t>
            </a:r>
            <a:r>
              <a:rPr lang="sk-SK" sz="2000" dirty="0"/>
              <a:t> maximálneho rozpätia na zmenu polohy individuálnych pozorovaní </a:t>
            </a:r>
            <a:r>
              <a:rPr lang="sk-SK" altLang="sk-SK" sz="2000" dirty="0"/>
              <a:t> </a:t>
            </a: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sz="1800" dirty="0"/>
              <a:t>Stačí pridať jeden nový TP a poloha </a:t>
            </a:r>
            <a:r>
              <a:rPr lang="sk-SK" sz="1800" dirty="0" err="1"/>
              <a:t>hyper</a:t>
            </a:r>
            <a:r>
              <a:rPr lang="sk-SK" sz="1800" dirty="0"/>
              <a:t>-plochy sa pootočí o takmer 40 stupňov. Nová </a:t>
            </a:r>
            <a:r>
              <a:rPr lang="sk-SK" sz="1800" dirty="0" err="1"/>
              <a:t>hyper</a:t>
            </a:r>
            <a:r>
              <a:rPr lang="sk-SK" sz="1800" dirty="0"/>
              <a:t>-plocha je menej uspokojujúca, lebo má tenšie rozpätie.</a:t>
            </a:r>
            <a:endParaRPr lang="en-US" altLang="sk-SK" sz="1800" kern="0" dirty="0"/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F8D9701-FB55-4673-A142-98382F012C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1818968"/>
            <a:ext cx="8052619" cy="3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8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1785</TotalTime>
  <Words>1230</Words>
  <Application>Microsoft Office PowerPoint</Application>
  <PresentationFormat>Prezentácia na obrazovke (4:3)</PresentationFormat>
  <Paragraphs>211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Motív Office</vt:lpstr>
      <vt:lpstr>SVM (Support Vectors Machines) Stroje podporných vektorov</vt:lpstr>
      <vt:lpstr>SVM – Support Vector Machines </vt:lpstr>
      <vt:lpstr>SVM – Support Vector Machines </vt:lpstr>
      <vt:lpstr>SVM – Úvod</vt:lpstr>
      <vt:lpstr>SVM – Úvod</vt:lpstr>
      <vt:lpstr>Klasifikátor maximálneho rozpätia</vt:lpstr>
      <vt:lpstr>Klasifikátor maximálneho rozpätia</vt:lpstr>
      <vt:lpstr>Klasifikátor maximálneho rozpätia</vt:lpstr>
      <vt:lpstr>Klasifikátor maximálneho rozpätia</vt:lpstr>
      <vt:lpstr>Klasifikátor mäkkých okrajov</vt:lpstr>
      <vt:lpstr>Klasifikátor mäkkých okrajov</vt:lpstr>
      <vt:lpstr>Klasifikátor s nelineárnou rozhodovacou hranicou</vt:lpstr>
      <vt:lpstr>Stroj podporných vektorov</vt:lpstr>
      <vt:lpstr>SVM Model</vt:lpstr>
      <vt:lpstr>SVM – šírka separačného pásu</vt:lpstr>
      <vt:lpstr>SVM - optimalizácia</vt:lpstr>
      <vt:lpstr>SVM - optimalizácia</vt:lpstr>
      <vt:lpstr>Kernelova metóda</vt:lpstr>
      <vt:lpstr>Kernelova metóda</vt:lpstr>
      <vt:lpstr>Kernelova metóda</vt:lpstr>
      <vt:lpstr>SVM diskusia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163</cp:revision>
  <cp:lastPrinted>2018-02-04T19:03:19Z</cp:lastPrinted>
  <dcterms:created xsi:type="dcterms:W3CDTF">2021-02-12T15:36:07Z</dcterms:created>
  <dcterms:modified xsi:type="dcterms:W3CDTF">2025-04-03T13:05:14Z</dcterms:modified>
</cp:coreProperties>
</file>