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2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10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 err="1">
                <a:latin typeface="Arial"/>
                <a:cs typeface="Arial"/>
              </a:rPr>
              <a:t>Federované</a:t>
            </a:r>
            <a:r>
              <a:rPr lang="sk-SK" sz="1600" noProof="0" dirty="0">
                <a:latin typeface="Arial"/>
                <a:cs typeface="Arial"/>
              </a:rPr>
              <a:t> učenie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 err="1">
                <a:latin typeface="Arial"/>
                <a:cs typeface="Arial"/>
              </a:rPr>
              <a:t>Federované</a:t>
            </a:r>
            <a:r>
              <a:rPr lang="sk-SK" sz="4000" dirty="0">
                <a:latin typeface="Arial"/>
                <a:cs typeface="Arial"/>
              </a:rPr>
              <a:t> učenie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https://kristina.machova.website.tuke.sk/prezentacieSU/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Definícia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255378"/>
            <a:ext cx="8393723" cy="5094622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Strojové učenie sa snaží extrahovať veľké objemy dát z rôznych zdrojov, čo umožňuje natrénovať presnejšie modely s hlbšími znalosťami domény (veľké množstvo dát na trénovanie sa vyžaduje hlavne pri neurónových sieťach).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/>
              <a:t>Existujú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obavy spojené s prenosom súkromných údajov a citlivých informácií medzi rôznymi zdrojmi (nemocnice, pobočky banky).</a:t>
            </a:r>
            <a:endParaRPr lang="sk-SK" altLang="sk-SK" sz="20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Obavy o súkromie pri prenose nespracovaných údajov vyžadujú, aby </a:t>
            </a:r>
            <a:r>
              <a:rPr lang="sk-SK" sz="2000" b="0" i="0" u="none" strike="noStrike" baseline="0" dirty="0">
                <a:solidFill>
                  <a:srgbClr val="006666"/>
                </a:solidFill>
              </a:rPr>
              <a:t>citlivé údaje zostali na lokálnych zariadeniach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2000" dirty="0">
                <a:solidFill>
                  <a:srgbClr val="000000"/>
                </a:solidFill>
              </a:rPr>
              <a:t>Odpoveďou je </a:t>
            </a:r>
            <a:r>
              <a:rPr lang="pl-PL" sz="2000" dirty="0">
                <a:solidFill>
                  <a:srgbClr val="7E0000"/>
                </a:solidFill>
              </a:rPr>
              <a:t>federované učenie </a:t>
            </a:r>
            <a:r>
              <a:rPr lang="pl-PL" sz="2000" dirty="0">
                <a:solidFill>
                  <a:srgbClr val="000000"/>
                </a:solidFill>
              </a:rPr>
              <a:t>- m</a:t>
            </a:r>
            <a:r>
              <a:rPr lang="pl-PL" sz="2000" b="0" i="0" u="none" strike="noStrike" baseline="0" dirty="0">
                <a:solidFill>
                  <a:srgbClr val="000000"/>
                </a:solidFill>
              </a:rPr>
              <a:t>odely sa trénujú priamo na vzdialených zariadeniach </a:t>
            </a:r>
            <a:r>
              <a:rPr lang="pl-PL" sz="2000" b="0" i="0" u="none" strike="noStrike" baseline="0" dirty="0">
                <a:solidFill>
                  <a:srgbClr val="006666"/>
                </a:solidFill>
              </a:rPr>
              <a:t>bez centralizácie dát</a:t>
            </a:r>
            <a:r>
              <a:rPr lang="pl-PL" sz="2000" b="0" i="0" u="none" strike="noStrike" baseline="0" dirty="0">
                <a:solidFill>
                  <a:srgbClr val="000000"/>
                </a:solidFill>
              </a:rPr>
              <a:t>. 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0000"/>
                </a:solidFill>
              </a:rPr>
              <a:t>J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e to forma distribuovaného modelového učenia - </a:t>
            </a:r>
            <a:r>
              <a:rPr lang="sk-SK" sz="2000" b="0" i="0" u="none" strike="noStrike" baseline="0" dirty="0">
                <a:solidFill>
                  <a:srgbClr val="006666"/>
                </a:solidFill>
              </a:rPr>
              <a:t>trénovanie sa vykonáva na viacerých klientoch - zdrojoch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a potom sa na centrálnom serveri </a:t>
            </a:r>
            <a:r>
              <a:rPr lang="sk-SK" sz="2000" b="0" i="0" u="none" strike="noStrike" baseline="0" dirty="0">
                <a:solidFill>
                  <a:srgbClr val="7E0000"/>
                </a:solidFill>
              </a:rPr>
              <a:t>agregujú iba modely, nie dáta!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 Táto myšlienka vznikla v roku 2017 (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H. B.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Mcmahan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a D. Ramage</a:t>
            </a:r>
            <a:r>
              <a:rPr lang="sk-SK" sz="2000" dirty="0">
                <a:solidFill>
                  <a:srgbClr val="000000"/>
                </a:solidFill>
              </a:rPr>
              <a:t>: 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Communication-Efficient Learning of Deep Networks from Decentralized Data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).</a:t>
            </a:r>
            <a:endParaRPr lang="sk-SK" altLang="sk-SK" sz="20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100102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základe štruktúry sieťovania: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Centralizované</a:t>
            </a:r>
            <a:r>
              <a:rPr lang="sk-SK" altLang="sk-SK" sz="2000" dirty="0"/>
              <a:t>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altLang="sk-SK" sz="1800" dirty="0"/>
              <a:t>Najčastejšie používané, centrálny server + </a:t>
            </a:r>
            <a:r>
              <a:rPr lang="sk-SK" altLang="sk-SK" sz="1800" dirty="0" err="1"/>
              <a:t>sada</a:t>
            </a:r>
            <a:r>
              <a:rPr lang="sk-SK" altLang="sk-SK" sz="1800" dirty="0"/>
              <a:t> klientov na učenie modelov </a:t>
            </a:r>
            <a:r>
              <a:rPr lang="sk-SK" altLang="sk-SK" sz="1800" dirty="0">
                <a:solidFill>
                  <a:srgbClr val="006666"/>
                </a:solidFill>
              </a:rPr>
              <a:t>paralelne.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altLang="sk-SK" sz="1800" dirty="0"/>
              <a:t>Každý klient trénuje lokálne na vlastných </a:t>
            </a:r>
            <a:r>
              <a:rPr lang="sk-SK" altLang="sk-SK" sz="1800" dirty="0" err="1"/>
              <a:t>datasetoch</a:t>
            </a:r>
            <a:r>
              <a:rPr lang="sk-SK" altLang="sk-SK" sz="1800" dirty="0"/>
              <a:t> svoj </a:t>
            </a:r>
            <a:r>
              <a:rPr lang="sk-SK" altLang="sk-SK" sz="1800" dirty="0">
                <a:solidFill>
                  <a:srgbClr val="006666"/>
                </a:solidFill>
              </a:rPr>
              <a:t>lokálny model</a:t>
            </a:r>
            <a:r>
              <a:rPr lang="sk-SK" altLang="sk-SK" sz="180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Potom všetci klienti prenesú natrénované parametre modelov na centrálny server, ktorý ich agreguje ( napr. pomocou algoritmu váženého priemerovania).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Následne sa vypočítaný globálny model odošle späť všetkým klientom na ďalšie kolo trénovania.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konci tréningového procesu každý klient dosiahne rovnaký globálny model spolu s jeho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personalizovaným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modelom.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Tu sa server považuje za kľúčový komponent siete na koordináciu agregácie a distribúciu aktualizácií modelu klientom pri zachovaní bezpečnosti a súkromia tréningových údajov.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7E0000"/>
                </a:solidFill>
              </a:rPr>
              <a:t>Decentralizované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13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25537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Na základe štruktúry sieťovania: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Centralizované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Decentralizované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Používa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sieťovú topológiu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(usporiadanie) na koordináciu tréningového procesu.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Všetci klienti sú prepojení spôsobom </a:t>
            </a:r>
            <a:r>
              <a:rPr lang="sk-SK" sz="18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-to-</a:t>
            </a:r>
            <a:r>
              <a:rPr lang="sk-SK" sz="18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pri trénovaní modelov.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Klienti v každom komunikačnom kole trénujú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lokálne modely na základe vlastného súboru údajov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Potom každý klient implementuje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agregáciu modelov aktualizáciou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svojho modelu na základe modelov od susedných klientov prostredníctvom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-to-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peer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komunikácie.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>
                <a:solidFill>
                  <a:srgbClr val="000000"/>
                </a:solidFill>
              </a:rPr>
              <a:t>To sa deje, kým nie je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dosiahnutý konsenzus o globálnej aktualizácii.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Decentralizované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federované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učenie je navrhnuté tak, aby úplne alebo čiastočne nahradilo centralizované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federované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učenie (napr. nie je dostupná komunikácia so serverom). 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5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22346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N</a:t>
            </a:r>
            <a:r>
              <a:rPr lang="sk-SK" sz="1800" b="0" i="0" u="none" strike="noStrike" baseline="0" dirty="0"/>
              <a:t>ajrozšírenejšiu forma </a:t>
            </a:r>
            <a:r>
              <a:rPr lang="sk-SK" sz="1800" b="0" i="0" u="none" strike="noStrike" baseline="0" dirty="0" err="1"/>
              <a:t>federovaného</a:t>
            </a:r>
            <a:r>
              <a:rPr lang="sk-SK" sz="1800" b="0" i="0" u="none" strike="noStrike" baseline="0" dirty="0"/>
              <a:t> učenia.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Z</a:t>
            </a:r>
            <a:r>
              <a:rPr lang="sk-SK" sz="1800" b="0" i="0" u="none" strike="noStrike" baseline="0" dirty="0"/>
              <a:t>ačína náhodnou inicializáciou modelu, ktorý je odoslaný do každého uzla.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/>
              <a:t>Následne tento inicializačný model je ďalej trénovaný lokálne na lokálnych dátach a výsledok trénovania odošle späť do </a:t>
            </a:r>
            <a:r>
              <a:rPr lang="sk-SK" sz="1800" b="0" i="0" u="none" strike="noStrike" baseline="0" dirty="0" err="1"/>
              <a:t>agregátora</a:t>
            </a:r>
            <a:r>
              <a:rPr lang="sk-SK" sz="1800" b="0" i="0" u="none" strike="noStrike" baseline="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 err="1"/>
              <a:t>Agregátor</a:t>
            </a:r>
            <a:r>
              <a:rPr lang="sk-SK" sz="1800" b="0" i="0" u="none" strike="noStrike" baseline="0" dirty="0"/>
              <a:t> spriemeruje získané lokálne trénované modely a vytvorí jeden nový globálny model (napr. pomocou algoritmu váženého spriemerovania).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/>
              <a:t>Teda lokálne uzly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paralelne a navzájom nezávisle </a:t>
            </a:r>
            <a:r>
              <a:rPr lang="sk-SK" sz="1800" b="0" i="0" u="none" strike="noStrike" baseline="0" dirty="0"/>
              <a:t>trénujú lokálne modely.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k-SK" sz="1800" dirty="0"/>
              <a:t>N</a:t>
            </a:r>
            <a:r>
              <a:rPr lang="sk-SK" sz="1800" b="0" i="0" u="none" strike="noStrike" baseline="0" dirty="0"/>
              <a:t>ásledne sú lokálne modely </a:t>
            </a:r>
            <a:r>
              <a:rPr lang="sk-SK" sz="1800" b="0" i="0" u="none" strike="noStrike" baseline="0" dirty="0">
                <a:solidFill>
                  <a:srgbClr val="006666"/>
                </a:solidFill>
              </a:rPr>
              <a:t>agregované do globálneho modelu</a:t>
            </a:r>
            <a:r>
              <a:rPr lang="sk-SK" sz="1800" b="0" i="0" u="none" strike="noStrike" baseline="0" dirty="0"/>
              <a:t>.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036963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dirty="0"/>
          </a:p>
          <a:p>
            <a:pPr lvl="1">
              <a:buFont typeface="Courier New" panose="02070309020205020404" pitchFamily="49" charset="0"/>
              <a:buChar char="o"/>
            </a:pPr>
            <a:endParaRPr lang="sk-SK" sz="1800" b="0" i="0" u="none" strike="noStrike" baseline="0" dirty="0"/>
          </a:p>
          <a:p>
            <a:pPr marL="457200" lvl="1" indent="0">
              <a:buNone/>
            </a:pP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altLang="sk-SK" sz="1800" dirty="0">
              <a:solidFill>
                <a:srgbClr val="7E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EA845FA-E45E-70D8-62EB-9F1D18D4A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548" y="1767336"/>
            <a:ext cx="5973009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75100"/>
            <a:ext cx="8393723" cy="5608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dirty="0">
                <a:solidFill>
                  <a:srgbClr val="000000"/>
                </a:solidFill>
              </a:rPr>
              <a:t>P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redstavuje základnú formu decentralizovaného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federovaného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učenia.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Je označované aj ako 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cyklické prírastkové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federované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učenie.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Nevyžaduje sa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agregátor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Začína s náhodne inicializovaným modelom, ktorý je odoslaný do prvého uzla v sekvencii (uzol A na Obr.).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Uzol A ďalej trénuje inicializačný model na svojich lokálnych dátach a potom ho odošle do ďalšieho uzla, ktorý za ním nasleduje (uzol B). Tento proces pokračuje až po posledný uzol v sekvencii.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Druhý cyklus trénovania sa spustí vtedy, keď posledný uzol v sekvencii odošle model znova prvému uzlu.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 Po vytvorení </a:t>
            </a:r>
            <a:r>
              <a:rPr lang="sk-SK" sz="1600" b="0" i="0" u="none" strike="noStrike" baseline="0" dirty="0" err="1">
                <a:solidFill>
                  <a:srgbClr val="000000"/>
                </a:solidFill>
              </a:rPr>
              <a:t>federovanej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 siete môže byť proces trénovania organizovaný spôsobom </a:t>
            </a:r>
            <a:r>
              <a:rPr lang="sk-SK" sz="16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-to-</a:t>
            </a:r>
            <a:r>
              <a:rPr lang="sk-SK" sz="1600" b="0" i="0" u="none" strike="noStrike" baseline="0" dirty="0" err="1">
                <a:solidFill>
                  <a:srgbClr val="006666"/>
                </a:solidFill>
              </a:rPr>
              <a:t>peer</a:t>
            </a:r>
            <a:r>
              <a:rPr lang="sk-SK" sz="1600" b="0" i="0" u="none" strike="noStrike" baseline="0" dirty="0">
                <a:solidFill>
                  <a:srgbClr val="006666"/>
                </a:solidFill>
              </a:rPr>
              <a:t> bez požiadavky centrálneho koordinátora</a:t>
            </a:r>
            <a:r>
              <a:rPr lang="sk-SK" sz="16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Tak je možné vylúčiť potenciálne body zlyhania v centrálnom bode, ktorý by mohol byť vystavený útokom. </a:t>
            </a:r>
          </a:p>
          <a:p>
            <a:pPr lvl="1">
              <a:spcBef>
                <a:spcPts val="300"/>
              </a:spcBef>
              <a:buFont typeface="Courier New" panose="02070309020205020404" pitchFamily="49" charset="0"/>
              <a:buChar char="o"/>
            </a:pPr>
            <a:r>
              <a:rPr lang="sk-SK" sz="1600" b="0" i="0" u="none" strike="noStrike" baseline="0" dirty="0">
                <a:solidFill>
                  <a:srgbClr val="000000"/>
                </a:solidFill>
              </a:rPr>
              <a:t>Je možné taktiež zaviesť variácie v sekvencii uzlov – to znamená, že variácia by bola iná v každom cykle. </a:t>
            </a:r>
            <a:endParaRPr lang="sk-SK" altLang="sk-SK" sz="1600" dirty="0">
              <a:solidFill>
                <a:srgbClr val="339966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75138" y="1223468"/>
            <a:ext cx="8393723" cy="5094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</a:rPr>
              <a:t>Podľa koordinačnej a </a:t>
            </a:r>
            <a:r>
              <a:rPr lang="sk-SK" sz="1800" b="0" i="0" u="none" strike="noStrike" baseline="0" dirty="0" err="1">
                <a:solidFill>
                  <a:srgbClr val="000000"/>
                </a:solidFill>
              </a:rPr>
              <a:t>agregačnej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stratégie: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1800" b="0" i="0" u="none" strike="noStrike" baseline="0" dirty="0">
                <a:solidFill>
                  <a:srgbClr val="7E0000"/>
                </a:solidFill>
              </a:rPr>
              <a:t>Paralelné</a:t>
            </a:r>
            <a:r>
              <a:rPr lang="sk-SK" sz="1800" b="0" i="0" u="none" strike="noStrike" baseline="0" dirty="0"/>
              <a:t> </a:t>
            </a:r>
            <a:endParaRPr lang="sk-SK" sz="18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1800" dirty="0">
                <a:solidFill>
                  <a:srgbClr val="7E0000"/>
                </a:solidFill>
              </a:rPr>
              <a:t>Sekvenčné</a:t>
            </a:r>
          </a:p>
          <a:p>
            <a:pPr marL="0" indent="0">
              <a:buNone/>
            </a:pPr>
            <a:r>
              <a:rPr lang="sk-SK" altLang="sk-SK" sz="1800" dirty="0"/>
              <a:t>  </a:t>
            </a:r>
            <a:r>
              <a:rPr lang="sk-SK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sk-SK" altLang="sk-SK" sz="1800" dirty="0">
              <a:solidFill>
                <a:srgbClr val="339966"/>
              </a:solidFill>
            </a:endParaRPr>
          </a:p>
          <a:p>
            <a:pPr marL="0" indent="0">
              <a:buNone/>
            </a:pPr>
            <a:endParaRPr lang="sk-SK" altLang="sk-SK" sz="1800" dirty="0"/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6BDF3F7E-0912-D913-7955-1734DB82A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713" y="2404653"/>
            <a:ext cx="6230219" cy="390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7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Delenie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federovaného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učenia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75100"/>
            <a:ext cx="8393723" cy="5608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Podľa smerovania: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7E0000"/>
                </a:solidFill>
              </a:rPr>
              <a:t>Horizontálne </a:t>
            </a:r>
            <a:r>
              <a:rPr lang="sk-SK" sz="2000" b="0" i="0" u="none" strike="noStrike" baseline="0" dirty="0"/>
              <a:t>-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súbory údajov klientov majú rovnaké vlastnosti, ale líšia sa vo svojich pozorovaniach - vzorkách. </a:t>
            </a:r>
            <a:r>
              <a:rPr lang="sk-SK" sz="2000" b="0" i="0" u="none" strike="noStrike" baseline="0" dirty="0"/>
              <a:t> </a:t>
            </a: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Vertikálne</a:t>
            </a:r>
            <a:r>
              <a:rPr lang="sk-SK" altLang="sk-SK" sz="2000" dirty="0"/>
              <a:t> -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zdieľajú súbory údajov rovnaké pozorovania, ale každý klient pozoruje ich odlišné črty. napr. v zdravotníctve ten istý pacient absolvuje rôzne testy vo viacerých zdravotníckych centrách.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000" b="0" i="0" u="none" strike="noStrike" baseline="0" dirty="0">
                <a:solidFill>
                  <a:srgbClr val="000000"/>
                </a:solidFill>
              </a:rPr>
              <a:t>Pri </a:t>
            </a:r>
            <a:r>
              <a:rPr lang="sk-SK" sz="2000" b="0" i="0" u="none" strike="noStrike" baseline="0" dirty="0">
                <a:solidFill>
                  <a:srgbClr val="7E0000"/>
                </a:solidFill>
              </a:rPr>
              <a:t>horizontálnom učení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sa používajú dva prístupy ku kombinovaniu lokálnych modelov: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6666"/>
                </a:solidFill>
              </a:rPr>
              <a:t>Forma paralelného učenia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, napr. prostredníctvom </a:t>
            </a:r>
            <a:r>
              <a:rPr lang="sk-SK" sz="2000" b="0" i="0" u="none" strike="noStrike" baseline="0" dirty="0" err="1">
                <a:solidFill>
                  <a:srgbClr val="000000"/>
                </a:solidFill>
              </a:rPr>
              <a:t>federovaného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 priemerovania. Všetci klienti trénujú paralelne a globálny model sa získa spriemerovaním parametrov lokálneho modelu.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000" b="0" i="0" u="none" strike="noStrike" baseline="0" dirty="0">
                <a:solidFill>
                  <a:srgbClr val="006666"/>
                </a:solidFill>
              </a:rPr>
              <a:t>Forma sekvenčného učenia</a:t>
            </a:r>
            <a:r>
              <a:rPr lang="sk-SK" sz="2000" b="0" i="0" u="none" strike="noStrike" baseline="0" dirty="0"/>
              <a:t>, kde sa </a:t>
            </a:r>
            <a:r>
              <a:rPr lang="sk-SK" sz="2000" b="0" i="0" u="none" strike="noStrike" baseline="0" dirty="0">
                <a:solidFill>
                  <a:srgbClr val="000000"/>
                </a:solidFill>
              </a:rPr>
              <a:t>klienti trénujú lokálne a potom prenášajú aktuálny stav modelu na ďalšieho klienta v poradí. Podobne ako v paralelnom prípade sa učenie vykonáva v niekoľkých cykloch, kde v každom cykle každý klient trénuje práve raz.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80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2609</TotalTime>
  <Words>801</Words>
  <Application>Microsoft Office PowerPoint</Application>
  <PresentationFormat>Prezentácia na obrazovke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Motív Office</vt:lpstr>
      <vt:lpstr>Federované učenie</vt:lpstr>
      <vt:lpstr>Definícia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Delenie federovaného učenia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Kristina Machova</cp:lastModifiedBy>
  <cp:revision>211</cp:revision>
  <cp:lastPrinted>2018-02-04T19:03:19Z</cp:lastPrinted>
  <dcterms:created xsi:type="dcterms:W3CDTF">2021-02-12T15:36:07Z</dcterms:created>
  <dcterms:modified xsi:type="dcterms:W3CDTF">2024-05-10T11:54:56Z</dcterms:modified>
</cp:coreProperties>
</file>