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2" r:id="rId3"/>
    <p:sldId id="414" r:id="rId4"/>
    <p:sldId id="420" r:id="rId5"/>
    <p:sldId id="415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3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7E0000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0" autoAdjust="0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91" y="1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Základné princípy strojového učenia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 fontScale="90000"/>
          </a:bodyPr>
          <a:lstStyle/>
          <a:p>
            <a:r>
              <a:rPr lang="sk-SK" sz="4000" dirty="0">
                <a:latin typeface="Arial"/>
                <a:cs typeface="Arial"/>
              </a:rPr>
              <a:t>Základné princípy strojového učenia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Princíp učenia riadeného výnimkami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120578"/>
            <a:ext cx="7151452" cy="2821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Pre chybne klasifikované príklady - výnimky sa vytvoria nové triedy (</a:t>
            </a:r>
            <a:r>
              <a:rPr lang="sk-SK" altLang="sk-SK" sz="2000" dirty="0" err="1"/>
              <a:t>pseudo</a:t>
            </a:r>
            <a:r>
              <a:rPr lang="sk-SK" altLang="sk-SK" sz="2000" dirty="0"/>
              <a:t>-triedy).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Tento proces sa opakuje, kým nie sú všetky príklady správne klasifikované (nové iterácie neprinášajú lepšie výsledky, maximálny počet iterácií).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Princíp využívajú algoritmy: 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	NCD, ICD (etalóny)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	NEX (rozhodovacie zoznamy)</a:t>
            </a:r>
            <a:endParaRPr lang="en-US" altLang="sk-SK" sz="20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P1 - usporiadanie priestoru pojmov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		na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podpriestory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rgbClr val="006666"/>
                </a:solidFill>
              </a:rPr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P5 - súťaživý princíp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P6 -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skórovacia</a:t>
            </a: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P7 - redukcia počtu kandidátov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08037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Súťaživý princíp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120577"/>
            <a:ext cx="7929664" cy="33863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sk-SK" altLang="sk-SK" sz="2000" dirty="0"/>
              <a:t>Kandidáti pojmov sa ohodnotia pomocou zvolenej hodnotiacej funkcie a vyberie sa najlepšie ohodnotený pojem.</a:t>
            </a:r>
            <a:endParaRPr lang="en-US" altLang="sk-SK" sz="2000" dirty="0"/>
          </a:p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sk-SK" altLang="sk-SK" sz="2000" dirty="0"/>
              <a:t>Príklad hodnotiacej funkcie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sk-SK" altLang="sk-SK" sz="2000" dirty="0"/>
              <a:t>	 – pravdepodobnosť triedy podmienená hodnotami atribútov 			klasifikovaného príkladu.</a:t>
            </a:r>
            <a:endParaRPr lang="en-US" altLang="sk-SK" sz="2000" dirty="0"/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sk-SK" altLang="sk-SK" sz="2000" dirty="0"/>
              <a:t>	–vzdialenosť (Euklidova) klasifikovaného príkladu od typických 		reprezentantov jednotlivých tried.</a:t>
            </a:r>
            <a:endParaRPr lang="en-US" altLang="sk-SK" sz="2000" dirty="0"/>
          </a:p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sk-SK" altLang="sk-SK" sz="2000" dirty="0"/>
              <a:t>Princíp využívajú algoritmy: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sk-SK" altLang="sk-SK" sz="2000" dirty="0"/>
              <a:t>		Naivný </a:t>
            </a:r>
            <a:r>
              <a:rPr lang="sk-SK" altLang="sk-SK" sz="2000" dirty="0" err="1"/>
              <a:t>Bayes</a:t>
            </a:r>
            <a:r>
              <a:rPr lang="sk-SK" altLang="sk-SK" sz="2000" dirty="0"/>
              <a:t> </a:t>
            </a:r>
            <a:r>
              <a:rPr lang="sk-SK" altLang="sk-SK" sz="2000" dirty="0" err="1"/>
              <a:t>klasifikátor</a:t>
            </a:r>
            <a:r>
              <a:rPr lang="sk-SK" altLang="sk-SK" sz="2000" dirty="0"/>
              <a:t> (pravdepodobnostný pojem)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sk-SK" sz="2000" dirty="0"/>
              <a:t>		</a:t>
            </a:r>
            <a:r>
              <a:rPr lang="sk-SK" altLang="sk-SK" sz="2000" dirty="0"/>
              <a:t> NCD, ICD (etalóny)</a:t>
            </a: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P1 - usporiadanie priestoru pojmov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		na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podpriestory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rgbClr val="006666"/>
                </a:solidFill>
              </a:rPr>
              <a:t>P5 - súťaživý princíp</a:t>
            </a:r>
            <a:endParaRPr lang="en-US" altLang="sk-SK" sz="190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P6 -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skórovacia</a:t>
            </a: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P7 - redukcia počtu kandidátov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21730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err="1">
                <a:latin typeface="Arial" pitchFamily="34" charset="0"/>
                <a:cs typeface="Arial" pitchFamily="34" charset="0"/>
              </a:rPr>
              <a:t>Skórovacia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funkcia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081693"/>
            <a:ext cx="8221494" cy="4406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Umožňuje vytvárať systémy s </a:t>
            </a:r>
            <a:r>
              <a:rPr lang="sk-SK" altLang="sk-SK" sz="2000" dirty="0" err="1"/>
              <a:t>prehľadávacími</a:t>
            </a:r>
            <a:r>
              <a:rPr lang="sk-SK" altLang="sk-SK" sz="2000" dirty="0"/>
              <a:t> preferenciami (</a:t>
            </a:r>
            <a:r>
              <a:rPr lang="sk-SK" altLang="sk-SK" sz="2000" dirty="0" err="1"/>
              <a:t>search</a:t>
            </a:r>
            <a:r>
              <a:rPr lang="sk-SK" altLang="sk-SK" sz="2000" dirty="0"/>
              <a:t> </a:t>
            </a:r>
            <a:r>
              <a:rPr lang="sk-SK" altLang="sk-SK" sz="2000" dirty="0" err="1"/>
              <a:t>bias</a:t>
            </a:r>
            <a:r>
              <a:rPr lang="sk-SK" altLang="sk-SK" sz="2000" dirty="0"/>
              <a:t>), ktorý bude pojmy lepšie ohodnotené </a:t>
            </a:r>
            <a:r>
              <a:rPr lang="sk-SK" altLang="sk-SK" sz="2000" dirty="0" err="1"/>
              <a:t>skórovacou</a:t>
            </a:r>
            <a:r>
              <a:rPr lang="sk-SK" altLang="sk-SK" sz="2000" dirty="0"/>
              <a:t> funkciou uvažovať skôr.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/>
              <a:t>Mäkké preferencie (Soft </a:t>
            </a:r>
            <a:r>
              <a:rPr lang="sk-SK" altLang="sk-SK" sz="2000" dirty="0" err="1"/>
              <a:t>Bias</a:t>
            </a:r>
            <a:r>
              <a:rPr lang="sk-SK" altLang="sk-SK" sz="2000" dirty="0"/>
              <a:t>) – pojmy s vyšším skóre majú prednosť. 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Vo všeobecnosti je skóre priamo úmerne závislé na počte pokrytých pozitívnych príkladov a nepriamo úmerne závislé na počte pokrytých negatívnych príkladov.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Zložitejšie prístupy používajú štatistické alebo informačné miery (</a:t>
            </a:r>
            <a:r>
              <a:rPr lang="sk-SK" altLang="sk-SK" sz="2000" dirty="0" err="1"/>
              <a:t>entrópia</a:t>
            </a:r>
            <a:r>
              <a:rPr lang="sk-SK" altLang="sk-SK" sz="2000" dirty="0"/>
              <a:t>, </a:t>
            </a:r>
            <a:r>
              <a:rPr lang="sk-SK" altLang="sk-SK" sz="2000" dirty="0" err="1"/>
              <a:t>signifikancia</a:t>
            </a:r>
            <a:r>
              <a:rPr lang="sk-SK" altLang="sk-SK" sz="2000" dirty="0"/>
              <a:t>).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Princíp využívajú algoritmy: </a:t>
            </a:r>
          </a:p>
          <a:p>
            <a:pPr marL="800100" lvl="2" indent="0">
              <a:buNone/>
            </a:pPr>
            <a:r>
              <a:rPr lang="sk-SK" altLang="sk-SK" sz="2000" dirty="0"/>
              <a:t>HGS, HSG (klasifikačné pravidlá) </a:t>
            </a:r>
          </a:p>
          <a:p>
            <a:pPr marL="800100" lvl="2" indent="0">
              <a:buNone/>
            </a:pPr>
            <a:r>
              <a:rPr lang="sk-SK" altLang="sk-SK" sz="2000" dirty="0"/>
              <a:t>HCT (tabuľka kritérií)	</a:t>
            </a:r>
          </a:p>
          <a:p>
            <a:pPr marL="800100" lvl="2" indent="0">
              <a:buNone/>
            </a:pPr>
            <a:r>
              <a:rPr lang="sk-SK" altLang="sk-SK" sz="2000" dirty="0"/>
              <a:t>ID3, ID5R, C4.5 (rozhodovacie stromy) </a:t>
            </a:r>
          </a:p>
          <a:p>
            <a:pPr marL="800100" lvl="2" indent="0">
              <a:buNone/>
            </a:pPr>
            <a:r>
              <a:rPr lang="sk-SK" altLang="sk-SK" sz="2000" dirty="0"/>
              <a:t>CN2 (rozhodovacie zoznamy)</a:t>
            </a:r>
            <a:endParaRPr lang="en-US" altLang="sk-SK" sz="2000" dirty="0"/>
          </a:p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P1 - usporiadanie priestoru pojmov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		na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podpriestory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P5 - súťaživý princíp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rgbClr val="006666"/>
                </a:solidFill>
              </a:rPr>
              <a:t>P6 - </a:t>
            </a:r>
            <a:r>
              <a:rPr lang="sk-SK" altLang="sk-SK" sz="1900" dirty="0" err="1">
                <a:solidFill>
                  <a:srgbClr val="006666"/>
                </a:solidFill>
              </a:rPr>
              <a:t>skórovacia</a:t>
            </a:r>
            <a:r>
              <a:rPr lang="sk-SK" altLang="sk-SK" sz="1900" dirty="0">
                <a:solidFill>
                  <a:srgbClr val="006666"/>
                </a:solidFill>
              </a:rPr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P7 - redukcia počtu kandidátov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27904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Redukcia počtu kandidátov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081693"/>
            <a:ext cx="7929664" cy="4268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V každej iterácii algoritmu sa obmedzí počet pojmov na určitý počet (</a:t>
            </a:r>
            <a:r>
              <a:rPr lang="sk-SK" altLang="sk-SK" sz="2000" dirty="0" err="1"/>
              <a:t>Beam</a:t>
            </a:r>
            <a:r>
              <a:rPr lang="sk-SK" altLang="sk-SK" sz="2000" dirty="0"/>
              <a:t> </a:t>
            </a:r>
            <a:r>
              <a:rPr lang="sk-SK" altLang="sk-SK" sz="2000" dirty="0" err="1"/>
              <a:t>Size</a:t>
            </a:r>
            <a:r>
              <a:rPr lang="sk-SK" altLang="sk-SK" sz="2000" dirty="0"/>
              <a:t> – BS).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/>
              <a:t>Tvrdé preferencie (</a:t>
            </a:r>
            <a:r>
              <a:rPr lang="sk-SK" altLang="sk-SK" sz="2000" dirty="0" err="1"/>
              <a:t>Hard</a:t>
            </a:r>
            <a:r>
              <a:rPr lang="sk-SK" altLang="sk-SK" sz="2000" dirty="0"/>
              <a:t> </a:t>
            </a:r>
            <a:r>
              <a:rPr lang="sk-SK" altLang="sk-SK" sz="2000" dirty="0" err="1"/>
              <a:t>Bias</a:t>
            </a:r>
            <a:r>
              <a:rPr lang="sk-SK" altLang="sk-SK" sz="2000" dirty="0"/>
              <a:t>) – niektoré typy pojmov sú vopred vylúčené z prehľadávania. 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Z kandidátov pojmov usporiadaných podľa hodnôt </a:t>
            </a:r>
            <a:r>
              <a:rPr lang="sk-SK" altLang="sk-SK" sz="2000" dirty="0" err="1"/>
              <a:t>skórovacej</a:t>
            </a:r>
            <a:r>
              <a:rPr lang="sk-SK" altLang="sk-SK" sz="2000" dirty="0"/>
              <a:t> funkcie sa vyberie iba BS najsľubnejších pojmov.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Horolezecký princíp je špeciálnym prípadom pri BS=1.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Princíp využívajú algoritmy: </a:t>
            </a:r>
          </a:p>
          <a:p>
            <a:pPr marL="800100" lvl="2" indent="0">
              <a:buNone/>
            </a:pPr>
            <a:r>
              <a:rPr lang="sk-SK" altLang="sk-SK" sz="2000" dirty="0"/>
              <a:t>HGS, HSG (klasifikačné pravidlá) </a:t>
            </a:r>
          </a:p>
          <a:p>
            <a:pPr marL="800100" lvl="2" indent="0">
              <a:buNone/>
            </a:pPr>
            <a:r>
              <a:rPr lang="sk-SK" altLang="sk-SK" sz="2000" dirty="0"/>
              <a:t>HCT (tabuľka kritérií)</a:t>
            </a:r>
            <a:endParaRPr lang="en-US" altLang="sk-SK" sz="2000" dirty="0"/>
          </a:p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P1 - usporiadanie priestoru pojmov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		na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podpriestory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P5 - súťaživý princíp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P6 -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skórovacia</a:t>
            </a: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rgbClr val="006666"/>
                </a:solidFill>
              </a:rPr>
              <a:t>P7 - redukcia počtu kandidátov</a:t>
            </a:r>
            <a:endParaRPr lang="en-US" altLang="sk-SK" sz="1900" dirty="0">
              <a:solidFill>
                <a:srgbClr val="006666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40111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Návrh resp. výber algoritmu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540048"/>
            <a:ext cx="7929664" cy="2607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dirty="0"/>
              <a:t>Analýza problému resp. kognitívnej úlohy</a:t>
            </a:r>
            <a:endParaRPr lang="en-US" altLang="sk-SK" sz="24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dirty="0"/>
              <a:t>Na základe analýzy, voľba základných princípov vyhovujúcich danej úlohe</a:t>
            </a:r>
            <a:endParaRPr lang="en-US" altLang="sk-SK" sz="24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dirty="0"/>
              <a:t>Návrh všeobecného algoritmu kombinujúceho zvolené základné princípy</a:t>
            </a:r>
            <a:endParaRPr lang="en-US" altLang="sk-SK" sz="2400" dirty="0"/>
          </a:p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/>
              <a:t>P1 - usporiadanie priestoru pojmov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		na </a:t>
            </a:r>
            <a:r>
              <a:rPr lang="sk-SK" altLang="sk-SK" sz="1900" dirty="0" err="1"/>
              <a:t>podpriestory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P5 - súťaživý princíp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P6 - </a:t>
            </a:r>
            <a:r>
              <a:rPr lang="sk-SK" altLang="sk-SK" sz="1900" dirty="0" err="1"/>
              <a:t>skórovacia</a:t>
            </a:r>
            <a:r>
              <a:rPr lang="sk-SK" altLang="sk-SK" sz="1900" dirty="0"/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P7 - redukcia počtu kandidátov</a:t>
            </a:r>
            <a:endParaRPr lang="en-US" altLang="sk-SK" sz="19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961481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Voľba základných princípov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102277"/>
            <a:ext cx="7929664" cy="3821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sk-SK" altLang="sk-SK" sz="2400" dirty="0"/>
              <a:t>Ak je veľký rozsah </a:t>
            </a:r>
            <a:r>
              <a:rPr lang="sk-SK" altLang="sk-SK" sz="2400" dirty="0" err="1"/>
              <a:t>trénovacích</a:t>
            </a:r>
            <a:r>
              <a:rPr lang="sk-SK" altLang="sk-SK" sz="2400" dirty="0"/>
              <a:t> údajov, široký priestor pojmov alebo zašumené </a:t>
            </a:r>
            <a:r>
              <a:rPr lang="sk-SK" altLang="sk-SK" sz="2400" dirty="0" err="1"/>
              <a:t>trénovacie</a:t>
            </a:r>
            <a:r>
              <a:rPr lang="sk-SK" altLang="sk-SK" sz="2400" dirty="0"/>
              <a:t> údaje a nemusíme trvať na optimálnom riešení, potom je vhodná kombinácia princípov P1 &amp; P6 &amp; P7.</a:t>
            </a:r>
          </a:p>
          <a:p>
            <a:pPr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sk-SK" altLang="sk-SK" sz="2400" dirty="0"/>
              <a:t>Pre úlohu charakteristickú veľkým rozptylom príkladov jednej triedy medzi príklady ostatných tried je vhodný princíp P3 &amp; P1 alebo P4.</a:t>
            </a:r>
          </a:p>
          <a:p>
            <a:pPr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sk-SK" altLang="sk-SK" sz="2400" dirty="0"/>
              <a:t>Ak je priestor pojmov lineárne separovateľný, potom môžeme použiť P2.</a:t>
            </a:r>
          </a:p>
          <a:p>
            <a:pPr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sk-SK" altLang="sk-SK" sz="2400" dirty="0"/>
              <a:t>Keď sú </a:t>
            </a:r>
            <a:r>
              <a:rPr lang="sk-SK" altLang="sk-SK" sz="2400" dirty="0" err="1"/>
              <a:t>trénovacie</a:t>
            </a:r>
            <a:r>
              <a:rPr lang="sk-SK" altLang="sk-SK" sz="2400" dirty="0"/>
              <a:t> údaje </a:t>
            </a:r>
            <a:r>
              <a:rPr lang="sk-SK" altLang="sk-SK" sz="2400" dirty="0" err="1"/>
              <a:t>kontradičné</a:t>
            </a:r>
            <a:r>
              <a:rPr lang="sk-SK" altLang="sk-SK" sz="2400" dirty="0"/>
              <a:t> (klasifikácia dokumentov) je vhodné použitie princípu P5.</a:t>
            </a:r>
          </a:p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/>
              <a:t>P1 - usporiadanie priestoru pojmov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		na </a:t>
            </a:r>
            <a:r>
              <a:rPr lang="sk-SK" altLang="sk-SK" sz="1900" dirty="0" err="1"/>
              <a:t>podpriestory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P5 - súťaživý princíp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P6 - </a:t>
            </a:r>
            <a:r>
              <a:rPr lang="sk-SK" altLang="sk-SK" sz="1900" dirty="0" err="1"/>
              <a:t>skórovacia</a:t>
            </a:r>
            <a:r>
              <a:rPr lang="sk-SK" altLang="sk-SK" sz="1900" dirty="0"/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P7 - redukcia počtu kandidátov</a:t>
            </a:r>
            <a:endParaRPr lang="en-US" altLang="sk-SK" sz="19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938550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Príklady použitia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393526"/>
            <a:ext cx="7530830" cy="3199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sk-SK" altLang="sk-SK" sz="2000" dirty="0"/>
              <a:t>Klasifikácia podozrivej bankovej operácie - veľké množstvo </a:t>
            </a:r>
            <a:r>
              <a:rPr lang="sk-SK" altLang="sk-SK" sz="2000" dirty="0" err="1"/>
              <a:t>trénovacích</a:t>
            </a:r>
            <a:r>
              <a:rPr lang="sk-SK" altLang="sk-SK" sz="2000" dirty="0"/>
              <a:t> údajov z niekoľkých bánk: P1 </a:t>
            </a:r>
            <a:r>
              <a:rPr lang="en-US" altLang="sk-SK" sz="2000" dirty="0"/>
              <a:t>&amp; P6</a:t>
            </a:r>
            <a:r>
              <a:rPr lang="sk-SK" altLang="sk-SK" sz="2000" dirty="0"/>
              <a:t> </a:t>
            </a:r>
            <a:r>
              <a:rPr lang="en-US" altLang="sk-SK" sz="2000" dirty="0"/>
              <a:t>&amp;</a:t>
            </a:r>
            <a:r>
              <a:rPr lang="sk-SK" altLang="sk-SK" sz="2000" dirty="0"/>
              <a:t> P7.</a:t>
            </a:r>
            <a:endParaRPr lang="en-US" altLang="sk-SK" sz="2000" dirty="0"/>
          </a:p>
          <a:p>
            <a:pPr eaLnBrk="1" hangingPunct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sk-SK" altLang="sk-SK" sz="2000" dirty="0"/>
              <a:t>Diagnostika zriedkavých diagnóz špecializovanej oblasti medicíny – málo početná </a:t>
            </a:r>
            <a:r>
              <a:rPr lang="sk-SK" altLang="sk-SK" sz="2000" dirty="0" err="1"/>
              <a:t>trénovacia</a:t>
            </a:r>
            <a:r>
              <a:rPr lang="sk-SK" altLang="sk-SK" sz="2000" dirty="0"/>
              <a:t> množina a veľký rozptyl príkladov jednej triedy medzi príklady ostatných tried: P3 a v jednotlivých </a:t>
            </a:r>
            <a:r>
              <a:rPr lang="sk-SK" altLang="sk-SK" sz="2000" dirty="0" err="1"/>
              <a:t>podpriestoroch</a:t>
            </a:r>
            <a:r>
              <a:rPr lang="sk-SK" altLang="sk-SK" sz="2000" dirty="0"/>
              <a:t> P1 alebo P4 </a:t>
            </a:r>
          </a:p>
          <a:p>
            <a:pPr eaLnBrk="1" hangingPunct="1">
              <a:spcBef>
                <a:spcPts val="480"/>
              </a:spcBef>
              <a:buFont typeface="Courier New" panose="02070309020205020404" pitchFamily="49" charset="0"/>
              <a:buChar char="o"/>
            </a:pPr>
            <a:r>
              <a:rPr lang="sk-SK" altLang="sk-SK" sz="2000" dirty="0"/>
              <a:t>P4 formuje pre výnimky </a:t>
            </a:r>
            <a:r>
              <a:rPr lang="sk-SK" altLang="sk-SK" sz="2000" dirty="0" err="1"/>
              <a:t>pseudo</a:t>
            </a:r>
            <a:r>
              <a:rPr lang="sk-SK" altLang="sk-SK" sz="2000" dirty="0"/>
              <a:t>-triedu reprezentujúcu novú chorobu spôsobenú zmutovaným vírusom.</a:t>
            </a:r>
            <a:endParaRPr lang="en-US" altLang="sk-SK" sz="2000" dirty="0"/>
          </a:p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/>
              <a:t>P1 - usporiadanie priestoru pojmov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		na </a:t>
            </a:r>
            <a:r>
              <a:rPr lang="sk-SK" altLang="sk-SK" sz="1900" dirty="0" err="1"/>
              <a:t>podpriestory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P5 - súťaživý princíp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P6 - </a:t>
            </a:r>
            <a:r>
              <a:rPr lang="sk-SK" altLang="sk-SK" sz="1900" dirty="0" err="1"/>
              <a:t>skórovacia</a:t>
            </a:r>
            <a:r>
              <a:rPr lang="sk-SK" altLang="sk-SK" sz="1900" dirty="0"/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P7 - redukcia počtu kandidátov</a:t>
            </a:r>
            <a:endParaRPr lang="en-US" altLang="sk-SK" sz="19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45161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Uvažované algoritmy strojového učenia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30635" y="1170326"/>
            <a:ext cx="8393723" cy="5209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sk-SK" dirty="0">
                <a:solidFill>
                  <a:srgbClr val="006666"/>
                </a:solidFill>
              </a:rPr>
              <a:t>Kontrolované učenie v klasifikačnej úlohe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VSS		</a:t>
            </a:r>
            <a:r>
              <a:rPr lang="sk-SK" altLang="sk-SK" sz="1700" dirty="0" err="1"/>
              <a:t>Version</a:t>
            </a:r>
            <a:r>
              <a:rPr lang="sk-SK" altLang="sk-SK" sz="1700" dirty="0"/>
              <a:t> </a:t>
            </a:r>
            <a:r>
              <a:rPr lang="sk-SK" altLang="sk-SK" sz="1700" dirty="0" err="1"/>
              <a:t>space</a:t>
            </a:r>
            <a:r>
              <a:rPr lang="sk-SK" altLang="sk-SK" sz="1700" dirty="0"/>
              <a:t> </a:t>
            </a:r>
            <a:r>
              <a:rPr lang="sk-SK" altLang="sk-SK" sz="1700" dirty="0" err="1"/>
              <a:t>search</a:t>
            </a:r>
            <a:r>
              <a:rPr lang="sk-SK" altLang="sk-SK" sz="1700" dirty="0"/>
              <a:t> (klasifikačné pravidlá)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EGS 	</a:t>
            </a:r>
            <a:r>
              <a:rPr lang="sk-SK" altLang="sk-SK" sz="1700" dirty="0" err="1"/>
              <a:t>Exhaustive</a:t>
            </a:r>
            <a:r>
              <a:rPr lang="sk-SK" altLang="sk-SK" sz="1700" dirty="0"/>
              <a:t> General to </a:t>
            </a:r>
            <a:r>
              <a:rPr lang="sk-SK" altLang="sk-SK" sz="1700" dirty="0" err="1"/>
              <a:t>Specific</a:t>
            </a:r>
            <a:r>
              <a:rPr lang="sk-SK" altLang="sk-SK" sz="1700" dirty="0"/>
              <a:t> (klasifikačné pravidlá)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ESG 	</a:t>
            </a:r>
            <a:r>
              <a:rPr lang="sk-SK" altLang="sk-SK" sz="1700" dirty="0" err="1"/>
              <a:t>Exhaustive</a:t>
            </a:r>
            <a:r>
              <a:rPr lang="sk-SK" altLang="sk-SK" sz="1700" dirty="0"/>
              <a:t> </a:t>
            </a:r>
            <a:r>
              <a:rPr lang="sk-SK" altLang="sk-SK" sz="1700" dirty="0" err="1"/>
              <a:t>Specific</a:t>
            </a:r>
            <a:r>
              <a:rPr lang="sk-SK" altLang="sk-SK" sz="1700" dirty="0"/>
              <a:t> to General (klasifikačné pravidlá)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HGS 	</a:t>
            </a:r>
            <a:r>
              <a:rPr lang="sk-SK" altLang="sk-SK" sz="1700" dirty="0" err="1"/>
              <a:t>Heuristic</a:t>
            </a:r>
            <a:r>
              <a:rPr lang="sk-SK" altLang="sk-SK" sz="1700" dirty="0"/>
              <a:t> General to </a:t>
            </a:r>
            <a:r>
              <a:rPr lang="sk-SK" altLang="sk-SK" sz="1700" dirty="0" err="1"/>
              <a:t>Specific</a:t>
            </a:r>
            <a:r>
              <a:rPr lang="sk-SK" altLang="sk-SK" sz="1700" dirty="0"/>
              <a:t> (klasifikačné pravidlá)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HSG 	</a:t>
            </a:r>
            <a:r>
              <a:rPr lang="sk-SK" altLang="sk-SK" sz="1700" dirty="0" err="1"/>
              <a:t>Heuristic</a:t>
            </a:r>
            <a:r>
              <a:rPr lang="sk-SK" altLang="sk-SK" sz="1700" dirty="0"/>
              <a:t> </a:t>
            </a:r>
            <a:r>
              <a:rPr lang="sk-SK" altLang="sk-SK" sz="1700" dirty="0" err="1"/>
              <a:t>Specific</a:t>
            </a:r>
            <a:r>
              <a:rPr lang="sk-SK" altLang="sk-SK" sz="1700" dirty="0"/>
              <a:t> to General (klasifikačné pravidlá)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HCT 	</a:t>
            </a:r>
            <a:r>
              <a:rPr lang="sk-SK" altLang="sk-SK" sz="1700" dirty="0" err="1"/>
              <a:t>Heuristic</a:t>
            </a:r>
            <a:r>
              <a:rPr lang="sk-SK" altLang="sk-SK" sz="1700" dirty="0"/>
              <a:t> </a:t>
            </a:r>
            <a:r>
              <a:rPr lang="sk-SK" altLang="sk-SK" sz="1700" dirty="0" err="1"/>
              <a:t>criteria</a:t>
            </a:r>
            <a:r>
              <a:rPr lang="sk-SK" altLang="sk-SK" sz="1700" dirty="0"/>
              <a:t> </a:t>
            </a:r>
            <a:r>
              <a:rPr lang="sk-SK" altLang="sk-SK" sz="1700" dirty="0" err="1"/>
              <a:t>tables</a:t>
            </a:r>
            <a:r>
              <a:rPr lang="sk-SK" altLang="sk-SK" sz="1700" dirty="0"/>
              <a:t> (prahové pojmy)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IWP 	</a:t>
            </a:r>
            <a:r>
              <a:rPr lang="sk-SK" altLang="sk-SK" sz="1700" dirty="0" err="1"/>
              <a:t>Iterative</a:t>
            </a:r>
            <a:r>
              <a:rPr lang="sk-SK" altLang="sk-SK" sz="1700" dirty="0"/>
              <a:t> </a:t>
            </a:r>
            <a:r>
              <a:rPr lang="sk-SK" altLang="sk-SK" sz="1700" dirty="0" err="1"/>
              <a:t>Weight</a:t>
            </a:r>
            <a:r>
              <a:rPr lang="sk-SK" altLang="sk-SK" sz="1700" dirty="0"/>
              <a:t> </a:t>
            </a:r>
            <a:r>
              <a:rPr lang="sk-SK" altLang="sk-SK" sz="1700" dirty="0" err="1"/>
              <a:t>Perturbation</a:t>
            </a:r>
            <a:r>
              <a:rPr lang="sk-SK" altLang="sk-SK" sz="1700" dirty="0"/>
              <a:t> (prahové pojmy)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SVM 	Support </a:t>
            </a:r>
            <a:r>
              <a:rPr lang="sk-SK" altLang="sk-SK" sz="1700" dirty="0" err="1"/>
              <a:t>Vector</a:t>
            </a:r>
            <a:r>
              <a:rPr lang="sk-SK" altLang="sk-SK" sz="1700" dirty="0"/>
              <a:t> </a:t>
            </a:r>
            <a:r>
              <a:rPr lang="sk-SK" altLang="sk-SK" sz="1700" dirty="0" err="1"/>
              <a:t>Machines</a:t>
            </a:r>
            <a:r>
              <a:rPr lang="sk-SK" altLang="sk-SK" sz="1700" dirty="0"/>
              <a:t> (prahové pojmy)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NCD 	</a:t>
            </a:r>
            <a:r>
              <a:rPr lang="sk-SK" altLang="sk-SK" sz="1700" dirty="0" err="1"/>
              <a:t>Nonincremental</a:t>
            </a:r>
            <a:r>
              <a:rPr lang="sk-SK" altLang="sk-SK" sz="1700" dirty="0"/>
              <a:t> </a:t>
            </a:r>
            <a:r>
              <a:rPr lang="sk-SK" altLang="sk-SK" sz="1700" dirty="0" err="1"/>
              <a:t>Induction</a:t>
            </a:r>
            <a:r>
              <a:rPr lang="sk-SK" altLang="sk-SK" sz="1700" dirty="0"/>
              <a:t> of </a:t>
            </a:r>
            <a:r>
              <a:rPr lang="sk-SK" altLang="sk-SK" sz="1700" dirty="0" err="1"/>
              <a:t>Competitive</a:t>
            </a:r>
            <a:r>
              <a:rPr lang="sk-SK" altLang="sk-SK" sz="1700" dirty="0"/>
              <a:t> </a:t>
            </a:r>
            <a:r>
              <a:rPr lang="sk-SK" altLang="sk-SK" sz="1700" dirty="0" err="1"/>
              <a:t>Disjunctions</a:t>
            </a:r>
            <a:r>
              <a:rPr lang="sk-SK" altLang="sk-SK" sz="1700" dirty="0"/>
              <a:t> (etalóny)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ICD 		</a:t>
            </a:r>
            <a:r>
              <a:rPr lang="sk-SK" altLang="sk-SK" sz="1700" dirty="0" err="1"/>
              <a:t>Incremental</a:t>
            </a:r>
            <a:r>
              <a:rPr lang="sk-SK" altLang="sk-SK" sz="1700" dirty="0"/>
              <a:t> </a:t>
            </a:r>
            <a:r>
              <a:rPr lang="sk-SK" altLang="sk-SK" sz="1700" dirty="0" err="1"/>
              <a:t>Induction</a:t>
            </a:r>
            <a:r>
              <a:rPr lang="sk-SK" altLang="sk-SK" sz="1700" dirty="0"/>
              <a:t> of </a:t>
            </a:r>
            <a:r>
              <a:rPr lang="sk-SK" altLang="sk-SK" sz="1700" dirty="0" err="1"/>
              <a:t>Competitive</a:t>
            </a:r>
            <a:r>
              <a:rPr lang="sk-SK" altLang="sk-SK" sz="1700" dirty="0"/>
              <a:t> </a:t>
            </a:r>
            <a:r>
              <a:rPr lang="sk-SK" altLang="sk-SK" sz="1700" dirty="0" err="1"/>
              <a:t>Disjunctions</a:t>
            </a:r>
            <a:r>
              <a:rPr lang="sk-SK" altLang="sk-SK" sz="1700" dirty="0"/>
              <a:t> (etalóny)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AQ11 	Klasifikačné pravidlá (disjunktívna normálna forma - DNS)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NSC 	</a:t>
            </a:r>
            <a:r>
              <a:rPr lang="sk-SK" altLang="sk-SK" sz="1700" dirty="0" err="1"/>
              <a:t>Non-incremental</a:t>
            </a:r>
            <a:r>
              <a:rPr lang="sk-SK" altLang="sk-SK" sz="1700" dirty="0"/>
              <a:t> </a:t>
            </a:r>
            <a:r>
              <a:rPr lang="sk-SK" altLang="sk-SK" sz="1700" dirty="0" err="1"/>
              <a:t>Separate</a:t>
            </a:r>
            <a:r>
              <a:rPr lang="sk-SK" altLang="sk-SK" sz="1700" dirty="0"/>
              <a:t> and </a:t>
            </a:r>
            <a:r>
              <a:rPr lang="sk-SK" altLang="sk-SK" sz="1700" dirty="0" err="1"/>
              <a:t>Conquer</a:t>
            </a:r>
            <a:r>
              <a:rPr lang="sk-SK" altLang="sk-SK" sz="1700" dirty="0"/>
              <a:t> (klasifikačné pravidlá DNS)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ID3 		</a:t>
            </a:r>
            <a:r>
              <a:rPr lang="sk-SK" altLang="sk-SK" sz="1700" dirty="0" err="1"/>
              <a:t>Iterative</a:t>
            </a:r>
            <a:r>
              <a:rPr lang="sk-SK" altLang="sk-SK" sz="1700" dirty="0"/>
              <a:t> </a:t>
            </a:r>
            <a:r>
              <a:rPr lang="sk-SK" altLang="sk-SK" sz="1700" dirty="0" err="1"/>
              <a:t>Dichotomizer</a:t>
            </a:r>
            <a:r>
              <a:rPr lang="sk-SK" altLang="sk-SK" sz="1700" dirty="0"/>
              <a:t> 3 (rozhodovacie stromy)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ID5R 	</a:t>
            </a:r>
            <a:r>
              <a:rPr lang="sk-SK" altLang="sk-SK" sz="1700" dirty="0" err="1"/>
              <a:t>Iterative</a:t>
            </a:r>
            <a:r>
              <a:rPr lang="sk-SK" altLang="sk-SK" sz="1700" dirty="0"/>
              <a:t> </a:t>
            </a:r>
            <a:r>
              <a:rPr lang="sk-SK" altLang="sk-SK" sz="1700" dirty="0" err="1"/>
              <a:t>Dichotomizer</a:t>
            </a:r>
            <a:r>
              <a:rPr lang="sk-SK" altLang="sk-SK" sz="1700" dirty="0"/>
              <a:t> 5 </a:t>
            </a:r>
            <a:r>
              <a:rPr lang="sk-SK" altLang="sk-SK" sz="1700" dirty="0" err="1"/>
              <a:t>Recursive</a:t>
            </a:r>
            <a:r>
              <a:rPr lang="sk-SK" altLang="sk-SK" sz="1700" dirty="0"/>
              <a:t> (rozhodovacie stromy)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C4.5 	rozhodovacie stromy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CN2 	rozhodovacie zoznamy</a:t>
            </a:r>
            <a:endParaRPr lang="en-US" altLang="sk-SK" sz="17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NEX 	</a:t>
            </a:r>
            <a:r>
              <a:rPr lang="sk-SK" altLang="sk-SK" sz="1700" dirty="0" err="1"/>
              <a:t>Nonincremental</a:t>
            </a:r>
            <a:r>
              <a:rPr lang="sk-SK" altLang="sk-SK" sz="1700" dirty="0"/>
              <a:t> </a:t>
            </a:r>
            <a:r>
              <a:rPr lang="sk-SK" altLang="sk-SK" sz="1700" dirty="0" err="1"/>
              <a:t>Induction</a:t>
            </a:r>
            <a:r>
              <a:rPr lang="sk-SK" altLang="sk-SK" sz="1700" dirty="0"/>
              <a:t> </a:t>
            </a:r>
            <a:r>
              <a:rPr lang="sk-SK" altLang="sk-SK" sz="1700" dirty="0" err="1"/>
              <a:t>with</a:t>
            </a:r>
            <a:r>
              <a:rPr lang="sk-SK" altLang="sk-SK" sz="1700" dirty="0"/>
              <a:t> </a:t>
            </a:r>
            <a:r>
              <a:rPr lang="sk-SK" altLang="sk-SK" sz="1700" dirty="0" err="1"/>
              <a:t>Exclusions</a:t>
            </a:r>
            <a:r>
              <a:rPr lang="sk-SK" altLang="sk-SK" sz="1700" dirty="0"/>
              <a:t>(rozhodovacie zoznamy)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700" dirty="0"/>
              <a:t>NB 		Naivný </a:t>
            </a:r>
            <a:r>
              <a:rPr lang="sk-SK" altLang="sk-SK" sz="1700" dirty="0" err="1"/>
              <a:t>Bayes</a:t>
            </a:r>
            <a:r>
              <a:rPr lang="sk-SK" altLang="sk-SK" sz="1700" dirty="0"/>
              <a:t> </a:t>
            </a:r>
            <a:r>
              <a:rPr lang="sk-SK" altLang="sk-SK" sz="1700" dirty="0" err="1"/>
              <a:t>klasifikátor</a:t>
            </a:r>
            <a:r>
              <a:rPr lang="sk-SK" altLang="sk-SK" sz="1700" dirty="0"/>
              <a:t> (pravdepodobnostné pojmy)</a:t>
            </a:r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Spoločné princípy rôznych algoritmov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54477" y="1136107"/>
            <a:ext cx="8393723" cy="5277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sk-SK" altLang="sk-SK" sz="2000" b="1" i="1" dirty="0" err="1">
                <a:solidFill>
                  <a:srgbClr val="7E0000"/>
                </a:solidFill>
                <a:cs typeface="Times New Roman" panose="02020603050405020304" pitchFamily="18" charset="0"/>
              </a:rPr>
              <a:t>hgs</a:t>
            </a:r>
            <a:r>
              <a:rPr lang="sk-SK" altLang="sk-SK" sz="2000" b="1" i="1" dirty="0">
                <a:solidFill>
                  <a:srgbClr val="7E0000"/>
                </a:solidFill>
                <a:cs typeface="Times New Roman" panose="02020603050405020304" pitchFamily="18" charset="0"/>
              </a:rPr>
              <a:t>(PSET,NSET,CLOSED-SET,HSET)</a:t>
            </a:r>
            <a:r>
              <a:rPr lang="sk-SK" altLang="sk-SK" sz="2000" dirty="0">
                <a:solidFill>
                  <a:srgbClr val="7E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sk-SK" sz="2000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/>
              <a:t>n</a:t>
            </a:r>
            <a:r>
              <a:rPr lang="sk-SK" altLang="sk-SK" sz="2000" i="1" dirty="0">
                <a:cs typeface="Times New Roman" panose="02020603050405020304" pitchFamily="18" charset="0"/>
              </a:rPr>
              <a:t>ech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OPEN-SET</a:t>
            </a:r>
            <a:r>
              <a:rPr lang="sk-SK" altLang="sk-SK" sz="2000" i="1" dirty="0">
                <a:cs typeface="Times New Roman" panose="02020603050405020304" pitchFamily="18" charset="0"/>
              </a:rPr>
              <a:t>={}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for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	každý pojem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H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v 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HSET</a:t>
            </a:r>
            <a:endParaRPr lang="sk-SK" altLang="sk-SK" sz="2000" i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nech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SPECS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sú všetky jedno-podmienkové špecifikácie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H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nech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NEWSET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={}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for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	každý špecifikovaný pojem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 v 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SPECS</a:t>
            </a:r>
            <a:endParaRPr lang="sk-SK" altLang="sk-SK" sz="2000" i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		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if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Score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 (S,PSET,NSET)&gt;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Score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 (H,PSET,NSET)</a:t>
            </a:r>
            <a:endParaRPr lang="sk-SK" altLang="sk-SK" sz="2000" i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		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then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	pridaj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 do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NEWSET</a:t>
            </a:r>
            <a:endParaRPr lang="sk-SK" altLang="sk-SK" sz="2000" i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if</a:t>
            </a:r>
            <a:r>
              <a:rPr lang="sk-SK" altLang="sk-SK" sz="2000" b="1" i="1" dirty="0">
                <a:cs typeface="Times New Roman" panose="02020603050405020304" pitchFamily="18" charset="0"/>
              </a:rPr>
              <a:t>		NEW-SET</a:t>
            </a:r>
            <a:r>
              <a:rPr lang="sk-SK" altLang="sk-SK" sz="2000" i="1" dirty="0">
                <a:cs typeface="Times New Roman" panose="02020603050405020304" pitchFamily="18" charset="0"/>
              </a:rPr>
              <a:t>={}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then</a:t>
            </a:r>
            <a:r>
              <a:rPr lang="sk-SK" altLang="sk-SK" sz="2000" i="1" dirty="0">
                <a:cs typeface="Times New Roman" panose="02020603050405020304" pitchFamily="18" charset="0"/>
              </a:rPr>
              <a:t>	pridaj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H</a:t>
            </a:r>
            <a:r>
              <a:rPr lang="sk-SK" altLang="sk-SK" sz="2000" i="1" dirty="0">
                <a:cs typeface="Times New Roman" panose="02020603050405020304" pitchFamily="18" charset="0"/>
              </a:rPr>
              <a:t> do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CLOSED-SET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else</a:t>
            </a:r>
            <a:r>
              <a:rPr lang="sk-SK" altLang="sk-SK" sz="2000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for</a:t>
            </a:r>
            <a:r>
              <a:rPr lang="sk-SK" altLang="sk-SK" sz="2000" i="1" dirty="0">
                <a:cs typeface="Times New Roman" panose="02020603050405020304" pitchFamily="18" charset="0"/>
              </a:rPr>
              <a:t>	každý pojem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cs typeface="Times New Roman" panose="02020603050405020304" pitchFamily="18" charset="0"/>
              </a:rPr>
              <a:t> v </a:t>
            </a:r>
            <a:r>
              <a:rPr lang="sk-SK" altLang="sk-SK" sz="2000" b="1" i="1" dirty="0">
                <a:cs typeface="Times New Roman" panose="02020603050405020304" pitchFamily="18" charset="0"/>
              </a:rPr>
              <a:t>NEW-SET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			pridaj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cs typeface="Times New Roman" panose="02020603050405020304" pitchFamily="18" charset="0"/>
              </a:rPr>
              <a:t> do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OPEN-SET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for</a:t>
            </a:r>
            <a:r>
              <a:rPr lang="sk-SK" altLang="sk-SK" sz="2000" i="1" dirty="0">
                <a:cs typeface="Times New Roman" panose="02020603050405020304" pitchFamily="18" charset="0"/>
              </a:rPr>
              <a:t>	každý pojem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</a:t>
            </a:r>
            <a:r>
              <a:rPr lang="sk-SK" altLang="sk-SK" sz="2000" i="1" dirty="0">
                <a:cs typeface="Times New Roman" panose="02020603050405020304" pitchFamily="18" charset="0"/>
              </a:rPr>
              <a:t> v 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CLOSED-SET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 	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if</a:t>
            </a:r>
            <a:r>
              <a:rPr lang="sk-SK" altLang="sk-SK" sz="2000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cs typeface="Times New Roman" panose="02020603050405020304" pitchFamily="18" charset="0"/>
              </a:rPr>
              <a:t> je aspoň tak špecifický ako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 	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then</a:t>
            </a: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if</a:t>
            </a:r>
            <a:r>
              <a:rPr lang="sk-SK" altLang="sk-SK" sz="2000" i="1" dirty="0">
                <a:cs typeface="Times New Roman" panose="02020603050405020304" pitchFamily="18" charset="0"/>
              </a:rPr>
              <a:t>   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Score</a:t>
            </a:r>
            <a:r>
              <a:rPr lang="sk-SK" altLang="sk-SK" sz="2000" b="1" i="1" dirty="0">
                <a:cs typeface="Times New Roman" panose="02020603050405020304" pitchFamily="18" charset="0"/>
              </a:rPr>
              <a:t> (C,PSET,NSET)&gt;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Score</a:t>
            </a:r>
            <a:r>
              <a:rPr lang="sk-SK" altLang="sk-SK" sz="2000" b="1" i="1" dirty="0">
                <a:cs typeface="Times New Roman" panose="02020603050405020304" pitchFamily="18" charset="0"/>
              </a:rPr>
              <a:t> (S,PSET,NSET)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 </a:t>
            </a:r>
            <a:r>
              <a:rPr lang="sk-SK" altLang="sk-SK" sz="2000" i="1" dirty="0"/>
              <a:t>	</a:t>
            </a:r>
            <a:r>
              <a:rPr lang="sk-SK" altLang="sk-SK" sz="2000" i="1" dirty="0">
                <a:cs typeface="Times New Roman" panose="02020603050405020304" pitchFamily="18" charset="0"/>
              </a:rPr>
              <a:t>	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then</a:t>
            </a:r>
            <a:r>
              <a:rPr lang="sk-SK" altLang="sk-SK" sz="2000" i="1" dirty="0">
                <a:cs typeface="Times New Roman" panose="02020603050405020304" pitchFamily="18" charset="0"/>
              </a:rPr>
              <a:t>	vymaž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cs typeface="Times New Roman" panose="02020603050405020304" pitchFamily="18" charset="0"/>
              </a:rPr>
              <a:t> z </a:t>
            </a:r>
            <a:r>
              <a:rPr lang="sk-SK" altLang="sk-SK" sz="2000" b="1" i="1" dirty="0">
                <a:cs typeface="Times New Roman" panose="02020603050405020304" pitchFamily="18" charset="0"/>
              </a:rPr>
              <a:t>OPEN-SET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 		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else</a:t>
            </a:r>
            <a:r>
              <a:rPr lang="sk-SK" altLang="sk-SK" sz="2000" i="1" dirty="0">
                <a:cs typeface="Times New Roman" panose="02020603050405020304" pitchFamily="18" charset="0"/>
              </a:rPr>
              <a:t>	vymaž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</a:t>
            </a:r>
            <a:r>
              <a:rPr lang="sk-SK" altLang="sk-SK" sz="2000" i="1" dirty="0">
                <a:cs typeface="Times New Roman" panose="02020603050405020304" pitchFamily="18" charset="0"/>
              </a:rPr>
              <a:t> z 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CLOSED-SET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If</a:t>
            </a:r>
            <a:r>
              <a:rPr lang="sk-SK" altLang="sk-SK" sz="2000" b="1" i="1" dirty="0">
                <a:cs typeface="Times New Roman" panose="02020603050405020304" pitchFamily="18" charset="0"/>
              </a:rPr>
              <a:t>	OPEN-SET</a:t>
            </a:r>
            <a:r>
              <a:rPr lang="sk-SK" altLang="sk-SK" sz="2000" i="1" dirty="0">
                <a:cs typeface="Times New Roman" panose="02020603050405020304" pitchFamily="18" charset="0"/>
              </a:rPr>
              <a:t>={}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then</a:t>
            </a:r>
            <a:r>
              <a:rPr lang="sk-SK" altLang="sk-SK" sz="2000" i="1" dirty="0">
                <a:cs typeface="Times New Roman" panose="02020603050405020304" pitchFamily="18" charset="0"/>
              </a:rPr>
              <a:t>	vráť člena s najvyšším skóre v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CLOSED-SET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else</a:t>
            </a: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 	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nech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BEST-SET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je </a:t>
            </a:r>
            <a:r>
              <a:rPr lang="sk-SK" altLang="sk-SK" sz="2000" b="1" i="1" dirty="0" err="1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Beam-Size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počet najvyššie skórovaných</a:t>
            </a: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	členov zjednotenia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OPEN-SET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a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CLOSED-SET</a:t>
            </a:r>
            <a:endParaRPr lang="sk-SK" altLang="sk-SK" sz="20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	nech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CLOSED-SET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je množina členov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CLOSED-SET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v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BEST-SET</a:t>
            </a:r>
            <a:endParaRPr lang="sk-SK" altLang="sk-SK" sz="20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	nech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OPEN-SET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je množina členov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OPEN-SET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v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BEST-SET</a:t>
            </a:r>
            <a:endParaRPr lang="sk-SK" altLang="sk-SK" sz="20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	</a:t>
            </a:r>
            <a:r>
              <a:rPr lang="sk-SK" altLang="sk-SK" sz="2000" b="1" i="1" dirty="0" err="1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hgs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(PSET,NSET,CLOSED-SET,OPEN-SET)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551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Spoločné princípy rôznych algoritmov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54477" y="1136107"/>
            <a:ext cx="8393723" cy="5277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sk-SK" altLang="sk-SK" sz="2000" b="1" i="1" dirty="0" err="1">
                <a:solidFill>
                  <a:srgbClr val="7E0000"/>
                </a:solidFill>
                <a:cs typeface="Times New Roman" panose="02020603050405020304" pitchFamily="18" charset="0"/>
              </a:rPr>
              <a:t>hct</a:t>
            </a:r>
            <a:r>
              <a:rPr lang="sk-SK" altLang="sk-SK" sz="2000" b="1" i="1" dirty="0">
                <a:solidFill>
                  <a:srgbClr val="7E0000"/>
                </a:solidFill>
                <a:cs typeface="Times New Roman" panose="02020603050405020304" pitchFamily="18" charset="0"/>
              </a:rPr>
              <a:t>(PSET,NSET,ATTS)</a:t>
            </a:r>
            <a:r>
              <a:rPr lang="sk-SK" altLang="sk-SK" sz="2000" dirty="0">
                <a:solidFill>
                  <a:srgbClr val="7E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nech etalón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E</a:t>
            </a:r>
            <a:r>
              <a:rPr lang="sk-SK" altLang="sk-SK" sz="2000" i="1" dirty="0">
                <a:cs typeface="Times New Roman" panose="02020603050405020304" pitchFamily="18" charset="0"/>
              </a:rPr>
              <a:t> je množinou najfrekventovanejších hodnôt v </a:t>
            </a:r>
            <a:r>
              <a:rPr lang="sk-SK" altLang="sk-SK" sz="2000" b="1" i="1" dirty="0">
                <a:cs typeface="Times New Roman" panose="02020603050405020304" pitchFamily="18" charset="0"/>
              </a:rPr>
              <a:t>PSET </a:t>
            </a:r>
            <a:r>
              <a:rPr lang="sk-SK" altLang="sk-SK" sz="2000" i="1" dirty="0">
                <a:cs typeface="Times New Roman" panose="02020603050405020304" pitchFamily="18" charset="0"/>
              </a:rPr>
              <a:t>pre každý z atribútov v </a:t>
            </a:r>
            <a:r>
              <a:rPr lang="sk-SK" altLang="sk-SK" sz="2000" b="1" i="1" dirty="0">
                <a:cs typeface="Times New Roman" panose="02020603050405020304" pitchFamily="18" charset="0"/>
              </a:rPr>
              <a:t>ATTS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nech inicializačná prahová hodnota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T</a:t>
            </a:r>
            <a:r>
              <a:rPr lang="sk-SK" altLang="sk-SK" sz="2000" i="1" dirty="0">
                <a:cs typeface="Times New Roman" panose="02020603050405020304" pitchFamily="18" charset="0"/>
              </a:rPr>
              <a:t> = veľkosť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ATTS</a:t>
            </a:r>
            <a:r>
              <a:rPr lang="sk-SK" altLang="sk-SK" sz="2000" i="1" dirty="0">
                <a:cs typeface="Times New Roman" panose="02020603050405020304" pitchFamily="18" charset="0"/>
              </a:rPr>
              <a:t> (počet atribútov)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nech inicializačná množina hypotéz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HSET={[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T_z_E</a:t>
            </a:r>
            <a:r>
              <a:rPr lang="sk-SK" altLang="sk-SK" sz="2000" b="1" i="1" dirty="0">
                <a:cs typeface="Times New Roman" panose="02020603050405020304" pitchFamily="18" charset="0"/>
              </a:rPr>
              <a:t>]}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 err="1">
                <a:cs typeface="Times New Roman" panose="02020603050405020304" pitchFamily="18" charset="0"/>
              </a:rPr>
              <a:t>htc-aux</a:t>
            </a:r>
            <a:r>
              <a:rPr lang="sk-SK" altLang="sk-SK" sz="2000" b="1" i="1" dirty="0">
                <a:cs typeface="Times New Roman" panose="02020603050405020304" pitchFamily="18" charset="0"/>
              </a:rPr>
              <a:t>(PSET,NSET,E,CLOSED-SET,HSET)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/>
              <a:t>n</a:t>
            </a:r>
            <a:r>
              <a:rPr lang="sk-SK" altLang="sk-SK" sz="2000" i="1" dirty="0">
                <a:cs typeface="Times New Roman" panose="02020603050405020304" pitchFamily="18" charset="0"/>
              </a:rPr>
              <a:t>ech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OPEN-SET</a:t>
            </a:r>
            <a:r>
              <a:rPr lang="sk-SK" altLang="sk-SK" sz="2000" i="1" dirty="0">
                <a:cs typeface="Times New Roman" panose="02020603050405020304" pitchFamily="18" charset="0"/>
              </a:rPr>
              <a:t>={}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for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	každý pojem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H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v 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HSET</a:t>
            </a:r>
            <a:endParaRPr lang="sk-SK" altLang="sk-SK" sz="2000" i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nech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SPECS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sú všetky jedno-podmienkové špecifikácie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H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nech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NEWSET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={}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for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	každý špecifikovaný pojem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 v 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SPECS</a:t>
            </a:r>
            <a:endParaRPr lang="sk-SK" altLang="sk-SK" sz="2000" i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		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if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Score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 (S,PSET,NSET)&gt;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Score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 (H,PSET,NSET)</a:t>
            </a:r>
            <a:endParaRPr lang="sk-SK" altLang="sk-SK" sz="2000" i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 			</a:t>
            </a:r>
            <a:r>
              <a:rPr lang="sk-SK" altLang="sk-SK" sz="2000" b="1" i="1" dirty="0" err="1">
                <a:solidFill>
                  <a:srgbClr val="006666"/>
                </a:solidFill>
                <a:cs typeface="Times New Roman" panose="02020603050405020304" pitchFamily="18" charset="0"/>
              </a:rPr>
              <a:t>then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	pridaj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solidFill>
                  <a:srgbClr val="006666"/>
                </a:solidFill>
                <a:cs typeface="Times New Roman" panose="02020603050405020304" pitchFamily="18" charset="0"/>
              </a:rPr>
              <a:t> do </a:t>
            </a:r>
            <a:r>
              <a:rPr lang="sk-SK" altLang="sk-SK" sz="2000" b="1" i="1" dirty="0">
                <a:solidFill>
                  <a:srgbClr val="006666"/>
                </a:solidFill>
                <a:cs typeface="Times New Roman" panose="02020603050405020304" pitchFamily="18" charset="0"/>
              </a:rPr>
              <a:t>NEWSET</a:t>
            </a:r>
            <a:endParaRPr lang="sk-SK" altLang="sk-SK" sz="2000" i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if</a:t>
            </a:r>
            <a:r>
              <a:rPr lang="sk-SK" altLang="sk-SK" sz="2000" b="1" i="1" dirty="0">
                <a:cs typeface="Times New Roman" panose="02020603050405020304" pitchFamily="18" charset="0"/>
              </a:rPr>
              <a:t>		NEW-SET</a:t>
            </a:r>
            <a:r>
              <a:rPr lang="sk-SK" altLang="sk-SK" sz="2000" i="1" dirty="0">
                <a:cs typeface="Times New Roman" panose="02020603050405020304" pitchFamily="18" charset="0"/>
              </a:rPr>
              <a:t>={}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then</a:t>
            </a:r>
            <a:r>
              <a:rPr lang="sk-SK" altLang="sk-SK" sz="2000" i="1" dirty="0">
                <a:cs typeface="Times New Roman" panose="02020603050405020304" pitchFamily="18" charset="0"/>
              </a:rPr>
              <a:t>	pridaj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H</a:t>
            </a:r>
            <a:r>
              <a:rPr lang="sk-SK" altLang="sk-SK" sz="2000" i="1" dirty="0">
                <a:cs typeface="Times New Roman" panose="02020603050405020304" pitchFamily="18" charset="0"/>
              </a:rPr>
              <a:t> do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CLOSED-SET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else</a:t>
            </a:r>
            <a:r>
              <a:rPr lang="sk-SK" altLang="sk-SK" sz="2000" i="1" dirty="0">
                <a:cs typeface="Times New Roman" panose="02020603050405020304" pitchFamily="18" charset="0"/>
              </a:rPr>
              <a:t>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for</a:t>
            </a:r>
            <a:r>
              <a:rPr lang="sk-SK" altLang="sk-SK" sz="2000" i="1" dirty="0">
                <a:cs typeface="Times New Roman" panose="02020603050405020304" pitchFamily="18" charset="0"/>
              </a:rPr>
              <a:t>	každý pojem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cs typeface="Times New Roman" panose="02020603050405020304" pitchFamily="18" charset="0"/>
              </a:rPr>
              <a:t> v </a:t>
            </a:r>
            <a:r>
              <a:rPr lang="sk-SK" altLang="sk-SK" sz="2000" b="1" i="1" dirty="0">
                <a:cs typeface="Times New Roman" panose="02020603050405020304" pitchFamily="18" charset="0"/>
              </a:rPr>
              <a:t>NEW-SET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			pridaj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S</a:t>
            </a:r>
            <a:r>
              <a:rPr lang="sk-SK" altLang="sk-SK" sz="2000" i="1" dirty="0">
                <a:cs typeface="Times New Roman" panose="02020603050405020304" pitchFamily="18" charset="0"/>
              </a:rPr>
              <a:t> do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OPEN-SET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		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If</a:t>
            </a:r>
            <a:r>
              <a:rPr lang="sk-SK" altLang="sk-SK" sz="2000" b="1" i="1" dirty="0">
                <a:cs typeface="Times New Roman" panose="02020603050405020304" pitchFamily="18" charset="0"/>
              </a:rPr>
              <a:t>	OPEN-SET</a:t>
            </a:r>
            <a:r>
              <a:rPr lang="sk-SK" altLang="sk-SK" sz="2000" i="1" dirty="0">
                <a:cs typeface="Times New Roman" panose="02020603050405020304" pitchFamily="18" charset="0"/>
              </a:rPr>
              <a:t>={}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then</a:t>
            </a:r>
            <a:r>
              <a:rPr lang="sk-SK" altLang="sk-SK" sz="2000" i="1" dirty="0">
                <a:cs typeface="Times New Roman" panose="02020603050405020304" pitchFamily="18" charset="0"/>
              </a:rPr>
              <a:t>	vráť člena s najvyšším skóre v </a:t>
            </a:r>
            <a:r>
              <a:rPr lang="sk-SK" altLang="sk-SK" sz="2000" b="1" i="1" dirty="0">
                <a:cs typeface="Times New Roman" panose="02020603050405020304" pitchFamily="18" charset="0"/>
              </a:rPr>
              <a:t>CLOSED-SET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 dirty="0">
                <a:cs typeface="Times New Roman" panose="02020603050405020304" pitchFamily="18" charset="0"/>
              </a:rPr>
              <a:t>			</a:t>
            </a:r>
            <a:r>
              <a:rPr lang="sk-SK" altLang="sk-SK" sz="2000" b="1" i="1" dirty="0" err="1">
                <a:cs typeface="Times New Roman" panose="02020603050405020304" pitchFamily="18" charset="0"/>
              </a:rPr>
              <a:t>else</a:t>
            </a:r>
            <a:r>
              <a:rPr lang="sk-SK" altLang="sk-SK" sz="2000" b="1" i="1" dirty="0">
                <a:cs typeface="Times New Roman" panose="02020603050405020304" pitchFamily="18" charset="0"/>
              </a:rPr>
              <a:t>	</a:t>
            </a:r>
            <a:endParaRPr lang="sk-SK" altLang="sk-SK" sz="2000" i="1" dirty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cs typeface="Times New Roman" panose="02020603050405020304" pitchFamily="18" charset="0"/>
              </a:rPr>
              <a:t> 	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nech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BEST-SET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je </a:t>
            </a:r>
            <a:r>
              <a:rPr lang="sk-SK" altLang="sk-SK" sz="2000" b="1" i="1" dirty="0" err="1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Beam-Size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počet najvyššie skórovaných</a:t>
            </a: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	členov zjednotenia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OPEN-SET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a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CLOSED-SET</a:t>
            </a:r>
            <a:endParaRPr lang="sk-SK" altLang="sk-SK" sz="20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	nech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CLOSED-SET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je množina členov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CLOSED-SET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v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BEST-SET</a:t>
            </a:r>
            <a:endParaRPr lang="sk-SK" altLang="sk-SK" sz="20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	nech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OPEN-SET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je množina členov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OPEN-SET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v 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BEST-SET</a:t>
            </a:r>
            <a:endParaRPr lang="sk-SK" altLang="sk-SK" sz="20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	</a:t>
            </a:r>
            <a:r>
              <a:rPr lang="sk-SK" altLang="sk-SK" sz="2000" b="1" i="1" dirty="0" err="1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hgs</a:t>
            </a:r>
            <a:r>
              <a:rPr lang="sk-SK" altLang="sk-SK" sz="20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(PSET,NSET,CLOSED-SET,OPEN-SET)</a:t>
            </a:r>
            <a:r>
              <a:rPr lang="sk-SK" altLang="sk-SK" sz="20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288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Základné princípy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857430"/>
            <a:ext cx="5864532" cy="293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2000" dirty="0"/>
              <a:t>P1 - usporiadanie priestoru pojmov</a:t>
            </a:r>
            <a:endParaRPr lang="en-US" altLang="sk-SK" sz="2000" dirty="0"/>
          </a:p>
          <a:p>
            <a:pPr marL="0" indent="0" eaLnBrk="1" hangingPunct="1">
              <a:buNone/>
            </a:pPr>
            <a:r>
              <a:rPr lang="sk-SK" altLang="sk-SK" sz="2000" dirty="0"/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P3 - delenie priestoru príkladov na </a:t>
            </a:r>
            <a:r>
              <a:rPr lang="sk-SK" altLang="sk-SK" sz="2000" dirty="0" err="1"/>
              <a:t>podpriestory</a:t>
            </a:r>
            <a:endParaRPr lang="en-US" altLang="sk-SK" sz="2000" dirty="0"/>
          </a:p>
          <a:p>
            <a:pPr marL="0" indent="0" eaLnBrk="1" hangingPunct="1">
              <a:buNone/>
            </a:pPr>
            <a:r>
              <a:rPr lang="sk-SK" altLang="sk-SK" sz="2000" dirty="0"/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P5 - súťaživý princíp</a:t>
            </a:r>
            <a:endParaRPr lang="en-US" altLang="sk-SK" sz="2000" dirty="0"/>
          </a:p>
          <a:p>
            <a:pPr marL="0" indent="0" eaLnBrk="1" hangingPunct="1">
              <a:buNone/>
            </a:pPr>
            <a:r>
              <a:rPr lang="sk-SK" altLang="sk-SK" sz="2000" dirty="0"/>
              <a:t>P6 - </a:t>
            </a:r>
            <a:r>
              <a:rPr lang="sk-SK" altLang="sk-SK" sz="2000" dirty="0" err="1"/>
              <a:t>skórovacia</a:t>
            </a:r>
            <a:r>
              <a:rPr lang="sk-SK" altLang="sk-SK" sz="2000" dirty="0"/>
              <a:t> funkcia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P7 - redukcia počtu kandidátov</a:t>
            </a:r>
            <a:endParaRPr lang="en-US" altLang="sk-SK" sz="20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478621" y="508000"/>
            <a:ext cx="2665379" cy="174881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dirty="0"/>
              <a:t>P1 - usporiadanie priestoru pojmov</a:t>
            </a:r>
            <a:endParaRPr lang="en-US" altLang="sk-SK" dirty="0"/>
          </a:p>
          <a:p>
            <a:pPr marL="0" indent="0" eaLnBrk="1" hangingPunct="1">
              <a:buNone/>
            </a:pPr>
            <a:r>
              <a:rPr lang="sk-SK" altLang="sk-SK" dirty="0"/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dirty="0"/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dirty="0"/>
              <a:t>		na </a:t>
            </a:r>
            <a:r>
              <a:rPr lang="sk-SK" altLang="sk-SK" dirty="0" err="1"/>
              <a:t>podpriestory</a:t>
            </a:r>
            <a:endParaRPr lang="en-US" altLang="sk-SK" dirty="0"/>
          </a:p>
          <a:p>
            <a:pPr marL="0" indent="0" eaLnBrk="1" hangingPunct="1">
              <a:buNone/>
            </a:pPr>
            <a:r>
              <a:rPr lang="sk-SK" altLang="sk-SK" dirty="0"/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dirty="0"/>
              <a:t>P5 - súťaživý princíp</a:t>
            </a:r>
            <a:endParaRPr lang="en-US" altLang="sk-SK" dirty="0"/>
          </a:p>
          <a:p>
            <a:pPr marL="0" indent="0" eaLnBrk="1" hangingPunct="1">
              <a:buNone/>
            </a:pPr>
            <a:r>
              <a:rPr lang="sk-SK" altLang="sk-SK" dirty="0"/>
              <a:t>P6 - </a:t>
            </a:r>
            <a:r>
              <a:rPr lang="sk-SK" altLang="sk-SK" dirty="0" err="1"/>
              <a:t>skórovacia</a:t>
            </a:r>
            <a:r>
              <a:rPr lang="sk-SK" altLang="sk-SK" dirty="0"/>
              <a:t> funkcia</a:t>
            </a:r>
          </a:p>
          <a:p>
            <a:pPr marL="0" indent="0" eaLnBrk="1" hangingPunct="1">
              <a:buNone/>
            </a:pPr>
            <a:r>
              <a:rPr lang="sk-SK" altLang="sk-SK" dirty="0"/>
              <a:t>P7 - redukcia počtu kandidátov</a:t>
            </a:r>
            <a:endParaRPr lang="en-US" altLang="sk-SK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0531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Vzťahy medzi základnými princípmi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540542" y="508000"/>
            <a:ext cx="2603458" cy="159122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/>
              <a:t>P1 - usporiadanie priestoru pojmov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		na </a:t>
            </a:r>
            <a:r>
              <a:rPr lang="sk-SK" altLang="sk-SK" sz="1900" dirty="0" err="1"/>
              <a:t>podpriestory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P5 - súťaživý princíp</a:t>
            </a:r>
            <a:endParaRPr lang="en-US" altLang="sk-SK" sz="1900" dirty="0"/>
          </a:p>
          <a:p>
            <a:pPr marL="0" indent="0" eaLnBrk="1" hangingPunct="1">
              <a:buNone/>
            </a:pPr>
            <a:r>
              <a:rPr lang="sk-SK" altLang="sk-SK" sz="1900" dirty="0"/>
              <a:t>P6 - </a:t>
            </a:r>
            <a:r>
              <a:rPr lang="sk-SK" altLang="sk-SK" sz="1900" dirty="0" err="1"/>
              <a:t>skórovacia</a:t>
            </a:r>
            <a:r>
              <a:rPr lang="sk-SK" altLang="sk-SK" sz="1900" dirty="0"/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P7 - redukcia počtu kandidátov</a:t>
            </a:r>
            <a:endParaRPr lang="en-US" altLang="sk-SK" sz="19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  <p:grpSp>
        <p:nvGrpSpPr>
          <p:cNvPr id="7" name="Group 25">
            <a:extLst>
              <a:ext uri="{FF2B5EF4-FFF2-40B4-BE49-F238E27FC236}">
                <a16:creationId xmlns:a16="http://schemas.microsoft.com/office/drawing/2014/main" id="{63D65683-6381-4455-AC21-1A2151AA3F68}"/>
              </a:ext>
            </a:extLst>
          </p:cNvPr>
          <p:cNvGrpSpPr>
            <a:grpSpLocks/>
          </p:cNvGrpSpPr>
          <p:nvPr/>
        </p:nvGrpSpPr>
        <p:grpSpPr bwMode="auto">
          <a:xfrm>
            <a:off x="362053" y="1079721"/>
            <a:ext cx="6651590" cy="5270279"/>
            <a:chOff x="528" y="192"/>
            <a:chExt cx="4485" cy="3722"/>
          </a:xfrm>
        </p:grpSpPr>
        <p:sp>
          <p:nvSpPr>
            <p:cNvPr id="8" name="Text Box 26">
              <a:extLst>
                <a:ext uri="{FF2B5EF4-FFF2-40B4-BE49-F238E27FC236}">
                  <a16:creationId xmlns:a16="http://schemas.microsoft.com/office/drawing/2014/main" id="{23E67D57-A38D-4668-9EA2-5D3800B1A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92"/>
              <a:ext cx="14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k-SK" altLang="sk-SK">
                  <a:latin typeface="Times New Roman" panose="02020603050405020304" pitchFamily="18" charset="0"/>
                </a:rPr>
                <a:t>základné princípy</a:t>
              </a:r>
              <a:endParaRPr lang="en-US" altLang="sk-SK"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27">
              <a:extLst>
                <a:ext uri="{FF2B5EF4-FFF2-40B4-BE49-F238E27FC236}">
                  <a16:creationId xmlns:a16="http://schemas.microsoft.com/office/drawing/2014/main" id="{BADF0E3C-1B56-41D2-A1E9-28A56B14B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960"/>
              <a:ext cx="20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k-SK">
                  <a:latin typeface="Times New Roman" panose="02020603050405020304" pitchFamily="18" charset="0"/>
                </a:rPr>
                <a:t>chara</a:t>
              </a:r>
              <a:r>
                <a:rPr lang="sk-SK" altLang="sk-SK">
                  <a:latin typeface="Times New Roman" panose="02020603050405020304" pitchFamily="18" charset="0"/>
                </a:rPr>
                <a:t>k</a:t>
              </a:r>
              <a:r>
                <a:rPr lang="en-US" altLang="sk-SK">
                  <a:latin typeface="Times New Roman" panose="02020603050405020304" pitchFamily="18" charset="0"/>
                </a:rPr>
                <a:t>teristic</a:t>
              </a:r>
              <a:r>
                <a:rPr lang="sk-SK" altLang="sk-SK">
                  <a:latin typeface="Times New Roman" panose="02020603050405020304" pitchFamily="18" charset="0"/>
                </a:rPr>
                <a:t>ké</a:t>
              </a:r>
              <a:r>
                <a:rPr lang="en-US" altLang="sk-SK">
                  <a:latin typeface="Times New Roman" panose="02020603050405020304" pitchFamily="18" charset="0"/>
                </a:rPr>
                <a:t> princ</a:t>
              </a:r>
              <a:r>
                <a:rPr lang="sk-SK" altLang="sk-SK">
                  <a:latin typeface="Times New Roman" panose="02020603050405020304" pitchFamily="18" charset="0"/>
                </a:rPr>
                <a:t>í</a:t>
              </a:r>
              <a:r>
                <a:rPr lang="en-US" altLang="sk-SK">
                  <a:latin typeface="Times New Roman" panose="02020603050405020304" pitchFamily="18" charset="0"/>
                </a:rPr>
                <a:t>p</a:t>
              </a:r>
              <a:r>
                <a:rPr lang="sk-SK" altLang="sk-SK">
                  <a:latin typeface="Times New Roman" panose="02020603050405020304" pitchFamily="18" charset="0"/>
                </a:rPr>
                <a:t>y</a:t>
              </a:r>
              <a:endParaRPr lang="en-US" altLang="sk-SK"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ED3F7618-FB9C-41D1-8F86-B2D043376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008"/>
              <a:ext cx="16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k-SK" altLang="sk-SK">
                  <a:latin typeface="Times New Roman" panose="02020603050405020304" pitchFamily="18" charset="0"/>
                </a:rPr>
                <a:t>dodatkové</a:t>
              </a:r>
              <a:r>
                <a:rPr lang="en-US" altLang="sk-SK">
                  <a:latin typeface="Times New Roman" panose="02020603050405020304" pitchFamily="18" charset="0"/>
                </a:rPr>
                <a:t> princ</a:t>
              </a:r>
              <a:r>
                <a:rPr lang="sk-SK" altLang="sk-SK">
                  <a:latin typeface="Times New Roman" panose="02020603050405020304" pitchFamily="18" charset="0"/>
                </a:rPr>
                <a:t>í</a:t>
              </a:r>
              <a:r>
                <a:rPr lang="en-US" altLang="sk-SK">
                  <a:latin typeface="Times New Roman" panose="02020603050405020304" pitchFamily="18" charset="0"/>
                </a:rPr>
                <a:t>p</a:t>
              </a:r>
              <a:r>
                <a:rPr lang="sk-SK" altLang="sk-SK">
                  <a:latin typeface="Times New Roman" panose="02020603050405020304" pitchFamily="18" charset="0"/>
                </a:rPr>
                <a:t>y</a:t>
              </a:r>
              <a:endParaRPr lang="en-US" altLang="sk-SK">
                <a:latin typeface="Times New Roman" panose="02020603050405020304" pitchFamily="18" charset="0"/>
              </a:endParaRPr>
            </a:p>
          </p:txBody>
        </p:sp>
        <p:sp>
          <p:nvSpPr>
            <p:cNvPr id="11" name="Text Box 29">
              <a:extLst>
                <a:ext uri="{FF2B5EF4-FFF2-40B4-BE49-F238E27FC236}">
                  <a16:creationId xmlns:a16="http://schemas.microsoft.com/office/drawing/2014/main" id="{022C491C-CFFF-4916-8CA5-5AB0E4105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84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k-SK">
                  <a:latin typeface="Times New Roman" panose="02020603050405020304" pitchFamily="18" charset="0"/>
                </a:rPr>
                <a:t>P6</a:t>
              </a:r>
            </a:p>
          </p:txBody>
        </p:sp>
        <p:sp>
          <p:nvSpPr>
            <p:cNvPr id="12" name="Text Box 30">
              <a:extLst>
                <a:ext uri="{FF2B5EF4-FFF2-40B4-BE49-F238E27FC236}">
                  <a16:creationId xmlns:a16="http://schemas.microsoft.com/office/drawing/2014/main" id="{A40ACAEB-B55B-457A-A06F-BC3DFE77F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3482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k-SK">
                  <a:latin typeface="Times New Roman" panose="02020603050405020304" pitchFamily="18" charset="0"/>
                </a:rPr>
                <a:t>P7</a:t>
              </a:r>
            </a:p>
          </p:txBody>
        </p:sp>
        <p:sp>
          <p:nvSpPr>
            <p:cNvPr id="13" name="Text Box 31">
              <a:extLst>
                <a:ext uri="{FF2B5EF4-FFF2-40B4-BE49-F238E27FC236}">
                  <a16:creationId xmlns:a16="http://schemas.microsoft.com/office/drawing/2014/main" id="{A5545CC3-BAFF-4997-9FDD-A113DDE1C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1562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k-SK">
                  <a:latin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14" name="Text Box 32">
              <a:extLst>
                <a:ext uri="{FF2B5EF4-FFF2-40B4-BE49-F238E27FC236}">
                  <a16:creationId xmlns:a16="http://schemas.microsoft.com/office/drawing/2014/main" id="{01FD3C2B-6369-4DA2-ADED-3F73CAADE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96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k-SK">
                  <a:latin typeface="Times New Roman" panose="02020603050405020304" pitchFamily="18" charset="0"/>
                </a:rPr>
                <a:t>P2</a:t>
              </a:r>
            </a:p>
          </p:txBody>
        </p:sp>
        <p:sp>
          <p:nvSpPr>
            <p:cNvPr id="15" name="Text Box 33">
              <a:extLst>
                <a:ext uri="{FF2B5EF4-FFF2-40B4-BE49-F238E27FC236}">
                  <a16:creationId xmlns:a16="http://schemas.microsoft.com/office/drawing/2014/main" id="{A45DE188-B701-4377-B06A-3A22C1F4E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" y="3626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k-SK">
                  <a:latin typeface="Times New Roman" panose="02020603050405020304" pitchFamily="18" charset="0"/>
                </a:rPr>
                <a:t>P3</a:t>
              </a:r>
            </a:p>
          </p:txBody>
        </p:sp>
        <p:sp>
          <p:nvSpPr>
            <p:cNvPr id="16" name="Text Box 34">
              <a:extLst>
                <a:ext uri="{FF2B5EF4-FFF2-40B4-BE49-F238E27FC236}">
                  <a16:creationId xmlns:a16="http://schemas.microsoft.com/office/drawing/2014/main" id="{3AA6D7CB-A75D-4C29-9A23-22DF0AC4C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3146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k-SK">
                  <a:latin typeface="Times New Roman" panose="02020603050405020304" pitchFamily="18" charset="0"/>
                </a:rPr>
                <a:t>P4</a:t>
              </a:r>
            </a:p>
          </p:txBody>
        </p:sp>
        <p:sp>
          <p:nvSpPr>
            <p:cNvPr id="17" name="Text Box 35">
              <a:extLst>
                <a:ext uri="{FF2B5EF4-FFF2-40B4-BE49-F238E27FC236}">
                  <a16:creationId xmlns:a16="http://schemas.microsoft.com/office/drawing/2014/main" id="{B1BD3274-D321-487E-A801-1B0FC9E3F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872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k-SK">
                  <a:latin typeface="Times New Roman" panose="02020603050405020304" pitchFamily="18" charset="0"/>
                </a:rPr>
                <a:t>P5</a:t>
              </a:r>
            </a:p>
          </p:txBody>
        </p:sp>
        <p:sp>
          <p:nvSpPr>
            <p:cNvPr id="18" name="Line 36">
              <a:extLst>
                <a:ext uri="{FF2B5EF4-FFF2-40B4-BE49-F238E27FC236}">
                  <a16:creationId xmlns:a16="http://schemas.microsoft.com/office/drawing/2014/main" id="{273BCB79-9ECC-4136-B616-D264D42BB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824"/>
              <a:ext cx="1008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Line 37">
              <a:extLst>
                <a:ext uri="{FF2B5EF4-FFF2-40B4-BE49-F238E27FC236}">
                  <a16:creationId xmlns:a16="http://schemas.microsoft.com/office/drawing/2014/main" id="{5FAE0563-DB8D-4A2C-B2DF-FC3C125C9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182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Line 38">
              <a:extLst>
                <a:ext uri="{FF2B5EF4-FFF2-40B4-BE49-F238E27FC236}">
                  <a16:creationId xmlns:a16="http://schemas.microsoft.com/office/drawing/2014/main" id="{966F8B93-FCA7-4144-80BD-8AA40D5AD3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824"/>
              <a:ext cx="2064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Line 39">
              <a:extLst>
                <a:ext uri="{FF2B5EF4-FFF2-40B4-BE49-F238E27FC236}">
                  <a16:creationId xmlns:a16="http://schemas.microsoft.com/office/drawing/2014/main" id="{3E527AE4-C3F1-4A21-A19C-8D98427C74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1824"/>
              <a:ext cx="105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Line 40">
              <a:extLst>
                <a:ext uri="{FF2B5EF4-FFF2-40B4-BE49-F238E27FC236}">
                  <a16:creationId xmlns:a16="http://schemas.microsoft.com/office/drawing/2014/main" id="{95A0F85B-BC51-434B-AC46-B71E52CD5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736"/>
              <a:ext cx="206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Line 41">
              <a:extLst>
                <a:ext uri="{FF2B5EF4-FFF2-40B4-BE49-F238E27FC236}">
                  <a16:creationId xmlns:a16="http://schemas.microsoft.com/office/drawing/2014/main" id="{99987180-2936-432E-88BC-9865A27C85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736"/>
              <a:ext cx="67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Line 42">
              <a:extLst>
                <a:ext uri="{FF2B5EF4-FFF2-40B4-BE49-F238E27FC236}">
                  <a16:creationId xmlns:a16="http://schemas.microsoft.com/office/drawing/2014/main" id="{7DD460DE-B94E-463A-B3E8-F0CC91041D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824"/>
              <a:ext cx="672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Line 43">
              <a:extLst>
                <a:ext uri="{FF2B5EF4-FFF2-40B4-BE49-F238E27FC236}">
                  <a16:creationId xmlns:a16="http://schemas.microsoft.com/office/drawing/2014/main" id="{30610264-14EA-4700-B630-690419A31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68" y="2160"/>
              <a:ext cx="120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Line 44">
              <a:extLst>
                <a:ext uri="{FF2B5EF4-FFF2-40B4-BE49-F238E27FC236}">
                  <a16:creationId xmlns:a16="http://schemas.microsoft.com/office/drawing/2014/main" id="{1FADC471-61E0-40EF-9592-0364A416DA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8" y="1824"/>
              <a:ext cx="29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7" name="Line 45">
              <a:extLst>
                <a:ext uri="{FF2B5EF4-FFF2-40B4-BE49-F238E27FC236}">
                  <a16:creationId xmlns:a16="http://schemas.microsoft.com/office/drawing/2014/main" id="{FFDB813E-C5A1-415C-AC45-0E7B389685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1824"/>
              <a:ext cx="168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8" name="Line 46">
              <a:extLst>
                <a:ext uri="{FF2B5EF4-FFF2-40B4-BE49-F238E27FC236}">
                  <a16:creationId xmlns:a16="http://schemas.microsoft.com/office/drawing/2014/main" id="{738FC1CD-CB95-4FF2-A49B-F86DF1151F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480"/>
              <a:ext cx="14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9" name="Line 47">
              <a:extLst>
                <a:ext uri="{FF2B5EF4-FFF2-40B4-BE49-F238E27FC236}">
                  <a16:creationId xmlns:a16="http://schemas.microsoft.com/office/drawing/2014/main" id="{5B270746-9339-4002-A594-0304787BEC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480"/>
              <a:ext cx="96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" name="Line 48">
              <a:extLst>
                <a:ext uri="{FF2B5EF4-FFF2-40B4-BE49-F238E27FC236}">
                  <a16:creationId xmlns:a16="http://schemas.microsoft.com/office/drawing/2014/main" id="{50081264-5DFE-4C95-86BA-1A36203A97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129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" name="Line 49">
              <a:extLst>
                <a:ext uri="{FF2B5EF4-FFF2-40B4-BE49-F238E27FC236}">
                  <a16:creationId xmlns:a16="http://schemas.microsoft.com/office/drawing/2014/main" id="{EC03082A-403E-45CB-A081-357661E36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1296"/>
              <a:ext cx="768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2" name="Line 50">
              <a:extLst>
                <a:ext uri="{FF2B5EF4-FFF2-40B4-BE49-F238E27FC236}">
                  <a16:creationId xmlns:a16="http://schemas.microsoft.com/office/drawing/2014/main" id="{829ED644-86A7-4EEF-8EF3-CADAA5E7EF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1248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3" name="Line 51">
              <a:extLst>
                <a:ext uri="{FF2B5EF4-FFF2-40B4-BE49-F238E27FC236}">
                  <a16:creationId xmlns:a16="http://schemas.microsoft.com/office/drawing/2014/main" id="{13BD2B69-9F57-479E-93DC-E935650229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248"/>
              <a:ext cx="528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4" name="Line 52">
              <a:extLst>
                <a:ext uri="{FF2B5EF4-FFF2-40B4-BE49-F238E27FC236}">
                  <a16:creationId xmlns:a16="http://schemas.microsoft.com/office/drawing/2014/main" id="{FF229AAC-4A2B-4DFA-BC41-47722DC20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248"/>
              <a:ext cx="432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5" name="Line 53">
              <a:extLst>
                <a:ext uri="{FF2B5EF4-FFF2-40B4-BE49-F238E27FC236}">
                  <a16:creationId xmlns:a16="http://schemas.microsoft.com/office/drawing/2014/main" id="{11314E56-1673-429A-B8D5-D7E4E1EB2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248"/>
              <a:ext cx="96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6" name="Line 54">
              <a:extLst>
                <a:ext uri="{FF2B5EF4-FFF2-40B4-BE49-F238E27FC236}">
                  <a16:creationId xmlns:a16="http://schemas.microsoft.com/office/drawing/2014/main" id="{23CA1F2F-1829-4282-8E00-835BB5C0C1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248"/>
              <a:ext cx="96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55712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Usporiadanie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120578"/>
            <a:ext cx="7151452" cy="2821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sk-SK" altLang="sk-SK" sz="2000" dirty="0"/>
              <a:t>Prehľadávanie priestoru všetkých kandidátov pojmov.</a:t>
            </a:r>
            <a:endParaRPr lang="en-US" altLang="sk-SK" sz="2000" dirty="0"/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sk-SK" altLang="sk-SK" sz="2000" dirty="0"/>
              <a:t>Priestor pojmov je usporiadaný (napr. podľa všeobecnosti).</a:t>
            </a:r>
            <a:endParaRPr lang="en-US" altLang="sk-SK" sz="2000" dirty="0"/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sk-SK" altLang="sk-SK" sz="2000" dirty="0"/>
              <a:t>Nutnosť definovať operátory pre pohyb v priestore pojmov (napr. operátorov špecifikácie/zovšeobecnenia).</a:t>
            </a:r>
            <a:endParaRPr lang="en-US" altLang="sk-SK" sz="2000" dirty="0"/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sk-SK" altLang="sk-SK" sz="2000" dirty="0"/>
              <a:t>Prehľadávame od všeobecného k špecifickému (G-S), od špecifického k všeobecnému (S-G), resp. obidvoma smermi. 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sk-SK" altLang="sk-SK" sz="2000" dirty="0"/>
              <a:t>Princíp využívajú algoritmy: VSS, EGS a ESG.</a:t>
            </a: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>
                <a:solidFill>
                  <a:srgbClr val="006666"/>
                </a:solidFill>
              </a:rPr>
              <a:t>P1 - usporiadanie priestoru pojmov</a:t>
            </a:r>
            <a:endParaRPr lang="en-US" altLang="sk-SK" sz="190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		na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podpriestory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P5 - súťaživý princíp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P6 -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skórovacia</a:t>
            </a: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P7 - redukcia počtu kandidátov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78981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Horolezecký princíp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120578"/>
            <a:ext cx="7151452" cy="2821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Založený na optimalizácii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 err="1"/>
              <a:t>Prehľadávacia</a:t>
            </a:r>
            <a:r>
              <a:rPr lang="sk-SK" altLang="sk-SK" sz="2000" dirty="0"/>
              <a:t> stratégia založená na </a:t>
            </a:r>
            <a:r>
              <a:rPr lang="sk-SK" altLang="sk-SK" sz="2000" dirty="0" err="1"/>
              <a:t>gradientnom</a:t>
            </a:r>
            <a:r>
              <a:rPr lang="sk-SK" altLang="sk-SK" sz="2000" dirty="0"/>
              <a:t> hľadaní extrému v lokálnom okolí aktuálneho riešenia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Zmapuje okolie a nájde jedno najlepšie riešenie v tomto okolí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Extrém – najsľubnejšie riešenie je možné merať </a:t>
            </a:r>
            <a:r>
              <a:rPr lang="sk-SK" altLang="sk-SK" sz="2000" dirty="0" err="1"/>
              <a:t>skórovacou</a:t>
            </a:r>
            <a:r>
              <a:rPr lang="sk-SK" altLang="sk-SK" sz="2000" dirty="0"/>
              <a:t> funkciou.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V rýchlo nájdenom lokálnom extréme často uviazne (dotiahnutie extrému nájdeného inou metódou).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Princíp využívajú algoritmy: IWP a SVM.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P1 - usporiadanie priestoru pojmov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rgbClr val="006666"/>
                </a:solidFill>
              </a:rPr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		na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podpriestory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P5 - súťaživý princíp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P6 -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skórovacia</a:t>
            </a: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P7 - redukcia počtu kandidátov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15422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5864532" cy="766975"/>
          </a:xfrm>
        </p:spPr>
        <p:txBody>
          <a:bodyPr>
            <a:normAutofit fontScale="90000"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priestoru príkladov na pod-priestory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43127" y="2120578"/>
            <a:ext cx="7151452" cy="2821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Priestor príkladov sa rekurzívne delí na pod priestory, kým nie je splnená ukončovacia podmienka (napr. v každom pod priestore sú iba príklady jednej triedy).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Podmienka delenia (testovací atribút) sa vyberá pomocou informačnej teórie (napr. minimálna </a:t>
            </a:r>
            <a:r>
              <a:rPr lang="sk-SK" altLang="sk-SK" sz="2000" dirty="0" err="1"/>
              <a:t>entrópia</a:t>
            </a:r>
            <a:r>
              <a:rPr lang="sk-SK" altLang="sk-SK" sz="2000" dirty="0"/>
              <a:t>).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Princíp využívajú algoritmy: 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	NSC, AQ11 (alternatívne klasifikačné pravidlá) 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	ID3, ID5R a C4.5 (rozhodovacie stromy)</a:t>
            </a:r>
            <a:endParaRPr lang="en-US" altLang="sk-SK" sz="20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  <p:sp>
        <p:nvSpPr>
          <p:cNvPr id="6" name="Zástupný symbol obsahu 2">
            <a:extLst>
              <a:ext uri="{FF2B5EF4-FFF2-40B4-BE49-F238E27FC236}">
                <a16:creationId xmlns:a16="http://schemas.microsoft.com/office/drawing/2014/main" id="{8A9226C4-87B1-4040-9A07-F4A06E424D30}"/>
              </a:ext>
            </a:extLst>
          </p:cNvPr>
          <p:cNvSpPr txBox="1">
            <a:spLocks/>
          </p:cNvSpPr>
          <p:nvPr/>
        </p:nvSpPr>
        <p:spPr>
          <a:xfrm>
            <a:off x="6391072" y="508000"/>
            <a:ext cx="2752928" cy="1534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P1 - usporiadanie priestoru pojmov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P2 - horolezecký princíp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rgbClr val="006666"/>
                </a:solidFill>
              </a:rPr>
              <a:t>P3 - delenie priestoru príkladov 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rgbClr val="006666"/>
                </a:solidFill>
              </a:rPr>
              <a:t>		na </a:t>
            </a:r>
            <a:r>
              <a:rPr lang="sk-SK" altLang="sk-SK" sz="1900" dirty="0" err="1">
                <a:solidFill>
                  <a:srgbClr val="006666"/>
                </a:solidFill>
              </a:rPr>
              <a:t>podpriestory</a:t>
            </a:r>
            <a:endParaRPr lang="en-US" altLang="sk-SK" sz="190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P4 - riadenie výnimkami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P5 - súťaživý princíp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P6 - </a:t>
            </a:r>
            <a:r>
              <a:rPr lang="sk-SK" altLang="sk-SK" sz="1900" dirty="0" err="1">
                <a:solidFill>
                  <a:schemeClr val="bg1">
                    <a:lumMod val="65000"/>
                  </a:schemeClr>
                </a:solidFill>
              </a:rPr>
              <a:t>skórovacia</a:t>
            </a: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 funkcia</a:t>
            </a:r>
          </a:p>
          <a:p>
            <a:pPr marL="0" indent="0" eaLnBrk="1" hangingPunct="1">
              <a:buNone/>
            </a:pPr>
            <a:r>
              <a:rPr lang="sk-SK" altLang="sk-SK" sz="1900" dirty="0">
                <a:solidFill>
                  <a:schemeClr val="bg1">
                    <a:lumMod val="65000"/>
                  </a:schemeClr>
                </a:solidFill>
              </a:rPr>
              <a:t>P7 - redukcia počtu kandidátov</a:t>
            </a:r>
            <a:endParaRPr lang="en-US" altLang="sk-SK" sz="19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950260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2030</TotalTime>
  <Words>1879</Words>
  <Application>Microsoft Office PowerPoint</Application>
  <PresentationFormat>Prezentácia na obrazovke (4:3)</PresentationFormat>
  <Paragraphs>273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Motív Office</vt:lpstr>
      <vt:lpstr>Základné princípy strojového učenia </vt:lpstr>
      <vt:lpstr>Uvažované algoritmy strojového učenia </vt:lpstr>
      <vt:lpstr>Spoločné princípy rôznych algoritmov </vt:lpstr>
      <vt:lpstr>Spoločné princípy rôznych algoritmov </vt:lpstr>
      <vt:lpstr>Základné princípy </vt:lpstr>
      <vt:lpstr>Vzťahy medzi základnými princípmi </vt:lpstr>
      <vt:lpstr>Usporiadanie priestoru pojmov</vt:lpstr>
      <vt:lpstr>Horolezecký princíp</vt:lpstr>
      <vt:lpstr>Delenie priestoru príkladov na pod-priestory</vt:lpstr>
      <vt:lpstr>Princíp učenia riadeného výnimkami</vt:lpstr>
      <vt:lpstr>Súťaživý princíp</vt:lpstr>
      <vt:lpstr>Skórovacia funkcia</vt:lpstr>
      <vt:lpstr>Redukcia počtu kandidátov</vt:lpstr>
      <vt:lpstr>Návrh resp. výber algoritmu</vt:lpstr>
      <vt:lpstr>Voľba základných princípov</vt:lpstr>
      <vt:lpstr>Príklady použitia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Kristína Machová</cp:lastModifiedBy>
  <cp:revision>203</cp:revision>
  <cp:lastPrinted>2018-02-04T19:03:19Z</cp:lastPrinted>
  <dcterms:created xsi:type="dcterms:W3CDTF">2021-02-12T15:36:07Z</dcterms:created>
  <dcterms:modified xsi:type="dcterms:W3CDTF">2021-05-05T09:35:25Z</dcterms:modified>
</cp:coreProperties>
</file>