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42" r:id="rId3"/>
    <p:sldId id="392" r:id="rId4"/>
    <p:sldId id="397" r:id="rId5"/>
    <p:sldId id="398" r:id="rId6"/>
    <p:sldId id="399" r:id="rId7"/>
    <p:sldId id="396" r:id="rId8"/>
    <p:sldId id="400" r:id="rId9"/>
    <p:sldId id="401" r:id="rId10"/>
    <p:sldId id="402" r:id="rId11"/>
    <p:sldId id="403" r:id="rId12"/>
    <p:sldId id="36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a" initials="B" lastIdx="9" clrIdx="0"/>
  <p:cmAuthor id="1" name="Kristína Machová" initials="KM" lastIdx="1" clrIdx="1">
    <p:extLst>
      <p:ext uri="{19B8F6BF-5375-455C-9EA6-DF929625EA0E}">
        <p15:presenceInfo xmlns:p15="http://schemas.microsoft.com/office/powerpoint/2012/main" userId="Kristína Machov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0000"/>
    <a:srgbClr val="006666"/>
    <a:srgbClr val="898989"/>
    <a:srgbClr val="485E82"/>
    <a:srgbClr val="DA0000"/>
    <a:srgbClr val="7E76A2"/>
    <a:srgbClr val="666699"/>
    <a:srgbClr val="009999"/>
    <a:srgbClr val="6570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35" autoAdjust="0"/>
    <p:restoredTop sz="96327"/>
  </p:normalViewPr>
  <p:slideViewPr>
    <p:cSldViewPr snapToGrid="0" snapToObjects="1">
      <p:cViewPr varScale="1">
        <p:scale>
          <a:sx n="111" d="100"/>
          <a:sy n="111" d="100"/>
        </p:scale>
        <p:origin x="1080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72" d="100"/>
          <a:sy n="72" d="100"/>
        </p:scale>
        <p:origin x="2384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DCA96-0433-9043-89F7-C2A1DD8B9D4D}" type="datetime1">
              <a:rPr lang="en-US" smtClean="0"/>
              <a:pPr/>
              <a:t>3/28/2023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4C875-7223-3B4B-9A00-CE25F9D3DC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5503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F0DD3-AB97-0044-ACDE-9EFDFC7037C1}" type="datetime1">
              <a:rPr lang="en-US" smtClean="0"/>
              <a:pPr/>
              <a:t>3/28/2023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B8B0E-B866-0647-8F46-14B58D91FE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6384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8D41A-EA9A-2E4A-932A-2F6E31F3C93A}" type="datetime1">
              <a:rPr lang="en-US" smtClean="0"/>
              <a:pPr/>
              <a:t>3/28/2023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32D51-8DD9-AB4E-928A-AC013F0C41AA}" type="datetime1">
              <a:rPr lang="en-US" smtClean="0"/>
              <a:pPr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F5CA-D134-B046-9CE7-B939D928CFD6}" type="datetime1">
              <a:rPr lang="en-US" smtClean="0"/>
              <a:pPr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3291-3A3F-0A43-85F6-9F250C1CE26C}" type="datetime1">
              <a:rPr lang="en-US" smtClean="0"/>
              <a:pPr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9"/>
          <p:cNvSpPr/>
          <p:nvPr userDrawn="1"/>
        </p:nvSpPr>
        <p:spPr>
          <a:xfrm>
            <a:off x="-2" y="6583361"/>
            <a:ext cx="4571999" cy="274639"/>
          </a:xfrm>
          <a:prstGeom prst="rect">
            <a:avLst/>
          </a:prstGeom>
          <a:solidFill>
            <a:srgbClr val="6570A2"/>
          </a:solidFill>
          <a:ln>
            <a:solidFill>
              <a:srgbClr val="6570A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k-SK" sz="1600" noProof="0" dirty="0">
                <a:latin typeface="Arial"/>
                <a:cs typeface="Arial"/>
              </a:rPr>
              <a:t>Kristína Machová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C14F9-AE6F-F646-B99C-496C416A59BD}" type="datetime1">
              <a:rPr lang="en-US" smtClean="0"/>
              <a:pPr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5CB12-D96D-F141-81CF-2F039013AFF8}" type="datetime1">
              <a:rPr lang="en-US" smtClean="0"/>
              <a:pPr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F0C61-FFDC-8049-8348-5F40CBFB969F}" type="datetime1">
              <a:rPr lang="en-US" smtClean="0"/>
              <a:pPr/>
              <a:t>3/28/2023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D615-E4B2-FE4C-B1A9-91517AACF9B9}" type="datetime1">
              <a:rPr lang="en-US" smtClean="0"/>
              <a:pPr/>
              <a:t>3/28/2023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65F5-D6A6-C647-AB2D-F3FCDCBA8D45}" type="datetime1">
              <a:rPr lang="en-US" smtClean="0"/>
              <a:pPr/>
              <a:t>3/28/2023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D9D50-26A2-E44C-BFD0-D2A2C5EA2E26}" type="datetime1">
              <a:rPr lang="en-US" smtClean="0"/>
              <a:pPr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3E6D-8E3D-8A48-8F5F-EF3746047C5D}" type="datetime1">
              <a:rPr lang="en-US" smtClean="0"/>
              <a:pPr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4571997" y="6583361"/>
            <a:ext cx="4572001" cy="27463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 sz="1600" noProof="0">
              <a:latin typeface="Arial"/>
              <a:cs typeface="Aria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909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-2" y="6583361"/>
            <a:ext cx="3124199" cy="27543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BA23D5A2-7C96-0443-ABF7-6B33D3214715}" type="datetime1">
              <a:rPr lang="en-US" smtClean="0"/>
              <a:pPr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83361"/>
            <a:ext cx="2895600" cy="27463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19800" y="6583361"/>
            <a:ext cx="3124200" cy="27463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4571999" cy="508001"/>
          </a:xfrm>
          <a:prstGeom prst="rect">
            <a:avLst/>
          </a:prstGeom>
          <a:solidFill>
            <a:srgbClr val="6570A2"/>
          </a:solidFill>
          <a:ln>
            <a:solidFill>
              <a:srgbClr val="6570A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k-SK" sz="1600" noProof="0" dirty="0">
                <a:latin typeface="Arial"/>
                <a:cs typeface="Arial"/>
              </a:rPr>
              <a:t>Definícia triedy Etalónom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571998" y="-1"/>
            <a:ext cx="4572001" cy="50800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600" noProof="0" dirty="0">
                <a:latin typeface="Arial"/>
                <a:cs typeface="Arial"/>
              </a:rPr>
              <a:t>Strojového učenie, KKUI TU Košice</a:t>
            </a:r>
            <a:endParaRPr lang="sk-SK" sz="1600" noProof="0" dirty="0"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-2" y="6583361"/>
            <a:ext cx="4571999" cy="274639"/>
          </a:xfrm>
          <a:prstGeom prst="rect">
            <a:avLst/>
          </a:prstGeom>
          <a:solidFill>
            <a:srgbClr val="6570A2"/>
          </a:solidFill>
          <a:ln>
            <a:solidFill>
              <a:srgbClr val="6570A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sk-SK" sz="1600" noProof="0"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ristina.machova@tuke.s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kristina.machova@tuke.s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wmf"/><Relationship Id="rId7" Type="http://schemas.openxmlformats.org/officeDocument/2006/relationships/image" Target="../media/image6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4183"/>
            <a:ext cx="7772400" cy="1261918"/>
          </a:xfrm>
        </p:spPr>
        <p:txBody>
          <a:bodyPr>
            <a:normAutofit/>
          </a:bodyPr>
          <a:lstStyle/>
          <a:p>
            <a:r>
              <a:rPr lang="sk-SK" sz="4000" dirty="0">
                <a:latin typeface="Arial"/>
                <a:cs typeface="Arial"/>
              </a:rPr>
              <a:t>Definícia triedy Etalónom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673" y="3439390"/>
            <a:ext cx="7772399" cy="91440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sk-SK" altLang="sk-SK" sz="1800" dirty="0"/>
              <a:t>Predmet: Strojové učenie</a:t>
            </a:r>
          </a:p>
          <a:p>
            <a:pPr algn="ctr" eaLnBrk="1" hangingPunct="1"/>
            <a:r>
              <a:rPr lang="sk-SK" altLang="sk-SK" sz="1800" dirty="0"/>
              <a:t>Prednášajúci: Kristína Machová</a:t>
            </a:r>
            <a:endParaRPr lang="sk-SK" altLang="sk-SK" sz="1800" dirty="0">
              <a:hlinkClick r:id="rId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2" descr="Obret2">
            <a:extLst>
              <a:ext uri="{FF2B5EF4-FFF2-40B4-BE49-F238E27FC236}">
                <a16:creationId xmlns:a16="http://schemas.microsoft.com/office/drawing/2014/main" id="{84883EE4-7724-45DB-9C30-BA7EB39331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72023" y="1417638"/>
            <a:ext cx="5606600" cy="48160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909638"/>
          </a:xfrm>
        </p:spPr>
        <p:txBody>
          <a:bodyPr anchor="ctr">
            <a:normAutofit/>
          </a:bodyPr>
          <a:lstStyle/>
          <a:p>
            <a:r>
              <a:rPr lang="sk-SK" b="1" dirty="0"/>
              <a:t>Inkrementálna indukcia etalónov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201561" y="1417638"/>
            <a:ext cx="3682181" cy="505198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r>
              <a:rPr lang="sk-SK" sz="2000" b="1" baseline="0" dirty="0">
                <a:solidFill>
                  <a:srgbClr val="7E0000"/>
                </a:solidFill>
              </a:rPr>
              <a:t>ICD</a:t>
            </a:r>
            <a:r>
              <a:rPr lang="sk-SK" sz="2000" baseline="0" dirty="0"/>
              <a:t> – </a:t>
            </a:r>
            <a:r>
              <a:rPr lang="sk-SK" sz="2000" baseline="0" dirty="0" err="1">
                <a:solidFill>
                  <a:srgbClr val="7E0000"/>
                </a:solidFill>
              </a:rPr>
              <a:t>I</a:t>
            </a:r>
            <a:r>
              <a:rPr lang="sk-SK" sz="2000" baseline="0" dirty="0" err="1"/>
              <a:t>ncremental</a:t>
            </a:r>
            <a:r>
              <a:rPr lang="sk-SK" sz="2000" baseline="0" dirty="0"/>
              <a:t> </a:t>
            </a:r>
            <a:r>
              <a:rPr lang="sk-SK" sz="2000" baseline="0" dirty="0" err="1"/>
              <a:t>Induction</a:t>
            </a:r>
            <a:r>
              <a:rPr lang="sk-SK" sz="2000" baseline="0" dirty="0"/>
              <a:t> of </a:t>
            </a:r>
            <a:r>
              <a:rPr lang="sk-SK" sz="2000" baseline="0" dirty="0" err="1">
                <a:solidFill>
                  <a:srgbClr val="7E0000"/>
                </a:solidFill>
              </a:rPr>
              <a:t>C</a:t>
            </a:r>
            <a:r>
              <a:rPr lang="sk-SK" sz="2000" baseline="0" dirty="0" err="1"/>
              <a:t>ompetitive</a:t>
            </a:r>
            <a:r>
              <a:rPr lang="sk-SK" sz="2000" baseline="0" dirty="0"/>
              <a:t> </a:t>
            </a:r>
            <a:r>
              <a:rPr lang="sk-SK" sz="2000" baseline="0" dirty="0" err="1">
                <a:solidFill>
                  <a:srgbClr val="7E0000"/>
                </a:solidFill>
              </a:rPr>
              <a:t>D</a:t>
            </a:r>
            <a:r>
              <a:rPr lang="sk-SK" sz="2000" baseline="0" dirty="0" err="1"/>
              <a:t>isjunction</a:t>
            </a:r>
            <a:endParaRPr lang="sk-SK" sz="2000" baseline="0" dirty="0"/>
          </a:p>
          <a:p>
            <a:pPr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r>
              <a:rPr lang="sk-SK" sz="2000" baseline="0" dirty="0"/>
              <a:t>Na rozdiel od NCD dokáže zvládnuť aj </a:t>
            </a:r>
            <a:r>
              <a:rPr lang="sk-SK" sz="2000" baseline="0" dirty="0" err="1"/>
              <a:t>trénovaciu</a:t>
            </a:r>
            <a:r>
              <a:rPr lang="sk-SK" sz="2000" baseline="0" dirty="0"/>
              <a:t> množinu, v ktorej ležia etalóny dvoch susedných tried príliš blízko pri sebe.</a:t>
            </a:r>
          </a:p>
          <a:p>
            <a:pPr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r>
              <a:rPr lang="sk-SK" sz="2000" baseline="0" dirty="0">
                <a:solidFill>
                  <a:srgbClr val="7E0000"/>
                </a:solidFill>
              </a:rPr>
              <a:t>Je riadený chybou klasifikácie</a:t>
            </a:r>
          </a:p>
          <a:p>
            <a:pPr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r>
              <a:rPr lang="sk-SK" sz="2000" baseline="0" dirty="0">
                <a:solidFill>
                  <a:schemeClr val="tx2"/>
                </a:solidFill>
              </a:rPr>
              <a:t>Je citlivý na správne určenie vzdialenostného limitu.</a:t>
            </a:r>
            <a:r>
              <a:rPr lang="sk-SK" sz="2000" baseline="0" dirty="0"/>
              <a:t> Ak je priveľký, môže padnúť etalón jednej triedy medzi príklady inej triedy. Ak je primalý, jedna trieda sa rozdrobí na priveľa etalónov.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sk-SK" sz="2000" baseline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6019800" y="6583361"/>
            <a:ext cx="3124200" cy="274639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F313804-A8F9-8F4B-8BEB-7240BBF4123A}" type="slidenum">
              <a:rPr lang="en-US" smtClean="0"/>
              <a:pPr>
                <a:spcAft>
                  <a:spcPts val="60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568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Algoritmus ICD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77760" y="1211236"/>
            <a:ext cx="8738421" cy="4983087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sk-SK" altLang="sk-SK" sz="1800" i="1" dirty="0"/>
              <a:t>Vstupy:		</a:t>
            </a:r>
            <a:r>
              <a:rPr lang="sk-SK" altLang="sk-SK" sz="1800" b="1" i="1" dirty="0"/>
              <a:t>ISET</a:t>
            </a:r>
            <a:r>
              <a:rPr lang="sk-SK" altLang="sk-SK" sz="1800" i="1" dirty="0"/>
              <a:t>...množina </a:t>
            </a:r>
            <a:r>
              <a:rPr lang="sk-SK" altLang="sk-SK" sz="1800" i="1" dirty="0" err="1"/>
              <a:t>trénovacích</a:t>
            </a:r>
            <a:r>
              <a:rPr lang="sk-SK" altLang="sk-SK" sz="1800" i="1" dirty="0"/>
              <a:t> príkladov</a:t>
            </a:r>
            <a:endParaRPr lang="cs-CZ" altLang="sk-SK" sz="1800" dirty="0"/>
          </a:p>
          <a:p>
            <a:pPr marL="0" indent="0" eaLnBrk="1" hangingPunct="1">
              <a:buNone/>
            </a:pPr>
            <a:r>
              <a:rPr lang="sk-SK" altLang="sk-SK" sz="1800" i="1" dirty="0"/>
              <a:t>Výstupy:		</a:t>
            </a:r>
            <a:r>
              <a:rPr lang="sk-SK" altLang="sk-SK" sz="1800" b="1" i="1" dirty="0"/>
              <a:t>D</a:t>
            </a:r>
            <a:r>
              <a:rPr lang="sk-SK" altLang="sk-SK" sz="1800" i="1" dirty="0"/>
              <a:t>...disjunkcia etalónov (popisov jednotlivých oblastí)</a:t>
            </a:r>
          </a:p>
          <a:p>
            <a:pPr marL="0" indent="0" eaLnBrk="1" hangingPunct="1">
              <a:buNone/>
            </a:pPr>
            <a:endParaRPr lang="cs-CZ" altLang="sk-SK" sz="1800" dirty="0"/>
          </a:p>
          <a:p>
            <a:pPr marL="0" indent="0" eaLnBrk="1" hangingPunct="1">
              <a:buNone/>
            </a:pPr>
            <a:r>
              <a:rPr lang="sk-SK" altLang="sk-SK" sz="1800" i="1" dirty="0">
                <a:solidFill>
                  <a:srgbClr val="7E0000"/>
                </a:solidFill>
              </a:rPr>
              <a:t>Procedúra:	</a:t>
            </a:r>
            <a:r>
              <a:rPr lang="sk-SK" altLang="sk-SK" sz="1800" b="1" i="1" dirty="0" err="1">
                <a:solidFill>
                  <a:srgbClr val="7E0000"/>
                </a:solidFill>
              </a:rPr>
              <a:t>icd</a:t>
            </a:r>
            <a:r>
              <a:rPr lang="sk-SK" altLang="sk-SK" sz="1800" b="1" i="1" dirty="0">
                <a:solidFill>
                  <a:srgbClr val="7E0000"/>
                </a:solidFill>
              </a:rPr>
              <a:t>(ISET)</a:t>
            </a:r>
            <a:endParaRPr lang="cs-CZ" altLang="sk-SK" sz="1800" dirty="0">
              <a:solidFill>
                <a:srgbClr val="7E0000"/>
              </a:solidFill>
            </a:endParaRPr>
          </a:p>
          <a:p>
            <a:pPr marL="0" indent="0" eaLnBrk="1" hangingPunct="1">
              <a:buNone/>
            </a:pPr>
            <a:r>
              <a:rPr lang="sk-SK" altLang="sk-SK" sz="1800" i="1" dirty="0"/>
              <a:t>nech </a:t>
            </a:r>
            <a:r>
              <a:rPr lang="sk-SK" altLang="sk-SK" sz="1800" b="1" i="1" dirty="0"/>
              <a:t>D={}</a:t>
            </a:r>
            <a:endParaRPr lang="cs-CZ" altLang="sk-SK" sz="1800" dirty="0"/>
          </a:p>
          <a:p>
            <a:pPr marL="0" indent="0" eaLnBrk="1" hangingPunct="1">
              <a:buNone/>
            </a:pPr>
            <a:r>
              <a:rPr lang="sk-SK" altLang="sk-SK" sz="1800" b="1" i="1" dirty="0" err="1"/>
              <a:t>for</a:t>
            </a:r>
            <a:r>
              <a:rPr lang="sk-SK" altLang="sk-SK" sz="1800" i="1" dirty="0"/>
              <a:t>	každý nový príklad </a:t>
            </a:r>
            <a:r>
              <a:rPr lang="sk-SK" altLang="sk-SK" sz="1800" b="1" i="1" dirty="0"/>
              <a:t>I</a:t>
            </a:r>
            <a:r>
              <a:rPr lang="sk-SK" altLang="sk-SK" sz="1800" i="1" dirty="0"/>
              <a:t> v </a:t>
            </a:r>
            <a:r>
              <a:rPr lang="sk-SK" altLang="sk-SK" sz="1800" b="1" i="1" dirty="0"/>
              <a:t>ISET</a:t>
            </a:r>
            <a:endParaRPr lang="cs-CZ" altLang="sk-SK" sz="1800" dirty="0"/>
          </a:p>
          <a:p>
            <a:pPr marL="0" indent="0" eaLnBrk="1" hangingPunct="1">
              <a:buNone/>
            </a:pPr>
            <a:r>
              <a:rPr lang="sk-SK" altLang="sk-SK" sz="1800" i="1" dirty="0"/>
              <a:t>	nech </a:t>
            </a:r>
            <a:r>
              <a:rPr lang="sk-SK" altLang="sk-SK" sz="1800" b="1" i="1" dirty="0"/>
              <a:t>C</a:t>
            </a:r>
            <a:r>
              <a:rPr lang="sk-SK" altLang="sk-SK" sz="1800" i="1" dirty="0"/>
              <a:t> je názov triedy spojenej s </a:t>
            </a:r>
            <a:r>
              <a:rPr lang="sk-SK" altLang="sk-SK" sz="1800" b="1" i="1" dirty="0"/>
              <a:t>I</a:t>
            </a:r>
            <a:endParaRPr lang="cs-CZ" altLang="sk-SK" sz="1800" dirty="0"/>
          </a:p>
          <a:p>
            <a:pPr marL="0" indent="0" eaLnBrk="1" hangingPunct="1">
              <a:buNone/>
            </a:pPr>
            <a:r>
              <a:rPr lang="sk-SK" altLang="sk-SK" sz="1800" i="1" dirty="0"/>
              <a:t>	</a:t>
            </a:r>
            <a:r>
              <a:rPr lang="sk-SK" altLang="sk-SK" sz="1800" b="1" i="1" dirty="0" err="1"/>
              <a:t>if</a:t>
            </a:r>
            <a:r>
              <a:rPr lang="sk-SK" altLang="sk-SK" sz="1800" i="1" dirty="0"/>
              <a:t>		neexistuje etalón predikujúci triedu </a:t>
            </a:r>
            <a:r>
              <a:rPr lang="sk-SK" altLang="sk-SK" sz="1800" b="1" i="1" dirty="0"/>
              <a:t>C</a:t>
            </a:r>
            <a:endParaRPr lang="cs-CZ" altLang="sk-SK" sz="1800" dirty="0"/>
          </a:p>
          <a:p>
            <a:pPr marL="0" indent="0" eaLnBrk="1" hangingPunct="1">
              <a:buNone/>
            </a:pPr>
            <a:r>
              <a:rPr lang="sk-SK" altLang="sk-SK" sz="1800" i="1" dirty="0"/>
              <a:t>	</a:t>
            </a:r>
            <a:r>
              <a:rPr lang="sk-SK" altLang="sk-SK" sz="1800" b="1" i="1" dirty="0" err="1"/>
              <a:t>then</a:t>
            </a:r>
            <a:r>
              <a:rPr lang="sk-SK" altLang="sk-SK" sz="1800" b="1" i="1" dirty="0"/>
              <a:t>	</a:t>
            </a:r>
            <a:r>
              <a:rPr lang="sk-SK" altLang="sk-SK" sz="1800" i="1" dirty="0"/>
              <a:t>pridaj nový etalón do </a:t>
            </a:r>
            <a:r>
              <a:rPr lang="sk-SK" altLang="sk-SK" sz="1800" b="1" i="1" dirty="0"/>
              <a:t>D</a:t>
            </a:r>
            <a:r>
              <a:rPr lang="sk-SK" altLang="sk-SK" sz="1800" i="1" dirty="0"/>
              <a:t>, založený na </a:t>
            </a:r>
            <a:r>
              <a:rPr lang="sk-SK" altLang="sk-SK" sz="1800" b="1" i="1" dirty="0"/>
              <a:t>I</a:t>
            </a:r>
            <a:r>
              <a:rPr lang="sk-SK" altLang="sk-SK" sz="1800" i="1" dirty="0"/>
              <a:t>, predikujúci </a:t>
            </a:r>
            <a:r>
              <a:rPr lang="sk-SK" altLang="sk-SK" sz="1800" b="1" i="1" dirty="0"/>
              <a:t>C</a:t>
            </a:r>
            <a:endParaRPr lang="cs-CZ" altLang="sk-SK" sz="1800" dirty="0"/>
          </a:p>
          <a:p>
            <a:pPr marL="0" indent="0" eaLnBrk="1" hangingPunct="1">
              <a:buNone/>
            </a:pPr>
            <a:r>
              <a:rPr lang="sk-SK" altLang="sk-SK" sz="1800" i="1" dirty="0"/>
              <a:t>	</a:t>
            </a:r>
            <a:r>
              <a:rPr lang="sk-SK" altLang="sk-SK" sz="1800" b="1" i="1" dirty="0" err="1"/>
              <a:t>else</a:t>
            </a:r>
            <a:r>
              <a:rPr lang="sk-SK" altLang="sk-SK" sz="1800" i="1" dirty="0"/>
              <a:t>		nech </a:t>
            </a:r>
            <a:r>
              <a:rPr lang="sk-SK" altLang="sk-SK" sz="1800" b="1" i="1" dirty="0"/>
              <a:t>T</a:t>
            </a:r>
            <a:r>
              <a:rPr lang="sk-SK" altLang="sk-SK" sz="1800" i="1" dirty="0"/>
              <a:t> je etalón v </a:t>
            </a:r>
            <a:r>
              <a:rPr lang="sk-SK" altLang="sk-SK" sz="1800" b="1" i="1" dirty="0"/>
              <a:t>D</a:t>
            </a:r>
            <a:r>
              <a:rPr lang="sk-SK" altLang="sk-SK" sz="1800" i="1" dirty="0"/>
              <a:t>, ktorý pokrýva </a:t>
            </a:r>
            <a:r>
              <a:rPr lang="sk-SK" altLang="sk-SK" sz="1800" b="1" i="1" dirty="0"/>
              <a:t>I</a:t>
            </a:r>
            <a:endParaRPr lang="cs-CZ" altLang="sk-SK" sz="1800" dirty="0"/>
          </a:p>
          <a:p>
            <a:pPr marL="0" indent="0" eaLnBrk="1" hangingPunct="1">
              <a:buNone/>
            </a:pPr>
            <a:r>
              <a:rPr lang="sk-SK" altLang="sk-SK" sz="1800" i="1" dirty="0"/>
              <a:t>			</a:t>
            </a:r>
            <a:r>
              <a:rPr lang="sk-SK" altLang="sk-SK" sz="1800" b="1" i="1" dirty="0" err="1"/>
              <a:t>if</a:t>
            </a:r>
            <a:r>
              <a:rPr lang="sk-SK" altLang="sk-SK" sz="1800" i="1" dirty="0"/>
              <a:t>		etalón </a:t>
            </a:r>
            <a:r>
              <a:rPr lang="sk-SK" altLang="sk-SK" sz="1800" b="1" i="1" dirty="0"/>
              <a:t>T</a:t>
            </a:r>
            <a:r>
              <a:rPr lang="sk-SK" altLang="sk-SK" sz="1800" i="1" dirty="0"/>
              <a:t> predikuje triedu </a:t>
            </a:r>
            <a:r>
              <a:rPr lang="sk-SK" altLang="sk-SK" sz="1800" b="1" i="1" dirty="0"/>
              <a:t>C</a:t>
            </a:r>
            <a:r>
              <a:rPr lang="cs-CZ" altLang="sk-SK" sz="1800" dirty="0"/>
              <a:t> </a:t>
            </a:r>
            <a:r>
              <a:rPr lang="sk-SK" altLang="sk-SK" sz="1800" i="1" dirty="0"/>
              <a:t>a pokrytie medzi </a:t>
            </a:r>
            <a:r>
              <a:rPr lang="sk-SK" altLang="sk-SK" sz="1800" b="1" i="1" dirty="0"/>
              <a:t>I</a:t>
            </a:r>
            <a:r>
              <a:rPr lang="sk-SK" altLang="sk-SK" sz="1800" i="1" dirty="0"/>
              <a:t> a </a:t>
            </a:r>
            <a:r>
              <a:rPr lang="sk-SK" altLang="sk-SK" sz="1800" b="1" i="1" dirty="0"/>
              <a:t>T</a:t>
            </a:r>
            <a:r>
              <a:rPr lang="sk-SK" altLang="sk-SK" sz="1800" i="1" dirty="0"/>
              <a:t> spĺňa 														vzdialenostný limit</a:t>
            </a:r>
            <a:endParaRPr lang="cs-CZ" altLang="sk-SK" sz="1800" dirty="0"/>
          </a:p>
          <a:p>
            <a:pPr marL="0" indent="0" eaLnBrk="1" hangingPunct="1">
              <a:buNone/>
            </a:pPr>
            <a:r>
              <a:rPr lang="sk-SK" altLang="sk-SK" sz="1800" i="1" dirty="0"/>
              <a:t>			</a:t>
            </a:r>
            <a:r>
              <a:rPr lang="sk-SK" altLang="sk-SK" sz="1800" b="1" i="1" dirty="0" err="1"/>
              <a:t>then</a:t>
            </a:r>
            <a:r>
              <a:rPr lang="sk-SK" altLang="sk-SK" sz="1800" i="1" dirty="0"/>
              <a:t>	aktualizuj </a:t>
            </a:r>
            <a:r>
              <a:rPr lang="sk-SK" altLang="sk-SK" sz="1800" b="1" i="1" dirty="0"/>
              <a:t>T</a:t>
            </a:r>
            <a:r>
              <a:rPr lang="sk-SK" altLang="sk-SK" sz="1800" i="1" dirty="0"/>
              <a:t> zahrnutím </a:t>
            </a:r>
            <a:r>
              <a:rPr lang="sk-SK" altLang="sk-SK" sz="1800" b="1" i="1" dirty="0"/>
              <a:t>I</a:t>
            </a:r>
            <a:endParaRPr lang="cs-CZ" altLang="sk-SK" sz="1800" dirty="0"/>
          </a:p>
          <a:p>
            <a:pPr marL="0" indent="0" eaLnBrk="1" hangingPunct="1">
              <a:buNone/>
            </a:pPr>
            <a:r>
              <a:rPr lang="sk-SK" altLang="sk-SK" sz="1800" i="1" dirty="0"/>
              <a:t>			</a:t>
            </a:r>
            <a:r>
              <a:rPr lang="sk-SK" altLang="sk-SK" sz="1800" b="1" i="1" dirty="0" err="1"/>
              <a:t>else</a:t>
            </a:r>
            <a:r>
              <a:rPr lang="sk-SK" altLang="sk-SK" sz="1800" i="1" dirty="0"/>
              <a:t>		pridaj nový etalón do </a:t>
            </a:r>
            <a:r>
              <a:rPr lang="sk-SK" altLang="sk-SK" sz="1800" b="1" i="1" dirty="0"/>
              <a:t>D</a:t>
            </a:r>
            <a:r>
              <a:rPr lang="sk-SK" altLang="sk-SK" sz="1800" i="1" dirty="0"/>
              <a:t>, založený na </a:t>
            </a:r>
            <a:r>
              <a:rPr lang="sk-SK" altLang="sk-SK" sz="1800" b="1" i="1" dirty="0"/>
              <a:t>I</a:t>
            </a:r>
            <a:endParaRPr lang="sk-SK" altLang="sk-SK" sz="1800" i="1" dirty="0"/>
          </a:p>
          <a:p>
            <a:pPr marL="0" indent="0" eaLnBrk="1" hangingPunct="1">
              <a:buNone/>
            </a:pPr>
            <a:r>
              <a:rPr lang="sk-SK" altLang="sk-SK" sz="1800" i="1" dirty="0"/>
              <a:t>vráť </a:t>
            </a:r>
            <a:r>
              <a:rPr lang="sk-SK" altLang="sk-SK" sz="1800" b="1" i="1" dirty="0"/>
              <a:t>D</a:t>
            </a:r>
            <a:r>
              <a:rPr lang="sk-SK" altLang="sk-SK" sz="1800" i="1" dirty="0"/>
              <a:t>.</a:t>
            </a:r>
            <a:r>
              <a:rPr lang="cs-CZ" altLang="sk-SK" sz="1800" dirty="0"/>
              <a:t> 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5339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4183"/>
            <a:ext cx="7772400" cy="1261918"/>
          </a:xfrm>
        </p:spPr>
        <p:txBody>
          <a:bodyPr>
            <a:normAutofit/>
          </a:bodyPr>
          <a:lstStyle/>
          <a:p>
            <a:r>
              <a:rPr lang="sk-SK" sz="4000" dirty="0">
                <a:latin typeface="Arial"/>
                <a:cs typeface="Arial"/>
              </a:rPr>
              <a:t>Ďakujem za pozornosť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673" y="3439390"/>
            <a:ext cx="7772399" cy="91440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sk-SK" altLang="sk-SK" sz="1800" dirty="0"/>
              <a:t>Prednášajúci: Kristína Machová</a:t>
            </a:r>
          </a:p>
          <a:p>
            <a:pPr algn="ctr" eaLnBrk="1" hangingPunct="1"/>
            <a:r>
              <a:rPr lang="sk-SK" altLang="sk-SK" sz="1800" dirty="0"/>
              <a:t>http://people.tuke.sk/kristina.machova/prezentacieSU/</a:t>
            </a:r>
            <a:endParaRPr lang="sk-SK" altLang="sk-SK" sz="1800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2107055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Definícia triedy Etalónom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073196"/>
            <a:ext cx="7919884" cy="5300299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aseline="0" dirty="0"/>
              <a:t>Naučený </a:t>
            </a:r>
            <a:r>
              <a:rPr lang="sk-SK" sz="2000" dirty="0"/>
              <a:t>model obsahuje etalón pre každú triedu</a:t>
            </a:r>
            <a:endParaRPr lang="sk-SK" sz="2000" baseline="0" dirty="0"/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r>
              <a:rPr lang="sk-SK" sz="2000" b="1" baseline="0" dirty="0">
                <a:solidFill>
                  <a:srgbClr val="7E0000"/>
                </a:solidFill>
              </a:rPr>
              <a:t>Etalón je typický reprezentant triedy</a:t>
            </a:r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r>
              <a:rPr lang="sk-SK" sz="2000" dirty="0"/>
              <a:t>Jednu triedu je možné reprezentovať viacerými etalónmi</a:t>
            </a:r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r>
              <a:rPr lang="sk-SK" sz="2000" dirty="0"/>
              <a:t>Flexibilnejšia reprezentácia etalónu – pri šumoch sa iba trochu posunie pozícia etalónu v priestore</a:t>
            </a:r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endParaRPr lang="sk-SK" sz="2000" dirty="0"/>
          </a:p>
          <a:p>
            <a:pPr marL="0" indent="0">
              <a:buNone/>
              <a:defRPr/>
            </a:pPr>
            <a:r>
              <a:rPr lang="sk-SK" sz="2000" b="1" baseline="0" dirty="0"/>
              <a:t>Reprezentácia</a:t>
            </a:r>
            <a:r>
              <a:rPr lang="sk-SK" sz="2000" baseline="0" dirty="0"/>
              <a:t>: 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="1" baseline="0" dirty="0">
                <a:solidFill>
                  <a:srgbClr val="006666"/>
                </a:solidFill>
              </a:rPr>
              <a:t>Etalón je </a:t>
            </a:r>
            <a:r>
              <a:rPr lang="sk-SK" sz="2000" b="1" baseline="0" dirty="0" err="1">
                <a:solidFill>
                  <a:srgbClr val="006666"/>
                </a:solidFill>
              </a:rPr>
              <a:t>sada</a:t>
            </a:r>
            <a:r>
              <a:rPr lang="sk-SK" sz="2000" b="1" baseline="0" dirty="0">
                <a:solidFill>
                  <a:srgbClr val="006666"/>
                </a:solidFill>
              </a:rPr>
              <a:t> párov: atribút-hodnota </a:t>
            </a:r>
            <a:r>
              <a:rPr lang="sk-SK" sz="2000" baseline="0" dirty="0"/>
              <a:t>(množina podmienok pre každý atribút)</a:t>
            </a:r>
            <a:r>
              <a:rPr lang="sk-SK" sz="2000" b="1" baseline="0" dirty="0">
                <a:solidFill>
                  <a:srgbClr val="006666"/>
                </a:solidFill>
              </a:rPr>
              <a:t> 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aseline="0" dirty="0"/>
              <a:t>Pri </a:t>
            </a:r>
            <a:r>
              <a:rPr lang="sk-SK" sz="2000" baseline="0" dirty="0" err="1"/>
              <a:t>multitriednej</a:t>
            </a:r>
            <a:r>
              <a:rPr lang="sk-SK" sz="2000" baseline="0" dirty="0"/>
              <a:t> klasifikácii je každá trieda reprezentovaná jedným etalónom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endParaRPr lang="sk-SK" sz="2000" baseline="0" dirty="0"/>
          </a:p>
          <a:p>
            <a:pPr marL="0" indent="0">
              <a:buNone/>
              <a:defRPr/>
            </a:pPr>
            <a:r>
              <a:rPr lang="sk-SK" sz="2000" b="1" baseline="0" dirty="0"/>
              <a:t>Použitie</a:t>
            </a:r>
            <a:r>
              <a:rPr lang="sk-SK" sz="2000" baseline="0" dirty="0"/>
              <a:t>: </a:t>
            </a:r>
          </a:p>
          <a:p>
            <a:pPr marL="0" indent="0">
              <a:buNone/>
              <a:defRPr/>
            </a:pPr>
            <a:r>
              <a:rPr lang="sk-SK" sz="2000" baseline="0" dirty="0"/>
              <a:t>Nový príklad je klasifikovaný do triedy najbližšieho etalónu - čiže je najbližšie v priestore pojmov, teda najpodobnejší.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21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650804"/>
          </a:xfrm>
        </p:spPr>
        <p:txBody>
          <a:bodyPr anchor="ctr">
            <a:normAutofit/>
          </a:bodyPr>
          <a:lstStyle/>
          <a:p>
            <a:pPr algn="l"/>
            <a:r>
              <a:rPr lang="sk-SK" sz="2400" b="1" dirty="0" err="1"/>
              <a:t>Multi</a:t>
            </a:r>
            <a:r>
              <a:rPr lang="sk-SK" sz="2400" b="1" dirty="0"/>
              <a:t>-triedna klasifikácia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526025" y="1269541"/>
            <a:ext cx="8047703" cy="1001711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r>
              <a:rPr lang="sk-SK" altLang="sk-SK" sz="2000" dirty="0"/>
              <a:t>Pri </a:t>
            </a:r>
            <a:r>
              <a:rPr lang="sk-SK" altLang="sk-SK" sz="2000" baseline="0" dirty="0" err="1"/>
              <a:t>multitriednej</a:t>
            </a:r>
            <a:r>
              <a:rPr lang="sk-SK" altLang="sk-SK" sz="2000" baseline="0" dirty="0"/>
              <a:t> klasifikácii je každá trieda je reprezentovaná aspoň jedným etalónom (štyri triedy v numerickej doméne - etalóny sú tmavé body).</a:t>
            </a:r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82492B36-F3D0-4A94-BADC-9750BE793C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1851" y="2100809"/>
            <a:ext cx="3969581" cy="3487650"/>
          </a:xfrm>
          <a:prstGeom prst="rect">
            <a:avLst/>
          </a:prstGeom>
          <a:noFill/>
        </p:spPr>
      </p:pic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6019800" y="6583361"/>
            <a:ext cx="3124200" cy="274639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F313804-A8F9-8F4B-8BEB-7240BBF4123A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  <p:sp>
        <p:nvSpPr>
          <p:cNvPr id="7" name="Zástupný symbol obsahu 2">
            <a:extLst>
              <a:ext uri="{FF2B5EF4-FFF2-40B4-BE49-F238E27FC236}">
                <a16:creationId xmlns:a16="http://schemas.microsoft.com/office/drawing/2014/main" id="{D5C6E6A2-ACE0-400F-BCB8-07D9B9695806}"/>
              </a:ext>
            </a:extLst>
          </p:cNvPr>
          <p:cNvSpPr txBox="1">
            <a:spLocks/>
          </p:cNvSpPr>
          <p:nvPr/>
        </p:nvSpPr>
        <p:spPr>
          <a:xfrm>
            <a:off x="526025" y="2372158"/>
            <a:ext cx="4311445" cy="389695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baseline="0" dirty="0">
                <a:solidFill>
                  <a:srgbClr val="7E0000"/>
                </a:solidFill>
              </a:rPr>
              <a:t>Deliace hranice môžu byť znázornené </a:t>
            </a:r>
            <a:r>
              <a:rPr lang="sk-SK" altLang="sk-SK" sz="2000" baseline="0" dirty="0" err="1">
                <a:solidFill>
                  <a:srgbClr val="7E0000"/>
                </a:solidFill>
              </a:rPr>
              <a:t>hyper</a:t>
            </a:r>
            <a:r>
              <a:rPr lang="sk-SK" altLang="sk-SK" sz="2000" baseline="0" dirty="0">
                <a:solidFill>
                  <a:srgbClr val="7E0000"/>
                </a:solidFill>
              </a:rPr>
              <a:t>-rovinami kolmými na spojnice etalónov susedných tried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dirty="0"/>
              <a:t>Je možné určiť</a:t>
            </a:r>
            <a:r>
              <a:rPr lang="sk-SK" altLang="sk-SK" sz="2000" baseline="0" dirty="0"/>
              <a:t> jednu hranicu pre každý pár etalónov.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b="1" i="1" baseline="0" dirty="0"/>
              <a:t>K</a:t>
            </a:r>
            <a:r>
              <a:rPr lang="sk-SK" altLang="sk-SK" sz="2000" baseline="0" dirty="0"/>
              <a:t> tried vedie ku </a:t>
            </a:r>
            <a:r>
              <a:rPr lang="sk-SK" altLang="sk-SK" sz="2000" b="1" i="1" baseline="0" dirty="0"/>
              <a:t>K</a:t>
            </a:r>
            <a:r>
              <a:rPr lang="en-US" altLang="sk-SK" sz="2000" b="1" i="1" baseline="0" dirty="0"/>
              <a:t>(</a:t>
            </a:r>
            <a:r>
              <a:rPr lang="sk-SK" altLang="sk-SK" sz="2000" b="1" i="1" baseline="0" dirty="0"/>
              <a:t>K-1</a:t>
            </a:r>
            <a:r>
              <a:rPr lang="en-US" altLang="sk-SK" sz="2000" b="1" i="1" baseline="0" dirty="0"/>
              <a:t>)</a:t>
            </a:r>
            <a:r>
              <a:rPr lang="sk-SK" altLang="sk-SK" sz="2000" b="1" i="1" baseline="0" dirty="0"/>
              <a:t>/2 </a:t>
            </a:r>
            <a:r>
              <a:rPr lang="sk-SK" altLang="sk-SK" sz="2000" baseline="0" dirty="0"/>
              <a:t>hraníc.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baseline="0" dirty="0"/>
              <a:t>Niektoré hranice neznamenajú prínos pre klasifikáciu ak rozdeľujú oblasti nachádzajúce sa na opačných koncoch priestoru pojmov. </a:t>
            </a:r>
          </a:p>
        </p:txBody>
      </p:sp>
    </p:spTree>
    <p:extLst>
      <p:ext uri="{BB962C8B-B14F-4D97-AF65-F5344CB8AC3E}">
        <p14:creationId xmlns:p14="http://schemas.microsoft.com/office/powerpoint/2010/main" val="2443769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650804"/>
          </a:xfrm>
        </p:spPr>
        <p:txBody>
          <a:bodyPr anchor="ctr">
            <a:normAutofit/>
          </a:bodyPr>
          <a:lstStyle/>
          <a:p>
            <a:pPr algn="l"/>
            <a:r>
              <a:rPr lang="sk-SK" sz="2400" b="1" dirty="0"/>
              <a:t>Etalón a deliaca hranica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535858" y="1428473"/>
            <a:ext cx="4527756" cy="4175913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aseline="0" dirty="0"/>
              <a:t>Etalóny neobsahujú žiadne informácie o deliacich hraniciach.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aseline="0" dirty="0"/>
              <a:t>Uchovávajú iba špecifické hodnoty atribútov daného etalónu.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aseline="0" dirty="0"/>
              <a:t>Avšak deliaca </a:t>
            </a:r>
            <a:r>
              <a:rPr lang="sk-SK" sz="2000" baseline="0" dirty="0" err="1"/>
              <a:t>hyper</a:t>
            </a:r>
            <a:r>
              <a:rPr lang="sk-SK" sz="2000" baseline="0" dirty="0"/>
              <a:t>-rovina je definovaná implicitne.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dirty="0"/>
              <a:t>Z toho vyplýva </a:t>
            </a:r>
            <a:r>
              <a:rPr lang="sk-SK" sz="2000" dirty="0" err="1"/>
              <a:t>matematizovateľná</a:t>
            </a:r>
            <a:r>
              <a:rPr lang="sk-SK" sz="2000" dirty="0"/>
              <a:t> existencia vzťahu medzi dvoma reprezentáciami - etalónmi a LTU</a:t>
            </a:r>
            <a:endParaRPr lang="sk-SK" sz="2000" baseline="0" dirty="0"/>
          </a:p>
          <a:p>
            <a:pPr marL="0" indent="0" eaLnBrk="1" hangingPunct="1">
              <a:buNone/>
            </a:pPr>
            <a:endParaRPr lang="sk-SK" altLang="sk-SK" sz="2000" baseline="0" dirty="0"/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82492B36-F3D0-4A94-BADC-9750BE793C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0428" y="1417462"/>
            <a:ext cx="3583855" cy="3148754"/>
          </a:xfrm>
          <a:prstGeom prst="rect">
            <a:avLst/>
          </a:prstGeom>
          <a:noFill/>
        </p:spPr>
      </p:pic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6019800" y="6583361"/>
            <a:ext cx="3124200" cy="274639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F313804-A8F9-8F4B-8BEB-7240BBF4123A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457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650804"/>
          </a:xfrm>
        </p:spPr>
        <p:txBody>
          <a:bodyPr anchor="ctr">
            <a:normAutofit/>
          </a:bodyPr>
          <a:lstStyle/>
          <a:p>
            <a:pPr algn="l"/>
            <a:r>
              <a:rPr lang="sk-SK" sz="2400" b="1" dirty="0"/>
              <a:t>Vzťah medzi reprezentáciou Etalónom a LTU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535856" y="1428473"/>
            <a:ext cx="8229599" cy="4608533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sk-SK" altLang="sk-SK" sz="2000" baseline="0" dirty="0"/>
              <a:t>Existuje matematická transformácia týchto dvoch reprezentácií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k-SK" altLang="sk-SK" sz="2000" dirty="0"/>
              <a:t>n</a:t>
            </a:r>
            <a:r>
              <a:rPr lang="sk-SK" altLang="sk-SK" sz="2000" baseline="0" dirty="0"/>
              <a:t>avzájom, kde </a:t>
            </a:r>
            <a:r>
              <a:rPr lang="sk-SK" altLang="sk-SK" sz="2000" b="1" i="1" baseline="0" dirty="0" err="1"/>
              <a:t>e</a:t>
            </a:r>
            <a:r>
              <a:rPr lang="sk-SK" altLang="sk-SK" sz="2000" b="1" i="1" baseline="-25000" dirty="0" err="1"/>
              <a:t>ki</a:t>
            </a:r>
            <a:r>
              <a:rPr lang="sk-SK" altLang="sk-SK" sz="2000" baseline="0" dirty="0"/>
              <a:t> je hodnota atribútu </a:t>
            </a:r>
            <a:r>
              <a:rPr lang="sk-SK" altLang="sk-SK" sz="2000" b="1" i="1" baseline="0" dirty="0"/>
              <a:t>i </a:t>
            </a:r>
            <a:r>
              <a:rPr lang="sk-SK" altLang="sk-SK" sz="2000" baseline="0" dirty="0"/>
              <a:t>triedy </a:t>
            </a:r>
            <a:r>
              <a:rPr lang="sk-SK" altLang="sk-SK" sz="2000" b="1" i="1" baseline="0" dirty="0"/>
              <a:t>k</a:t>
            </a:r>
            <a:r>
              <a:rPr lang="sk-SK" altLang="sk-SK" sz="2000" baseline="0" dirty="0"/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sk-SK" altLang="sk-SK" sz="20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sk-SK" altLang="sk-SK" sz="2000" baseline="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sk-SK" altLang="sk-SK" sz="2000" baseline="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sk-SK" altLang="sk-SK" sz="2000" baseline="0" dirty="0"/>
          </a:p>
          <a:p>
            <a:pPr marL="0" indent="0" eaLnBrk="1" hangingPunct="1">
              <a:buNone/>
            </a:pPr>
            <a:r>
              <a:rPr lang="sk-SK" altLang="sk-SK" sz="2000" baseline="0" dirty="0"/>
              <a:t>Nerovnica popisuje oblasť príkladov triedy </a:t>
            </a:r>
            <a:r>
              <a:rPr lang="sk-SK" altLang="sk-SK" sz="2000" b="1" i="1" baseline="0" dirty="0"/>
              <a:t>a</a:t>
            </a:r>
          </a:p>
          <a:p>
            <a:pPr marL="0" indent="0" eaLnBrk="1" hangingPunct="1">
              <a:buNone/>
            </a:pPr>
            <a:r>
              <a:rPr lang="sk-SK" altLang="sk-SK" sz="2000" baseline="0" dirty="0"/>
              <a:t>Keby sa zamenili </a:t>
            </a:r>
            <a:r>
              <a:rPr lang="sk-SK" altLang="sk-SK" sz="2000" b="1" i="1" baseline="0" dirty="0" err="1"/>
              <a:t>e</a:t>
            </a:r>
            <a:r>
              <a:rPr lang="sk-SK" altLang="sk-SK" sz="2000" b="1" i="1" baseline="-25000" dirty="0" err="1"/>
              <a:t>ai</a:t>
            </a:r>
            <a:r>
              <a:rPr lang="sk-SK" altLang="sk-SK" sz="2000" baseline="0" dirty="0"/>
              <a:t> za </a:t>
            </a:r>
            <a:r>
              <a:rPr lang="sk-SK" altLang="sk-SK" sz="2000" b="1" i="1" baseline="0" dirty="0" err="1"/>
              <a:t>e</a:t>
            </a:r>
            <a:r>
              <a:rPr lang="sk-SK" altLang="sk-SK" sz="2000" b="1" i="1" baseline="-25000" dirty="0" err="1"/>
              <a:t>bi</a:t>
            </a:r>
            <a:r>
              <a:rPr lang="sk-SK" altLang="sk-SK" sz="2000" i="1" baseline="0" dirty="0"/>
              <a:t> </a:t>
            </a:r>
            <a:r>
              <a:rPr lang="sk-SK" altLang="sk-SK" sz="2000" baseline="0" dirty="0"/>
              <a:t>v nerovnici, popisovala by oblasť príkladov triedy </a:t>
            </a:r>
            <a:r>
              <a:rPr lang="sk-SK" altLang="sk-SK" sz="2000" b="1" i="1" baseline="0" dirty="0"/>
              <a:t>b</a:t>
            </a:r>
          </a:p>
          <a:p>
            <a:pPr marL="0" indent="0" eaLnBrk="1" hangingPunct="1">
              <a:buNone/>
            </a:pPr>
            <a:r>
              <a:rPr lang="sk-SK" altLang="sk-SK" sz="2000" baseline="0" dirty="0"/>
              <a:t>Keby sa nerovnosť zamenila za rovnosť, tá by popisovala deliacu hranicu medzi triedami </a:t>
            </a:r>
            <a:r>
              <a:rPr lang="sk-SK" altLang="sk-SK" sz="2000" b="1" i="1" baseline="0" dirty="0"/>
              <a:t>a, b</a:t>
            </a:r>
            <a:r>
              <a:rPr lang="sk-SK" altLang="sk-SK" sz="2000" baseline="0" dirty="0"/>
              <a:t>.</a:t>
            </a:r>
          </a:p>
          <a:p>
            <a:pPr marL="0" indent="0" eaLnBrk="1" hangingPunct="1">
              <a:buNone/>
            </a:pPr>
            <a:r>
              <a:rPr lang="sk-SK" altLang="sk-SK" sz="2000" baseline="0" dirty="0"/>
              <a:t>Táto hranica je </a:t>
            </a:r>
            <a:r>
              <a:rPr lang="sk-SK" altLang="sk-SK" sz="2000" b="1" baseline="0" dirty="0"/>
              <a:t>LTU</a:t>
            </a:r>
            <a:r>
              <a:rPr lang="sk-SK" altLang="sk-SK" sz="2000" baseline="0" dirty="0"/>
              <a:t>.</a:t>
            </a:r>
          </a:p>
          <a:p>
            <a:pPr marL="0" indent="0" eaLnBrk="1" hangingPunct="1">
              <a:buNone/>
            </a:pPr>
            <a:endParaRPr lang="sk-SK" altLang="sk-SK" sz="2000" baseline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6019800" y="6583361"/>
            <a:ext cx="3124200" cy="274639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F313804-A8F9-8F4B-8BEB-7240BBF4123A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  <p:graphicFrame>
        <p:nvGraphicFramePr>
          <p:cNvPr id="7" name="Object 5">
            <a:extLst>
              <a:ext uri="{FF2B5EF4-FFF2-40B4-BE49-F238E27FC236}">
                <a16:creationId xmlns:a16="http://schemas.microsoft.com/office/drawing/2014/main" id="{40CD5502-18E2-481E-95EF-276672E475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9971274"/>
              </p:ext>
            </p:extLst>
          </p:nvPr>
        </p:nvGraphicFramePr>
        <p:xfrm>
          <a:off x="1799200" y="2282789"/>
          <a:ext cx="4895850" cy="105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2" imgW="1981200" imgH="431800" progId="Equation.3">
                  <p:embed/>
                </p:oleObj>
              </mc:Choice>
              <mc:Fallback>
                <p:oleObj name="Rovnica" r:id="rId2" imgW="1981200" imgH="431800" progId="Equation.3">
                  <p:embed/>
                  <p:pic>
                    <p:nvPicPr>
                      <p:cNvPr id="2050" name="Object 5">
                        <a:extLst>
                          <a:ext uri="{FF2B5EF4-FFF2-40B4-BE49-F238E27FC236}">
                            <a16:creationId xmlns:a16="http://schemas.microsoft.com/office/drawing/2014/main" id="{41F235AE-9479-4072-997A-0C446924A4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9200" y="2282789"/>
                        <a:ext cx="4895850" cy="1058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1623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650804"/>
          </a:xfrm>
        </p:spPr>
        <p:txBody>
          <a:bodyPr anchor="ctr">
            <a:normAutofit/>
          </a:bodyPr>
          <a:lstStyle/>
          <a:p>
            <a:pPr algn="l"/>
            <a:r>
              <a:rPr lang="sk-SK" sz="2400" b="1" dirty="0"/>
              <a:t>Vzťah medzi reprezentáciou Etalónom a LTU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329378" y="1327387"/>
            <a:ext cx="8229599" cy="852916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sk-SK" altLang="sk-SK" sz="2000" baseline="0" dirty="0"/>
              <a:t>Nerovnica popisuje oblasť príkladov triedy </a:t>
            </a:r>
            <a:r>
              <a:rPr lang="sk-SK" altLang="sk-SK" sz="2000" b="1" i="1" baseline="0" dirty="0"/>
              <a:t>a, </a:t>
            </a:r>
            <a:r>
              <a:rPr lang="sk-SK" altLang="sk-SK" sz="2000" b="1" i="1" baseline="0" dirty="0" err="1"/>
              <a:t>e</a:t>
            </a:r>
            <a:r>
              <a:rPr lang="sk-SK" altLang="sk-SK" sz="2000" b="1" i="1" baseline="-25000" dirty="0" err="1"/>
              <a:t>ki</a:t>
            </a:r>
            <a:r>
              <a:rPr lang="sk-SK" altLang="sk-SK" sz="2000" baseline="0" dirty="0"/>
              <a:t> je hodnota atribútu </a:t>
            </a:r>
            <a:r>
              <a:rPr lang="sk-SK" altLang="sk-SK" sz="2000" b="1" i="1" baseline="0" dirty="0"/>
              <a:t>i </a:t>
            </a:r>
            <a:r>
              <a:rPr lang="sk-SK" altLang="sk-SK" sz="2000" baseline="0" dirty="0"/>
              <a:t>triedy </a:t>
            </a:r>
            <a:r>
              <a:rPr lang="sk-SK" altLang="sk-SK" sz="2000" b="1" i="1" baseline="0" dirty="0"/>
              <a:t>k</a:t>
            </a:r>
          </a:p>
          <a:p>
            <a:pPr marL="0" indent="0" eaLnBrk="1" hangingPunct="1">
              <a:buNone/>
            </a:pPr>
            <a:endParaRPr lang="sk-SK" altLang="sk-SK" sz="2000" baseline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6019800" y="6583361"/>
            <a:ext cx="3124200" cy="274639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F313804-A8F9-8F4B-8BEB-7240BBF4123A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  <p:graphicFrame>
        <p:nvGraphicFramePr>
          <p:cNvPr id="7" name="Object 5">
            <a:extLst>
              <a:ext uri="{FF2B5EF4-FFF2-40B4-BE49-F238E27FC236}">
                <a16:creationId xmlns:a16="http://schemas.microsoft.com/office/drawing/2014/main" id="{40CD5502-18E2-481E-95EF-276672E475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0959192"/>
              </p:ext>
            </p:extLst>
          </p:nvPr>
        </p:nvGraphicFramePr>
        <p:xfrm>
          <a:off x="3726426" y="1762034"/>
          <a:ext cx="4032713" cy="872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2" imgW="1981200" imgH="431800" progId="Equation.3">
                  <p:embed/>
                </p:oleObj>
              </mc:Choice>
              <mc:Fallback>
                <p:oleObj name="Rovnica" r:id="rId2" imgW="1981200" imgH="431800" progId="Equation.3">
                  <p:embed/>
                  <p:pic>
                    <p:nvPicPr>
                      <p:cNvPr id="7" name="Object 5">
                        <a:extLst>
                          <a:ext uri="{FF2B5EF4-FFF2-40B4-BE49-F238E27FC236}">
                            <a16:creationId xmlns:a16="http://schemas.microsoft.com/office/drawing/2014/main" id="{40CD5502-18E2-481E-95EF-276672E475D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6426" y="1762034"/>
                        <a:ext cx="4032713" cy="8721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Obrázok 10">
            <a:extLst>
              <a:ext uri="{FF2B5EF4-FFF2-40B4-BE49-F238E27FC236}">
                <a16:creationId xmlns:a16="http://schemas.microsoft.com/office/drawing/2014/main" id="{90C79A6F-FB88-4019-85C5-B986B12E51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7975" y="2762889"/>
            <a:ext cx="5791200" cy="32575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BlokTextu 12">
                <a:extLst>
                  <a:ext uri="{FF2B5EF4-FFF2-40B4-BE49-F238E27FC236}">
                    <a16:creationId xmlns:a16="http://schemas.microsoft.com/office/drawing/2014/main" id="{3929EE14-C42A-4E9A-B030-08A02E4BBBA4}"/>
                  </a:ext>
                </a:extLst>
              </p:cNvPr>
              <p:cNvSpPr txBox="1"/>
              <p:nvPr/>
            </p:nvSpPr>
            <p:spPr>
              <a:xfrm>
                <a:off x="-334296" y="2744739"/>
                <a:ext cx="5220928" cy="102547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sk-SK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"/>
                              <m:ctrlPr>
                                <a:rPr lang="sk-SK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sk-SK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endChr m:val=""/>
                                      <m:ctrlPr>
                                        <a:rPr lang="sk-SK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sk-SK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lang="sk-SK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sk-SK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sk-SK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sk-SK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k-SK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sk-SK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  <m:r>
                                    <a:rPr lang="sk-SK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sSub>
                            <m:sSubPr>
                              <m:ctrlPr>
                                <a:rPr lang="sk-SK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k-SK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sk-SK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sk-SK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sk-SK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endChr m:val=""/>
                                  <m:ctrlPr>
                                    <a:rPr lang="sk-SK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k-SK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</m:d>
                            </m:e>
                            <m:sub>
                              <m:r>
                                <a:rPr lang="sk-SK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sk-SK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sk-SK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sk-SK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k-SK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sk-SK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sk-SK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sk-SK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sk-SK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k-SK" i="0">
                          <a:latin typeface="Cambria Math" panose="02040503050406030204" pitchFamily="18" charset="0"/>
                        </a:rPr>
                        <m:t>≥</m:t>
                      </m:r>
                      <m:f>
                        <m:fPr>
                          <m:ctrlPr>
                            <a:rPr lang="sk-SK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k-SK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k-SK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sk-SK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sk-SK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sk-SK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sk-SK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sk-SK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sk-SK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sk-SK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sk-SK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sk-SK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sk-SK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sk-SK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  <m:r>
                                    <a:rPr lang="sk-SK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sk-SK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  <m:r>
                            <a:rPr lang="sk-SK" i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sk-SK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sk-SK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sk-SK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sk-SK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sk-SK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sk-SK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sk-SK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sk-SK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sk-SK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sk-SK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  <m:r>
                                    <a:rPr lang="sk-SK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sk-SK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</m:e>
                      </m:d>
                    </m:oMath>
                  </m:oMathPara>
                </a14:m>
                <a:endParaRPr lang="sk-SK" dirty="0"/>
              </a:p>
            </p:txBody>
          </p:sp>
        </mc:Choice>
        <mc:Fallback xmlns="">
          <p:sp>
            <p:nvSpPr>
              <p:cNvPr id="13" name="BlokTextu 12">
                <a:extLst>
                  <a:ext uri="{FF2B5EF4-FFF2-40B4-BE49-F238E27FC236}">
                    <a16:creationId xmlns:a16="http://schemas.microsoft.com/office/drawing/2014/main" id="{3929EE14-C42A-4E9A-B030-08A02E4BBB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34296" y="2744739"/>
                <a:ext cx="5220928" cy="1025474"/>
              </a:xfrm>
              <a:prstGeom prst="rect">
                <a:avLst/>
              </a:prstGeom>
              <a:blipFill>
                <a:blip r:embed="rId5"/>
                <a:stretch>
                  <a:fillRect t="-88690" b="-78571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BlokTextu 14">
                <a:extLst>
                  <a:ext uri="{FF2B5EF4-FFF2-40B4-BE49-F238E27FC236}">
                    <a16:creationId xmlns:a16="http://schemas.microsoft.com/office/drawing/2014/main" id="{0088AE2B-5DD3-4B11-B19A-FA457A46E2FD}"/>
                  </a:ext>
                </a:extLst>
              </p:cNvPr>
              <p:cNvSpPr txBox="1"/>
              <p:nvPr/>
            </p:nvSpPr>
            <p:spPr>
              <a:xfrm>
                <a:off x="-255639" y="3965950"/>
                <a:ext cx="5545392" cy="6109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sk-SK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k-SK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sk-SK" i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sSub>
                        <m:sSubPr>
                          <m:ctrlPr>
                            <a:rPr lang="sk-SK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sk-SK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k-SK" i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sk-SK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k-SK" i="0">
                              <a:latin typeface="Cambria Math" panose="02040503050406030204" pitchFamily="18" charset="0"/>
                            </a:rPr>
                            <m:t>3−2</m:t>
                          </m:r>
                        </m:e>
                      </m:d>
                      <m:sSub>
                        <m:sSubPr>
                          <m:ctrlPr>
                            <a:rPr lang="sk-SK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sk-SK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k-SK" i="0">
                          <a:latin typeface="Cambria Math" panose="02040503050406030204" pitchFamily="18" charset="0"/>
                        </a:rPr>
                        <m:t>≥</m:t>
                      </m:r>
                      <m:f>
                        <m:fPr>
                          <m:ctrlPr>
                            <a:rPr lang="sk-SK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k-SK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k-SK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sk-SK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sk-SK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k-SK" i="0">
                                  <a:latin typeface="Cambria Math" panose="02040503050406030204" pitchFamily="18" charset="0"/>
                                </a:rPr>
                                <m:t>1−4</m:t>
                              </m:r>
                            </m:e>
                          </m:d>
                          <m:r>
                            <a:rPr lang="sk-SK" i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sk-SK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k-SK" i="0">
                                  <a:latin typeface="Cambria Math" panose="02040503050406030204" pitchFamily="18" charset="0"/>
                                </a:rPr>
                                <m:t>9−4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sk-SK" dirty="0"/>
              </a:p>
            </p:txBody>
          </p:sp>
        </mc:Choice>
        <mc:Fallback xmlns="">
          <p:sp>
            <p:nvSpPr>
              <p:cNvPr id="15" name="BlokTextu 14">
                <a:extLst>
                  <a:ext uri="{FF2B5EF4-FFF2-40B4-BE49-F238E27FC236}">
                    <a16:creationId xmlns:a16="http://schemas.microsoft.com/office/drawing/2014/main" id="{0088AE2B-5DD3-4B11-B19A-FA457A46E2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55639" y="3965950"/>
                <a:ext cx="5545392" cy="6109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BlokTextu 16">
                <a:extLst>
                  <a:ext uri="{FF2B5EF4-FFF2-40B4-BE49-F238E27FC236}">
                    <a16:creationId xmlns:a16="http://schemas.microsoft.com/office/drawing/2014/main" id="{CFA25EB5-F35C-4D7A-869B-3A0F045A5721}"/>
                  </a:ext>
                </a:extLst>
              </p:cNvPr>
              <p:cNvSpPr txBox="1"/>
              <p:nvPr/>
            </p:nvSpPr>
            <p:spPr>
              <a:xfrm>
                <a:off x="-393290" y="4574243"/>
                <a:ext cx="5545392" cy="6109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sk-SK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sk-SK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k-SK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sk-SK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sk-SK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k-SK" i="0">
                          <a:latin typeface="Cambria Math" panose="02040503050406030204" pitchFamily="18" charset="0"/>
                        </a:rPr>
                        <m:t>≥</m:t>
                      </m:r>
                      <m:f>
                        <m:fPr>
                          <m:ctrlPr>
                            <a:rPr lang="sk-SK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k-SK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k-SK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sk-SK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sk-SK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k-SK" i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  <m:r>
                            <a:rPr lang="sk-SK" i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sk-SK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k-SK" i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d>
                        </m:e>
                      </m:d>
                      <m:r>
                        <a:rPr lang="sk-SK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k-SK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k-SK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k-SK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sk-SK" i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sk-SK" dirty="0"/>
              </a:p>
            </p:txBody>
          </p:sp>
        </mc:Choice>
        <mc:Fallback xmlns="">
          <p:sp>
            <p:nvSpPr>
              <p:cNvPr id="17" name="BlokTextu 16">
                <a:extLst>
                  <a:ext uri="{FF2B5EF4-FFF2-40B4-BE49-F238E27FC236}">
                    <a16:creationId xmlns:a16="http://schemas.microsoft.com/office/drawing/2014/main" id="{CFA25EB5-F35C-4D7A-869B-3A0F045A57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93290" y="4574243"/>
                <a:ext cx="5545392" cy="61093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BlokTextu 18">
                <a:extLst>
                  <a:ext uri="{FF2B5EF4-FFF2-40B4-BE49-F238E27FC236}">
                    <a16:creationId xmlns:a16="http://schemas.microsoft.com/office/drawing/2014/main" id="{5F3346BF-0734-4E94-931E-709B259E0B7C}"/>
                  </a:ext>
                </a:extLst>
              </p:cNvPr>
              <p:cNvSpPr txBox="1"/>
              <p:nvPr/>
            </p:nvSpPr>
            <p:spPr>
              <a:xfrm>
                <a:off x="-255639" y="5522438"/>
                <a:ext cx="554539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k-SK" b="1" i="1" smtClean="0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b="1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sk-SK" b="1" i="0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sk-SK" b="1" i="0">
                          <a:solidFill>
                            <a:srgbClr val="7E0000"/>
                          </a:solidFill>
                          <a:latin typeface="Cambria Math" panose="02040503050406030204" pitchFamily="18" charset="0"/>
                        </a:rPr>
                        <m:t>≥</m:t>
                      </m:r>
                      <m:sSub>
                        <m:sSubPr>
                          <m:ctrlPr>
                            <a:rPr lang="sk-SK" b="1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b="1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sk-SK" b="1" i="0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sk-SK" b="1" i="0">
                          <a:solidFill>
                            <a:srgbClr val="7E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sk-SK" b="1" i="0">
                          <a:solidFill>
                            <a:srgbClr val="7E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sk-SK" b="1" dirty="0"/>
              </a:p>
            </p:txBody>
          </p:sp>
        </mc:Choice>
        <mc:Fallback xmlns="">
          <p:sp>
            <p:nvSpPr>
              <p:cNvPr id="19" name="BlokTextu 18">
                <a:extLst>
                  <a:ext uri="{FF2B5EF4-FFF2-40B4-BE49-F238E27FC236}">
                    <a16:creationId xmlns:a16="http://schemas.microsoft.com/office/drawing/2014/main" id="{5F3346BF-0734-4E94-931E-709B259E0B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55639" y="5522438"/>
                <a:ext cx="5545392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2993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Dvojtriedna klasifikácia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77760" y="1122063"/>
            <a:ext cx="8738421" cy="5305589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aseline="0" dirty="0">
                <a:solidFill>
                  <a:schemeClr val="tx2"/>
                </a:solidFill>
              </a:rPr>
              <a:t>Vypočítame vzdialenosť nového príkladu od etalónov obidvoch tried.</a:t>
            </a:r>
            <a:r>
              <a:rPr lang="sk-SK" sz="2000" baseline="0" dirty="0">
                <a:solidFill>
                  <a:srgbClr val="339966"/>
                </a:solidFill>
              </a:rPr>
              <a:t> 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aseline="0" dirty="0"/>
              <a:t>Pre numerické domény to môže byť napríklad </a:t>
            </a:r>
            <a:r>
              <a:rPr lang="sk-SK" sz="2000" baseline="0" dirty="0">
                <a:solidFill>
                  <a:srgbClr val="7E0000"/>
                </a:solidFill>
              </a:rPr>
              <a:t>Euklidovská vzdialenosť</a:t>
            </a:r>
            <a:r>
              <a:rPr lang="sk-SK" sz="2000" baseline="0" dirty="0"/>
              <a:t>.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endParaRPr lang="sk-SK" sz="2000" baseline="0" dirty="0">
              <a:solidFill>
                <a:srgbClr val="7E0000"/>
              </a:solidFill>
            </a:endParaRP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aseline="0" dirty="0">
                <a:solidFill>
                  <a:srgbClr val="7E0000"/>
                </a:solidFill>
              </a:rPr>
              <a:t>Trieda nového príkladu je predikovaná </a:t>
            </a:r>
          </a:p>
          <a:p>
            <a:pPr marL="0" indent="0">
              <a:buNone/>
              <a:defRPr/>
            </a:pPr>
            <a:r>
              <a:rPr lang="sk-SK" sz="2000" dirty="0">
                <a:solidFill>
                  <a:srgbClr val="7E0000"/>
                </a:solidFill>
              </a:rPr>
              <a:t>	</a:t>
            </a:r>
            <a:r>
              <a:rPr lang="sk-SK" sz="2000" baseline="0" dirty="0">
                <a:solidFill>
                  <a:srgbClr val="7E0000"/>
                </a:solidFill>
              </a:rPr>
              <a:t>ako</a:t>
            </a:r>
            <a:r>
              <a:rPr lang="sk-SK" sz="2000" dirty="0">
                <a:solidFill>
                  <a:srgbClr val="7E0000"/>
                </a:solidFill>
              </a:rPr>
              <a:t> </a:t>
            </a:r>
            <a:r>
              <a:rPr lang="sk-SK" sz="2000" baseline="0" dirty="0">
                <a:solidFill>
                  <a:srgbClr val="7E0000"/>
                </a:solidFill>
              </a:rPr>
              <a:t>trieda spojená s najbližším etalónom.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baseline="0" dirty="0"/>
              <a:t>Hodnota každého </a:t>
            </a:r>
            <a:r>
              <a:rPr lang="sk-SK" altLang="sk-SK" sz="2000" baseline="0" dirty="0">
                <a:solidFill>
                  <a:srgbClr val="006666"/>
                </a:solidFill>
              </a:rPr>
              <a:t>numerického atribútu </a:t>
            </a:r>
            <a:r>
              <a:rPr lang="sk-SK" altLang="sk-SK" sz="2000" baseline="0" dirty="0"/>
              <a:t>pre etalón danej triedy sa určí ako priemer všetkých hodnôt daného atribútu vo všetkých príkladoch danej triedy – </a:t>
            </a:r>
            <a:r>
              <a:rPr lang="sk-SK" altLang="sk-SK" sz="2000" baseline="0" dirty="0" err="1">
                <a:solidFill>
                  <a:srgbClr val="7E0000"/>
                </a:solidFill>
              </a:rPr>
              <a:t>spriemerňovanie</a:t>
            </a:r>
            <a:r>
              <a:rPr lang="sk-SK" altLang="sk-SK" sz="2000" baseline="0" dirty="0">
                <a:solidFill>
                  <a:srgbClr val="7E0000"/>
                </a:solidFill>
              </a:rPr>
              <a:t> príkladov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endParaRPr lang="sk-SK" altLang="sk-SK" sz="2000" baseline="0" dirty="0"/>
          </a:p>
          <a:p>
            <a:pPr marL="2286000" lvl="5" indent="0">
              <a:buNone/>
            </a:pPr>
            <a:r>
              <a:rPr lang="sk-SK" altLang="sk-SK" dirty="0"/>
              <a:t>			</a:t>
            </a:r>
            <a:r>
              <a:rPr lang="sk-SK" altLang="sk-SK" sz="1800" b="1" i="1" baseline="0" dirty="0" err="1"/>
              <a:t>e</a:t>
            </a:r>
            <a:r>
              <a:rPr lang="sk-SK" altLang="sk-SK" sz="1800" b="1" i="1" baseline="-25000" dirty="0" err="1"/>
              <a:t>i</a:t>
            </a:r>
            <a:r>
              <a:rPr lang="sk-SK" altLang="sk-SK" sz="1800" i="1" baseline="0" dirty="0"/>
              <a:t> </a:t>
            </a:r>
            <a:r>
              <a:rPr lang="sk-SK" altLang="sk-SK" sz="1800" baseline="0" dirty="0"/>
              <a:t>je hodnota i-</a:t>
            </a:r>
            <a:r>
              <a:rPr lang="sk-SK" altLang="sk-SK" sz="1800" baseline="0" dirty="0" err="1"/>
              <a:t>tého</a:t>
            </a:r>
            <a:r>
              <a:rPr lang="sk-SK" altLang="sk-SK" sz="1800" baseline="0" dirty="0"/>
              <a:t> atribútu v etalóne </a:t>
            </a:r>
            <a:r>
              <a:rPr lang="sk-SK" altLang="sk-SK" sz="1800" b="1" i="1" baseline="0" dirty="0"/>
              <a:t>e</a:t>
            </a:r>
          </a:p>
          <a:p>
            <a:pPr marL="0" indent="0" eaLnBrk="1" hangingPunct="1">
              <a:buNone/>
            </a:pPr>
            <a:r>
              <a:rPr lang="sk-SK" altLang="sk-SK" sz="1800" b="1" i="1" baseline="0" dirty="0"/>
              <a:t>								</a:t>
            </a:r>
            <a:r>
              <a:rPr lang="sk-SK" altLang="sk-SK" sz="1800" b="1" i="1" baseline="0" dirty="0" err="1"/>
              <a:t>x</a:t>
            </a:r>
            <a:r>
              <a:rPr lang="sk-SK" altLang="sk-SK" sz="1800" b="1" i="1" baseline="-25000" dirty="0" err="1"/>
              <a:t>ij</a:t>
            </a:r>
            <a:r>
              <a:rPr lang="sk-SK" altLang="sk-SK" sz="1800" i="1" baseline="0" dirty="0"/>
              <a:t> </a:t>
            </a:r>
            <a:r>
              <a:rPr lang="sk-SK" altLang="sk-SK" sz="1800" baseline="0" dirty="0"/>
              <a:t>je hodnota i-</a:t>
            </a:r>
            <a:r>
              <a:rPr lang="sk-SK" altLang="sk-SK" sz="1800" baseline="0" dirty="0" err="1"/>
              <a:t>tého</a:t>
            </a:r>
            <a:r>
              <a:rPr lang="sk-SK" altLang="sk-SK" sz="1800" baseline="0" dirty="0"/>
              <a:t> atribútu v j-tom TP z </a:t>
            </a:r>
            <a:r>
              <a:rPr lang="sk-SK" altLang="sk-SK" sz="1800" b="1" i="1" baseline="0" dirty="0"/>
              <a:t>n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endParaRPr lang="sk-SK" altLang="sk-SK" sz="2000" baseline="0" dirty="0"/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baseline="0" dirty="0"/>
              <a:t>Pre </a:t>
            </a:r>
            <a:r>
              <a:rPr lang="sk-SK" altLang="sk-SK" sz="2000" baseline="0" dirty="0">
                <a:solidFill>
                  <a:srgbClr val="006666"/>
                </a:solidFill>
              </a:rPr>
              <a:t>nominálne atribúty </a:t>
            </a:r>
            <a:r>
              <a:rPr lang="sk-SK" altLang="sk-SK" sz="2000" baseline="0" dirty="0"/>
              <a:t>sa </a:t>
            </a:r>
            <a:r>
              <a:rPr lang="sk-SK" altLang="sk-SK" sz="2000" b="1" i="1" baseline="0" dirty="0" err="1"/>
              <a:t>e</a:t>
            </a:r>
            <a:r>
              <a:rPr lang="sk-SK" altLang="sk-SK" sz="2000" b="1" i="1" baseline="-25000" dirty="0" err="1"/>
              <a:t>i</a:t>
            </a:r>
            <a:r>
              <a:rPr lang="sk-SK" altLang="sk-SK" sz="2000" baseline="-25000" dirty="0"/>
              <a:t> </a:t>
            </a:r>
            <a:r>
              <a:rPr lang="sk-SK" altLang="sk-SK" sz="2000" baseline="0" dirty="0"/>
              <a:t>hodnota atribútu </a:t>
            </a:r>
            <a:r>
              <a:rPr lang="sk-SK" altLang="sk-SK" sz="2000" b="1" i="1" baseline="0" dirty="0"/>
              <a:t>i</a:t>
            </a:r>
            <a:r>
              <a:rPr lang="sk-SK" altLang="sk-SK" sz="2000" baseline="0" dirty="0"/>
              <a:t> v etalóne </a:t>
            </a:r>
            <a:r>
              <a:rPr lang="sk-SK" altLang="sk-SK" sz="2000" b="1" i="1" baseline="0" dirty="0"/>
              <a:t>e</a:t>
            </a:r>
            <a:r>
              <a:rPr lang="sk-SK" altLang="sk-SK" sz="2000" baseline="0" dirty="0"/>
              <a:t> určuje ako najfrekventovanejšia hodnota medzi príkladmi danej triedy</a:t>
            </a:r>
            <a:endParaRPr lang="sk-SK" sz="2000" baseline="0" dirty="0">
              <a:solidFill>
                <a:srgbClr val="7E0000"/>
              </a:solidFill>
            </a:endParaRPr>
          </a:p>
          <a:p>
            <a:pPr>
              <a:buFont typeface="Courier New" panose="02070309020205020404" pitchFamily="49" charset="0"/>
              <a:buChar char="o"/>
              <a:defRPr/>
            </a:pPr>
            <a:endParaRPr lang="sk-SK" sz="2000" baseline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5" name="Object 7">
            <a:extLst>
              <a:ext uri="{FF2B5EF4-FFF2-40B4-BE49-F238E27FC236}">
                <a16:creationId xmlns:a16="http://schemas.microsoft.com/office/drawing/2014/main" id="{1462AA07-5FCB-4219-AC37-B1FF3B511A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726035"/>
              </p:ext>
            </p:extLst>
          </p:nvPr>
        </p:nvGraphicFramePr>
        <p:xfrm>
          <a:off x="6390967" y="1892966"/>
          <a:ext cx="2117059" cy="8711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2" imgW="1180588" imgH="482391" progId="Equation.3">
                  <p:embed/>
                </p:oleObj>
              </mc:Choice>
              <mc:Fallback>
                <p:oleObj name="Rovnica" r:id="rId2" imgW="1180588" imgH="482391" progId="Equation.3">
                  <p:embed/>
                  <p:pic>
                    <p:nvPicPr>
                      <p:cNvPr id="1026" name="Object 7">
                        <a:extLst>
                          <a:ext uri="{FF2B5EF4-FFF2-40B4-BE49-F238E27FC236}">
                            <a16:creationId xmlns:a16="http://schemas.microsoft.com/office/drawing/2014/main" id="{575CF8E4-DEEE-45F3-875F-BB3EA6F20FB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0967" y="1892966"/>
                        <a:ext cx="2117059" cy="8711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8">
            <a:extLst>
              <a:ext uri="{FF2B5EF4-FFF2-40B4-BE49-F238E27FC236}">
                <a16:creationId xmlns:a16="http://schemas.microsoft.com/office/drawing/2014/main" id="{2D44D97D-76CA-4AB9-A98D-BF267013C5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6176708"/>
              </p:ext>
            </p:extLst>
          </p:nvPr>
        </p:nvGraphicFramePr>
        <p:xfrm>
          <a:off x="1937672" y="3926629"/>
          <a:ext cx="1800225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4" imgW="799753" imgH="444307" progId="Equation.3">
                  <p:embed/>
                </p:oleObj>
              </mc:Choice>
              <mc:Fallback>
                <p:oleObj name="Rovnica" r:id="rId4" imgW="799753" imgH="444307" progId="Equation.3">
                  <p:embed/>
                  <p:pic>
                    <p:nvPicPr>
                      <p:cNvPr id="3074" name="Object 8">
                        <a:extLst>
                          <a:ext uri="{FF2B5EF4-FFF2-40B4-BE49-F238E27FC236}">
                            <a16:creationId xmlns:a16="http://schemas.microsoft.com/office/drawing/2014/main" id="{457F54BB-831B-44F4-A94C-2B348F784C7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7672" y="3926629"/>
                        <a:ext cx="1800225" cy="1008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64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Neinkrementálna indukcia etalónov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77760" y="1122064"/>
            <a:ext cx="8738421" cy="1886608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="1" baseline="0" dirty="0">
                <a:solidFill>
                  <a:srgbClr val="7E0000"/>
                </a:solidFill>
              </a:rPr>
              <a:t>NCD</a:t>
            </a:r>
            <a:r>
              <a:rPr lang="sk-SK" sz="2000" baseline="0" dirty="0">
                <a:solidFill>
                  <a:schemeClr val="tx2">
                    <a:lumMod val="75000"/>
                  </a:schemeClr>
                </a:solidFill>
              </a:rPr>
              <a:t> - </a:t>
            </a:r>
            <a:r>
              <a:rPr lang="sk-SK" sz="2000" baseline="0" dirty="0" err="1">
                <a:solidFill>
                  <a:srgbClr val="7E0000"/>
                </a:solidFill>
              </a:rPr>
              <a:t>N</a:t>
            </a:r>
            <a:r>
              <a:rPr lang="sk-SK" sz="2000" baseline="0" dirty="0" err="1"/>
              <a:t>onincremental</a:t>
            </a:r>
            <a:r>
              <a:rPr lang="sk-SK" sz="2000" baseline="0" dirty="0"/>
              <a:t> </a:t>
            </a:r>
            <a:r>
              <a:rPr lang="sk-SK" sz="2000" baseline="0" dirty="0" err="1"/>
              <a:t>Induction</a:t>
            </a:r>
            <a:r>
              <a:rPr lang="sk-SK" sz="2000" baseline="0" dirty="0"/>
              <a:t> of </a:t>
            </a:r>
            <a:r>
              <a:rPr lang="sk-SK" sz="2000" baseline="0" dirty="0" err="1">
                <a:solidFill>
                  <a:srgbClr val="7E0000"/>
                </a:solidFill>
              </a:rPr>
              <a:t>C</a:t>
            </a:r>
            <a:r>
              <a:rPr lang="sk-SK" sz="2000" baseline="0" dirty="0" err="1"/>
              <a:t>ompetitive</a:t>
            </a:r>
            <a:r>
              <a:rPr lang="sk-SK" sz="2000" baseline="0" dirty="0"/>
              <a:t> </a:t>
            </a:r>
            <a:r>
              <a:rPr lang="sk-SK" sz="2000" baseline="0" dirty="0" err="1">
                <a:solidFill>
                  <a:srgbClr val="7E0000"/>
                </a:solidFill>
              </a:rPr>
              <a:t>D</a:t>
            </a:r>
            <a:r>
              <a:rPr lang="sk-SK" sz="2000" baseline="0" dirty="0" err="1"/>
              <a:t>isjunctions</a:t>
            </a:r>
            <a:endParaRPr lang="sk-SK" sz="2000" baseline="0" dirty="0"/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aseline="0" dirty="0"/>
              <a:t>Inicializačná množina etalónov je tvorená </a:t>
            </a:r>
            <a:r>
              <a:rPr lang="sk-SK" sz="2000" baseline="0" dirty="0" err="1"/>
              <a:t>spriemerňovaním</a:t>
            </a:r>
            <a:r>
              <a:rPr lang="sk-SK" sz="2000" baseline="0" dirty="0"/>
              <a:t> príkladov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dirty="0">
                <a:solidFill>
                  <a:srgbClr val="7E0000"/>
                </a:solidFill>
              </a:rPr>
              <a:t>Algoritmus j</a:t>
            </a:r>
            <a:r>
              <a:rPr lang="sk-SK" sz="2000" baseline="0" dirty="0">
                <a:solidFill>
                  <a:srgbClr val="7E0000"/>
                </a:solidFill>
              </a:rPr>
              <a:t>e riadený chybou klasifikácie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aseline="0" dirty="0"/>
              <a:t>Umožňuje aby jedna trieda bola reprezentovaná viacerými etalónmi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aseline="0" dirty="0"/>
              <a:t>Zvláda zašumené domény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5" descr="Obret1">
            <a:extLst>
              <a:ext uri="{FF2B5EF4-FFF2-40B4-BE49-F238E27FC236}">
                <a16:creationId xmlns:a16="http://schemas.microsoft.com/office/drawing/2014/main" id="{A075A389-B5CF-40A4-AEAD-3A11820189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084157"/>
            <a:ext cx="7522702" cy="3423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663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Algoritmus NCD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77760" y="1122063"/>
            <a:ext cx="8738421" cy="5461298"/>
          </a:xfrm>
        </p:spPr>
        <p:txBody>
          <a:bodyPr>
            <a:normAutofit fontScale="70000" lnSpcReduction="20000"/>
          </a:bodyPr>
          <a:lstStyle/>
          <a:p>
            <a:pPr marL="0" indent="0" eaLnBrk="1" hangingPunct="1">
              <a:buNone/>
            </a:pPr>
            <a:r>
              <a:rPr lang="sk-SK" altLang="sk-SK" sz="2400" i="1" dirty="0"/>
              <a:t>Vstupy:	</a:t>
            </a:r>
            <a:r>
              <a:rPr lang="sk-SK" altLang="sk-SK" sz="2400" b="1" i="1" dirty="0"/>
              <a:t>ISET</a:t>
            </a:r>
            <a:r>
              <a:rPr lang="sk-SK" altLang="sk-SK" sz="2400" i="1" dirty="0"/>
              <a:t>...množina </a:t>
            </a:r>
            <a:r>
              <a:rPr lang="sk-SK" altLang="sk-SK" sz="2400" i="1" dirty="0" err="1"/>
              <a:t>trénovacích</a:t>
            </a:r>
            <a:r>
              <a:rPr lang="sk-SK" altLang="sk-SK" sz="2400" i="1" dirty="0"/>
              <a:t> príkladov</a:t>
            </a:r>
            <a:endParaRPr lang="cs-CZ" altLang="sk-SK" sz="2400" dirty="0"/>
          </a:p>
          <a:p>
            <a:pPr marL="0" indent="0" eaLnBrk="1" hangingPunct="1">
              <a:buNone/>
            </a:pPr>
            <a:r>
              <a:rPr lang="sk-SK" altLang="sk-SK" sz="2400" i="1" dirty="0"/>
              <a:t>		</a:t>
            </a:r>
            <a:r>
              <a:rPr lang="sk-SK" altLang="sk-SK" sz="2400" b="1" i="1" dirty="0"/>
              <a:t>CSET</a:t>
            </a:r>
            <a:r>
              <a:rPr lang="sk-SK" altLang="sk-SK" sz="2400" i="1" dirty="0"/>
              <a:t>...množina dvoch alebo viacerých tried</a:t>
            </a:r>
            <a:endParaRPr lang="cs-CZ" altLang="sk-SK" sz="2400" dirty="0"/>
          </a:p>
          <a:p>
            <a:pPr marL="0" indent="0" eaLnBrk="1" hangingPunct="1">
              <a:buNone/>
            </a:pPr>
            <a:r>
              <a:rPr lang="sk-SK" altLang="sk-SK" sz="2400" i="1" dirty="0"/>
              <a:t>Výstupy:	</a:t>
            </a:r>
            <a:r>
              <a:rPr lang="sk-SK" altLang="sk-SK" sz="2400" b="1" i="1" dirty="0"/>
              <a:t>DISJUNCTS</a:t>
            </a:r>
            <a:r>
              <a:rPr lang="sk-SK" altLang="sk-SK" sz="2400" i="1" dirty="0"/>
              <a:t>...kandidáti disjunkcií</a:t>
            </a:r>
          </a:p>
          <a:p>
            <a:pPr marL="0" indent="0" eaLnBrk="1" hangingPunct="1">
              <a:buNone/>
            </a:pPr>
            <a:endParaRPr lang="cs-CZ" altLang="sk-SK" sz="2400" dirty="0"/>
          </a:p>
          <a:p>
            <a:pPr marL="0" indent="0" eaLnBrk="1" hangingPunct="1">
              <a:buNone/>
            </a:pPr>
            <a:r>
              <a:rPr lang="sk-SK" altLang="sk-SK" sz="2400" i="1" dirty="0">
                <a:solidFill>
                  <a:srgbClr val="7E0000"/>
                </a:solidFill>
              </a:rPr>
              <a:t>Procedúra:	</a:t>
            </a:r>
            <a:r>
              <a:rPr lang="sk-SK" altLang="sk-SK" sz="2400" b="1" i="1" dirty="0" err="1">
                <a:solidFill>
                  <a:srgbClr val="7E0000"/>
                </a:solidFill>
              </a:rPr>
              <a:t>ncd</a:t>
            </a:r>
            <a:r>
              <a:rPr lang="sk-SK" altLang="sk-SK" sz="2400" b="1" i="1" dirty="0">
                <a:solidFill>
                  <a:srgbClr val="7E0000"/>
                </a:solidFill>
              </a:rPr>
              <a:t>(CSET,ISET)</a:t>
            </a:r>
            <a:endParaRPr lang="cs-CZ" altLang="sk-SK" sz="2400" dirty="0">
              <a:solidFill>
                <a:srgbClr val="7E0000"/>
              </a:solidFill>
            </a:endParaRPr>
          </a:p>
          <a:p>
            <a:pPr marL="0" indent="0" eaLnBrk="1" hangingPunct="1">
              <a:buNone/>
            </a:pPr>
            <a:r>
              <a:rPr lang="sk-SK" altLang="sk-SK" sz="2400" b="1" i="1" dirty="0" err="1"/>
              <a:t>For</a:t>
            </a:r>
            <a:r>
              <a:rPr lang="sk-SK" altLang="sk-SK" sz="2400" b="1" i="1" dirty="0"/>
              <a:t>	</a:t>
            </a:r>
            <a:r>
              <a:rPr lang="sk-SK" altLang="sk-SK" sz="2400" i="1" dirty="0"/>
              <a:t>každú triedu </a:t>
            </a:r>
            <a:r>
              <a:rPr lang="sk-SK" altLang="sk-SK" sz="2400" b="1" i="1" dirty="0"/>
              <a:t>C</a:t>
            </a:r>
            <a:r>
              <a:rPr lang="sk-SK" altLang="sk-SK" sz="2400" i="1" dirty="0"/>
              <a:t> v </a:t>
            </a:r>
            <a:r>
              <a:rPr lang="sk-SK" altLang="sk-SK" sz="2400" b="1" i="1" dirty="0"/>
              <a:t>CSET</a:t>
            </a:r>
            <a:endParaRPr lang="cs-CZ" altLang="sk-SK" sz="2400" dirty="0"/>
          </a:p>
          <a:p>
            <a:pPr marL="0" indent="0" eaLnBrk="1" hangingPunct="1">
              <a:buNone/>
            </a:pPr>
            <a:r>
              <a:rPr lang="sk-SK" altLang="sk-SK" sz="2400" i="1" dirty="0"/>
              <a:t>	</a:t>
            </a:r>
            <a:r>
              <a:rPr lang="sk-SK" altLang="sk-SK" sz="2400" i="1" dirty="0" err="1"/>
              <a:t>spriemerni</a:t>
            </a:r>
            <a:r>
              <a:rPr lang="sk-SK" altLang="sk-SK" sz="2400" i="1" dirty="0"/>
              <a:t> </a:t>
            </a:r>
            <a:r>
              <a:rPr lang="sk-SK" altLang="sk-SK" sz="2400" i="1" dirty="0" err="1"/>
              <a:t>trénovacie</a:t>
            </a:r>
            <a:r>
              <a:rPr lang="sk-SK" altLang="sk-SK" sz="2400" i="1" dirty="0"/>
              <a:t> príklady triedy </a:t>
            </a:r>
            <a:r>
              <a:rPr lang="sk-SK" altLang="sk-SK" sz="2400" b="1" i="1" dirty="0"/>
              <a:t>C</a:t>
            </a:r>
            <a:r>
              <a:rPr lang="sk-SK" altLang="sk-SK" sz="2400" i="1" dirty="0"/>
              <a:t> do formy etalónu </a:t>
            </a:r>
            <a:r>
              <a:rPr lang="sk-SK" altLang="sk-SK" sz="2400" b="1" i="1" dirty="0"/>
              <a:t>C</a:t>
            </a:r>
            <a:endParaRPr lang="cs-CZ" altLang="sk-SK" sz="2400" dirty="0"/>
          </a:p>
          <a:p>
            <a:pPr marL="0" indent="0" eaLnBrk="1" hangingPunct="1">
              <a:buNone/>
            </a:pPr>
            <a:r>
              <a:rPr lang="sk-SK" altLang="sk-SK" sz="2400" i="1" dirty="0"/>
              <a:t>	etalón </a:t>
            </a:r>
            <a:r>
              <a:rPr lang="sk-SK" altLang="sk-SK" sz="2400" b="1" i="1" dirty="0"/>
              <a:t>C</a:t>
            </a:r>
            <a:r>
              <a:rPr lang="sk-SK" altLang="sk-SK" sz="2400" i="1" dirty="0"/>
              <a:t> pridaj do </a:t>
            </a:r>
            <a:r>
              <a:rPr lang="sk-SK" altLang="sk-SK" sz="2400" b="1" i="1" dirty="0"/>
              <a:t>DISJUNCTS</a:t>
            </a:r>
            <a:endParaRPr lang="cs-CZ" altLang="sk-SK" sz="2400" dirty="0"/>
          </a:p>
          <a:p>
            <a:pPr marL="0" indent="0" eaLnBrk="1" hangingPunct="1">
              <a:buNone/>
            </a:pPr>
            <a:r>
              <a:rPr lang="sk-SK" altLang="sk-SK" sz="2400" b="1" i="1" dirty="0" err="1"/>
              <a:t>if</a:t>
            </a:r>
            <a:r>
              <a:rPr lang="sk-SK" altLang="sk-SK" sz="2400" b="1" i="1" dirty="0"/>
              <a:t>		DISJUNCTS</a:t>
            </a:r>
            <a:r>
              <a:rPr lang="sk-SK" altLang="sk-SK" sz="2400" i="1" dirty="0"/>
              <a:t> korektne klasifikuje všetky TP v </a:t>
            </a:r>
            <a:r>
              <a:rPr lang="sk-SK" altLang="sk-SK" sz="2400" b="1" i="1" dirty="0"/>
              <a:t>ISET</a:t>
            </a:r>
            <a:endParaRPr lang="cs-CZ" altLang="sk-SK" sz="2400" dirty="0"/>
          </a:p>
          <a:p>
            <a:pPr marL="0" indent="0" eaLnBrk="1" hangingPunct="1">
              <a:buNone/>
            </a:pPr>
            <a:r>
              <a:rPr lang="sk-SK" altLang="sk-SK" sz="2400" b="1" i="1" dirty="0" err="1"/>
              <a:t>then</a:t>
            </a:r>
            <a:r>
              <a:rPr lang="sk-SK" altLang="sk-SK" sz="2400" b="1" i="1" dirty="0"/>
              <a:t>	 	</a:t>
            </a:r>
            <a:r>
              <a:rPr lang="sk-SK" altLang="sk-SK" sz="2400" i="1" dirty="0"/>
              <a:t>vráť </a:t>
            </a:r>
            <a:r>
              <a:rPr lang="sk-SK" altLang="sk-SK" sz="2400" b="1" i="1" dirty="0"/>
              <a:t>DISJUNCTS</a:t>
            </a:r>
            <a:endParaRPr lang="cs-CZ" altLang="sk-SK" sz="2400" dirty="0"/>
          </a:p>
          <a:p>
            <a:pPr marL="0" indent="0" eaLnBrk="1" hangingPunct="1">
              <a:buNone/>
            </a:pPr>
            <a:r>
              <a:rPr lang="sk-SK" altLang="sk-SK" sz="2400" b="1" i="1" dirty="0" err="1"/>
              <a:t>else</a:t>
            </a:r>
            <a:r>
              <a:rPr lang="sk-SK" altLang="sk-SK" sz="2400" i="1" dirty="0"/>
              <a:t>		nech </a:t>
            </a:r>
            <a:r>
              <a:rPr lang="sk-SK" altLang="sk-SK" sz="2400" b="1" i="1" dirty="0"/>
              <a:t>OLDSET</a:t>
            </a:r>
            <a:r>
              <a:rPr lang="sk-SK" altLang="sk-SK" sz="2400" i="1" dirty="0"/>
              <a:t> je </a:t>
            </a:r>
            <a:r>
              <a:rPr lang="sk-SK" altLang="sk-SK" sz="2400" b="1" i="1" dirty="0"/>
              <a:t>ISET</a:t>
            </a:r>
            <a:endParaRPr lang="cs-CZ" altLang="sk-SK" sz="2400" dirty="0"/>
          </a:p>
          <a:p>
            <a:pPr marL="0" indent="0" eaLnBrk="1" hangingPunct="1">
              <a:buNone/>
            </a:pPr>
            <a:r>
              <a:rPr lang="sk-SK" altLang="sk-SK" sz="2400" i="1" dirty="0"/>
              <a:t>		</a:t>
            </a:r>
            <a:r>
              <a:rPr lang="sk-SK" altLang="sk-SK" sz="2400" b="1" i="1" dirty="0" err="1"/>
              <a:t>for</a:t>
            </a:r>
            <a:r>
              <a:rPr lang="sk-SK" altLang="sk-SK" sz="2400" i="1" dirty="0"/>
              <a:t>	každú triedu </a:t>
            </a:r>
            <a:r>
              <a:rPr lang="sk-SK" altLang="sk-SK" sz="2400" b="1" i="1" dirty="0"/>
              <a:t>C</a:t>
            </a:r>
            <a:r>
              <a:rPr lang="sk-SK" altLang="sk-SK" sz="2400" i="1" dirty="0"/>
              <a:t> v </a:t>
            </a:r>
            <a:r>
              <a:rPr lang="sk-SK" altLang="sk-SK" sz="2400" b="1" i="1" dirty="0"/>
              <a:t>CSET</a:t>
            </a:r>
            <a:endParaRPr lang="cs-CZ" altLang="sk-SK" sz="2400" dirty="0"/>
          </a:p>
          <a:p>
            <a:pPr marL="0" indent="0" eaLnBrk="1" hangingPunct="1">
              <a:buNone/>
            </a:pPr>
            <a:r>
              <a:rPr lang="sk-SK" altLang="sk-SK" sz="2400" i="1" dirty="0"/>
              <a:t>			</a:t>
            </a:r>
            <a:r>
              <a:rPr lang="sk-SK" altLang="sk-SK" sz="2400" b="1" i="1" dirty="0" err="1"/>
              <a:t>for</a:t>
            </a:r>
            <a:r>
              <a:rPr lang="sk-SK" altLang="sk-SK" sz="2400" i="1" dirty="0"/>
              <a:t>	každú triedu </a:t>
            </a:r>
            <a:r>
              <a:rPr lang="sk-SK" altLang="sk-SK" sz="2400" b="1" i="1" dirty="0"/>
              <a:t>D</a:t>
            </a:r>
            <a:r>
              <a:rPr lang="sk-SK" altLang="sk-SK" sz="2400" i="1" dirty="0"/>
              <a:t> v </a:t>
            </a:r>
            <a:r>
              <a:rPr lang="sk-SK" altLang="sk-SK" sz="2400" b="1" i="1" dirty="0"/>
              <a:t>CSET</a:t>
            </a:r>
            <a:r>
              <a:rPr lang="sk-SK" altLang="sk-SK" sz="2400" i="1" dirty="0"/>
              <a:t> rôznu od </a:t>
            </a:r>
            <a:r>
              <a:rPr lang="sk-SK" altLang="sk-SK" sz="2400" b="1" i="1" dirty="0"/>
              <a:t>C</a:t>
            </a:r>
            <a:endParaRPr lang="cs-CZ" altLang="sk-SK" sz="2400" dirty="0"/>
          </a:p>
          <a:p>
            <a:pPr marL="0" indent="0" eaLnBrk="1" hangingPunct="1">
              <a:buNone/>
            </a:pPr>
            <a:r>
              <a:rPr lang="sk-SK" altLang="sk-SK" sz="2400" i="1" dirty="0"/>
              <a:t>				nech </a:t>
            </a:r>
            <a:r>
              <a:rPr lang="sk-SK" altLang="sk-SK" sz="2400" b="1" i="1" dirty="0"/>
              <a:t>MISSED</a:t>
            </a:r>
            <a:r>
              <a:rPr lang="sk-SK" altLang="sk-SK" sz="2400" i="1" dirty="0"/>
              <a:t> sú </a:t>
            </a:r>
            <a:r>
              <a:rPr lang="sk-SK" altLang="sk-SK" sz="2400" i="1" dirty="0" err="1"/>
              <a:t>trénovacie</a:t>
            </a:r>
            <a:r>
              <a:rPr lang="sk-SK" altLang="sk-SK" sz="2400" i="1" dirty="0"/>
              <a:t> príklady z </a:t>
            </a:r>
            <a:r>
              <a:rPr lang="sk-SK" altLang="sk-SK" sz="2400" b="1" i="1" dirty="0"/>
              <a:t>D, </a:t>
            </a:r>
            <a:r>
              <a:rPr lang="sk-SK" altLang="sk-SK" sz="2400" i="1" dirty="0"/>
              <a:t>ktoré </a:t>
            </a:r>
            <a:r>
              <a:rPr lang="sk-SK" altLang="sk-SK" sz="2400" b="1" i="1" dirty="0"/>
              <a:t>DISJUNCTS 													</a:t>
            </a:r>
            <a:r>
              <a:rPr lang="sk-SK" altLang="sk-SK" sz="2400" i="1" dirty="0"/>
              <a:t>klasifikuje ako členov </a:t>
            </a:r>
            <a:r>
              <a:rPr lang="sk-SK" altLang="sk-SK" sz="2400" b="1" i="1" dirty="0"/>
              <a:t>C</a:t>
            </a:r>
            <a:endParaRPr lang="cs-CZ" altLang="sk-SK" sz="2400" dirty="0"/>
          </a:p>
          <a:p>
            <a:pPr marL="0" indent="0" eaLnBrk="1" hangingPunct="1">
              <a:buNone/>
            </a:pPr>
            <a:r>
              <a:rPr lang="sk-SK" altLang="sk-SK" sz="2400" i="1" dirty="0"/>
              <a:t>				pridaj triedu </a:t>
            </a:r>
            <a:r>
              <a:rPr lang="sk-SK" altLang="sk-SK" sz="2400" b="1" i="1" dirty="0"/>
              <a:t>D’</a:t>
            </a:r>
            <a:r>
              <a:rPr lang="sk-SK" altLang="sk-SK" sz="2400" i="1" dirty="0"/>
              <a:t> do </a:t>
            </a:r>
            <a:r>
              <a:rPr lang="sk-SK" altLang="sk-SK" sz="2400" b="1" i="1" dirty="0"/>
              <a:t>CSET</a:t>
            </a:r>
            <a:endParaRPr lang="cs-CZ" altLang="sk-SK" sz="2400" dirty="0"/>
          </a:p>
          <a:p>
            <a:pPr marL="0" indent="0" eaLnBrk="1" hangingPunct="1">
              <a:buNone/>
            </a:pPr>
            <a:r>
              <a:rPr lang="sk-SK" altLang="sk-SK" sz="2400" i="1" dirty="0"/>
              <a:t>				</a:t>
            </a:r>
            <a:r>
              <a:rPr lang="sk-SK" altLang="sk-SK" sz="2400" b="1" i="1" dirty="0" err="1"/>
              <a:t>for</a:t>
            </a:r>
            <a:r>
              <a:rPr lang="sk-SK" altLang="sk-SK" sz="2400" i="1" dirty="0"/>
              <a:t>	každý </a:t>
            </a:r>
            <a:r>
              <a:rPr lang="sk-SK" altLang="sk-SK" sz="2400" i="1" dirty="0" err="1"/>
              <a:t>trénovací</a:t>
            </a:r>
            <a:r>
              <a:rPr lang="sk-SK" altLang="sk-SK" sz="2400" i="1" dirty="0"/>
              <a:t> príklad </a:t>
            </a:r>
            <a:r>
              <a:rPr lang="sk-SK" altLang="sk-SK" sz="2400" b="1" i="1" dirty="0"/>
              <a:t>I</a:t>
            </a:r>
            <a:r>
              <a:rPr lang="sk-SK" altLang="sk-SK" sz="2400" i="1" dirty="0"/>
              <a:t> v </a:t>
            </a:r>
            <a:r>
              <a:rPr lang="sk-SK" altLang="sk-SK" sz="2400" b="1" i="1" dirty="0"/>
              <a:t>MISSED </a:t>
            </a:r>
            <a:r>
              <a:rPr lang="sk-SK" altLang="sk-SK" sz="2400" i="1" dirty="0"/>
              <a:t>označ </a:t>
            </a:r>
            <a:r>
              <a:rPr lang="sk-SK" altLang="sk-SK" sz="2400" b="1" i="1" dirty="0"/>
              <a:t>I</a:t>
            </a:r>
            <a:r>
              <a:rPr lang="sk-SK" altLang="sk-SK" sz="2400" i="1" dirty="0"/>
              <a:t> ako člena </a:t>
            </a:r>
            <a:r>
              <a:rPr lang="sk-SK" altLang="sk-SK" sz="2400" b="1" i="1" dirty="0"/>
              <a:t>D’</a:t>
            </a:r>
            <a:endParaRPr lang="cs-CZ" altLang="sk-SK" sz="2400" dirty="0"/>
          </a:p>
          <a:p>
            <a:pPr marL="0" indent="0" eaLnBrk="1" hangingPunct="1">
              <a:buNone/>
            </a:pPr>
            <a:r>
              <a:rPr lang="sk-SK" altLang="sk-SK" sz="2400" i="1" dirty="0"/>
              <a:t>		</a:t>
            </a:r>
            <a:r>
              <a:rPr lang="sk-SK" altLang="sk-SK" sz="2400" b="1" i="1" dirty="0" err="1"/>
              <a:t>if</a:t>
            </a:r>
            <a:r>
              <a:rPr lang="sk-SK" altLang="sk-SK" sz="2400" b="1" i="1" dirty="0"/>
              <a:t>	ISET=OLDSET</a:t>
            </a:r>
            <a:endParaRPr lang="cs-CZ" altLang="sk-SK" sz="2400" dirty="0"/>
          </a:p>
          <a:p>
            <a:pPr marL="0" indent="0" eaLnBrk="1" hangingPunct="1">
              <a:buNone/>
            </a:pPr>
            <a:r>
              <a:rPr lang="sk-SK" altLang="sk-SK" sz="2400" i="1" dirty="0"/>
              <a:t>		</a:t>
            </a:r>
            <a:r>
              <a:rPr lang="sk-SK" altLang="sk-SK" sz="2400" b="1" i="1" dirty="0" err="1"/>
              <a:t>then</a:t>
            </a:r>
            <a:r>
              <a:rPr lang="sk-SK" altLang="sk-SK" sz="2400" b="1" i="1" dirty="0"/>
              <a:t>	</a:t>
            </a:r>
            <a:r>
              <a:rPr lang="sk-SK" altLang="sk-SK" sz="2400" i="1" dirty="0"/>
              <a:t>	vráť </a:t>
            </a:r>
            <a:r>
              <a:rPr lang="sk-SK" altLang="sk-SK" sz="2400" b="1" i="1" dirty="0"/>
              <a:t>DISJUNCTS</a:t>
            </a:r>
            <a:endParaRPr lang="cs-CZ" altLang="sk-SK" sz="2400" dirty="0"/>
          </a:p>
          <a:p>
            <a:pPr marL="0" indent="0" eaLnBrk="1" hangingPunct="1">
              <a:buNone/>
            </a:pPr>
            <a:r>
              <a:rPr lang="sk-SK" altLang="sk-SK" sz="2400" i="1" dirty="0"/>
              <a:t>		</a:t>
            </a:r>
            <a:r>
              <a:rPr lang="sk-SK" altLang="sk-SK" sz="2400" b="1" i="1" dirty="0" err="1"/>
              <a:t>else</a:t>
            </a:r>
            <a:r>
              <a:rPr lang="sk-SK" altLang="sk-SK" sz="2400" i="1" dirty="0"/>
              <a:t>		</a:t>
            </a:r>
            <a:r>
              <a:rPr lang="sk-SK" altLang="sk-SK" sz="2400" b="1" i="1" dirty="0" err="1"/>
              <a:t>ncd</a:t>
            </a:r>
            <a:r>
              <a:rPr lang="sk-SK" altLang="sk-SK" sz="2400" b="1" i="1" dirty="0"/>
              <a:t>(CSET,ISET)</a:t>
            </a:r>
            <a:r>
              <a:rPr lang="sk-SK" altLang="sk-SK" sz="2400" i="1" dirty="0"/>
              <a:t>.</a:t>
            </a:r>
            <a:endParaRPr lang="sk-SK" sz="2000" baseline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473275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solidFill>
            <a:schemeClr val="tx1"/>
          </a:solidFill>
        </a:ln>
      </a:spPr>
      <a:bodyPr rtlCol="0" anchor="ctr"/>
      <a:lstStyle>
        <a:defPPr algn="ctr">
          <a:defRPr dirty="0"/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>
        <a:ln>
          <a:headEnd type="arrow"/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410F63F6-13B3-524F-B3CC-0934E54702EB}" vid="{1E97BBC5-A21D-794C-A0AA-D9BFD86C73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01definicia SU</Template>
  <TotalTime>1618</TotalTime>
  <Words>900</Words>
  <Application>Microsoft Office PowerPoint</Application>
  <PresentationFormat>Prezentácia na obrazovke (4:3)</PresentationFormat>
  <Paragraphs>114</Paragraphs>
  <Slides>12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Courier New</vt:lpstr>
      <vt:lpstr>Wingdings</vt:lpstr>
      <vt:lpstr>Motív Office</vt:lpstr>
      <vt:lpstr>Rovnica</vt:lpstr>
      <vt:lpstr>Definícia triedy Etalónom</vt:lpstr>
      <vt:lpstr>Definícia triedy Etalónom</vt:lpstr>
      <vt:lpstr>Multi-triedna klasifikácia</vt:lpstr>
      <vt:lpstr>Etalón a deliaca hranica</vt:lpstr>
      <vt:lpstr>Vzťah medzi reprezentáciou Etalónom a LTU</vt:lpstr>
      <vt:lpstr>Vzťah medzi reprezentáciou Etalónom a LTU</vt:lpstr>
      <vt:lpstr>Dvojtriedna klasifikácia</vt:lpstr>
      <vt:lpstr>Neinkrementálna indukcia etalónov</vt:lpstr>
      <vt:lpstr>Algoritmus NCD</vt:lpstr>
      <vt:lpstr>Inkrementálna indukcia etalónov</vt:lpstr>
      <vt:lpstr>Algoritmus ICD</vt:lpstr>
      <vt:lpstr>Ďakujem za pozornosť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Definícia strojového učenia</dc:title>
  <dc:creator>Kristína Machová</dc:creator>
  <cp:lastModifiedBy>Kristina Machova</cp:lastModifiedBy>
  <cp:revision>153</cp:revision>
  <cp:lastPrinted>2018-02-04T19:03:19Z</cp:lastPrinted>
  <dcterms:created xsi:type="dcterms:W3CDTF">2021-02-12T15:36:07Z</dcterms:created>
  <dcterms:modified xsi:type="dcterms:W3CDTF">2023-03-28T12:31:48Z</dcterms:modified>
</cp:coreProperties>
</file>