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2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78" r:id="rId11"/>
    <p:sldId id="399" r:id="rId12"/>
    <p:sldId id="400" r:id="rId13"/>
    <p:sldId id="401" r:id="rId14"/>
    <p:sldId id="403" r:id="rId15"/>
    <p:sldId id="405" r:id="rId16"/>
    <p:sldId id="402" r:id="rId17"/>
    <p:sldId id="407" r:id="rId18"/>
    <p:sldId id="406" r:id="rId19"/>
    <p:sldId id="408" r:id="rId20"/>
    <p:sldId id="409" r:id="rId21"/>
    <p:sldId id="404" r:id="rId22"/>
    <p:sldId id="3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" initials="B" lastIdx="9" clrIdx="0"/>
  <p:cmAuthor id="1" name="Kristína Machová" initials="KM" lastIdx="1" clrIdx="1">
    <p:extLst>
      <p:ext uri="{19B8F6BF-5375-455C-9EA6-DF929625EA0E}">
        <p15:presenceInfo xmlns:p15="http://schemas.microsoft.com/office/powerpoint/2012/main" userId="Kristína M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7E0000"/>
    <a:srgbClr val="485E82"/>
    <a:srgbClr val="898989"/>
    <a:srgbClr val="DA0000"/>
    <a:srgbClr val="7E76A2"/>
    <a:srgbClr val="666699"/>
    <a:srgbClr val="009999"/>
    <a:srgbClr val="65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108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CA96-0433-9043-89F7-C2A1DD8B9D4D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C875-7223-3B4B-9A00-CE25F9D3D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DD3-AB97-0044-ACDE-9EFDFC7037C1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8B0E-B866-0647-8F46-14B58D91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D41A-EA9A-2E4A-932A-2F6E31F3C93A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2D51-8DD9-AB4E-928A-AC013F0C41AA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5CA-D134-B046-9CE7-B939D928CFD6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3291-3A3F-0A43-85F6-9F250C1CE26C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Kristína Machová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4F9-AE6F-F646-B99C-496C416A59BD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12-D96D-F141-81CF-2F039013AFF8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C61-FFDC-8049-8348-5F40CBFB969F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615-E4B2-FE4C-B1A9-91517AACF9B9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5F5-D6A6-C647-AB2D-F3FCDCBA8D45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9D50-26A2-E44C-BFD0-D2A2C5EA2E26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3E6D-8E3D-8A48-8F5F-EF3746047C5D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7" y="6583361"/>
            <a:ext cx="4572001" cy="27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noProof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" y="6583361"/>
            <a:ext cx="3124199" cy="27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A23D5A2-7C96-0443-ABF7-6B33D3214715}" type="datetime1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361"/>
            <a:ext cx="28956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583361"/>
            <a:ext cx="31242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4571999" cy="508001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SVM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1998" y="-1"/>
            <a:ext cx="4572001" cy="50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noProof="0" dirty="0">
                <a:latin typeface="Arial"/>
                <a:cs typeface="Arial"/>
              </a:rPr>
              <a:t>Strojového učenie, KKUI TU Košice</a:t>
            </a:r>
            <a:endParaRPr lang="sk-SK" sz="1600" noProof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k-SK" sz="1600" noProof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 fontScale="90000"/>
          </a:bodyPr>
          <a:lstStyle/>
          <a:p>
            <a:r>
              <a:rPr lang="sk-SK" sz="4000" dirty="0">
                <a:latin typeface="Arial"/>
                <a:cs typeface="Arial"/>
              </a:rPr>
              <a:t>SVM (</a:t>
            </a:r>
            <a:r>
              <a:rPr lang="en-GB" sz="4000" dirty="0">
                <a:latin typeface="Arial"/>
                <a:cs typeface="Arial"/>
              </a:rPr>
              <a:t>Support Vectors Machine</a:t>
            </a:r>
            <a:r>
              <a:rPr lang="sk-SK" sz="4000" dirty="0">
                <a:latin typeface="Arial"/>
                <a:cs typeface="Arial"/>
              </a:rPr>
              <a:t>s)</a:t>
            </a:r>
            <a:br>
              <a:rPr lang="sk-SK" sz="4000" dirty="0">
                <a:latin typeface="Arial"/>
                <a:cs typeface="Arial"/>
              </a:rPr>
            </a:br>
            <a:r>
              <a:rPr lang="sk-SK" sz="4000" dirty="0">
                <a:latin typeface="Arial"/>
                <a:cs typeface="Arial"/>
              </a:rPr>
              <a:t>Stroje podporných vektorov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Predmet: Strojové učenie</a:t>
            </a:r>
          </a:p>
          <a:p>
            <a:pPr algn="ctr" eaLnBrk="1" hangingPunct="1"/>
            <a:r>
              <a:rPr lang="sk-SK" altLang="sk-SK" sz="1800" dirty="0"/>
              <a:t>Prednášajúci: Kristína Machová</a:t>
            </a:r>
            <a:endParaRPr lang="sk-SK" altLang="sk-SK" sz="1800" dirty="0">
              <a:hlinkClick r:id="rId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mäkkých okrajov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407487"/>
            <a:ext cx="8534400" cy="4246062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7E0000"/>
                </a:solidFill>
              </a:rPr>
              <a:t>Príliš tenké rozpätie je problém!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898989"/>
                </a:solidFill>
              </a:rPr>
              <a:t>Dostatočná vzdialenosť klasifikovaného príkladu od deliacej </a:t>
            </a:r>
            <a:r>
              <a:rPr lang="sk-SK" dirty="0" err="1">
                <a:solidFill>
                  <a:srgbClr val="898989"/>
                </a:solidFill>
              </a:rPr>
              <a:t>hyper</a:t>
            </a:r>
            <a:r>
              <a:rPr lang="sk-SK" dirty="0">
                <a:solidFill>
                  <a:srgbClr val="898989"/>
                </a:solidFill>
              </a:rPr>
              <a:t>-plochy je zárukou toho, že nové príklady (na ktorých nebol SVM trénovaný) budú správne klasifikované.</a:t>
            </a:r>
          </a:p>
          <a:p>
            <a:pPr marL="0" indent="0" eaLnBrk="1" hangingPunct="1">
              <a:buNone/>
            </a:pPr>
            <a:r>
              <a:rPr lang="sk-SK" altLang="sk-SK" b="1" dirty="0"/>
              <a:t>Riešenie</a:t>
            </a:r>
            <a:r>
              <a:rPr lang="sk-SK" altLang="sk-SK" dirty="0"/>
              <a:t>: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dirty="0"/>
              <a:t>Obetujeme chybnú klasifikáciu zopár </a:t>
            </a:r>
            <a:r>
              <a:rPr lang="sk-SK" dirty="0" err="1"/>
              <a:t>trénovacích</a:t>
            </a:r>
            <a:r>
              <a:rPr lang="sk-SK" dirty="0"/>
              <a:t> príkladov za lepšiu klasifikáciu zvyšnej väčšiny, teda použijeme takzvané </a:t>
            </a:r>
            <a:r>
              <a:rPr lang="sk-SK" b="1" dirty="0">
                <a:solidFill>
                  <a:srgbClr val="006666"/>
                </a:solidFill>
              </a:rPr>
              <a:t>mäkké okraje (</a:t>
            </a:r>
            <a:r>
              <a:rPr lang="en-GB" b="1" dirty="0">
                <a:solidFill>
                  <a:srgbClr val="006666"/>
                </a:solidFill>
              </a:rPr>
              <a:t>soft margins</a:t>
            </a:r>
            <a:r>
              <a:rPr lang="sk-SK" b="1" dirty="0">
                <a:solidFill>
                  <a:srgbClr val="006666"/>
                </a:solidFill>
              </a:rPr>
              <a:t>)</a:t>
            </a:r>
            <a:r>
              <a:rPr lang="sk-SK" b="1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dirty="0"/>
              <a:t>Vznikne </a:t>
            </a:r>
            <a:r>
              <a:rPr lang="sk-SK" altLang="sk-SK" b="1" dirty="0" err="1"/>
              <a:t>K</a:t>
            </a:r>
            <a:r>
              <a:rPr lang="sk-SK" b="1" dirty="0" err="1"/>
              <a:t>lasifikátor</a:t>
            </a:r>
            <a:r>
              <a:rPr lang="sk-SK" b="1" dirty="0"/>
              <a:t> mäkkých okrajov - </a:t>
            </a:r>
            <a:r>
              <a:rPr lang="en-GB" b="1" dirty="0">
                <a:solidFill>
                  <a:srgbClr val="7E0000"/>
                </a:solidFill>
              </a:rPr>
              <a:t>Soft Margin Classifier</a:t>
            </a:r>
            <a:r>
              <a:rPr lang="sk-SK" dirty="0"/>
              <a:t> (známy aj ako </a:t>
            </a:r>
            <a:r>
              <a:rPr lang="sk-SK" dirty="0" err="1"/>
              <a:t>Klasifikátor</a:t>
            </a:r>
            <a:r>
              <a:rPr lang="sk-SK" dirty="0"/>
              <a:t> podporných vektorov).</a:t>
            </a:r>
            <a:endParaRPr lang="en-US" altLang="sk-SK" dirty="0"/>
          </a:p>
        </p:txBody>
      </p:sp>
    </p:spTree>
    <p:extLst>
      <p:ext uri="{BB962C8B-B14F-4D97-AF65-F5344CB8AC3E}">
        <p14:creationId xmlns:p14="http://schemas.microsoft.com/office/powerpoint/2010/main" val="204298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mäkkých okrajov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308059"/>
            <a:ext cx="8534400" cy="4595591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Dovolí, aby niektoré </a:t>
            </a:r>
            <a:r>
              <a:rPr lang="sk-SK" sz="2000" dirty="0" err="1"/>
              <a:t>trénovacie</a:t>
            </a:r>
            <a:r>
              <a:rPr lang="sk-SK" sz="2000" dirty="0"/>
              <a:t> príklady boli vo vnútri rozpätia.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Môžu byť buď na správnej strane deliacej </a:t>
            </a:r>
            <a:r>
              <a:rPr lang="sk-SK" sz="2000" dirty="0" err="1"/>
              <a:t>hyper</a:t>
            </a:r>
            <a:r>
              <a:rPr lang="sk-SK" sz="2000" dirty="0"/>
              <a:t>-plochy, alebo môžu dokonca padnúť aj na opačnú stranu </a:t>
            </a:r>
            <a:r>
              <a:rPr lang="sk-SK" sz="2000" dirty="0" err="1"/>
              <a:t>hyper</a:t>
            </a:r>
            <a:r>
              <a:rPr lang="sk-SK" sz="2000" dirty="0"/>
              <a:t>-plochy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b="1" dirty="0">
                <a:solidFill>
                  <a:srgbClr val="006666"/>
                </a:solidFill>
              </a:rPr>
              <a:t>Pripúšťa sa teda chybná klasifikácia zopár príkladov </a:t>
            </a:r>
          </a:p>
          <a:p>
            <a:pPr marL="0" indent="0" eaLnBrk="1" hangingPunct="1">
              <a:buNone/>
            </a:pPr>
            <a:r>
              <a:rPr lang="sk-SK" sz="2000" b="1" dirty="0">
                <a:solidFill>
                  <a:srgbClr val="006666"/>
                </a:solidFill>
              </a:rPr>
              <a:t>	aj keď je to nevýhoda </a:t>
            </a:r>
          </a:p>
          <a:p>
            <a:pPr marL="0" indent="0" eaLnBrk="1" hangingPunct="1">
              <a:buNone/>
            </a:pPr>
            <a:r>
              <a:rPr lang="sk-SK" sz="2000" b="1" dirty="0">
                <a:solidFill>
                  <a:srgbClr val="006666"/>
                </a:solidFill>
              </a:rPr>
              <a:t>	- nevítaný úkaz</a:t>
            </a:r>
            <a:r>
              <a:rPr lang="sk-SK" sz="2000" dirty="0"/>
              <a:t>.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Riešením tohto problému je </a:t>
            </a:r>
          </a:p>
          <a:p>
            <a:pPr marL="0" indent="0" eaLnBrk="1" hangingPunct="1">
              <a:buNone/>
            </a:pPr>
            <a:r>
              <a:rPr lang="sk-SK" sz="2000" dirty="0">
                <a:solidFill>
                  <a:srgbClr val="7E0000"/>
                </a:solidFill>
              </a:rPr>
              <a:t>	ďalšia optimalizácia</a:t>
            </a:r>
            <a:endParaRPr lang="en-US" altLang="sk-SK" dirty="0">
              <a:solidFill>
                <a:srgbClr val="7E0000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88835D4-BEF8-4B31-AEE5-9AEFAD9E1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456" y="3438941"/>
            <a:ext cx="2738095" cy="18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s nelineárnou rozhodovacou hranicou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9213" y="1414695"/>
            <a:ext cx="8005916" cy="402861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b="1" dirty="0" err="1">
                <a:solidFill>
                  <a:srgbClr val="7E0000"/>
                </a:solidFill>
              </a:rPr>
              <a:t>Classification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with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Non-linear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Decision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Boundaries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V praxi máme často k dispozícii dáta, ktoré vyžadujú skôr hranicu simulovanú nelineárnou funkciou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dirty="0"/>
              <a:t>kvadratickou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dirty="0"/>
              <a:t>kubickou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dirty="0" err="1"/>
              <a:t>polynomiálnou</a:t>
            </a:r>
            <a:r>
              <a:rPr lang="sk-SK" sz="2000" dirty="0"/>
              <a:t> funkciou vyššieho rádu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Najjednoduchšie je použiť </a:t>
            </a:r>
            <a:r>
              <a:rPr lang="sk-SK" sz="2000" dirty="0" err="1"/>
              <a:t>Klasifikátor</a:t>
            </a:r>
            <a:r>
              <a:rPr lang="sk-SK" sz="2000" dirty="0"/>
              <a:t> s nelineárnou rozhodovacou hranicou.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Avšak to môže viesť k obrovskému množstvu atribútov a nezvládnuteľnej výpočtovej zložitosti.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V takom prípade lepšie použiť </a:t>
            </a:r>
            <a:r>
              <a:rPr lang="sk-SK" sz="2000" b="1" dirty="0" err="1">
                <a:solidFill>
                  <a:srgbClr val="006666"/>
                </a:solidFill>
              </a:rPr>
              <a:t>kernelove</a:t>
            </a:r>
            <a:r>
              <a:rPr lang="sk-SK" sz="2000" b="1" dirty="0">
                <a:solidFill>
                  <a:srgbClr val="006666"/>
                </a:solidFill>
              </a:rPr>
              <a:t> funkcie </a:t>
            </a:r>
            <a:r>
              <a:rPr lang="sk-SK" sz="2000" dirty="0"/>
              <a:t>a  </a:t>
            </a:r>
            <a:r>
              <a:rPr lang="sk-SK" sz="2000" b="1" dirty="0">
                <a:solidFill>
                  <a:srgbClr val="006666"/>
                </a:solidFill>
              </a:rPr>
              <a:t>Stroj podporných vektorov</a:t>
            </a:r>
            <a:r>
              <a:rPr lang="sk-SK" sz="2000" dirty="0"/>
              <a:t> (jeden) </a:t>
            </a:r>
            <a:r>
              <a:rPr lang="sk-SK" sz="2000" dirty="0">
                <a:solidFill>
                  <a:srgbClr val="006666"/>
                </a:solidFill>
              </a:rPr>
              <a:t>SVM</a:t>
            </a:r>
            <a:r>
              <a:rPr lang="sk-SK" sz="2000" dirty="0"/>
              <a:t>. </a:t>
            </a:r>
            <a:endParaRPr lang="en-US" alt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53386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Stroj podporných vektorov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568" y="1080399"/>
            <a:ext cx="8005916" cy="1977434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1800" b="1" dirty="0">
                <a:solidFill>
                  <a:srgbClr val="7E0000"/>
                </a:solidFill>
              </a:rPr>
              <a:t>SVM - Support </a:t>
            </a:r>
            <a:r>
              <a:rPr lang="sk-SK" sz="1800" b="1" dirty="0" err="1">
                <a:solidFill>
                  <a:srgbClr val="7E0000"/>
                </a:solidFill>
              </a:rPr>
              <a:t>Vector</a:t>
            </a:r>
            <a:r>
              <a:rPr lang="sk-SK" sz="1800" b="1" dirty="0">
                <a:solidFill>
                  <a:srgbClr val="7E0000"/>
                </a:solidFill>
              </a:rPr>
              <a:t> </a:t>
            </a:r>
            <a:r>
              <a:rPr lang="sk-SK" sz="1800" b="1" dirty="0" err="1">
                <a:solidFill>
                  <a:srgbClr val="7E0000"/>
                </a:solidFill>
              </a:rPr>
              <a:t>Machine</a:t>
            </a:r>
            <a:endParaRPr lang="sk-SK" sz="1800" b="1" dirty="0">
              <a:solidFill>
                <a:srgbClr val="7E0000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1800" dirty="0"/>
              <a:t>SVM je možné použiť aj v priestore príkladov s vysokou </a:t>
            </a:r>
            <a:r>
              <a:rPr lang="sk-SK" sz="1800" dirty="0" err="1"/>
              <a:t>dimenzionalitou</a:t>
            </a:r>
            <a:r>
              <a:rPr lang="sk-SK" sz="1800" dirty="0"/>
              <a:t> vďaka transformácii pomocou </a:t>
            </a:r>
            <a:r>
              <a:rPr lang="sk-SK" sz="1800" b="1" dirty="0" err="1">
                <a:solidFill>
                  <a:srgbClr val="006666"/>
                </a:solidFill>
              </a:rPr>
              <a:t>kernelovej</a:t>
            </a:r>
            <a:r>
              <a:rPr lang="sk-SK" sz="1800" b="1" dirty="0">
                <a:solidFill>
                  <a:srgbClr val="006666"/>
                </a:solidFill>
              </a:rPr>
              <a:t> metódy</a:t>
            </a:r>
            <a:r>
              <a:rPr lang="sk-SK" sz="18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1800" dirty="0"/>
              <a:t>Pracuje s lineárnym, </a:t>
            </a:r>
            <a:r>
              <a:rPr lang="sk-SK" altLang="sk-SK" sz="1800" dirty="0" err="1"/>
              <a:t>polynomiálnym</a:t>
            </a:r>
            <a:r>
              <a:rPr lang="sk-SK" altLang="sk-SK" sz="1800" dirty="0"/>
              <a:t> aj nelineárnym </a:t>
            </a:r>
            <a:r>
              <a:rPr lang="sk-SK" altLang="sk-SK" sz="1800" dirty="0" err="1"/>
              <a:t>kernelom</a:t>
            </a:r>
            <a:endParaRPr lang="sk-SK" altLang="sk-SK" sz="18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1800" dirty="0"/>
              <a:t>Populárna alternatíva nelineárneho </a:t>
            </a:r>
            <a:r>
              <a:rPr lang="sk-SK" sz="1800" dirty="0" err="1"/>
              <a:t>kernela</a:t>
            </a:r>
            <a:r>
              <a:rPr lang="sk-SK" sz="1800" dirty="0"/>
              <a:t> je </a:t>
            </a:r>
            <a:r>
              <a:rPr lang="sk-SK" sz="1800" dirty="0">
                <a:solidFill>
                  <a:srgbClr val="7E0000"/>
                </a:solidFill>
              </a:rPr>
              <a:t>radiálny </a:t>
            </a:r>
            <a:r>
              <a:rPr lang="sk-SK" sz="1800" dirty="0" err="1">
                <a:solidFill>
                  <a:srgbClr val="7E0000"/>
                </a:solidFill>
              </a:rPr>
              <a:t>kernel</a:t>
            </a:r>
            <a:r>
              <a:rPr lang="sk-SK" sz="1800" dirty="0"/>
              <a:t>.</a:t>
            </a:r>
          </a:p>
          <a:p>
            <a:pPr marL="0" indent="0" eaLnBrk="1" hangingPunct="1">
              <a:buNone/>
            </a:pPr>
            <a:r>
              <a:rPr lang="sk-SK" altLang="sk-SK" sz="1800" b="1" dirty="0"/>
              <a:t>SVM na nelineárnych dátach</a:t>
            </a:r>
            <a:endParaRPr lang="sk-SK" sz="2000" b="1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195071E-40D7-42FE-AAB9-52417898E7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028691"/>
            <a:ext cx="6408712" cy="3068052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73BA5992-2E49-4683-A0D9-7202EC06E7BB}"/>
              </a:ext>
            </a:extLst>
          </p:cNvPr>
          <p:cNvSpPr txBox="1"/>
          <p:nvPr/>
        </p:nvSpPr>
        <p:spPr>
          <a:xfrm>
            <a:off x="185039" y="5178329"/>
            <a:ext cx="1443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Polynomiálny</a:t>
            </a:r>
            <a:endParaRPr lang="sk-SK" dirty="0"/>
          </a:p>
          <a:p>
            <a:r>
              <a:rPr lang="sk-SK" dirty="0" err="1"/>
              <a:t>Kernel</a:t>
            </a:r>
            <a:endParaRPr lang="sk-SK" dirty="0"/>
          </a:p>
          <a:p>
            <a:r>
              <a:rPr lang="sk-SK" dirty="0"/>
              <a:t>stupňa 3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80CD08E-80B6-40D7-B619-26C68CF83EE0}"/>
              </a:ext>
            </a:extLst>
          </p:cNvPr>
          <p:cNvSpPr txBox="1"/>
          <p:nvPr/>
        </p:nvSpPr>
        <p:spPr>
          <a:xfrm>
            <a:off x="7685632" y="5316828"/>
            <a:ext cx="9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Radiálny</a:t>
            </a:r>
          </a:p>
          <a:p>
            <a:r>
              <a:rPr lang="sk-SK" dirty="0" err="1"/>
              <a:t>Kernel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407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Model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9045" y="2206444"/>
            <a:ext cx="8440994" cy="3948550"/>
          </a:xfrm>
        </p:spPr>
        <p:txBody>
          <a:bodyPr>
            <a:no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Naučenie SVM modelu je optimalizačný problém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Je možné použiť kvadratické programovanie (</a:t>
            </a:r>
            <a:r>
              <a:rPr lang="sk-SK" sz="2000" dirty="0" err="1"/>
              <a:t>Quadratic</a:t>
            </a:r>
            <a:r>
              <a:rPr lang="sk-SK" sz="2000" dirty="0"/>
              <a:t> </a:t>
            </a:r>
            <a:r>
              <a:rPr lang="sk-SK" sz="2000" dirty="0" err="1"/>
              <a:t>Programming</a:t>
            </a:r>
            <a:r>
              <a:rPr lang="sk-SK" sz="2000" dirty="0"/>
              <a:t>) so zložitosťou O(n</a:t>
            </a:r>
            <a:r>
              <a:rPr lang="sk-SK" sz="2000" baseline="30000" dirty="0"/>
              <a:t>3</a:t>
            </a:r>
            <a:r>
              <a:rPr lang="sk-SK" sz="2000" dirty="0"/>
              <a:t>)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Alebo efektívnejšiu sekvenčnú minimálnu optimalizáciu (</a:t>
            </a:r>
            <a:r>
              <a:rPr lang="sk-SK" sz="2000" dirty="0" err="1"/>
              <a:t>Sequential</a:t>
            </a:r>
            <a:r>
              <a:rPr lang="sk-SK" sz="2000" dirty="0"/>
              <a:t> </a:t>
            </a:r>
            <a:r>
              <a:rPr lang="sk-SK" sz="2000" dirty="0" err="1"/>
              <a:t>Minimal</a:t>
            </a:r>
            <a:r>
              <a:rPr lang="sk-SK" sz="2000" dirty="0"/>
              <a:t> </a:t>
            </a:r>
            <a:r>
              <a:rPr lang="sk-SK" sz="2000" dirty="0" err="1"/>
              <a:t>Optimisation</a:t>
            </a:r>
            <a:r>
              <a:rPr lang="sk-SK" sz="2000" dirty="0"/>
              <a:t>) so zložitosťou závislou iba na podporných vektoroch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Pri optimalizácii váh používame používame </a:t>
            </a:r>
            <a:r>
              <a:rPr lang="sk-SK" sz="2000" dirty="0" err="1"/>
              <a:t>Lagrange</a:t>
            </a:r>
            <a:r>
              <a:rPr lang="sk-SK" sz="2000" dirty="0"/>
              <a:t> </a:t>
            </a:r>
            <a:r>
              <a:rPr lang="sk-SK" sz="2000" dirty="0" err="1"/>
              <a:t>multiplikátory</a:t>
            </a:r>
            <a:endParaRPr 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Cieľom je: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F26464A-343A-4684-9CFE-2DE8A5A77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44" y="889250"/>
            <a:ext cx="4246660" cy="134881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CA73D15-69C9-423C-8C26-735365DA0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07" y="4685359"/>
            <a:ext cx="2943225" cy="1857375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F66DF108-4ABF-4042-A026-097335830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265" y="4619935"/>
            <a:ext cx="2881774" cy="994284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65686658-F8BA-438F-8430-4B58178BE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564" y="4250890"/>
            <a:ext cx="3714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– šírka separačného pásu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3070" y="1077294"/>
            <a:ext cx="7467601" cy="5343171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sk-SK" sz="2900" dirty="0"/>
              <a:t>Majme tri rovnobežné priamky – H</a:t>
            </a:r>
            <a:r>
              <a:rPr lang="sk-SK" sz="2900" baseline="-25000" dirty="0"/>
              <a:t>0</a:t>
            </a:r>
            <a:r>
              <a:rPr lang="sk-SK" sz="2900" dirty="0"/>
              <a:t> v strede</a:t>
            </a:r>
            <a:r>
              <a:rPr lang="sk-SK" sz="2300" dirty="0"/>
              <a:t>.</a:t>
            </a:r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r>
              <a:rPr lang="sk-SK" sz="2600" dirty="0"/>
              <a:t>Je možné zmeniť parametre týchto priamok, </a:t>
            </a:r>
          </a:p>
          <a:p>
            <a:pPr marL="0" indent="0" eaLnBrk="1" hangingPunct="1">
              <a:buNone/>
            </a:pPr>
            <a:r>
              <a:rPr lang="sk-SK" sz="2600" dirty="0"/>
              <a:t>aby C=1. Potom pre H</a:t>
            </a:r>
            <a:r>
              <a:rPr lang="sk-SK" sz="2600" baseline="-25000" dirty="0"/>
              <a:t>2</a:t>
            </a:r>
            <a:r>
              <a:rPr lang="sk-SK" sz="2600" dirty="0"/>
              <a:t>: w</a:t>
            </a:r>
            <a:r>
              <a:rPr lang="sk-SK" sz="2600" baseline="-25000" dirty="0"/>
              <a:t>1</a:t>
            </a:r>
            <a:r>
              <a:rPr lang="sk-SK" sz="2600" dirty="0"/>
              <a:t>x</a:t>
            </a:r>
            <a:r>
              <a:rPr lang="sk-SK" sz="2600" baseline="-25000" dirty="0"/>
              <a:t>1</a:t>
            </a:r>
            <a:r>
              <a:rPr lang="sk-SK" sz="2600" dirty="0"/>
              <a:t> + w</a:t>
            </a:r>
            <a:r>
              <a:rPr lang="sk-SK" sz="2600" baseline="-25000" dirty="0"/>
              <a:t>2</a:t>
            </a:r>
            <a:r>
              <a:rPr lang="sk-SK" sz="2600" dirty="0"/>
              <a:t>x</a:t>
            </a:r>
            <a:r>
              <a:rPr lang="sk-SK" sz="2600" baseline="-25000" dirty="0"/>
              <a:t>2</a:t>
            </a:r>
            <a:r>
              <a:rPr lang="sk-SK" sz="2600" dirty="0"/>
              <a:t> + b = 1</a:t>
            </a:r>
          </a:p>
          <a:p>
            <a:pPr marL="0" indent="0" eaLnBrk="1" hangingPunct="1">
              <a:buNone/>
            </a:pPr>
            <a:r>
              <a:rPr lang="sk-SK" sz="2600" dirty="0"/>
              <a:t>Vzdialenosť H</a:t>
            </a:r>
            <a:r>
              <a:rPr lang="sk-SK" sz="2600" baseline="-25000" dirty="0"/>
              <a:t>0</a:t>
            </a:r>
            <a:r>
              <a:rPr lang="sk-SK" sz="2600" dirty="0"/>
              <a:t> a H</a:t>
            </a:r>
            <a:r>
              <a:rPr lang="sk-SK" sz="2600" baseline="-25000" dirty="0"/>
              <a:t>2</a:t>
            </a:r>
            <a:r>
              <a:rPr lang="sk-SK" sz="2600" dirty="0"/>
              <a:t> je možné určiť </a:t>
            </a:r>
          </a:p>
          <a:p>
            <a:pPr marL="0" indent="0" eaLnBrk="1" hangingPunct="1">
              <a:buNone/>
            </a:pPr>
            <a:r>
              <a:rPr lang="sk-SK" sz="2600" dirty="0"/>
              <a:t>ako vzdialenosť bodu		(ležiaceho na H</a:t>
            </a:r>
            <a:r>
              <a:rPr lang="sk-SK" sz="2600" baseline="-25000" dirty="0"/>
              <a:t>2</a:t>
            </a:r>
            <a:r>
              <a:rPr lang="sk-SK" sz="2600" dirty="0"/>
              <a:t>) </a:t>
            </a:r>
          </a:p>
          <a:p>
            <a:pPr marL="0" indent="0" eaLnBrk="1" hangingPunct="1">
              <a:buNone/>
            </a:pPr>
            <a:r>
              <a:rPr lang="sk-SK" sz="2600" dirty="0"/>
              <a:t>od priamky H</a:t>
            </a:r>
            <a:r>
              <a:rPr lang="sk-SK" sz="2600" baseline="-25000" dirty="0"/>
              <a:t>0</a:t>
            </a:r>
            <a:r>
              <a:rPr lang="sk-SK" sz="2600" dirty="0"/>
              <a:t>, je </a:t>
            </a:r>
            <a:r>
              <a:rPr lang="sk-SK" sz="2600" b="1" dirty="0">
                <a:solidFill>
                  <a:srgbClr val="7E0000"/>
                </a:solidFill>
              </a:rPr>
              <a:t>dĺžka rozpätia</a:t>
            </a:r>
            <a:r>
              <a:rPr lang="sk-SK" sz="2600" dirty="0"/>
              <a:t>:</a:t>
            </a:r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r>
              <a:rPr lang="sk-SK" sz="2300" dirty="0"/>
              <a:t>	</a:t>
            </a:r>
          </a:p>
          <a:p>
            <a:pPr marL="0" indent="0" eaLnBrk="1" hangingPunct="1">
              <a:buNone/>
            </a:pPr>
            <a:r>
              <a:rPr lang="sk-SK" sz="2900" b="1" dirty="0">
                <a:solidFill>
                  <a:srgbClr val="7E0000"/>
                </a:solidFill>
              </a:rPr>
              <a:t>Šírka celého separačného pásu </a:t>
            </a:r>
            <a:endParaRPr lang="sk-SK" sz="2900" dirty="0"/>
          </a:p>
          <a:p>
            <a:pPr marL="0" indent="0" eaLnBrk="1" hangingPunct="1">
              <a:buNone/>
            </a:pPr>
            <a:r>
              <a:rPr lang="sk-SK" sz="2300" dirty="0"/>
              <a:t>				</a:t>
            </a:r>
            <a:r>
              <a:rPr lang="sk-SK" sz="1800" dirty="0"/>
              <a:t>		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720790E-63AE-4C73-87CD-17ACFC576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00" y="1845523"/>
            <a:ext cx="4363370" cy="133467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80051FD-4F52-4E1F-8AEE-D86D1CAB9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485" y="4127692"/>
            <a:ext cx="333375" cy="32385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1756673F-CC00-4DE8-AC9B-6AF42417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807" y="4653648"/>
            <a:ext cx="3091785" cy="998721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25F78FF0-0BFF-4A9C-B669-986525D43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162" y="5943553"/>
            <a:ext cx="1406634" cy="492322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BF2E645F-77E2-46F1-9405-647377223F95}"/>
              </a:ext>
            </a:extLst>
          </p:cNvPr>
          <p:cNvSpPr txBox="1"/>
          <p:nvPr/>
        </p:nvSpPr>
        <p:spPr>
          <a:xfrm>
            <a:off x="6710592" y="4836088"/>
            <a:ext cx="221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Súradnice bodu </a:t>
            </a:r>
          </a:p>
          <a:p>
            <a:r>
              <a:rPr lang="sk-SK" dirty="0"/>
              <a:t>dosadíme do priamky</a:t>
            </a:r>
          </a:p>
          <a:p>
            <a:r>
              <a:rPr lang="sk-SK" dirty="0"/>
              <a:t>a podelíme dĺžkou</a:t>
            </a:r>
          </a:p>
          <a:p>
            <a:r>
              <a:rPr lang="sk-SK" dirty="0"/>
              <a:t>váhového vektora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D483F17-7B64-45A5-8602-34A68E77BC55}"/>
              </a:ext>
            </a:extLst>
          </p:cNvPr>
          <p:cNvGrpSpPr/>
          <p:nvPr/>
        </p:nvGrpSpPr>
        <p:grpSpPr>
          <a:xfrm>
            <a:off x="5164700" y="982049"/>
            <a:ext cx="3739330" cy="3739330"/>
            <a:chOff x="5164700" y="982049"/>
            <a:chExt cx="3739330" cy="3739330"/>
          </a:xfrm>
        </p:grpSpPr>
        <p:pic>
          <p:nvPicPr>
            <p:cNvPr id="14" name="Obrázok 13">
              <a:extLst>
                <a:ext uri="{FF2B5EF4-FFF2-40B4-BE49-F238E27FC236}">
                  <a16:creationId xmlns:a16="http://schemas.microsoft.com/office/drawing/2014/main" id="{F41360A9-3B7C-48DF-8F5D-A75AD5D1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4700" y="982049"/>
              <a:ext cx="3739330" cy="3739330"/>
            </a:xfrm>
            <a:prstGeom prst="rect">
              <a:avLst/>
            </a:prstGeom>
          </p:spPr>
        </p:pic>
        <p:sp>
          <p:nvSpPr>
            <p:cNvPr id="21" name="BlokTextu 20">
              <a:extLst>
                <a:ext uri="{FF2B5EF4-FFF2-40B4-BE49-F238E27FC236}">
                  <a16:creationId xmlns:a16="http://schemas.microsoft.com/office/drawing/2014/main" id="{CDCEB938-1F6E-4076-84C5-8F0F0F165ABD}"/>
                </a:ext>
              </a:extLst>
            </p:cNvPr>
            <p:cNvSpPr txBox="1"/>
            <p:nvPr/>
          </p:nvSpPr>
          <p:spPr>
            <a:xfrm>
              <a:off x="6371351" y="2012111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006666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006666"/>
                  </a:solidFill>
                </a:rPr>
                <a:t>0</a:t>
              </a:r>
            </a:p>
          </p:txBody>
        </p: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09E6F660-A70F-4B2C-904D-7814098989E7}"/>
                </a:ext>
              </a:extLst>
            </p:cNvPr>
            <p:cNvSpPr txBox="1"/>
            <p:nvPr/>
          </p:nvSpPr>
          <p:spPr>
            <a:xfrm>
              <a:off x="6066612" y="3053497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chemeClr val="accent4"/>
                  </a:solidFill>
                </a:rPr>
                <a:t>H</a:t>
              </a:r>
              <a:r>
                <a:rPr lang="sk-SK" sz="2800" b="1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23" name="BlokTextu 22">
              <a:extLst>
                <a:ext uri="{FF2B5EF4-FFF2-40B4-BE49-F238E27FC236}">
                  <a16:creationId xmlns:a16="http://schemas.microsoft.com/office/drawing/2014/main" id="{6512ED00-8892-494A-BA5F-12D35330DFEB}"/>
                </a:ext>
              </a:extLst>
            </p:cNvPr>
            <p:cNvSpPr txBox="1"/>
            <p:nvPr/>
          </p:nvSpPr>
          <p:spPr>
            <a:xfrm>
              <a:off x="6710592" y="1145833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485E82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485E8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96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- optimalizácia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568" y="1318847"/>
            <a:ext cx="8005916" cy="526960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sz="2000" dirty="0"/>
              <a:t>Pre každý príklad 	  z triedy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/>
              <a:t>Pre každý príklad 	  z triedy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Obe podmienky je možné zhrnúť do jednej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Ak </a:t>
            </a:r>
            <a:r>
              <a:rPr lang="sk-SK" sz="2000" dirty="0" err="1"/>
              <a:t>y</a:t>
            </a:r>
            <a:r>
              <a:rPr lang="sk-SK" sz="2000" baseline="-25000" dirty="0" err="1"/>
              <a:t>i</a:t>
            </a:r>
            <a:r>
              <a:rPr lang="sk-SK" sz="2000" dirty="0"/>
              <a:t> = 1 pre triedu	  a </a:t>
            </a:r>
            <a:r>
              <a:rPr lang="sk-SK" sz="2000" dirty="0" err="1"/>
              <a:t>y</a:t>
            </a:r>
            <a:r>
              <a:rPr lang="sk-SK" sz="2000" baseline="-25000" dirty="0" err="1"/>
              <a:t>i</a:t>
            </a:r>
            <a:r>
              <a:rPr lang="sk-SK" sz="2000" dirty="0"/>
              <a:t> = -1 pre triedu 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B0FFD9B-A1B1-4160-A5A9-DB1C6850DF67}"/>
              </a:ext>
            </a:extLst>
          </p:cNvPr>
          <p:cNvGrpSpPr/>
          <p:nvPr/>
        </p:nvGrpSpPr>
        <p:grpSpPr>
          <a:xfrm>
            <a:off x="5164700" y="1080398"/>
            <a:ext cx="3739330" cy="3739330"/>
            <a:chOff x="5164700" y="982049"/>
            <a:chExt cx="3739330" cy="3739330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7E1936E3-3312-425A-B189-2E2473F64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4700" y="982049"/>
              <a:ext cx="3739330" cy="3739330"/>
            </a:xfrm>
            <a:prstGeom prst="rect">
              <a:avLst/>
            </a:prstGeom>
          </p:spPr>
        </p:pic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FF40DC4A-AF3C-4CF8-902C-DCD88BF1516A}"/>
                </a:ext>
              </a:extLst>
            </p:cNvPr>
            <p:cNvSpPr txBox="1"/>
            <p:nvPr/>
          </p:nvSpPr>
          <p:spPr>
            <a:xfrm>
              <a:off x="6371351" y="2012111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006666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006666"/>
                  </a:solidFill>
                </a:rPr>
                <a:t>0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B5EBD9B-FC6B-4780-BA3D-EAE2035A19A2}"/>
                </a:ext>
              </a:extLst>
            </p:cNvPr>
            <p:cNvSpPr txBox="1"/>
            <p:nvPr/>
          </p:nvSpPr>
          <p:spPr>
            <a:xfrm>
              <a:off x="6066612" y="3053497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chemeClr val="accent4"/>
                  </a:solidFill>
                </a:rPr>
                <a:t>H</a:t>
              </a:r>
              <a:r>
                <a:rPr lang="sk-SK" sz="2800" b="1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CC808B56-D36D-4456-9932-ED595EA9E6EC}"/>
                </a:ext>
              </a:extLst>
            </p:cNvPr>
            <p:cNvSpPr txBox="1"/>
            <p:nvPr/>
          </p:nvSpPr>
          <p:spPr>
            <a:xfrm>
              <a:off x="6710592" y="1145833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485E82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485E82"/>
                  </a:solidFill>
                </a:rPr>
                <a:t>2</a:t>
              </a:r>
            </a:p>
          </p:txBody>
        </p:sp>
      </p:grpSp>
      <p:pic>
        <p:nvPicPr>
          <p:cNvPr id="17" name="Obrázok 16">
            <a:extLst>
              <a:ext uri="{FF2B5EF4-FFF2-40B4-BE49-F238E27FC236}">
                <a16:creationId xmlns:a16="http://schemas.microsoft.com/office/drawing/2014/main" id="{B5C285EF-B59D-4225-9506-B293D409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1" y="1731666"/>
            <a:ext cx="2065706" cy="548703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B08AA21B-3926-4CA2-8E10-A95F1A039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95" y="2800609"/>
            <a:ext cx="2184459" cy="54870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212F03C-D39E-4914-B4D5-04926282C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138" y="1362140"/>
            <a:ext cx="333375" cy="32385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C0FF987-BA3A-4E10-BE1C-9013F9960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275" y="2448605"/>
            <a:ext cx="333375" cy="32385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C89DF0C2-DF24-45BA-84A5-3CA9D186A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9" y="1433224"/>
            <a:ext cx="257175" cy="24765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C6C62735-ABB3-4C16-A547-3737BD7BD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5869" y="2534330"/>
            <a:ext cx="228600" cy="238125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1CF39E62-4418-4961-8B34-0604C80E1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002" y="4723397"/>
            <a:ext cx="257175" cy="247650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4253632A-A986-4FDD-B75E-B9AA66309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749" y="4723090"/>
            <a:ext cx="228600" cy="238125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5E55AFFE-4424-40F5-8D16-737212D0C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65" y="3953647"/>
            <a:ext cx="2459002" cy="5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- optimalizácia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568" y="1318847"/>
            <a:ext cx="8005916" cy="470832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sz="2000" dirty="0"/>
              <a:t>Vieme že máme maximalizovať šírku </a:t>
            </a:r>
          </a:p>
          <a:p>
            <a:pPr marL="0" indent="0" eaLnBrk="1" hangingPunct="1">
              <a:buNone/>
            </a:pPr>
            <a:r>
              <a:rPr lang="sk-SK" sz="2000" dirty="0"/>
              <a:t>separačného pásu</a:t>
            </a:r>
          </a:p>
          <a:p>
            <a:pPr marL="0" indent="0" eaLnBrk="1" hangingPunct="1">
              <a:buNone/>
            </a:pPr>
            <a:r>
              <a:rPr lang="sk-SK" sz="2000" dirty="0"/>
              <a:t>Tie isté hodnoty parametrov maximalizujú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a súčasne minimalizujú</a:t>
            </a:r>
          </a:p>
          <a:p>
            <a:pPr marL="0" indent="0" eaLnBrk="1" hangingPunct="1">
              <a:buNone/>
            </a:pPr>
            <a:r>
              <a:rPr lang="sk-SK" sz="2000" dirty="0"/>
              <a:t>alebo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Táto </a:t>
            </a:r>
            <a:r>
              <a:rPr lang="sk-SK" sz="2000" dirty="0" err="1"/>
              <a:t>minimalizačná</a:t>
            </a:r>
            <a:r>
              <a:rPr lang="sk-SK" sz="2000" dirty="0"/>
              <a:t> funkcia má tvar </a:t>
            </a:r>
          </a:p>
          <a:p>
            <a:pPr marL="0" indent="0" eaLnBrk="1" hangingPunct="1">
              <a:buNone/>
            </a:pPr>
            <a:r>
              <a:rPr lang="sk-SK" sz="2000" dirty="0" err="1"/>
              <a:t>paraboloidu</a:t>
            </a:r>
            <a:r>
              <a:rPr lang="sk-SK" sz="2000" dirty="0"/>
              <a:t> s jedným globálnym minimom</a:t>
            </a:r>
          </a:p>
          <a:p>
            <a:pPr marL="0" indent="0" eaLnBrk="1" hangingPunct="1">
              <a:buNone/>
            </a:pPr>
            <a:r>
              <a:rPr lang="sk-SK" sz="2000" dirty="0"/>
              <a:t>(vyhneme sa problémom s uviaznutím v lokálnom minime).</a:t>
            </a:r>
          </a:p>
          <a:p>
            <a:pPr marL="0" indent="0" eaLnBrk="1" hangingPunct="1">
              <a:buNone/>
            </a:pPr>
            <a:r>
              <a:rPr lang="sk-SK" sz="2000" dirty="0"/>
              <a:t>Bonusom je aj tvar vhodný na derivovanie.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B0FFD9B-A1B1-4160-A5A9-DB1C6850DF67}"/>
              </a:ext>
            </a:extLst>
          </p:cNvPr>
          <p:cNvGrpSpPr/>
          <p:nvPr/>
        </p:nvGrpSpPr>
        <p:grpSpPr>
          <a:xfrm>
            <a:off x="5164700" y="1080398"/>
            <a:ext cx="3739330" cy="3739330"/>
            <a:chOff x="5164700" y="982049"/>
            <a:chExt cx="3739330" cy="3739330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7E1936E3-3312-425A-B189-2E2473F64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4700" y="982049"/>
              <a:ext cx="3739330" cy="3739330"/>
            </a:xfrm>
            <a:prstGeom prst="rect">
              <a:avLst/>
            </a:prstGeom>
          </p:spPr>
        </p:pic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FF40DC4A-AF3C-4CF8-902C-DCD88BF1516A}"/>
                </a:ext>
              </a:extLst>
            </p:cNvPr>
            <p:cNvSpPr txBox="1"/>
            <p:nvPr/>
          </p:nvSpPr>
          <p:spPr>
            <a:xfrm>
              <a:off x="6371351" y="2012111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006666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006666"/>
                  </a:solidFill>
                </a:rPr>
                <a:t>0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B5EBD9B-FC6B-4780-BA3D-EAE2035A19A2}"/>
                </a:ext>
              </a:extLst>
            </p:cNvPr>
            <p:cNvSpPr txBox="1"/>
            <p:nvPr/>
          </p:nvSpPr>
          <p:spPr>
            <a:xfrm>
              <a:off x="6066612" y="3053497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chemeClr val="accent4"/>
                  </a:solidFill>
                </a:rPr>
                <a:t>H</a:t>
              </a:r>
              <a:r>
                <a:rPr lang="sk-SK" sz="2800" b="1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CC808B56-D36D-4456-9932-ED595EA9E6EC}"/>
                </a:ext>
              </a:extLst>
            </p:cNvPr>
            <p:cNvSpPr txBox="1"/>
            <p:nvPr/>
          </p:nvSpPr>
          <p:spPr>
            <a:xfrm>
              <a:off x="6710592" y="1145833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485E82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485E82"/>
                  </a:solidFill>
                </a:rPr>
                <a:t>2</a:t>
              </a:r>
            </a:p>
          </p:txBody>
        </p:sp>
      </p:grpSp>
      <p:pic>
        <p:nvPicPr>
          <p:cNvPr id="22" name="Obrázok 21">
            <a:extLst>
              <a:ext uri="{FF2B5EF4-FFF2-40B4-BE49-F238E27FC236}">
                <a16:creationId xmlns:a16="http://schemas.microsoft.com/office/drawing/2014/main" id="{9FE21463-0A64-4DEA-93D2-E4BC67BC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95" y="1681364"/>
            <a:ext cx="1225987" cy="429096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60825C12-4343-4B1C-B4A7-765BBE866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099" y="2383231"/>
            <a:ext cx="1408778" cy="500898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B4B5A5EA-638C-41CC-9E04-FF56D197F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38" y="2890909"/>
            <a:ext cx="937519" cy="468760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FB1D709E-5FA8-406B-890E-CEACAB004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95" y="3207291"/>
            <a:ext cx="1752600" cy="10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Kernelova</a:t>
            </a:r>
            <a:r>
              <a:rPr lang="sk-SK" sz="2400" b="1" dirty="0"/>
              <a:t> metóda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45408" y="1177031"/>
            <a:ext cx="8005916" cy="95400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sk-SK" sz="1800" dirty="0"/>
              <a:t>SVM využíva transformáciu </a:t>
            </a:r>
            <a:r>
              <a:rPr lang="sk-SK" sz="1800" dirty="0" err="1"/>
              <a:t>dimenzionality</a:t>
            </a:r>
            <a:r>
              <a:rPr lang="sk-SK" sz="1800" dirty="0"/>
              <a:t> pomocou nájdenia vhodných </a:t>
            </a:r>
            <a:r>
              <a:rPr lang="sk-SK" sz="1800" b="1" dirty="0" err="1">
                <a:solidFill>
                  <a:srgbClr val="7E0000"/>
                </a:solidFill>
              </a:rPr>
              <a:t>kernelových</a:t>
            </a:r>
            <a:r>
              <a:rPr lang="sk-SK" sz="1800" b="1" dirty="0">
                <a:solidFill>
                  <a:srgbClr val="7E0000"/>
                </a:solidFill>
              </a:rPr>
              <a:t> funkcií</a:t>
            </a:r>
            <a:r>
              <a:rPr lang="sk-SK" sz="1800" dirty="0">
                <a:solidFill>
                  <a:srgbClr val="7E0000"/>
                </a:solidFill>
              </a:rPr>
              <a:t>. </a:t>
            </a:r>
          </a:p>
          <a:p>
            <a:pPr marL="0" indent="0" eaLnBrk="1" hangingPunct="1">
              <a:buNone/>
            </a:pPr>
            <a:r>
              <a:rPr lang="sk-SK" sz="1800" dirty="0"/>
              <a:t>Jednoduchý ilustračný príklad: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1204F9F-790C-42D2-9A87-D562E7C0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08" y="2227672"/>
            <a:ext cx="74295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Kernelova</a:t>
            </a:r>
            <a:r>
              <a:rPr lang="sk-SK" sz="2400" b="1" dirty="0"/>
              <a:t> metóda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80399"/>
            <a:ext cx="8005916" cy="83765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sz="1800" dirty="0"/>
              <a:t>Jednoduchý ilustračný príklad – ktorá z troch funkcií je najlepšia na separovanie zelených a červených príkladov?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249A600-7FFA-47C3-A6E7-ACDE5392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5" y="1764618"/>
            <a:ext cx="4899215" cy="383231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2E699E2-5DD8-45E5-923C-F56814F6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10" y="1466179"/>
            <a:ext cx="2867025" cy="15621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9D4CB04-1947-41C2-A98E-15960F452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094" y="2804484"/>
            <a:ext cx="2867025" cy="159067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EC735500-5034-435A-908C-58872987A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191" y="4205976"/>
            <a:ext cx="28289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Support </a:t>
            </a:r>
            <a:r>
              <a:rPr lang="en-GB" sz="2400" b="1" dirty="0"/>
              <a:t>V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ector Machine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1470" y="1280836"/>
            <a:ext cx="8229600" cy="5081839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SVM je zaužívaný pojem – prekladá sa Stroj podporných vektorov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Predstavuje prahovú definíciu pojmu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Prahové hodnoty – </a:t>
            </a:r>
            <a:r>
              <a:rPr lang="sk-SK" sz="2000" b="1" baseline="0" dirty="0">
                <a:solidFill>
                  <a:srgbClr val="7E0000"/>
                </a:solidFill>
              </a:rPr>
              <a:t>váhy</a:t>
            </a:r>
            <a:r>
              <a:rPr lang="sk-SK" sz="2000" baseline="0" dirty="0"/>
              <a:t> sú vypočítané v procese hľadania definície triedy (pojmu)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Prahové hodnoty určujú kde v priestore bude lokalizovaná hranica – </a:t>
            </a:r>
            <a:r>
              <a:rPr lang="sk-SK" sz="2000" b="1" baseline="0" dirty="0" err="1">
                <a:solidFill>
                  <a:srgbClr val="006666"/>
                </a:solidFill>
              </a:rPr>
              <a:t>hyperrovina</a:t>
            </a:r>
            <a:r>
              <a:rPr lang="sk-SK" sz="2000" baseline="0" dirty="0"/>
              <a:t> - medzi príkladmi rozličných tried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 skutočnosti poznáme množinu metód SVM</a:t>
            </a:r>
            <a:endParaRPr lang="sk-SK" alt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 err="1"/>
              <a:t>Klasifikátor</a:t>
            </a:r>
            <a:r>
              <a:rPr lang="sk-SK" altLang="sk-SK" sz="2000" dirty="0"/>
              <a:t> maximálneho rozpätia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 err="1"/>
              <a:t>Klasifikátor</a:t>
            </a:r>
            <a:r>
              <a:rPr lang="sk-SK" altLang="sk-SK" sz="2000" dirty="0"/>
              <a:t> mäkkých okrajov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="1" dirty="0"/>
              <a:t>Stroje podporných vektorov (</a:t>
            </a:r>
            <a:r>
              <a:rPr lang="sk-SK" sz="2000" b="1" dirty="0" err="1"/>
              <a:t>SVM</a:t>
            </a:r>
            <a:r>
              <a:rPr lang="sk-SK" sz="2000" b="1" dirty="0" err="1">
                <a:solidFill>
                  <a:srgbClr val="7E0000"/>
                </a:solidFill>
              </a:rPr>
              <a:t>s</a:t>
            </a:r>
            <a:r>
              <a:rPr lang="sk-SK" sz="2000" b="1" dirty="0"/>
              <a:t>)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sk-SK" sz="2000" dirty="0" err="1"/>
              <a:t>Klasifikátor</a:t>
            </a:r>
            <a:r>
              <a:rPr lang="sk-SK" sz="2000" dirty="0"/>
              <a:t> s nelineárnou rozhodovacou hranicou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>
                <a:solidFill>
                  <a:srgbClr val="7E0000"/>
                </a:solidFill>
              </a:rPr>
              <a:t>Stroj podporných vektorov (SVM)</a:t>
            </a:r>
            <a:endParaRPr lang="sk-SK" sz="2000" dirty="0">
              <a:solidFill>
                <a:srgbClr val="7E0000"/>
              </a:solidFill>
            </a:endParaRPr>
          </a:p>
          <a:p>
            <a:pPr marL="457200" lvl="1" indent="0">
              <a:buNone/>
              <a:defRPr/>
            </a:pPr>
            <a:r>
              <a:rPr lang="sk-SK" sz="2000" baseline="0" dirty="0"/>
              <a:t>Predstavujú flexibilnejšiu reprezentáciu znalostí</a:t>
            </a:r>
          </a:p>
          <a:p>
            <a:pPr marL="457200" lvl="1" indent="0">
              <a:buNone/>
              <a:defRPr/>
            </a:pPr>
            <a:endParaRPr 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sz="1800" dirty="0"/>
              <a:t>James, G., </a:t>
            </a:r>
            <a:r>
              <a:rPr lang="sk-SK" sz="1800" dirty="0" err="1"/>
              <a:t>Witten</a:t>
            </a:r>
            <a:r>
              <a:rPr lang="sk-SK" sz="1800" dirty="0"/>
              <a:t>, D., </a:t>
            </a:r>
            <a:r>
              <a:rPr lang="sk-SK" sz="1800" dirty="0" err="1"/>
              <a:t>Hastie</a:t>
            </a:r>
            <a:r>
              <a:rPr lang="sk-SK" sz="1800" dirty="0"/>
              <a:t>, T., </a:t>
            </a:r>
            <a:r>
              <a:rPr lang="sk-SK" sz="1800" dirty="0" err="1"/>
              <a:t>Tibshirani</a:t>
            </a:r>
            <a:r>
              <a:rPr lang="sk-SK" sz="1800" dirty="0"/>
              <a:t>, R.: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sz="1800" b="1" dirty="0" err="1">
                <a:solidFill>
                  <a:srgbClr val="006666"/>
                </a:solidFill>
              </a:rPr>
              <a:t>An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  <a:r>
              <a:rPr lang="sk-SK" sz="1800" b="1" dirty="0" err="1">
                <a:solidFill>
                  <a:srgbClr val="006666"/>
                </a:solidFill>
              </a:rPr>
              <a:t>Introduction</a:t>
            </a:r>
            <a:r>
              <a:rPr lang="sk-SK" sz="1800" b="1" dirty="0">
                <a:solidFill>
                  <a:srgbClr val="006666"/>
                </a:solidFill>
              </a:rPr>
              <a:t> to </a:t>
            </a:r>
            <a:r>
              <a:rPr lang="sk-SK" sz="1800" b="1" dirty="0" err="1">
                <a:solidFill>
                  <a:srgbClr val="006666"/>
                </a:solidFill>
              </a:rPr>
              <a:t>Statistical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  <a:r>
              <a:rPr lang="sk-SK" sz="1800" b="1" dirty="0" err="1">
                <a:solidFill>
                  <a:srgbClr val="006666"/>
                </a:solidFill>
              </a:rPr>
              <a:t>Learning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  <a:r>
              <a:rPr lang="sk-SK" sz="1800" dirty="0"/>
              <a:t>– </a:t>
            </a:r>
            <a:r>
              <a:rPr lang="sk-SK" sz="1800" dirty="0" err="1"/>
              <a:t>with</a:t>
            </a:r>
            <a:r>
              <a:rPr lang="sk-SK" sz="1800" dirty="0"/>
              <a:t> </a:t>
            </a:r>
            <a:r>
              <a:rPr lang="sk-SK" sz="1800" dirty="0" err="1"/>
              <a:t>Applications</a:t>
            </a:r>
            <a:r>
              <a:rPr lang="sk-SK" sz="1800" dirty="0"/>
              <a:t> in R</a:t>
            </a:r>
            <a:r>
              <a:rPr lang="sk-SK" sz="1800" i="1" dirty="0"/>
              <a:t>.</a:t>
            </a:r>
            <a:r>
              <a:rPr lang="sk-SK" sz="1800" dirty="0"/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sz="1800" dirty="0" err="1"/>
              <a:t>Springer</a:t>
            </a:r>
            <a:r>
              <a:rPr lang="sk-SK" sz="1800" dirty="0"/>
              <a:t> </a:t>
            </a:r>
            <a:r>
              <a:rPr lang="sk-SK" sz="1800" dirty="0" err="1"/>
              <a:t>Texts</a:t>
            </a:r>
            <a:r>
              <a:rPr lang="sk-SK" sz="1800" dirty="0"/>
              <a:t> in </a:t>
            </a:r>
            <a:r>
              <a:rPr lang="sk-SK" sz="1800" dirty="0" err="1"/>
              <a:t>Statistics</a:t>
            </a:r>
            <a:endParaRPr lang="sk-SK" sz="18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Kernelova</a:t>
            </a:r>
            <a:r>
              <a:rPr lang="sk-SK" sz="2400" b="1" dirty="0"/>
              <a:t> metóda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0FAE1BB5-E1B1-4909-BA6F-6E0AEE23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82" y="3807996"/>
            <a:ext cx="2814581" cy="205264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AC4ACA5F-A9D9-442D-95E6-9C7096C72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794" y="1577375"/>
            <a:ext cx="4543425" cy="4295775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F471F350-42E2-4B99-9614-70BAAD123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07" y="1347169"/>
            <a:ext cx="35147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2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diskusia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749" y="1355036"/>
            <a:ext cx="8005916" cy="4868783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Model SVM je zložitý na interpretáciu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Je efektívny aj pri relatívne malom množstve </a:t>
            </a:r>
            <a:r>
              <a:rPr lang="sk-SK" sz="2000" dirty="0" err="1"/>
              <a:t>labelovaných</a:t>
            </a:r>
            <a:r>
              <a:rPr lang="sk-SK" sz="2000" dirty="0"/>
              <a:t> dát – stačia body v príznakovom priestore blízko </a:t>
            </a:r>
            <a:r>
              <a:rPr lang="sk-SK" sz="2000" dirty="0" err="1"/>
              <a:t>hyper</a:t>
            </a:r>
            <a:r>
              <a:rPr lang="sk-SK" sz="2000" dirty="0"/>
              <a:t>-roviny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Redukuje množstvo </a:t>
            </a:r>
            <a:r>
              <a:rPr lang="sk-SK" sz="2000" dirty="0" err="1"/>
              <a:t>labelovaných</a:t>
            </a:r>
            <a:r>
              <a:rPr lang="sk-SK" sz="2000" dirty="0"/>
              <a:t> dát potrebných na získanie dobrej hodnoty správnosti (</a:t>
            </a:r>
            <a:r>
              <a:rPr lang="sk-SK" sz="2000" dirty="0" err="1"/>
              <a:t>Accuracy</a:t>
            </a:r>
            <a:r>
              <a:rPr lang="sk-SK" sz="2000" dirty="0"/>
              <a:t>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Lineárny SVM je vhodný ako </a:t>
            </a:r>
            <a:r>
              <a:rPr lang="sk-SK" sz="2000" dirty="0" err="1"/>
              <a:t>baseline</a:t>
            </a:r>
            <a:r>
              <a:rPr lang="sk-SK" sz="2000" dirty="0"/>
              <a:t> pre nie - pravdepodobnostné prístupy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Lineárny SVM môže byť efektívne adaptovaný na úlohu nelineárnej klasifikácie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 err="1"/>
              <a:t>Hyper</a:t>
            </a:r>
            <a:r>
              <a:rPr lang="sk-SK" sz="2000" dirty="0"/>
              <a:t>-rovina s najširšími možným rozpätím napomáha vyhnúť sa preučeniu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SVM je efektívny aj pri učení z dát s veľkým množstvom atribútov (</a:t>
            </a:r>
            <a:r>
              <a:rPr lang="sk-SK" sz="2000" dirty="0" err="1"/>
              <a:t>features</a:t>
            </a:r>
            <a:r>
              <a:rPr lang="sk-SK" sz="2000" dirty="0"/>
              <a:t>) – vhodný pre textové dáta (veľký lexikálny profil)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473917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Ďakujem za pozornosť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Prednášajúci: Kristína Machová</a:t>
            </a:r>
          </a:p>
          <a:p>
            <a:pPr algn="ctr" eaLnBrk="1" hangingPunct="1"/>
            <a:r>
              <a:rPr lang="sk-SK" altLang="sk-SK" sz="1800" dirty="0"/>
              <a:t>http://people.tuke.sk/kristina.machova/prezentacieSU/</a:t>
            </a:r>
            <a:endParaRPr lang="sk-SK" altLang="sk-SK" sz="1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70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Support </a:t>
            </a:r>
            <a:r>
              <a:rPr lang="en-GB" sz="2400" b="1" dirty="0"/>
              <a:t>V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ector Machine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1470" y="1280836"/>
            <a:ext cx="8229600" cy="5081839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SVM sa objavila v roku 1990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Populárna – pri riešení širokej škály problémov dáva najlepšie výsledky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Vhodná na spracovanie textov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Vznikla na základe: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 err="1">
                <a:solidFill>
                  <a:srgbClr val="006666"/>
                </a:solidFill>
              </a:rPr>
              <a:t>Klasifikátora</a:t>
            </a:r>
            <a:r>
              <a:rPr lang="sk-SK" altLang="sk-SK" sz="2000" dirty="0">
                <a:solidFill>
                  <a:srgbClr val="006666"/>
                </a:solidFill>
              </a:rPr>
              <a:t> maximálneho rozpätia</a:t>
            </a:r>
            <a:r>
              <a:rPr lang="sk-SK" altLang="sk-SK" sz="2000" dirty="0"/>
              <a:t>, ktorý je takzvaný lineárny SVM a je vhodný pre lineárne separovateľné dáta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Jeho rozšírenie je </a:t>
            </a:r>
            <a:r>
              <a:rPr lang="sk-SK" altLang="sk-SK" sz="2000" dirty="0" err="1">
                <a:solidFill>
                  <a:srgbClr val="006666"/>
                </a:solidFill>
              </a:rPr>
              <a:t>Klasifikátor</a:t>
            </a:r>
            <a:r>
              <a:rPr lang="sk-SK" altLang="sk-SK" sz="2000" dirty="0">
                <a:solidFill>
                  <a:srgbClr val="006666"/>
                </a:solidFill>
              </a:rPr>
              <a:t> mäkkých okrajov</a:t>
            </a:r>
            <a:r>
              <a:rPr lang="sk-SK" altLang="sk-SK" sz="2000" dirty="0"/>
              <a:t>, ktorý je možné aplikovať aj na dáta, ktoré nemusia byť prísne lineárne separovateľné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Ďalšie rozšírenie predstavujú </a:t>
            </a:r>
            <a:r>
              <a:rPr lang="sk-SK" sz="2000" b="1" dirty="0"/>
              <a:t>Stroje podporných vektorov </a:t>
            </a:r>
            <a:r>
              <a:rPr lang="sk-SK" sz="2000" b="1" dirty="0" err="1"/>
              <a:t>SVM</a:t>
            </a:r>
            <a:r>
              <a:rPr lang="sk-SK" sz="2000" b="1" dirty="0" err="1">
                <a:solidFill>
                  <a:srgbClr val="7E0000"/>
                </a:solidFill>
              </a:rPr>
              <a:t>s</a:t>
            </a:r>
            <a:r>
              <a:rPr lang="sk-SK" sz="2000" b="1" dirty="0"/>
              <a:t>,</a:t>
            </a:r>
            <a:r>
              <a:rPr lang="sk-SK" sz="2000" dirty="0"/>
              <a:t> ktoré dokážu generovať nelineárne hranice použitím rôznych nelineárnych rovníc (nelineárne separovateľné dáta)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Ku </a:t>
            </a:r>
            <a:r>
              <a:rPr lang="sk-SK" altLang="sk-SK" sz="2000" dirty="0" err="1"/>
              <a:t>SVMs</a:t>
            </a:r>
            <a:r>
              <a:rPr lang="sk-SK" altLang="sk-SK" sz="2000" dirty="0"/>
              <a:t> patrí aj </a:t>
            </a:r>
            <a:r>
              <a:rPr lang="sk-SK" altLang="sk-SK" sz="2000" b="1" dirty="0">
                <a:solidFill>
                  <a:srgbClr val="7E0000"/>
                </a:solidFill>
              </a:rPr>
              <a:t>Stroj podporných vektorov SVM</a:t>
            </a:r>
            <a:r>
              <a:rPr lang="sk-SK" altLang="sk-SK" sz="2000" dirty="0"/>
              <a:t> založený na používaní </a:t>
            </a:r>
            <a:r>
              <a:rPr lang="sk-SK" altLang="sk-SK" sz="2000" b="1" dirty="0" err="1">
                <a:solidFill>
                  <a:srgbClr val="7E0000"/>
                </a:solidFill>
              </a:rPr>
              <a:t>kernelových</a:t>
            </a:r>
            <a:r>
              <a:rPr lang="sk-SK" altLang="sk-SK" sz="2000" b="1" dirty="0">
                <a:solidFill>
                  <a:srgbClr val="7E0000"/>
                </a:solidFill>
              </a:rPr>
              <a:t> funkcií </a:t>
            </a:r>
            <a:r>
              <a:rPr lang="sk-SK" altLang="sk-SK" sz="2000" dirty="0"/>
              <a:t>(neseparovateľné dáta)</a:t>
            </a:r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7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Úvod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2383"/>
            <a:ext cx="7325374" cy="4074935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 err="1">
                <a:solidFill>
                  <a:srgbClr val="006666"/>
                </a:solidFill>
              </a:rPr>
              <a:t>Hyperrovina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/>
              <a:t>v </a:t>
            </a:r>
            <a:r>
              <a:rPr lang="sk-SK" sz="2000" i="1" dirty="0"/>
              <a:t>p</a:t>
            </a:r>
            <a:r>
              <a:rPr lang="sk-SK" sz="2000" dirty="0"/>
              <a:t> dimenzionálnom priestore je útvar v </a:t>
            </a:r>
            <a:r>
              <a:rPr lang="sk-SK" sz="2000" i="1" dirty="0"/>
              <a:t>p -1</a:t>
            </a:r>
            <a:r>
              <a:rPr lang="sk-SK" sz="2000" dirty="0"/>
              <a:t> dimenzionálnom priestore: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 err="1"/>
              <a:t>hyperrovina</a:t>
            </a:r>
            <a:r>
              <a:rPr lang="sk-SK" sz="1800" dirty="0"/>
              <a:t> v 2_d priestore musí byť 1_d útvar teda </a:t>
            </a:r>
            <a:r>
              <a:rPr lang="sk-SK" sz="1800" u="sng" dirty="0"/>
              <a:t>priamka </a:t>
            </a:r>
            <a:r>
              <a:rPr lang="sk-SK" sz="1800" dirty="0" err="1"/>
              <a:t>hyperrovina</a:t>
            </a:r>
            <a:r>
              <a:rPr lang="sk-SK" sz="1800" dirty="0"/>
              <a:t> v 3_d priestore musí byť 2_d útvar teda </a:t>
            </a:r>
            <a:r>
              <a:rPr lang="sk-SK" sz="1800" u="sng" dirty="0"/>
              <a:t>rovina</a:t>
            </a:r>
            <a:endParaRPr lang="sk-SK" sz="1800" dirty="0">
              <a:solidFill>
                <a:srgbClr val="FF6666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 err="1"/>
              <a:t>Hyperrovina</a:t>
            </a:r>
            <a:r>
              <a:rPr lang="sk-SK" sz="2000" dirty="0"/>
              <a:t> sa môže použiť na separovanie príkladov dvoch tried od seba – teda na klasifikáciu – podobne ako </a:t>
            </a:r>
            <a:r>
              <a:rPr lang="sk-SK" sz="2000" i="1" dirty="0">
                <a:solidFill>
                  <a:srgbClr val="006666"/>
                </a:solidFill>
              </a:rPr>
              <a:t>Lineárna prahová jednotka</a:t>
            </a:r>
            <a:r>
              <a:rPr lang="sk-SK" sz="2000" dirty="0">
                <a:solidFill>
                  <a:srgbClr val="006666"/>
                </a:solidFill>
              </a:rPr>
              <a:t> </a:t>
            </a:r>
            <a:r>
              <a:rPr lang="sk-SK" sz="2000" dirty="0"/>
              <a:t>(</a:t>
            </a:r>
            <a:r>
              <a:rPr lang="sk-SK" sz="2000" dirty="0" err="1"/>
              <a:t>Linear</a:t>
            </a:r>
            <a:r>
              <a:rPr lang="sk-SK" sz="2000" dirty="0"/>
              <a:t> </a:t>
            </a:r>
            <a:r>
              <a:rPr lang="sk-SK" sz="2000" dirty="0" err="1"/>
              <a:t>Threshold</a:t>
            </a:r>
            <a:r>
              <a:rPr lang="sk-SK" sz="2000" dirty="0"/>
              <a:t> </a:t>
            </a:r>
            <a:r>
              <a:rPr lang="sk-SK" sz="2000" dirty="0" err="1"/>
              <a:t>Unit</a:t>
            </a:r>
            <a:r>
              <a:rPr lang="sk-SK" sz="2000" dirty="0"/>
              <a:t>), IWP </a:t>
            </a:r>
            <a:r>
              <a:rPr lang="sk-SK" sz="2000" dirty="0" err="1"/>
              <a:t>alg</a:t>
            </a:r>
            <a:r>
              <a:rPr lang="sk-SK" sz="20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Problémom  Lineárnej prahovej jednotky je, že lineárne separovateľné dáta je možné väčšinou separovať </a:t>
            </a:r>
            <a:r>
              <a:rPr lang="sk-SK" sz="2000" dirty="0">
                <a:solidFill>
                  <a:srgbClr val="7E0000"/>
                </a:solidFill>
              </a:rPr>
              <a:t>viacerými </a:t>
            </a:r>
            <a:r>
              <a:rPr lang="sk-SK" sz="2000" dirty="0" err="1">
                <a:solidFill>
                  <a:srgbClr val="7E0000"/>
                </a:solidFill>
              </a:rPr>
              <a:t>hyper</a:t>
            </a:r>
            <a:r>
              <a:rPr lang="sk-SK" sz="2000" dirty="0">
                <a:solidFill>
                  <a:srgbClr val="7E0000"/>
                </a:solidFill>
              </a:rPr>
              <a:t>-rovinami</a:t>
            </a:r>
            <a:r>
              <a:rPr lang="sk-SK" sz="2000" dirty="0"/>
              <a:t>, ako to ilustruje nasledovný obrázok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4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Úvod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609" y="1038633"/>
            <a:ext cx="8337199" cy="1473456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Vo všeobecnosti existuje nekonečné množstvo takýchto </a:t>
            </a:r>
            <a:r>
              <a:rPr lang="sk-SK" sz="2000" dirty="0" err="1"/>
              <a:t>hyper</a:t>
            </a:r>
            <a:r>
              <a:rPr lang="sk-SK" sz="2000" dirty="0"/>
              <a:t>-rovín (podmienka - perfektne separovateľné dáta).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Musíme definovať hodnotiacu funkciu na výber optimálneho riešenia.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kern="0" dirty="0"/>
              <a:t>Tento problém rieši </a:t>
            </a:r>
            <a:r>
              <a:rPr lang="sk-SK" sz="2000" b="1" dirty="0" err="1">
                <a:solidFill>
                  <a:srgbClr val="7E0000"/>
                </a:solidFill>
              </a:rPr>
              <a:t>Klasifikátor</a:t>
            </a:r>
            <a:r>
              <a:rPr lang="sk-SK" sz="2000" b="1" dirty="0">
                <a:solidFill>
                  <a:srgbClr val="7E0000"/>
                </a:solidFill>
              </a:rPr>
              <a:t> maximálneho rozpätia</a:t>
            </a:r>
            <a:r>
              <a:rPr lang="sk-SK" sz="2000" i="1" dirty="0"/>
              <a:t>. </a:t>
            </a:r>
            <a:endParaRPr lang="en-US" sz="20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17E83EF-A158-47D3-B973-F935ECA454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5" y="2512089"/>
            <a:ext cx="7149528" cy="39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37029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  <a:endParaRPr lang="en-GB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420"/>
            <a:ext cx="1813727" cy="267537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k-SK" sz="2000" dirty="0" err="1"/>
              <a:t>Ang</a:t>
            </a:r>
            <a:r>
              <a:rPr lang="sk-SK" sz="2000" dirty="0"/>
              <a:t>. </a:t>
            </a:r>
            <a:r>
              <a:rPr lang="sk-SK" sz="2000" b="1" dirty="0" err="1">
                <a:solidFill>
                  <a:srgbClr val="7E0000"/>
                </a:solidFill>
              </a:rPr>
              <a:t>Maximal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Margin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Classifier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en-US" altLang="sk-SK" sz="2000" dirty="0"/>
              <a:t>[</a:t>
            </a:r>
            <a:r>
              <a:rPr lang="sk-SK" sz="2000" dirty="0"/>
              <a:t>James, </a:t>
            </a:r>
            <a:r>
              <a:rPr lang="sk-SK" sz="2000" dirty="0" err="1"/>
              <a:t>Witten</a:t>
            </a:r>
            <a:r>
              <a:rPr lang="sk-SK" sz="2000" dirty="0"/>
              <a:t>, </a:t>
            </a:r>
            <a:r>
              <a:rPr lang="sk-SK" sz="2000" dirty="0" err="1"/>
              <a:t>Hastie</a:t>
            </a:r>
            <a:r>
              <a:rPr lang="sk-SK" sz="2000" dirty="0"/>
              <a:t>, </a:t>
            </a:r>
            <a:r>
              <a:rPr lang="sk-SK" sz="2000" dirty="0" err="1"/>
              <a:t>Tibshirani</a:t>
            </a:r>
            <a:r>
              <a:rPr lang="en-US" altLang="sk-SK" sz="2000" dirty="0"/>
              <a:t>]</a:t>
            </a:r>
            <a:r>
              <a:rPr lang="sk-SK" altLang="sk-SK" sz="2000" dirty="0"/>
              <a:t>. </a:t>
            </a:r>
            <a:endParaRPr lang="en-US" sz="20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CEB78AA-A15E-4528-9494-A886CBD91A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35947"/>
            <a:ext cx="6400800" cy="5303090"/>
          </a:xfrm>
          <a:prstGeom prst="rect">
            <a:avLst/>
          </a:prstGeom>
          <a:noFill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3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FCEB78AA-A15E-4528-9494-A886CBD91A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51" y="2644878"/>
            <a:ext cx="5043949" cy="39002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37029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  <a:endParaRPr lang="en-GB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0339" y="1143000"/>
            <a:ext cx="7461171" cy="5206999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Hľadá takú separujúcu </a:t>
            </a:r>
            <a:r>
              <a:rPr lang="sk-SK" sz="2000" dirty="0" err="1"/>
              <a:t>hyper</a:t>
            </a:r>
            <a:r>
              <a:rPr lang="sk-SK" sz="2000" dirty="0"/>
              <a:t>-plochu, ktorá je najďalej od </a:t>
            </a:r>
            <a:r>
              <a:rPr lang="sk-SK" sz="2000" dirty="0" err="1"/>
              <a:t>trénovacích</a:t>
            </a:r>
            <a:r>
              <a:rPr lang="sk-SK" sz="2000" dirty="0"/>
              <a:t> príkladov – </a:t>
            </a:r>
            <a:r>
              <a:rPr lang="sk-SK" sz="2000" dirty="0">
                <a:solidFill>
                  <a:srgbClr val="006666"/>
                </a:solidFill>
              </a:rPr>
              <a:t>optimalizačný problém</a:t>
            </a:r>
            <a:r>
              <a:rPr lang="sk-SK" altLang="sk-SK" sz="20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Musíme vypočítať všetky vzdialenosti všetkých </a:t>
            </a:r>
            <a:r>
              <a:rPr lang="sk-SK" sz="2000" dirty="0" err="1"/>
              <a:t>trénovacích</a:t>
            </a:r>
            <a:r>
              <a:rPr lang="sk-SK" sz="2000" dirty="0"/>
              <a:t> príkladov od separujúcej </a:t>
            </a:r>
            <a:r>
              <a:rPr lang="sk-SK" sz="2000" dirty="0" err="1"/>
              <a:t>hyperplochy</a:t>
            </a:r>
            <a:r>
              <a:rPr lang="sk-SK" sz="20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Najmenšia z týchto vzdialeností sa nazýva </a:t>
            </a:r>
            <a:r>
              <a:rPr lang="sk-SK" sz="2000" b="1" dirty="0">
                <a:solidFill>
                  <a:srgbClr val="7E0000"/>
                </a:solidFill>
              </a:rPr>
              <a:t>okraj</a:t>
            </a:r>
            <a:r>
              <a:rPr lang="sk-SK" sz="2000" dirty="0">
                <a:solidFill>
                  <a:srgbClr val="7E0000"/>
                </a:solidFill>
              </a:rPr>
              <a:t> </a:t>
            </a:r>
            <a:r>
              <a:rPr lang="sk-SK" sz="2000" dirty="0"/>
              <a:t>(na obr. dva okraje - čiarkované).</a:t>
            </a:r>
            <a:r>
              <a:rPr lang="sk-SK" altLang="sk-SK" sz="2000" dirty="0"/>
              <a:t> </a:t>
            </a:r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400050" lvl="1" indent="0">
              <a:buNone/>
            </a:pPr>
            <a:r>
              <a:rPr lang="sk-SK" sz="1800" dirty="0"/>
              <a:t>Vzdialenosti od plnej </a:t>
            </a:r>
          </a:p>
          <a:p>
            <a:pPr marL="400050" lvl="1" indent="0">
              <a:buNone/>
            </a:pPr>
            <a:r>
              <a:rPr lang="sk-SK" sz="1800" dirty="0"/>
              <a:t>ku čiarkovaným čiaram, </a:t>
            </a:r>
          </a:p>
          <a:p>
            <a:pPr marL="400050" lvl="1" indent="0">
              <a:buNone/>
            </a:pPr>
            <a:r>
              <a:rPr lang="sk-SK" sz="1800" dirty="0"/>
              <a:t>teda okrajom, </a:t>
            </a:r>
          </a:p>
          <a:p>
            <a:pPr marL="400050" lvl="1" indent="0">
              <a:buNone/>
            </a:pPr>
            <a:r>
              <a:rPr lang="sk-SK" sz="1800" dirty="0"/>
              <a:t>predstavujú </a:t>
            </a:r>
            <a:r>
              <a:rPr lang="sk-SK" sz="1800" b="1" dirty="0">
                <a:solidFill>
                  <a:srgbClr val="7E0000"/>
                </a:solidFill>
              </a:rPr>
              <a:t>rozpätie</a:t>
            </a:r>
            <a:r>
              <a:rPr lang="sk-SK" sz="1800" dirty="0"/>
              <a:t>.</a:t>
            </a:r>
          </a:p>
          <a:p>
            <a:pPr marL="400050" lvl="1" indent="0">
              <a:buNone/>
            </a:pPr>
            <a:r>
              <a:rPr lang="sk-SK" sz="1800" b="1" dirty="0">
                <a:solidFill>
                  <a:srgbClr val="006666"/>
                </a:solidFill>
              </a:rPr>
              <a:t>Čím širšie rozpätie,</a:t>
            </a:r>
          </a:p>
          <a:p>
            <a:pPr marL="400050" lvl="1" indent="0">
              <a:buNone/>
            </a:pPr>
            <a:r>
              <a:rPr lang="sk-SK" sz="1800" b="1" dirty="0">
                <a:solidFill>
                  <a:srgbClr val="006666"/>
                </a:solidFill>
              </a:rPr>
              <a:t>tým presnejší </a:t>
            </a:r>
            <a:r>
              <a:rPr lang="sk-SK" sz="1800" b="1" dirty="0" err="1">
                <a:solidFill>
                  <a:srgbClr val="006666"/>
                </a:solidFill>
              </a:rPr>
              <a:t>klasifikátor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sk-SK" sz="1800" b="1" dirty="0">
                <a:solidFill>
                  <a:srgbClr val="006666"/>
                </a:solidFill>
              </a:rPr>
              <a:t>na testovacích dátach!</a:t>
            </a:r>
          </a:p>
          <a:p>
            <a:pPr marL="400050" lvl="1" indent="0">
              <a:buNone/>
            </a:pPr>
            <a:r>
              <a:rPr lang="sk-SK" sz="1800" dirty="0"/>
              <a:t>PREČO?</a:t>
            </a: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112ACC4E-7633-493C-9B8B-0A40A42B1C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77" y="1417639"/>
            <a:ext cx="5562603" cy="48209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64891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  <a:endParaRPr lang="en-GB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40890" y="1516936"/>
            <a:ext cx="3819832" cy="489405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Dôležité sú príklady najbližšie od separujúcej </a:t>
            </a:r>
            <a:r>
              <a:rPr lang="sk-SK" sz="1800" dirty="0" err="1"/>
              <a:t>hyper</a:t>
            </a:r>
            <a:r>
              <a:rPr lang="sk-SK" sz="1800" dirty="0"/>
              <a:t>-plochy na prerušovaných čiarach (indikujú </a:t>
            </a:r>
            <a:r>
              <a:rPr lang="sk-SK" sz="1800" b="1" dirty="0">
                <a:solidFill>
                  <a:srgbClr val="7E0000"/>
                </a:solidFill>
              </a:rPr>
              <a:t>rozpätie</a:t>
            </a:r>
            <a:r>
              <a:rPr lang="sk-SK" sz="1800" dirty="0"/>
              <a:t>, alebo šírku okrajov.</a:t>
            </a:r>
          </a:p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Tieto </a:t>
            </a:r>
            <a:r>
              <a:rPr lang="sk-SK" sz="1800" dirty="0" err="1"/>
              <a:t>trénovacie</a:t>
            </a:r>
            <a:r>
              <a:rPr lang="sk-SK" sz="1800" dirty="0"/>
              <a:t> príklady sú reprezentované vektormi, ktoré vychádzajú z okrajov a smerujú k separujúcej </a:t>
            </a:r>
            <a:r>
              <a:rPr lang="sk-SK" sz="1800" dirty="0" err="1"/>
              <a:t>hyper</a:t>
            </a:r>
            <a:r>
              <a:rPr lang="sk-SK" sz="1800" dirty="0"/>
              <a:t>-ploche a nazývame ich </a:t>
            </a:r>
            <a:r>
              <a:rPr lang="sk-SK" sz="1800" b="1" dirty="0">
                <a:solidFill>
                  <a:srgbClr val="7E0000"/>
                </a:solidFill>
              </a:rPr>
              <a:t>podporné vektory. </a:t>
            </a:r>
          </a:p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Ak sa tieto </a:t>
            </a:r>
            <a:r>
              <a:rPr lang="sk-SK" sz="1800" dirty="0" err="1"/>
              <a:t>trénovacie</a:t>
            </a:r>
            <a:r>
              <a:rPr lang="sk-SK" sz="1800" dirty="0"/>
              <a:t> príklady posunú hoci máličko, posunie sa aj poloha </a:t>
            </a:r>
            <a:r>
              <a:rPr lang="sk-SK" sz="1800" dirty="0" err="1"/>
              <a:t>hyperplochy</a:t>
            </a:r>
            <a:r>
              <a:rPr lang="sk-SK" sz="1800" dirty="0"/>
              <a:t> maximálneho rozpätia (pri iných TP to neplatí).</a:t>
            </a:r>
          </a:p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b="1" dirty="0">
                <a:solidFill>
                  <a:srgbClr val="006666"/>
                </a:solidFill>
              </a:rPr>
              <a:t>Nevýhoda - poloha </a:t>
            </a:r>
            <a:r>
              <a:rPr lang="sk-SK" sz="1800" b="1" dirty="0" err="1">
                <a:solidFill>
                  <a:srgbClr val="006666"/>
                </a:solidFill>
              </a:rPr>
              <a:t>hyper</a:t>
            </a:r>
            <a:r>
              <a:rPr lang="sk-SK" sz="1800" b="1" dirty="0">
                <a:solidFill>
                  <a:srgbClr val="006666"/>
                </a:solidFill>
              </a:rPr>
              <a:t>-plochy maximálneho rozpätia závisí na malom počte dôležitých pozorovaní – od ktorých smerujú podporné vektory. </a:t>
            </a:r>
            <a:endParaRPr lang="sk-SK" sz="1500" b="1" dirty="0">
              <a:solidFill>
                <a:srgbClr val="006666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37029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94968" y="1094014"/>
            <a:ext cx="8731045" cy="54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Ilustrácia citlivosti </a:t>
            </a:r>
            <a:r>
              <a:rPr lang="sk-SK" sz="2000" dirty="0" err="1"/>
              <a:t>klasifikátora</a:t>
            </a:r>
            <a:r>
              <a:rPr lang="sk-SK" sz="2000" dirty="0"/>
              <a:t> maximálneho rozpätia na zmenu polohy individuálnych pozorovaní </a:t>
            </a:r>
            <a:r>
              <a:rPr lang="sk-SK" altLang="sk-SK" sz="2000" dirty="0"/>
              <a:t> </a:t>
            </a: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sk-SK" sz="1800" dirty="0"/>
              <a:t>Stačí pridať jeden nový TP a poloha </a:t>
            </a:r>
            <a:r>
              <a:rPr lang="sk-SK" sz="1800" dirty="0" err="1"/>
              <a:t>hyper</a:t>
            </a:r>
            <a:r>
              <a:rPr lang="sk-SK" sz="1800" dirty="0"/>
              <a:t>-plochy sa pootočí o takmer 40 stupňov. Nová </a:t>
            </a:r>
            <a:r>
              <a:rPr lang="sk-SK" sz="1800" dirty="0" err="1"/>
              <a:t>hyper</a:t>
            </a:r>
            <a:r>
              <a:rPr lang="sk-SK" sz="1800" dirty="0"/>
              <a:t>-plocha je menej uspokojujúca, lebo má tenšie rozpätie.</a:t>
            </a:r>
            <a:endParaRPr lang="en-US" altLang="sk-SK" sz="1800" kern="0" dirty="0"/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F8D9701-FB55-4673-A142-98382F012C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1818968"/>
            <a:ext cx="8052619" cy="3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3866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0F63F6-13B3-524F-B3CC-0934E54702EB}" vid="{1E97BBC5-A21D-794C-A0AA-D9BFD86C7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01definicia SU</Template>
  <TotalTime>1783</TotalTime>
  <Words>1230</Words>
  <Application>Microsoft Office PowerPoint</Application>
  <PresentationFormat>Prezentácia na obrazovke (4:3)</PresentationFormat>
  <Paragraphs>211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Motív Office</vt:lpstr>
      <vt:lpstr>SVM (Support Vectors Machines) Stroje podporných vektorov</vt:lpstr>
      <vt:lpstr>SVM – Support Vector Machines </vt:lpstr>
      <vt:lpstr>SVM – Support Vector Machines </vt:lpstr>
      <vt:lpstr>SVM – Úvod</vt:lpstr>
      <vt:lpstr>SVM – Úvod</vt:lpstr>
      <vt:lpstr>Klasifikátor maximálneho rozpätia</vt:lpstr>
      <vt:lpstr>Klasifikátor maximálneho rozpätia</vt:lpstr>
      <vt:lpstr>Klasifikátor maximálneho rozpätia</vt:lpstr>
      <vt:lpstr>Klasifikátor maximálneho rozpätia</vt:lpstr>
      <vt:lpstr>Klasifikátor mäkkých okrajov</vt:lpstr>
      <vt:lpstr>Klasifikátor mäkkých okrajov</vt:lpstr>
      <vt:lpstr>Klasifikátor s nelineárnou rozhodovacou hranicou</vt:lpstr>
      <vt:lpstr>Stroj podporných vektorov</vt:lpstr>
      <vt:lpstr>SVM Model</vt:lpstr>
      <vt:lpstr>SVM – šírka separačného pásu</vt:lpstr>
      <vt:lpstr>SVM - optimalizácia</vt:lpstr>
      <vt:lpstr>SVM - optimalizácia</vt:lpstr>
      <vt:lpstr>Kernelova metóda</vt:lpstr>
      <vt:lpstr>Kernelova metóda</vt:lpstr>
      <vt:lpstr>Kernelova metóda</vt:lpstr>
      <vt:lpstr>SVM diskusia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Definícia strojového učenia</dc:title>
  <dc:creator>Kristína Machová</dc:creator>
  <cp:lastModifiedBy>Kristina Machova</cp:lastModifiedBy>
  <cp:revision>163</cp:revision>
  <cp:lastPrinted>2018-02-04T19:03:19Z</cp:lastPrinted>
  <dcterms:created xsi:type="dcterms:W3CDTF">2021-02-12T15:36:07Z</dcterms:created>
  <dcterms:modified xsi:type="dcterms:W3CDTF">2023-03-21T16:00:46Z</dcterms:modified>
</cp:coreProperties>
</file>