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2" r:id="rId3"/>
    <p:sldId id="367" r:id="rId4"/>
    <p:sldId id="376" r:id="rId5"/>
    <p:sldId id="377" r:id="rId6"/>
    <p:sldId id="378" r:id="rId7"/>
    <p:sldId id="379" r:id="rId8"/>
    <p:sldId id="348" r:id="rId9"/>
    <p:sldId id="380" r:id="rId10"/>
    <p:sldId id="37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27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Prahové definície triedy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wmf"/><Relationship Id="rId7" Type="http://schemas.openxmlformats.org/officeDocument/2006/relationships/image" Target="../media/image17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Prahové definície triedy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HCT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8895"/>
            <a:ext cx="8229600" cy="456342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sk-SK" altLang="en-US" sz="1800" i="1" dirty="0"/>
              <a:t>Vstupy:		</a:t>
            </a:r>
            <a:r>
              <a:rPr lang="sk-SK" altLang="sk-SK" sz="1800" b="1" i="1" dirty="0"/>
              <a:t>PSET</a:t>
            </a:r>
            <a:r>
              <a:rPr lang="sk-SK" altLang="sk-SK" sz="1800" i="1" dirty="0"/>
              <a:t>...množina pozitívnych </a:t>
            </a:r>
            <a:r>
              <a:rPr lang="sk-SK" altLang="sk-SK" sz="1800" i="1" dirty="0" err="1"/>
              <a:t>trénovacích</a:t>
            </a:r>
            <a:r>
              <a:rPr lang="sk-SK" altLang="sk-SK" sz="1800" i="1" dirty="0"/>
              <a:t> príkladov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en-US" altLang="sk-SK" sz="1800" i="1" dirty="0"/>
              <a:t>	</a:t>
            </a:r>
            <a:r>
              <a:rPr lang="sk-SK" altLang="sk-SK" sz="1800" i="1" dirty="0"/>
              <a:t>		</a:t>
            </a:r>
            <a:r>
              <a:rPr lang="sk-SK" altLang="sk-SK" sz="1800" b="1" i="1" dirty="0"/>
              <a:t>NSET</a:t>
            </a:r>
            <a:r>
              <a:rPr lang="sk-SK" altLang="sk-SK" sz="1800" i="1" dirty="0"/>
              <a:t>...množina negatívnych </a:t>
            </a:r>
            <a:r>
              <a:rPr lang="sk-SK" altLang="sk-SK" sz="1800" i="1" dirty="0" err="1"/>
              <a:t>trénovacích</a:t>
            </a:r>
            <a:r>
              <a:rPr lang="sk-SK" altLang="sk-SK" sz="1800" i="1" dirty="0"/>
              <a:t> príkladov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en-US" altLang="sk-SK" sz="1800" i="1" dirty="0"/>
              <a:t>	</a:t>
            </a:r>
            <a:r>
              <a:rPr lang="sk-SK" altLang="sk-SK" sz="1800" i="1" dirty="0"/>
              <a:t>	</a:t>
            </a:r>
            <a:r>
              <a:rPr lang="sk-SK" altLang="sk-SK" sz="1800" b="1" i="1" dirty="0"/>
              <a:t>ATTS</a:t>
            </a:r>
            <a:r>
              <a:rPr lang="sk-SK" altLang="sk-SK" sz="1800" i="1" dirty="0"/>
              <a:t>...množina nominálnych atribútov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dirty="0"/>
              <a:t>Výstupy:</a:t>
            </a:r>
            <a:r>
              <a:rPr lang="sk-SK" altLang="sk-SK" sz="1800" i="1" dirty="0"/>
              <a:t>		</a:t>
            </a:r>
            <a:r>
              <a:rPr lang="en-US" altLang="sk-SK" sz="1800" b="1" i="1" dirty="0"/>
              <a:t>T</a:t>
            </a:r>
            <a:r>
              <a:rPr lang="sk-SK" altLang="sk-SK" sz="1800" b="1" i="1" dirty="0" err="1"/>
              <a:t>abuľka</a:t>
            </a:r>
            <a:r>
              <a:rPr lang="sk-SK" altLang="sk-SK" sz="1800" b="1" i="1" dirty="0"/>
              <a:t> kritérií</a:t>
            </a:r>
            <a:r>
              <a:rPr lang="sk-SK" altLang="sk-SK" sz="1800" i="1" dirty="0"/>
              <a:t> na klasifikáciu nových príkladov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Parameter:	</a:t>
            </a:r>
            <a:r>
              <a:rPr lang="sk-SK" altLang="sk-SK" sz="1800" b="1" i="1" dirty="0" err="1"/>
              <a:t>Beam-Size</a:t>
            </a:r>
            <a:r>
              <a:rPr lang="sk-SK" altLang="sk-SK" sz="1800" i="1" dirty="0"/>
              <a:t> počet popisov pojmov na novej úrovni</a:t>
            </a:r>
          </a:p>
          <a:p>
            <a:pPr eaLnBrk="1" hangingPunct="1"/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Procedúra:	</a:t>
            </a:r>
            <a:r>
              <a:rPr lang="sk-SK" altLang="sk-SK" sz="1800" b="1" i="1" dirty="0" err="1"/>
              <a:t>hct</a:t>
            </a:r>
            <a:r>
              <a:rPr lang="sk-SK" altLang="sk-SK" sz="1800" b="1" i="1" dirty="0"/>
              <a:t>(PSET,NSET,ATTS)</a:t>
            </a:r>
          </a:p>
          <a:p>
            <a:pPr marL="0" indent="0" eaLnBrk="1" hangingPunct="1">
              <a:buNone/>
            </a:pPr>
            <a:r>
              <a:rPr lang="sk-SK" altLang="sk-SK" sz="1800" i="1" dirty="0"/>
              <a:t>Inicializácia:</a:t>
            </a:r>
          </a:p>
          <a:p>
            <a:pPr marL="0" indent="0" eaLnBrk="1" hangingPunct="1">
              <a:buNone/>
            </a:pPr>
            <a:r>
              <a:rPr lang="sk-SK" altLang="sk-SK" sz="1800" b="1" i="1" dirty="0"/>
              <a:t>	</a:t>
            </a:r>
            <a:r>
              <a:rPr lang="sk-SK" altLang="sk-SK" sz="1800" i="1" dirty="0"/>
              <a:t>nech etalón </a:t>
            </a:r>
            <a:r>
              <a:rPr lang="sk-SK" altLang="sk-SK" sz="1800" b="1" i="1" dirty="0"/>
              <a:t>E</a:t>
            </a:r>
            <a:r>
              <a:rPr lang="sk-SK" altLang="sk-SK" sz="1800" i="1" dirty="0"/>
              <a:t> je množinou najfrekventovanejších hodnôt v </a:t>
            </a:r>
            <a:r>
              <a:rPr lang="sk-SK" altLang="sk-SK" sz="1800" b="1" i="1" dirty="0"/>
              <a:t>PSET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pre každý z atribútov v </a:t>
            </a:r>
            <a:r>
              <a:rPr lang="sk-SK" altLang="sk-SK" sz="1800" b="1" i="1" dirty="0"/>
              <a:t>ATTS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nech inicializačná prahová hodnota </a:t>
            </a:r>
            <a:r>
              <a:rPr lang="sk-SK" altLang="sk-SK" sz="1800" b="1" i="1" dirty="0"/>
              <a:t>T</a:t>
            </a:r>
            <a:r>
              <a:rPr lang="sk-SK" altLang="sk-SK" sz="1800" i="1" dirty="0"/>
              <a:t> = veľkosť </a:t>
            </a:r>
            <a:r>
              <a:rPr lang="sk-SK" altLang="sk-SK" sz="1800" b="1" i="1" dirty="0"/>
              <a:t>ATTS</a:t>
            </a:r>
            <a:r>
              <a:rPr lang="sk-SK" altLang="sk-SK" sz="1800" i="1" dirty="0"/>
              <a:t> (počet atribútov)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nech inicializačná množina hypotéz </a:t>
            </a:r>
            <a:r>
              <a:rPr lang="sk-SK" altLang="sk-SK" sz="1800" b="1" i="1" dirty="0"/>
              <a:t>HSET={[</a:t>
            </a:r>
            <a:r>
              <a:rPr lang="sk-SK" altLang="sk-SK" sz="1800" b="1" i="1" dirty="0" err="1"/>
              <a:t>T_z_E</a:t>
            </a:r>
            <a:r>
              <a:rPr lang="sk-SK" altLang="sk-SK" sz="1800" b="1" i="1" dirty="0"/>
              <a:t>]}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b="1" i="1" dirty="0"/>
              <a:t>	</a:t>
            </a:r>
            <a:r>
              <a:rPr lang="sk-SK" altLang="sk-SK" sz="1800" b="1" i="1" dirty="0" err="1"/>
              <a:t>htc-aux</a:t>
            </a:r>
            <a:r>
              <a:rPr lang="sk-SK" altLang="sk-SK" sz="1800" b="1" i="1" dirty="0"/>
              <a:t>(PSET,NSET,E,{},HSET</a:t>
            </a:r>
            <a:r>
              <a:rPr lang="sk-SK" altLang="sk-SK" sz="1800" i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8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HCT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988"/>
            <a:ext cx="8229600" cy="518301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sk-SK" altLang="sk-SK" sz="1600" b="1" i="1" dirty="0" err="1"/>
              <a:t>htc-aux</a:t>
            </a:r>
            <a:r>
              <a:rPr lang="sk-SK" altLang="sk-SK" sz="1600" b="1" i="1" dirty="0"/>
              <a:t>(PSET,NSET,E,CLOSED-SET,HSET)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nech </a:t>
            </a:r>
            <a:r>
              <a:rPr lang="sk-SK" altLang="sk-SK" sz="1600" b="1" i="1" dirty="0"/>
              <a:t>OPEN-SET={}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 err="1"/>
              <a:t>for</a:t>
            </a:r>
            <a:r>
              <a:rPr lang="sk-SK" altLang="sk-SK" sz="1600" i="1" dirty="0"/>
              <a:t>	každý pojem </a:t>
            </a:r>
            <a:r>
              <a:rPr lang="sk-SK" altLang="sk-SK" sz="1600" b="1" i="1" dirty="0"/>
              <a:t>H</a:t>
            </a:r>
            <a:r>
              <a:rPr lang="sk-SK" altLang="sk-SK" sz="1600" i="1" dirty="0"/>
              <a:t> v </a:t>
            </a:r>
            <a:r>
              <a:rPr lang="sk-SK" altLang="sk-SK" sz="1600" b="1" i="1" dirty="0"/>
              <a:t>HSET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	</a:t>
            </a:r>
            <a:r>
              <a:rPr lang="sk-SK" altLang="sk-SK" sz="1600" i="1" dirty="0">
                <a:solidFill>
                  <a:srgbClr val="006666"/>
                </a:solidFill>
              </a:rPr>
              <a:t>nech </a:t>
            </a:r>
            <a:r>
              <a:rPr lang="sk-SK" altLang="sk-SK" sz="1600" b="1" i="1" dirty="0">
                <a:solidFill>
                  <a:srgbClr val="006666"/>
                </a:solidFill>
              </a:rPr>
              <a:t>SPECS</a:t>
            </a:r>
            <a:r>
              <a:rPr lang="sk-SK" altLang="sk-SK" sz="1600" i="1" dirty="0">
                <a:solidFill>
                  <a:srgbClr val="006666"/>
                </a:solidFill>
              </a:rPr>
              <a:t> je najšpecifickejšie zovšeobecnenie </a:t>
            </a:r>
            <a:r>
              <a:rPr lang="sk-SK" altLang="sk-SK" sz="1600" b="1" i="1" dirty="0">
                <a:solidFill>
                  <a:srgbClr val="006666"/>
                </a:solidFill>
              </a:rPr>
              <a:t>H</a:t>
            </a:r>
            <a:endParaRPr lang="cs-CZ" altLang="sk-SK" sz="1600" dirty="0">
              <a:solidFill>
                <a:srgbClr val="006666"/>
              </a:solidFill>
            </a:endParaRPr>
          </a:p>
          <a:p>
            <a:pPr marL="0" indent="0" eaLnBrk="1" hangingPunct="1">
              <a:buNone/>
            </a:pPr>
            <a:r>
              <a:rPr lang="sk-SK" altLang="sk-SK" sz="1600" i="1" dirty="0"/>
              <a:t>	nech </a:t>
            </a:r>
            <a:r>
              <a:rPr lang="sk-SK" altLang="sk-SK" sz="1600" b="1" i="1" dirty="0"/>
              <a:t>NEWSET={}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	</a:t>
            </a:r>
            <a:r>
              <a:rPr lang="sk-SK" altLang="sk-SK" sz="1600" b="1" i="1" dirty="0" err="1"/>
              <a:t>for</a:t>
            </a:r>
            <a:r>
              <a:rPr lang="sk-SK" altLang="sk-SK" sz="1600" i="1" dirty="0"/>
              <a:t>	každý špecifikovaný pojem </a:t>
            </a:r>
            <a:r>
              <a:rPr lang="sk-SK" altLang="sk-SK" sz="1600" b="1" i="1" dirty="0"/>
              <a:t>S</a:t>
            </a:r>
            <a:r>
              <a:rPr lang="sk-SK" altLang="sk-SK" sz="1600" i="1" dirty="0"/>
              <a:t> v </a:t>
            </a:r>
            <a:r>
              <a:rPr lang="sk-SK" altLang="sk-SK" sz="1600" b="1" i="1" dirty="0"/>
              <a:t>SPECS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		</a:t>
            </a:r>
            <a:r>
              <a:rPr lang="sk-SK" altLang="sk-SK" sz="1600" b="1" i="1" dirty="0" err="1"/>
              <a:t>if</a:t>
            </a:r>
            <a:r>
              <a:rPr lang="sk-SK" altLang="sk-SK" sz="1600" b="1" i="1" dirty="0"/>
              <a:t>	</a:t>
            </a:r>
            <a:r>
              <a:rPr lang="sk-SK" altLang="sk-SK" sz="1600" b="1" i="1" dirty="0" err="1"/>
              <a:t>Score</a:t>
            </a:r>
            <a:r>
              <a:rPr lang="sk-SK" altLang="sk-SK" sz="1600" b="1" i="1" dirty="0"/>
              <a:t> (S,PSET,NSET)&gt;</a:t>
            </a:r>
            <a:r>
              <a:rPr lang="sk-SK" altLang="sk-SK" sz="1600" b="1" i="1" dirty="0" err="1"/>
              <a:t>Score</a:t>
            </a:r>
            <a:r>
              <a:rPr lang="sk-SK" altLang="sk-SK" sz="1600" b="1" i="1" dirty="0"/>
              <a:t> (H,PSET,NSET)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		</a:t>
            </a:r>
            <a:r>
              <a:rPr lang="sk-SK" altLang="sk-SK" sz="1600" b="1" i="1" dirty="0" err="1"/>
              <a:t>then</a:t>
            </a:r>
            <a:r>
              <a:rPr lang="sk-SK" altLang="sk-SK" sz="1600" i="1" dirty="0"/>
              <a:t>	pridaj </a:t>
            </a:r>
            <a:r>
              <a:rPr lang="sk-SK" altLang="sk-SK" sz="1600" b="1" i="1" dirty="0"/>
              <a:t>S</a:t>
            </a:r>
            <a:r>
              <a:rPr lang="sk-SK" altLang="sk-SK" sz="1600" i="1" dirty="0"/>
              <a:t> do </a:t>
            </a:r>
            <a:r>
              <a:rPr lang="sk-SK" altLang="sk-SK" sz="1600" b="1" i="1" dirty="0"/>
              <a:t>NEWSET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/>
              <a:t>		</a:t>
            </a:r>
            <a:r>
              <a:rPr lang="sk-SK" altLang="sk-SK" sz="1600" b="1" i="1" dirty="0" err="1"/>
              <a:t>if</a:t>
            </a:r>
            <a:r>
              <a:rPr lang="sk-SK" altLang="sk-SK" sz="1600" b="1" i="1" dirty="0"/>
              <a:t>	NEW-SET={}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		</a:t>
            </a:r>
            <a:r>
              <a:rPr lang="sk-SK" altLang="sk-SK" sz="1600" b="1" i="1" dirty="0" err="1"/>
              <a:t>then</a:t>
            </a:r>
            <a:r>
              <a:rPr lang="sk-SK" altLang="sk-SK" sz="1600" i="1" dirty="0"/>
              <a:t>	pridaj </a:t>
            </a:r>
            <a:r>
              <a:rPr lang="sk-SK" altLang="sk-SK" sz="1600" b="1" i="1" dirty="0"/>
              <a:t>H</a:t>
            </a:r>
            <a:r>
              <a:rPr lang="sk-SK" altLang="sk-SK" sz="1600" i="1" dirty="0"/>
              <a:t> do </a:t>
            </a:r>
            <a:r>
              <a:rPr lang="sk-SK" altLang="sk-SK" sz="1600" b="1" i="1" dirty="0"/>
              <a:t>CLOSED-SET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en-US" altLang="sk-SK" sz="1600" b="1" i="1" dirty="0"/>
              <a:t>	</a:t>
            </a:r>
            <a:r>
              <a:rPr lang="sk-SK" altLang="sk-SK" sz="1600" b="1" i="1" dirty="0"/>
              <a:t>	</a:t>
            </a:r>
            <a:r>
              <a:rPr lang="sk-SK" altLang="sk-SK" sz="1600" b="1" i="1" dirty="0" err="1"/>
              <a:t>else</a:t>
            </a:r>
            <a:r>
              <a:rPr lang="sk-SK" altLang="sk-SK" sz="1600" i="1" dirty="0"/>
              <a:t>	</a:t>
            </a:r>
            <a:r>
              <a:rPr lang="sk-SK" altLang="sk-SK" sz="1600" b="1" i="1" dirty="0" err="1"/>
              <a:t>for</a:t>
            </a:r>
            <a:r>
              <a:rPr lang="sk-SK" altLang="sk-SK" sz="1600" i="1" dirty="0"/>
              <a:t>	každý pojem </a:t>
            </a:r>
            <a:r>
              <a:rPr lang="sk-SK" altLang="sk-SK" sz="1600" b="1" i="1" dirty="0"/>
              <a:t>S</a:t>
            </a:r>
            <a:r>
              <a:rPr lang="sk-SK" altLang="sk-SK" sz="1600" i="1" dirty="0"/>
              <a:t> v </a:t>
            </a:r>
            <a:r>
              <a:rPr lang="sk-SK" altLang="sk-SK" sz="1600" b="1" i="1" dirty="0"/>
              <a:t>NEW-SET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en-US" altLang="sk-SK" sz="1600" i="1" dirty="0"/>
              <a:t>			</a:t>
            </a:r>
            <a:r>
              <a:rPr lang="sk-SK" altLang="sk-SK" sz="1600" i="1" dirty="0"/>
              <a:t>	pridaj </a:t>
            </a:r>
            <a:r>
              <a:rPr lang="sk-SK" altLang="sk-SK" sz="1600" b="1" i="1" dirty="0"/>
              <a:t>S</a:t>
            </a:r>
            <a:r>
              <a:rPr lang="sk-SK" altLang="sk-SK" sz="1600" i="1" dirty="0"/>
              <a:t> do </a:t>
            </a:r>
            <a:r>
              <a:rPr lang="sk-SK" altLang="sk-SK" sz="1600" b="1" i="1" dirty="0"/>
              <a:t>OPEN-SET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 err="1"/>
              <a:t>if</a:t>
            </a:r>
            <a:r>
              <a:rPr lang="sk-SK" altLang="sk-SK" sz="1600" b="1" i="1" dirty="0"/>
              <a:t>	OPEN-SET={}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 err="1"/>
              <a:t>then</a:t>
            </a:r>
            <a:r>
              <a:rPr lang="sk-SK" altLang="sk-SK" sz="1600" i="1" dirty="0"/>
              <a:t>	vráť člena s najvyšším skóre v </a:t>
            </a:r>
            <a:r>
              <a:rPr lang="sk-SK" altLang="sk-SK" sz="1600" b="1" i="1" dirty="0"/>
              <a:t>CLOSED-SET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 err="1"/>
              <a:t>else</a:t>
            </a:r>
            <a:r>
              <a:rPr lang="sk-SK" altLang="sk-SK" sz="1600" i="1" dirty="0"/>
              <a:t>	nech </a:t>
            </a:r>
            <a:r>
              <a:rPr lang="sk-SK" altLang="sk-SK" sz="1600" b="1" i="1" dirty="0"/>
              <a:t>BEST-SET</a:t>
            </a:r>
            <a:r>
              <a:rPr lang="sk-SK" altLang="sk-SK" sz="1600" i="1" dirty="0"/>
              <a:t> je </a:t>
            </a:r>
            <a:r>
              <a:rPr lang="sk-SK" altLang="sk-SK" sz="1600" b="1" i="1" dirty="0" err="1"/>
              <a:t>Beam-Size</a:t>
            </a:r>
            <a:r>
              <a:rPr lang="sk-SK" altLang="sk-SK" sz="1600" i="1" dirty="0"/>
              <a:t> počet najvyššie skórovaných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i="1" dirty="0"/>
              <a:t>členov zjednotenia </a:t>
            </a:r>
            <a:r>
              <a:rPr lang="sk-SK" altLang="sk-SK" sz="1600" b="1" i="1" dirty="0"/>
              <a:t>OPEN-SET</a:t>
            </a:r>
            <a:r>
              <a:rPr lang="sk-SK" altLang="sk-SK" sz="1600" i="1" dirty="0"/>
              <a:t> a </a:t>
            </a:r>
            <a:r>
              <a:rPr lang="sk-SK" altLang="sk-SK" sz="1600" b="1" i="1" dirty="0"/>
              <a:t>CLOSED-SET</a:t>
            </a:r>
            <a:endParaRPr lang="cs-CZ" altLang="sk-SK" sz="1600" dirty="0"/>
          </a:p>
          <a:p>
            <a:pPr marL="0" indent="0" eaLnBrk="1" hangingPunct="1">
              <a:buNone/>
            </a:pPr>
            <a:r>
              <a:rPr lang="sk-SK" altLang="sk-SK" sz="1600" b="1" i="1" dirty="0" err="1"/>
              <a:t>hct-aux</a:t>
            </a:r>
            <a:r>
              <a:rPr lang="sk-SK" altLang="sk-SK" sz="1600" b="1" i="1" dirty="0"/>
              <a:t>(PSET,NSET,E,CLOSED-SET,OPEN-SET)</a:t>
            </a: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51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Lineárnej prahovej jednotky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4000" y="1145658"/>
            <a:ext cx="8703188" cy="5204342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006666"/>
                </a:solidFill>
              </a:rPr>
              <a:t>LTU – </a:t>
            </a:r>
            <a:r>
              <a:rPr lang="sk-SK" sz="2000" b="1" baseline="0" dirty="0" err="1">
                <a:solidFill>
                  <a:srgbClr val="006666"/>
                </a:solidFill>
              </a:rPr>
              <a:t>Linear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  <a:r>
              <a:rPr lang="sk-SK" sz="2000" b="1" baseline="0" dirty="0" err="1">
                <a:solidFill>
                  <a:srgbClr val="006666"/>
                </a:solidFill>
              </a:rPr>
              <a:t>Threshold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  <a:r>
              <a:rPr lang="sk-SK" sz="2000" b="1" baseline="0" dirty="0" err="1">
                <a:solidFill>
                  <a:srgbClr val="006666"/>
                </a:solidFill>
              </a:rPr>
              <a:t>Unit</a:t>
            </a:r>
            <a:r>
              <a:rPr lang="sk-SK" sz="2000" b="1" dirty="0">
                <a:solidFill>
                  <a:srgbClr val="006666"/>
                </a:solidFill>
              </a:rPr>
              <a:t> </a:t>
            </a:r>
            <a:r>
              <a:rPr lang="sk-SK" sz="2000" baseline="0" dirty="0"/>
              <a:t>v preklade </a:t>
            </a:r>
            <a:r>
              <a:rPr lang="sk-SK" sz="2000" b="1" baseline="0" dirty="0">
                <a:solidFill>
                  <a:srgbClr val="7E0000"/>
                </a:solidFill>
              </a:rPr>
              <a:t>Lineárna prahová jednotka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Každý atribút má priradenú váhu </a:t>
            </a:r>
            <a:r>
              <a:rPr lang="sk-SK" sz="2000" b="1" baseline="0" dirty="0"/>
              <a:t>w</a:t>
            </a:r>
            <a:r>
              <a:rPr lang="sk-SK" sz="2000" baseline="0" dirty="0"/>
              <a:t>, ktorá určuje </a:t>
            </a:r>
            <a:r>
              <a:rPr lang="sk-SK" sz="2000" b="1" baseline="0" dirty="0">
                <a:solidFill>
                  <a:srgbClr val="7E0000"/>
                </a:solidFill>
              </a:rPr>
              <a:t>stupeň jeho relevancie </a:t>
            </a:r>
            <a:r>
              <a:rPr lang="sk-SK" sz="2000" baseline="0" dirty="0"/>
              <a:t>ku predikovanej triede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Reprezentácia</a:t>
            </a:r>
            <a:r>
              <a:rPr lang="sk-SK" altLang="sk-SK" sz="2000" baseline="0" dirty="0"/>
              <a:t>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="1" baseline="0" dirty="0">
                <a:solidFill>
                  <a:srgbClr val="7E0000"/>
                </a:solidFill>
              </a:rPr>
              <a:t>IF w</a:t>
            </a:r>
            <a:r>
              <a:rPr lang="sk-SK" altLang="sk-SK" sz="2000" b="1" baseline="-25000" dirty="0">
                <a:solidFill>
                  <a:srgbClr val="7E0000"/>
                </a:solidFill>
              </a:rPr>
              <a:t>1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x</a:t>
            </a:r>
            <a:r>
              <a:rPr lang="sk-SK" altLang="sk-SK" sz="2000" b="1" baseline="-25000" dirty="0">
                <a:solidFill>
                  <a:srgbClr val="7E0000"/>
                </a:solidFill>
              </a:rPr>
              <a:t>1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+ w</a:t>
            </a:r>
            <a:r>
              <a:rPr lang="sk-SK" altLang="sk-SK" sz="2000" b="1" baseline="-25000" dirty="0">
                <a:solidFill>
                  <a:srgbClr val="7E0000"/>
                </a:solidFill>
              </a:rPr>
              <a:t>2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x</a:t>
            </a:r>
            <a:r>
              <a:rPr lang="sk-SK" altLang="sk-SK" sz="2000" b="1" baseline="-25000" dirty="0">
                <a:solidFill>
                  <a:srgbClr val="7E0000"/>
                </a:solidFill>
              </a:rPr>
              <a:t>2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+ ... +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w</a:t>
            </a:r>
            <a:r>
              <a:rPr lang="sk-SK" altLang="sk-SK" sz="2000" b="1" baseline="-25000" dirty="0" err="1">
                <a:solidFill>
                  <a:srgbClr val="7E0000"/>
                </a:solidFill>
              </a:rPr>
              <a:t>N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x</a:t>
            </a:r>
            <a:r>
              <a:rPr lang="sk-SK" altLang="sk-SK" sz="2000" b="1" baseline="-25000" dirty="0" err="1">
                <a:solidFill>
                  <a:srgbClr val="7E0000"/>
                </a:solidFill>
              </a:rPr>
              <a:t>N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&lt; w</a:t>
            </a:r>
            <a:r>
              <a:rPr lang="sk-SK" altLang="sk-SK" sz="2000" b="1" baseline="-25000" dirty="0">
                <a:solidFill>
                  <a:srgbClr val="7E0000"/>
                </a:solidFill>
              </a:rPr>
              <a:t>0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THEN Trieda</a:t>
            </a:r>
            <a:r>
              <a:rPr lang="sk-SK" altLang="sk-SK" sz="2000" baseline="0" dirty="0"/>
              <a:t> </a:t>
            </a:r>
            <a:r>
              <a:rPr lang="en-US" altLang="sk-SK" sz="2000" baseline="0" dirty="0"/>
              <a:t>(</a:t>
            </a:r>
            <a:r>
              <a:rPr lang="sk-SK" altLang="sk-SK" sz="2000" b="1" baseline="0" dirty="0"/>
              <a:t>N</a:t>
            </a:r>
            <a:r>
              <a:rPr lang="sk-SK" altLang="sk-SK" sz="2000" baseline="0" dirty="0"/>
              <a:t> je počet atribútov </a:t>
            </a:r>
            <a:r>
              <a:rPr lang="sk-SK" altLang="sk-SK" sz="2000" b="1" baseline="0" dirty="0"/>
              <a:t>X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Príklad v 3- dimenzionálnom priestore: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IF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	THEN 	CH (chorá bunka)</a:t>
            </a:r>
          </a:p>
          <a:p>
            <a:pPr marL="0" indent="0" eaLnBrk="1" hangingPunct="1">
              <a:buNone/>
            </a:pPr>
            <a:endParaRPr lang="sk-SK" altLang="sk-SK" sz="2000" baseline="0" dirty="0">
              <a:solidFill>
                <a:srgbClr val="006666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Najjednoduchšia LTU v 2-rozmernom  priestore príznakov je reprezentovaná </a:t>
            </a:r>
            <a:r>
              <a:rPr lang="sk-SK" altLang="sk-SK" sz="2000" b="1" baseline="0" dirty="0"/>
              <a:t>priamkou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="1" baseline="0" dirty="0">
                <a:solidFill>
                  <a:srgbClr val="7E0000"/>
                </a:solidFill>
              </a:rPr>
              <a:t>LTU separuje negatívne a pozitívne príklady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a</a:t>
            </a:r>
            <a:r>
              <a:rPr lang="sk-SK" altLang="sk-SK" sz="2000" baseline="0" dirty="0"/>
              <a:t>by LTU uspela, priestor príkladov musí byť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lineárne separovateľný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Použitie</a:t>
            </a:r>
            <a:r>
              <a:rPr lang="sk-SK" altLang="sk-SK" sz="2000" baseline="0" dirty="0"/>
              <a:t>: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	nový príklad je zaradený do triedy</a:t>
            </a:r>
            <a:r>
              <a:rPr lang="sk-SK" altLang="sk-SK" sz="2000" dirty="0"/>
              <a:t> v THEN časti, ak </a:t>
            </a:r>
            <a:r>
              <a:rPr lang="sk-SK" altLang="sk-SK" sz="2000" baseline="0" dirty="0"/>
              <a:t>spĺňa nerovnicu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</a:t>
            </a:r>
            <a:r>
              <a:rPr lang="sk-SK" altLang="sk-SK" sz="2000" baseline="0" dirty="0"/>
              <a:t>v IF časti pravidla</a:t>
            </a:r>
            <a:endParaRPr lang="sk-SK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3F6A64-9339-4D32-B918-27FF24DD27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109771"/>
              </p:ext>
            </p:extLst>
          </p:nvPr>
        </p:nvGraphicFramePr>
        <p:xfrm>
          <a:off x="1701927" y="3078163"/>
          <a:ext cx="64087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3644900" imgH="203200" progId="Equation.3">
                  <p:embed/>
                </p:oleObj>
              </mc:Choice>
              <mc:Fallback>
                <p:oleObj name="Rovnica" r:id="rId2" imgW="3644900" imgH="2032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0318C513-557B-4D0F-9CC5-64F49601F6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927" y="3078163"/>
                        <a:ext cx="640873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34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LTU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999" y="1145658"/>
            <a:ext cx="8703187" cy="241361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006666"/>
                </a:solidFill>
              </a:rPr>
              <a:t>Naučiť model reprezentovaný LTU </a:t>
            </a:r>
            <a:r>
              <a:rPr lang="sk-SK" sz="2000" baseline="0" dirty="0"/>
              <a:t>v znamená naučiť kombináciu váh </a:t>
            </a:r>
            <a:r>
              <a:rPr lang="sk-SK" sz="2000" b="1" baseline="0" dirty="0"/>
              <a:t>w</a:t>
            </a:r>
            <a:r>
              <a:rPr lang="sk-SK" sz="2000" b="1" baseline="-25000" dirty="0"/>
              <a:t>0</a:t>
            </a:r>
            <a:r>
              <a:rPr lang="sk-SK" sz="2000" b="1" baseline="0" dirty="0"/>
              <a:t>, w</a:t>
            </a:r>
            <a:r>
              <a:rPr lang="sk-SK" sz="2000" b="1" baseline="-25000" dirty="0"/>
              <a:t>1</a:t>
            </a:r>
            <a:r>
              <a:rPr lang="sk-SK" sz="2000" b="1" baseline="0" dirty="0"/>
              <a:t> ... </a:t>
            </a:r>
            <a:r>
              <a:rPr lang="sk-SK" sz="2000" b="1" baseline="0" dirty="0" err="1"/>
              <a:t>w</a:t>
            </a:r>
            <a:r>
              <a:rPr lang="sk-SK" sz="2000" b="1" baseline="-25000" dirty="0" err="1"/>
              <a:t>N</a:t>
            </a:r>
            <a:endParaRPr lang="sk-SK" sz="2000" b="1" baseline="-250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Vo všeobecnosti – v n dimenzionálnom priestore je LTU reprezentovaná  HYPER – ROVINOU</a:t>
            </a:r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marL="0" indent="0" eaLnBrk="1" hangingPunct="1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0E86288-061E-4925-BBEA-75208F86D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497" y="2138829"/>
            <a:ext cx="6066504" cy="4301300"/>
          </a:xfrm>
          <a:prstGeom prst="rect">
            <a:avLst/>
          </a:prstGeom>
        </p:spPr>
      </p:pic>
      <p:sp>
        <p:nvSpPr>
          <p:cNvPr id="8" name="BlokTextu 7">
            <a:extLst>
              <a:ext uri="{FF2B5EF4-FFF2-40B4-BE49-F238E27FC236}">
                <a16:creationId xmlns:a16="http://schemas.microsoft.com/office/drawing/2014/main" id="{386ED2C3-01FE-4BA6-88CF-352F8EBBE8EB}"/>
              </a:ext>
            </a:extLst>
          </p:cNvPr>
          <p:cNvSpPr txBox="1"/>
          <p:nvPr/>
        </p:nvSpPr>
        <p:spPr>
          <a:xfrm>
            <a:off x="644016" y="2967398"/>
            <a:ext cx="24334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sz="2000" b="1" dirty="0">
                <a:solidFill>
                  <a:srgbClr val="7E0000"/>
                </a:solidFill>
              </a:rPr>
              <a:t>Váhy </a:t>
            </a:r>
            <a:r>
              <a:rPr lang="sk-SK" sz="2000" b="1" baseline="0" dirty="0">
                <a:solidFill>
                  <a:srgbClr val="7E0000"/>
                </a:solidFill>
              </a:rPr>
              <a:t>atribútov </a:t>
            </a:r>
          </a:p>
          <a:p>
            <a:pPr>
              <a:defRPr/>
            </a:pPr>
            <a:r>
              <a:rPr lang="sk-SK" sz="2000" baseline="0" dirty="0"/>
              <a:t>(</a:t>
            </a:r>
            <a:r>
              <a:rPr lang="sk-SK" sz="2000" b="1" baseline="0" dirty="0"/>
              <a:t>w</a:t>
            </a:r>
            <a:r>
              <a:rPr lang="sk-SK" sz="2000" b="1" baseline="-25000" dirty="0"/>
              <a:t>1</a:t>
            </a:r>
            <a:r>
              <a:rPr lang="sk-SK" sz="2000" b="1" baseline="0" dirty="0"/>
              <a:t> ... </a:t>
            </a:r>
            <a:r>
              <a:rPr lang="sk-SK" sz="2000" b="1" baseline="0" dirty="0" err="1"/>
              <a:t>w</a:t>
            </a:r>
            <a:r>
              <a:rPr lang="sk-SK" sz="2000" b="1" baseline="-25000" dirty="0" err="1"/>
              <a:t>N</a:t>
            </a:r>
            <a:r>
              <a:rPr lang="sk-SK" sz="2000" baseline="0" dirty="0"/>
              <a:t>) určujú orientáciu roviny (smernicu)</a:t>
            </a:r>
          </a:p>
          <a:p>
            <a:pPr>
              <a:defRPr/>
            </a:pPr>
            <a:endParaRPr lang="sk-SK" sz="2000" dirty="0"/>
          </a:p>
          <a:p>
            <a:pPr>
              <a:defRPr/>
            </a:pPr>
            <a:r>
              <a:rPr lang="sk-SK" sz="2000" b="1" dirty="0">
                <a:solidFill>
                  <a:srgbClr val="7E0000"/>
                </a:solidFill>
              </a:rPr>
              <a:t>Prahová hodnota </a:t>
            </a:r>
            <a:r>
              <a:rPr lang="sk-SK" sz="2000" dirty="0"/>
              <a:t>(váha </a:t>
            </a:r>
            <a:r>
              <a:rPr lang="sk-SK" sz="2000" b="1" baseline="0" dirty="0"/>
              <a:t>w</a:t>
            </a:r>
            <a:r>
              <a:rPr lang="sk-SK" sz="2000" b="1" baseline="-25000" dirty="0"/>
              <a:t>0</a:t>
            </a:r>
            <a:r>
              <a:rPr lang="sk-SK" sz="2000" dirty="0"/>
              <a:t>) </a:t>
            </a:r>
            <a:r>
              <a:rPr lang="sk-SK" sz="2000" baseline="0" dirty="0"/>
              <a:t> určuje posunutie pozdĺž kolmice na </a:t>
            </a:r>
            <a:r>
              <a:rPr lang="sk-SK" sz="2000" baseline="0" dirty="0" err="1"/>
              <a:t>hyper</a:t>
            </a:r>
            <a:r>
              <a:rPr lang="sk-SK" sz="2000" baseline="0" dirty="0"/>
              <a:t> - rovinu</a:t>
            </a:r>
          </a:p>
        </p:txBody>
      </p:sp>
    </p:spTree>
    <p:extLst>
      <p:ext uri="{BB962C8B-B14F-4D97-AF65-F5344CB8AC3E}">
        <p14:creationId xmlns:p14="http://schemas.microsoft.com/office/powerpoint/2010/main" val="1025723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LTU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5" descr="Obrpp3">
            <a:extLst>
              <a:ext uri="{FF2B5EF4-FFF2-40B4-BE49-F238E27FC236}">
                <a16:creationId xmlns:a16="http://schemas.microsoft.com/office/drawing/2014/main" id="{25C1C460-EC2B-46C5-A6D0-1D49B7E3A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88" y="1730477"/>
            <a:ext cx="6470512" cy="485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999" y="1145658"/>
            <a:ext cx="8703187" cy="116492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 err="1"/>
              <a:t>Konjunktívna</a:t>
            </a:r>
            <a:r>
              <a:rPr lang="sk-SK" sz="2000" baseline="0" dirty="0"/>
              <a:t> definícia triedy (pojmu) je špecifickým prípadom Tabuľky kritérií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Tabuľka kritérií je špecifickým prípadom LTU</a:t>
            </a:r>
            <a:endParaRPr lang="sk-SK" altLang="en-US" sz="2000" baseline="0" dirty="0"/>
          </a:p>
          <a:p>
            <a:pPr marL="0" indent="0" eaLnBrk="1" hangingPunct="1">
              <a:buNone/>
              <a:defRPr/>
            </a:pPr>
            <a:endParaRPr lang="sk-SK" sz="2000" baseline="0" dirty="0"/>
          </a:p>
        </p:txBody>
      </p:sp>
    </p:spTree>
    <p:extLst>
      <p:ext uri="{BB962C8B-B14F-4D97-AF65-F5344CB8AC3E}">
        <p14:creationId xmlns:p14="http://schemas.microsoft.com/office/powerpoint/2010/main" val="1058287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Sférickej prahovej jednotky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4000" y="1145658"/>
            <a:ext cx="8703188" cy="5204342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006666"/>
                </a:solidFill>
              </a:rPr>
              <a:t>STU </a:t>
            </a:r>
            <a:r>
              <a:rPr lang="sk-SK" sz="2000" b="1" baseline="0" dirty="0" err="1">
                <a:solidFill>
                  <a:srgbClr val="006666"/>
                </a:solidFill>
              </a:rPr>
              <a:t>Spheric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  <a:r>
              <a:rPr lang="sk-SK" sz="2000" b="1" baseline="0" dirty="0" err="1">
                <a:solidFill>
                  <a:srgbClr val="006666"/>
                </a:solidFill>
              </a:rPr>
              <a:t>Threshold</a:t>
            </a:r>
            <a:r>
              <a:rPr lang="sk-SK" sz="2000" b="1" baseline="0" dirty="0">
                <a:solidFill>
                  <a:srgbClr val="006666"/>
                </a:solidFill>
              </a:rPr>
              <a:t> </a:t>
            </a:r>
            <a:r>
              <a:rPr lang="sk-SK" sz="2000" b="1" baseline="0" dirty="0" err="1">
                <a:solidFill>
                  <a:srgbClr val="006666"/>
                </a:solidFill>
              </a:rPr>
              <a:t>Unit</a:t>
            </a:r>
            <a:r>
              <a:rPr lang="sk-SK" sz="2000" baseline="0" dirty="0"/>
              <a:t> v preklade </a:t>
            </a:r>
            <a:r>
              <a:rPr lang="sk-SK" sz="2000" b="1" baseline="0" dirty="0"/>
              <a:t>Sférická prahová jednotka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</a:t>
            </a:r>
            <a:r>
              <a:rPr lang="sk-SK" sz="2000" baseline="0" dirty="0"/>
              <a:t>ozitívne príklady sú ohraničené zo všetkých strán tzv. </a:t>
            </a:r>
            <a:r>
              <a:rPr lang="sk-SK" sz="2000" b="1" baseline="0" dirty="0" err="1">
                <a:solidFill>
                  <a:srgbClr val="7E0000"/>
                </a:solidFill>
              </a:rPr>
              <a:t>Hypersférou</a:t>
            </a:r>
            <a:r>
              <a:rPr lang="sk-SK" sz="2000" baseline="0" dirty="0"/>
              <a:t> v </a:t>
            </a:r>
            <a:r>
              <a:rPr lang="sk-SK" sz="2000" b="1" baseline="0" dirty="0"/>
              <a:t>N</a:t>
            </a:r>
            <a:r>
              <a:rPr lang="sk-SK" sz="2000" baseline="0" dirty="0"/>
              <a:t>-dimenzionálnom priestore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 err="1"/>
              <a:t>Hypersféra</a:t>
            </a:r>
            <a:r>
              <a:rPr lang="sk-SK" sz="2000" dirty="0"/>
              <a:t> plní funkciu hranice medzi príkladmi dvoch tried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Priestor príkladov nie je lineárne separovateľný ale musí </a:t>
            </a:r>
            <a:r>
              <a:rPr lang="sk-SK" sz="2000" baseline="0"/>
              <a:t>byť separovateľný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altLang="sk-SK" sz="2000" b="1" baseline="0" dirty="0">
                <a:solidFill>
                  <a:srgbClr val="7E0000"/>
                </a:solidFill>
              </a:rPr>
              <a:t>STU </a:t>
            </a:r>
            <a:r>
              <a:rPr lang="sk-SK" altLang="sk-SK" sz="2000" baseline="0" dirty="0"/>
              <a:t>separuje negatívne a pozitívne príklady tak, že </a:t>
            </a:r>
            <a:r>
              <a:rPr lang="sk-SK" altLang="sk-SK" sz="2000" dirty="0"/>
              <a:t>p</a:t>
            </a:r>
            <a:r>
              <a:rPr lang="sk-SK" altLang="sk-SK" sz="2000" baseline="0" dirty="0"/>
              <a:t>ozitívne uzatvára vo svojom vnútri a negatívne z neho vylučuje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Reprezentácia </a:t>
            </a:r>
            <a:r>
              <a:rPr lang="sk-SK" altLang="sk-SK" sz="2000" b="1" baseline="0" dirty="0" err="1"/>
              <a:t>hyper</a:t>
            </a:r>
            <a:r>
              <a:rPr lang="sk-SK" altLang="sk-SK" sz="2000" b="1" baseline="0" dirty="0"/>
              <a:t>-sféry</a:t>
            </a:r>
            <a:r>
              <a:rPr lang="sk-SK" altLang="sk-SK" sz="2000" baseline="0" dirty="0"/>
              <a:t>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V 3-rozmernom priestore je to povrch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gule </a:t>
            </a:r>
            <a:r>
              <a:rPr lang="sk-SK" altLang="sk-SK" sz="2000" baseline="0" dirty="0"/>
              <a:t>alebo </a:t>
            </a:r>
            <a:r>
              <a:rPr lang="sk-SK" altLang="sk-SK" sz="2000" b="1" baseline="0" dirty="0">
                <a:solidFill>
                  <a:srgbClr val="006666"/>
                </a:solidFill>
              </a:rPr>
              <a:t>elipsoidu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V 2-rozmernom priestore je to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kružnica </a:t>
            </a:r>
            <a:r>
              <a:rPr lang="sk-SK" altLang="sk-SK" sz="2000" baseline="0" dirty="0"/>
              <a:t>alebo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elipsa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Príklad v 2- dimenzionálnom priestore s atribútmi </a:t>
            </a:r>
            <a:r>
              <a:rPr lang="sk-SK" altLang="sk-SK" sz="2000" b="1" baseline="0" dirty="0"/>
              <a:t>G</a:t>
            </a:r>
            <a:r>
              <a:rPr lang="sk-SK" altLang="sk-SK" sz="2000" baseline="0" dirty="0"/>
              <a:t> a </a:t>
            </a:r>
            <a:r>
              <a:rPr lang="sk-SK" altLang="sk-SK" sz="2000" b="1" baseline="0" dirty="0"/>
              <a:t>H</a:t>
            </a:r>
            <a:r>
              <a:rPr lang="sk-SK" altLang="sk-SK" sz="2000" baseline="0" dirty="0"/>
              <a:t>: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dirty="0"/>
              <a:t>	IF 								</a:t>
            </a:r>
            <a:r>
              <a:rPr lang="sk-SK" altLang="sk-SK" sz="2000" baseline="0" dirty="0"/>
              <a:t>THEN T“+“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Použitie</a:t>
            </a:r>
            <a:r>
              <a:rPr lang="sk-SK" altLang="sk-SK" sz="2000" baseline="0" dirty="0"/>
              <a:t>: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	nový príklad je zaradený do triedy</a:t>
            </a:r>
            <a:r>
              <a:rPr lang="sk-SK" altLang="sk-SK" sz="2000" dirty="0"/>
              <a:t> v THEN časti, ak </a:t>
            </a:r>
            <a:r>
              <a:rPr lang="sk-SK" altLang="sk-SK" sz="2000" baseline="0" dirty="0"/>
              <a:t>spĺňa nerovnicu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</a:t>
            </a:r>
            <a:r>
              <a:rPr lang="sk-SK" altLang="sk-SK" sz="2000" baseline="0" dirty="0"/>
              <a:t>v IF časti pravidla</a:t>
            </a:r>
            <a:endParaRPr lang="sk-SK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A1AAE258-D9B5-4435-9EDC-E2CB5F657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88102"/>
              </p:ext>
            </p:extLst>
          </p:nvPr>
        </p:nvGraphicFramePr>
        <p:xfrm>
          <a:off x="1254691" y="4641596"/>
          <a:ext cx="2894524" cy="43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854200" imgH="279400" progId="Equation.3">
                  <p:embed/>
                </p:oleObj>
              </mc:Choice>
              <mc:Fallback>
                <p:oleObj name="Rovnica" r:id="rId2" imgW="1854200" imgH="279400" progId="Equation.3">
                  <p:embed/>
                  <p:pic>
                    <p:nvPicPr>
                      <p:cNvPr id="2051" name="Object 6">
                        <a:extLst>
                          <a:ext uri="{FF2B5EF4-FFF2-40B4-BE49-F238E27FC236}">
                            <a16:creationId xmlns:a16="http://schemas.microsoft.com/office/drawing/2014/main" id="{2F6A08B0-FAB5-4B3E-B998-33EF02B21B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691" y="4641596"/>
                        <a:ext cx="2894524" cy="431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54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Obrpp4">
            <a:extLst>
              <a:ext uri="{FF2B5EF4-FFF2-40B4-BE49-F238E27FC236}">
                <a16:creationId xmlns:a16="http://schemas.microsoft.com/office/drawing/2014/main" id="{24294C0B-C077-421B-BDA7-18C56AC41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75" y="1801965"/>
            <a:ext cx="6375195" cy="478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Porovnanie reprezentácie LTU a STU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8490" y="1053752"/>
            <a:ext cx="9055510" cy="14964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sk-SK" sz="2000" baseline="0" dirty="0"/>
              <a:t>LTU separuje príklady dvoch </a:t>
            </a:r>
            <a:r>
              <a:rPr lang="sk-SK" sz="2000" dirty="0"/>
              <a:t>tried lineárne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sk-SK" sz="2000" baseline="0" dirty="0"/>
              <a:t>STU separuje príklady nelineárne – pozitívne uzatvára vo vnútri </a:t>
            </a:r>
            <a:r>
              <a:rPr lang="sk-SK" sz="2000" baseline="0" dirty="0" err="1"/>
              <a:t>hyper</a:t>
            </a:r>
            <a:r>
              <a:rPr lang="sk-SK" sz="2000" baseline="0" dirty="0"/>
              <a:t>-sféry</a:t>
            </a:r>
            <a:r>
              <a:rPr lang="sk-SK" altLang="sk-SK" sz="2000" dirty="0"/>
              <a:t>  </a:t>
            </a:r>
            <a:r>
              <a:rPr lang="sk-SK" altLang="sk-SK" sz="2000" dirty="0">
                <a:solidFill>
                  <a:srgbClr val="7E0000"/>
                </a:solidFill>
              </a:rPr>
              <a:t>váhy</a:t>
            </a:r>
            <a:r>
              <a:rPr lang="sk-SK" sz="2000" baseline="0" dirty="0">
                <a:solidFill>
                  <a:srgbClr val="7E0000"/>
                </a:solidFill>
              </a:rPr>
              <a:t> pri atribúte udávajú polohu centra</a:t>
            </a:r>
            <a:r>
              <a:rPr lang="sk-SK" sz="2000" baseline="0" dirty="0"/>
              <a:t> a </a:t>
            </a:r>
            <a:r>
              <a:rPr lang="sk-SK" sz="2000" baseline="0" dirty="0">
                <a:solidFill>
                  <a:srgbClr val="006666"/>
                </a:solidFill>
              </a:rPr>
              <a:t>prahová hodnota určuje polomer</a:t>
            </a:r>
            <a:r>
              <a:rPr lang="sk-SK" sz="2000" baseline="0" dirty="0"/>
              <a:t> </a:t>
            </a:r>
            <a:r>
              <a:rPr lang="sk-SK" sz="2000" baseline="0" dirty="0" err="1"/>
              <a:t>hypersféry</a:t>
            </a:r>
            <a:endParaRPr lang="sk-SK" altLang="sk-SK" sz="2000" baseline="0" dirty="0"/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A1AAE258-D9B5-4435-9EDC-E2CB5F6576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54064"/>
              </p:ext>
            </p:extLst>
          </p:nvPr>
        </p:nvGraphicFramePr>
        <p:xfrm>
          <a:off x="4572000" y="5870386"/>
          <a:ext cx="3574025" cy="532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854200" imgH="279400" progId="Equation.3">
                  <p:embed/>
                </p:oleObj>
              </mc:Choice>
              <mc:Fallback>
                <p:oleObj name="Rovnica" r:id="rId3" imgW="1854200" imgH="279400" progId="Equation.3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A1AAE258-D9B5-4435-9EDC-E2CB5F6576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70386"/>
                        <a:ext cx="3574025" cy="532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F8632746-754D-4442-9BE1-ABAB142DF8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10400"/>
              </p:ext>
            </p:extLst>
          </p:nvPr>
        </p:nvGraphicFramePr>
        <p:xfrm>
          <a:off x="1038020" y="6002676"/>
          <a:ext cx="26638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5" imgW="1333500" imgH="203200" progId="Equation.3">
                  <p:embed/>
                </p:oleObj>
              </mc:Choice>
              <mc:Fallback>
                <p:oleObj name="Rovnica" r:id="rId5" imgW="1333500" imgH="203200" progId="Equation.3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6C6AF5CC-8F06-4A62-BD63-C04D0FBFE7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020" y="6002676"/>
                        <a:ext cx="26638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42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Indukcia LTU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11" y="1088120"/>
            <a:ext cx="8607778" cy="51930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chemeClr val="tx2"/>
                </a:solidFill>
              </a:rPr>
              <a:t>LTU generuje deliace hranice </a:t>
            </a:r>
            <a:r>
              <a:rPr lang="en-US" sz="2000" baseline="0" dirty="0">
                <a:sym typeface="Wingdings" pitchFamily="2" charset="2"/>
              </a:rPr>
              <a:t> </a:t>
            </a:r>
            <a:r>
              <a:rPr lang="sk-SK" sz="2000" baseline="0" dirty="0">
                <a:sym typeface="Wingdings" pitchFamily="2" charset="2"/>
              </a:rPr>
              <a:t>priamka v 2D; rovina v 3D;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sk-SK" sz="2000" baseline="0" dirty="0" err="1">
                <a:sym typeface="Wingdings" pitchFamily="2" charset="2"/>
              </a:rPr>
              <a:t>Hyper</a:t>
            </a:r>
            <a:r>
              <a:rPr lang="sk-SK" sz="2000" baseline="0" dirty="0">
                <a:sym typeface="Wingdings" pitchFamily="2" charset="2"/>
              </a:rPr>
              <a:t>-rovina v ND (</a:t>
            </a:r>
            <a:r>
              <a:rPr lang="sk-SK" sz="2000" baseline="0" dirty="0" err="1">
                <a:sym typeface="Wingdings" pitchFamily="2" charset="2"/>
              </a:rPr>
              <a:t>multi</a:t>
            </a:r>
            <a:r>
              <a:rPr lang="sk-SK" sz="2000" baseline="0" dirty="0">
                <a:sym typeface="Wingdings" pitchFamily="2" charset="2"/>
              </a:rPr>
              <a:t>-dimenzionálnom priestore). Model </a:t>
            </a:r>
            <a:r>
              <a:rPr lang="sk-SK" sz="2000" baseline="0" dirty="0" err="1">
                <a:sym typeface="Wingdings" pitchFamily="2" charset="2"/>
              </a:rPr>
              <a:t>hyper</a:t>
            </a:r>
            <a:r>
              <a:rPr lang="sk-SK" sz="2000" baseline="0" dirty="0">
                <a:sym typeface="Wingdings" pitchFamily="2" charset="2"/>
              </a:rPr>
              <a:t>-roviny: </a:t>
            </a:r>
          </a:p>
          <a:p>
            <a:pPr>
              <a:buFont typeface="Wingdings" pitchFamily="2" charset="2"/>
              <a:buNone/>
              <a:defRPr/>
            </a:pPr>
            <a:endParaRPr lang="sk-SK" sz="20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sk-SK" sz="20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sk-SK" sz="2000" dirty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sk-SK" sz="2000" dirty="0">
                <a:sym typeface="Wingdings" pitchFamily="2" charset="2"/>
              </a:rPr>
              <a:t>Kde </a:t>
            </a:r>
            <a:r>
              <a:rPr lang="en-US" sz="2000" b="1" baseline="0" dirty="0">
                <a:sym typeface="Wingdings" pitchFamily="2" charset="2"/>
              </a:rPr>
              <a:t>w</a:t>
            </a:r>
            <a:r>
              <a:rPr lang="sk-SK" sz="2000" b="1" baseline="-25000" dirty="0">
                <a:sym typeface="Wingdings" pitchFamily="2" charset="2"/>
              </a:rPr>
              <a:t>0</a:t>
            </a:r>
            <a:r>
              <a:rPr lang="sk-SK" sz="2000" dirty="0">
                <a:sym typeface="Wingdings" pitchFamily="2" charset="2"/>
              </a:rPr>
              <a:t> </a:t>
            </a:r>
            <a:r>
              <a:rPr lang="sk-SK" sz="2000" baseline="0" dirty="0">
                <a:sym typeface="Wingdings" pitchFamily="2" charset="2"/>
              </a:rPr>
              <a:t>je prah a </a:t>
            </a:r>
            <a:r>
              <a:rPr lang="sk-SK" sz="2000" b="1" baseline="0" dirty="0" err="1">
                <a:sym typeface="Wingdings" pitchFamily="2" charset="2"/>
              </a:rPr>
              <a:t>w</a:t>
            </a:r>
            <a:r>
              <a:rPr lang="sk-SK" sz="2000" b="1" baseline="-25000" dirty="0" err="1">
                <a:sym typeface="Wingdings" pitchFamily="2" charset="2"/>
              </a:rPr>
              <a:t>i</a:t>
            </a:r>
            <a:r>
              <a:rPr lang="sk-SK" sz="2000" baseline="0" dirty="0">
                <a:sym typeface="Wingdings" pitchFamily="2" charset="2"/>
              </a:rPr>
              <a:t> sú váhy atribútov;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baseline="0" dirty="0" err="1">
                <a:sym typeface="Wingdings" pitchFamily="2" charset="2"/>
              </a:rPr>
              <a:t>V</a:t>
            </a:r>
            <a:r>
              <a:rPr lang="en-US" sz="2000" b="1" baseline="-25000" dirty="0" err="1">
                <a:sym typeface="Wingdings" pitchFamily="2" charset="2"/>
              </a:rPr>
              <a:t>j</a:t>
            </a:r>
            <a:r>
              <a:rPr lang="en-US" sz="2000" b="1" baseline="0" dirty="0">
                <a:sym typeface="Wingdings" pitchFamily="2" charset="2"/>
              </a:rPr>
              <a:t>=</a:t>
            </a:r>
            <a:r>
              <a:rPr lang="sk-SK" sz="2000" b="1" baseline="0" dirty="0">
                <a:sym typeface="Wingdings" pitchFamily="2" charset="2"/>
              </a:rPr>
              <a:t>0</a:t>
            </a:r>
            <a:r>
              <a:rPr lang="sk-SK" sz="2000" baseline="0" dirty="0">
                <a:sym typeface="Wingdings" pitchFamily="2" charset="2"/>
              </a:rPr>
              <a:t> pre body na deliacej ploche;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sk-SK" sz="2000" baseline="0" dirty="0">
                <a:sym typeface="Wingdings" pitchFamily="2" charset="2"/>
              </a:rPr>
              <a:t>Body - TP, pre ktoré </a:t>
            </a:r>
            <a:r>
              <a:rPr lang="sk-SK" sz="2000" b="1" baseline="0" dirty="0" err="1">
                <a:sym typeface="Wingdings" pitchFamily="2" charset="2"/>
              </a:rPr>
              <a:t>V</a:t>
            </a:r>
            <a:r>
              <a:rPr lang="sk-SK" sz="2000" b="1" baseline="-25000" dirty="0" err="1">
                <a:sym typeface="Wingdings" pitchFamily="2" charset="2"/>
              </a:rPr>
              <a:t>j</a:t>
            </a:r>
            <a:r>
              <a:rPr lang="en-US" sz="2000" b="1" baseline="0" dirty="0">
                <a:sym typeface="Wingdings" pitchFamily="2" charset="2"/>
              </a:rPr>
              <a:t>&gt;</a:t>
            </a:r>
            <a:r>
              <a:rPr lang="sk-SK" sz="2000" b="1" baseline="0" dirty="0">
                <a:sym typeface="Wingdings" pitchFamily="2" charset="2"/>
              </a:rPr>
              <a:t>0 </a:t>
            </a:r>
            <a:r>
              <a:rPr lang="sk-SK" sz="2000" baseline="0" dirty="0">
                <a:sym typeface="Wingdings" pitchFamily="2" charset="2"/>
              </a:rPr>
              <a:t>budú klasifikované ako pozitívne príklady triedy.</a:t>
            </a:r>
          </a:p>
          <a:p>
            <a:pPr>
              <a:buFont typeface="Wingdings" pitchFamily="2" charset="2"/>
              <a:buNone/>
              <a:defRPr/>
            </a:pPr>
            <a:endParaRPr lang="en-US" sz="2000" baseline="0" dirty="0">
              <a:sym typeface="Wingdings" pitchFamily="2" charset="2"/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dirty="0"/>
          </a:p>
          <a:p>
            <a:pPr marL="0" indent="0" eaLnBrk="1" hangingPunct="1">
              <a:buNone/>
              <a:defRPr/>
            </a:pPr>
            <a:r>
              <a:rPr lang="sk-SK" sz="2000" baseline="0" dirty="0">
                <a:sym typeface="Wingdings" pitchFamily="2" charset="2"/>
              </a:rPr>
              <a:t>Pre body na deliacej ploche platí </a:t>
            </a:r>
            <a:r>
              <a:rPr lang="en-US" sz="2000" b="1" baseline="0" dirty="0" err="1">
                <a:sym typeface="Wingdings" pitchFamily="2" charset="2"/>
              </a:rPr>
              <a:t>V</a:t>
            </a:r>
            <a:r>
              <a:rPr lang="en-US" sz="2000" b="1" baseline="-25000" dirty="0" err="1">
                <a:sym typeface="Wingdings" pitchFamily="2" charset="2"/>
              </a:rPr>
              <a:t>j</a:t>
            </a:r>
            <a:r>
              <a:rPr lang="en-US" sz="2000" b="1" baseline="0" dirty="0">
                <a:sym typeface="Wingdings" pitchFamily="2" charset="2"/>
              </a:rPr>
              <a:t>=</a:t>
            </a:r>
            <a:r>
              <a:rPr lang="sk-SK" sz="2000" b="1" baseline="0" dirty="0">
                <a:sym typeface="Wingdings" pitchFamily="2" charset="2"/>
              </a:rPr>
              <a:t>0 </a:t>
            </a:r>
            <a:r>
              <a:rPr lang="sk-SK" sz="2000" baseline="0" dirty="0">
                <a:sym typeface="Wingdings" pitchFamily="2" charset="2"/>
              </a:rPr>
              <a:t>a teda </a:t>
            </a:r>
            <a:r>
              <a:rPr lang="sk-SK" sz="2000" b="1" baseline="0" dirty="0" err="1">
                <a:sym typeface="Wingdings" pitchFamily="2" charset="2"/>
              </a:rPr>
              <a:t>U</a:t>
            </a:r>
            <a:r>
              <a:rPr lang="sk-SK" sz="2000" b="1" baseline="-25000" dirty="0" err="1">
                <a:sym typeface="Wingdings" pitchFamily="2" charset="2"/>
              </a:rPr>
              <a:t>kj</a:t>
            </a:r>
            <a:r>
              <a:rPr lang="sk-SK" sz="2000" b="1" baseline="0" dirty="0">
                <a:sym typeface="Wingdings" pitchFamily="2" charset="2"/>
              </a:rPr>
              <a:t>=-</a:t>
            </a:r>
            <a:r>
              <a:rPr lang="sk-SK" sz="2000" b="1" baseline="0" dirty="0" err="1">
                <a:sym typeface="Wingdings" pitchFamily="2" charset="2"/>
              </a:rPr>
              <a:t>w</a:t>
            </a:r>
            <a:r>
              <a:rPr lang="sk-SK" sz="2000" b="1" baseline="-25000" dirty="0" err="1">
                <a:sym typeface="Wingdings" pitchFamily="2" charset="2"/>
              </a:rPr>
              <a:t>k</a:t>
            </a:r>
            <a:r>
              <a:rPr lang="sk-SK" sz="2000" baseline="0" dirty="0">
                <a:sym typeface="Wingdings" pitchFamily="2" charset="2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  <a:sym typeface="Wingdings" pitchFamily="2" charset="2"/>
              </a:rPr>
              <a:t>Hľadáme takú množinu váh, ktorá uskutoční najväčšie množstvo korektných klasifikácií – s najvyššou hodnotou </a:t>
            </a:r>
            <a:r>
              <a:rPr lang="sk-SK" sz="2000" baseline="0" dirty="0" err="1">
                <a:solidFill>
                  <a:srgbClr val="7E0000"/>
                </a:solidFill>
                <a:sym typeface="Wingdings" pitchFamily="2" charset="2"/>
              </a:rPr>
              <a:t>skórovacej</a:t>
            </a:r>
            <a:r>
              <a:rPr lang="sk-SK" sz="2000" baseline="0" dirty="0">
                <a:solidFill>
                  <a:srgbClr val="7E0000"/>
                </a:solidFill>
                <a:sym typeface="Wingdings" pitchFamily="2" charset="2"/>
              </a:rPr>
              <a:t> funkcie.</a:t>
            </a:r>
          </a:p>
          <a:p>
            <a:pPr marL="0" indent="0" eaLnBrk="1" hangingPunct="1">
              <a:buNone/>
              <a:defRPr/>
            </a:pPr>
            <a:endParaRPr lang="sk-SK" sz="2000" baseline="0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0A6AB90-809F-428A-836C-D1E017D19E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837184"/>
              </p:ext>
            </p:extLst>
          </p:nvPr>
        </p:nvGraphicFramePr>
        <p:xfrm>
          <a:off x="2525458" y="1958822"/>
          <a:ext cx="2223524" cy="68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965200" imgH="292100" progId="Equation.3">
                  <p:embed/>
                </p:oleObj>
              </mc:Choice>
              <mc:Fallback>
                <p:oleObj name="Rovnica" r:id="rId2" imgW="965200" imgH="292100" progId="Equation.3">
                  <p:embed/>
                  <p:pic>
                    <p:nvPicPr>
                      <p:cNvPr id="3074" name="Object 6">
                        <a:extLst>
                          <a:ext uri="{FF2B5EF4-FFF2-40B4-BE49-F238E27FC236}">
                            <a16:creationId xmlns:a16="http://schemas.microsoft.com/office/drawing/2014/main" id="{4DC5FD02-242C-45BA-B07D-41057D9BC3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458" y="1958822"/>
                        <a:ext cx="2223524" cy="681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FB7F28B8-0AC5-49F4-BAC6-D68B2B532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4360"/>
              </p:ext>
            </p:extLst>
          </p:nvPr>
        </p:nvGraphicFramePr>
        <p:xfrm>
          <a:off x="5042515" y="1972705"/>
          <a:ext cx="2408494" cy="71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4" imgW="990170" imgH="291973" progId="Equation.3">
                  <p:embed/>
                </p:oleObj>
              </mc:Choice>
              <mc:Fallback>
                <p:oleObj name="Rovnica" r:id="rId4" imgW="990170" imgH="291973" progId="Equation.3">
                  <p:embed/>
                  <p:pic>
                    <p:nvPicPr>
                      <p:cNvPr id="3075" name="Object 8">
                        <a:extLst>
                          <a:ext uri="{FF2B5EF4-FFF2-40B4-BE49-F238E27FC236}">
                            <a16:creationId xmlns:a16="http://schemas.microsoft.com/office/drawing/2014/main" id="{864ECF4C-D274-42FF-9E22-18EDB62D7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515" y="1972705"/>
                        <a:ext cx="2408494" cy="718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>
            <a:extLst>
              <a:ext uri="{FF2B5EF4-FFF2-40B4-BE49-F238E27FC236}">
                <a16:creationId xmlns:a16="http://schemas.microsoft.com/office/drawing/2014/main" id="{E40DB951-533E-49CB-9E69-8F8C5225B3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676587"/>
              </p:ext>
            </p:extLst>
          </p:nvPr>
        </p:nvGraphicFramePr>
        <p:xfrm>
          <a:off x="504929" y="3972737"/>
          <a:ext cx="2997302" cy="793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295400" imgH="342900" progId="Equation.3">
                  <p:embed/>
                </p:oleObj>
              </mc:Choice>
              <mc:Fallback>
                <p:oleObj name="Rovnica" r:id="rId6" imgW="1295400" imgH="342900" progId="Equation.3">
                  <p:embed/>
                  <p:pic>
                    <p:nvPicPr>
                      <p:cNvPr id="3076" name="Object 12">
                        <a:extLst>
                          <a:ext uri="{FF2B5EF4-FFF2-40B4-BE49-F238E27FC236}">
                            <a16:creationId xmlns:a16="http://schemas.microsoft.com/office/drawing/2014/main" id="{9887C81B-FEDF-4D45-A61C-3A5B446E26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29" y="3972737"/>
                        <a:ext cx="2997302" cy="793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>
            <a:extLst>
              <a:ext uri="{FF2B5EF4-FFF2-40B4-BE49-F238E27FC236}">
                <a16:creationId xmlns:a16="http://schemas.microsoft.com/office/drawing/2014/main" id="{1A62AC8A-AF68-40BA-99C7-105D6AA6D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32913"/>
              </p:ext>
            </p:extLst>
          </p:nvPr>
        </p:nvGraphicFramePr>
        <p:xfrm>
          <a:off x="3936284" y="3972737"/>
          <a:ext cx="2769316" cy="582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8" imgW="1129810" imgH="241195" progId="Equation.3">
                  <p:embed/>
                </p:oleObj>
              </mc:Choice>
              <mc:Fallback>
                <p:oleObj name="Rovnica" r:id="rId8" imgW="1129810" imgH="241195" progId="Equation.3">
                  <p:embed/>
                  <p:pic>
                    <p:nvPicPr>
                      <p:cNvPr id="3078" name="Object 10">
                        <a:extLst>
                          <a:ext uri="{FF2B5EF4-FFF2-40B4-BE49-F238E27FC236}">
                            <a16:creationId xmlns:a16="http://schemas.microsoft.com/office/drawing/2014/main" id="{CB4A4CD3-E862-46A6-B182-6FC54F57F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84" y="3972737"/>
                        <a:ext cx="2769316" cy="582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09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IWP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8894"/>
            <a:ext cx="8229600" cy="506110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sk-SK" altLang="en-US" sz="2000" b="1" dirty="0">
                <a:solidFill>
                  <a:srgbClr val="7E0000"/>
                </a:solidFill>
              </a:rPr>
              <a:t>IWP -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Iterative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Weight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Perturbation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- teda Iteratívna váhová </a:t>
            </a:r>
            <a:r>
              <a:rPr lang="sk-SK" altLang="sk-SK" sz="2000" baseline="0" dirty="0" err="1"/>
              <a:t>perturbácia</a:t>
            </a:r>
            <a:endParaRPr lang="cs-CZ" altLang="sk-SK" sz="2000" baseline="0" dirty="0"/>
          </a:p>
          <a:p>
            <a:pPr marL="0" indent="0" eaLnBrk="1" hangingPunct="1">
              <a:buNone/>
            </a:pPr>
            <a:endParaRPr lang="sk-SK" altLang="en-US" sz="1800" i="1" dirty="0"/>
          </a:p>
          <a:p>
            <a:pPr marL="0" indent="0" eaLnBrk="1" hangingPunct="1">
              <a:buNone/>
            </a:pPr>
            <a:r>
              <a:rPr lang="sk-SK" altLang="sk-SK" sz="2000" i="1" dirty="0"/>
              <a:t>Vstupy:		</a:t>
            </a:r>
            <a:r>
              <a:rPr lang="sk-SK" altLang="sk-SK" sz="2000" b="1" i="1" dirty="0"/>
              <a:t>ISET</a:t>
            </a:r>
            <a:r>
              <a:rPr lang="sk-SK" altLang="sk-SK" sz="2000" i="1" dirty="0"/>
              <a:t>...množina </a:t>
            </a:r>
            <a:r>
              <a:rPr lang="sk-SK" altLang="sk-SK" sz="2000" i="1" dirty="0" err="1"/>
              <a:t>trénovacích</a:t>
            </a:r>
            <a:r>
              <a:rPr lang="sk-SK" altLang="sk-SK" sz="2000" i="1" dirty="0"/>
              <a:t> príkladov</a:t>
            </a:r>
            <a:endParaRPr lang="cs-CZ" altLang="sk-SK" sz="2000" dirty="0"/>
          </a:p>
          <a:p>
            <a:pPr marL="0" indent="0" eaLnBrk="1" hangingPunct="1">
              <a:buNone/>
            </a:pPr>
            <a:r>
              <a:rPr lang="sk-SK" altLang="sk-SK" sz="2000" i="1" dirty="0"/>
              <a:t>			</a:t>
            </a:r>
            <a:r>
              <a:rPr lang="sk-SK" altLang="sk-SK" sz="2000" b="1" i="1" dirty="0"/>
              <a:t>ATTS</a:t>
            </a:r>
            <a:r>
              <a:rPr lang="sk-SK" altLang="sk-SK" sz="2000" i="1" dirty="0"/>
              <a:t>...množina atribútov</a:t>
            </a:r>
          </a:p>
          <a:p>
            <a:pPr marL="0" indent="0">
              <a:buNone/>
            </a:pPr>
            <a:r>
              <a:rPr lang="sk-SK" altLang="sk-SK" sz="2000" i="1" dirty="0"/>
              <a:t>			Parameter:	</a:t>
            </a:r>
            <a:r>
              <a:rPr lang="sk-SK" altLang="sk-SK" sz="2000" b="1" i="1" dirty="0" err="1"/>
              <a:t>Max_Iterations</a:t>
            </a:r>
            <a:r>
              <a:rPr lang="sk-SK" altLang="sk-SK" sz="2000" i="1" dirty="0"/>
              <a:t>...maximálny počet iterácií</a:t>
            </a:r>
            <a:endParaRPr lang="cs-CZ" altLang="sk-SK" sz="2000" dirty="0"/>
          </a:p>
          <a:p>
            <a:pPr marL="0" indent="0" eaLnBrk="1" hangingPunct="1">
              <a:buNone/>
            </a:pPr>
            <a:r>
              <a:rPr lang="sk-SK" altLang="sk-SK" sz="2000" i="1" dirty="0"/>
              <a:t>Výstupy:	</a:t>
            </a:r>
            <a:r>
              <a:rPr lang="sk-SK" altLang="sk-SK" sz="2000" b="1" i="1" dirty="0"/>
              <a:t>LTU</a:t>
            </a:r>
            <a:r>
              <a:rPr lang="sk-SK" altLang="sk-SK" sz="2000" i="1" dirty="0"/>
              <a:t> na klasifikáciu nových príkladov</a:t>
            </a:r>
          </a:p>
          <a:p>
            <a:pPr marL="0" indent="0" eaLnBrk="1" hangingPunct="1">
              <a:buNone/>
            </a:pPr>
            <a:endParaRPr lang="cs-CZ" altLang="sk-SK" sz="2000" dirty="0"/>
          </a:p>
          <a:p>
            <a:pPr marL="0" indent="0" eaLnBrk="1" hangingPunct="1">
              <a:buNone/>
            </a:pPr>
            <a:r>
              <a:rPr lang="sk-SK" altLang="sk-SK" sz="2000" i="1" dirty="0"/>
              <a:t>Procedúra:	</a:t>
            </a:r>
            <a:r>
              <a:rPr lang="sk-SK" altLang="sk-SK" sz="2000" b="1" i="1" dirty="0" err="1"/>
              <a:t>iwp</a:t>
            </a:r>
            <a:r>
              <a:rPr lang="sk-SK" altLang="sk-SK" sz="2000" b="1" i="1" dirty="0"/>
              <a:t> (ISET,ATTS)</a:t>
            </a:r>
            <a:r>
              <a:rPr lang="sk-SK" altLang="sk-SK" sz="2000" i="1" dirty="0"/>
              <a:t>.</a:t>
            </a:r>
          </a:p>
          <a:p>
            <a:pPr marL="0" indent="0" eaLnBrk="1" hangingPunct="1">
              <a:buNone/>
            </a:pPr>
            <a:r>
              <a:rPr lang="sk-SK" altLang="sk-SK" sz="2000" i="1" dirty="0"/>
              <a:t>Inicializácia:	</a:t>
            </a:r>
            <a:endParaRPr lang="cs-CZ" altLang="sk-SK" sz="2000" dirty="0"/>
          </a:p>
          <a:p>
            <a:pPr marL="400050" lvl="1" indent="0">
              <a:buNone/>
            </a:pPr>
            <a:r>
              <a:rPr lang="sk-SK" altLang="sk-SK" sz="2000" i="1" dirty="0"/>
              <a:t>nech </a:t>
            </a:r>
            <a:r>
              <a:rPr lang="sk-SK" altLang="sk-SK" sz="2000" b="1" i="1" dirty="0"/>
              <a:t>H</a:t>
            </a:r>
            <a:r>
              <a:rPr lang="sk-SK" altLang="sk-SK" sz="2000" i="1" dirty="0"/>
              <a:t> je LTU s voliteľnými váhami z intervalu (-1,1)</a:t>
            </a:r>
            <a:endParaRPr lang="cs-CZ" altLang="sk-SK" sz="2000" dirty="0"/>
          </a:p>
          <a:p>
            <a:pPr marL="400050" lvl="1" indent="0">
              <a:buNone/>
            </a:pPr>
            <a:r>
              <a:rPr lang="sk-SK" altLang="sk-SK" sz="2000" i="1" dirty="0"/>
              <a:t>nech </a:t>
            </a:r>
            <a:r>
              <a:rPr lang="sk-SK" altLang="sk-SK" sz="2000" b="1" i="1" dirty="0"/>
              <a:t>BEST = H</a:t>
            </a:r>
            <a:endParaRPr lang="cs-CZ" altLang="sk-SK" sz="2000" dirty="0"/>
          </a:p>
          <a:p>
            <a:pPr marL="400050" lvl="1" indent="0">
              <a:buNone/>
            </a:pPr>
            <a:r>
              <a:rPr lang="sk-SK" altLang="sk-SK" sz="2000" i="1" dirty="0"/>
              <a:t>nech </a:t>
            </a:r>
            <a:r>
              <a:rPr lang="sk-SK" altLang="sk-SK" sz="2000" b="1" i="1" dirty="0"/>
              <a:t>COUNT </a:t>
            </a:r>
            <a:r>
              <a:rPr lang="sk-SK" altLang="sk-SK" sz="2000" i="1" dirty="0"/>
              <a:t>= </a:t>
            </a:r>
            <a:r>
              <a:rPr lang="sk-SK" altLang="sk-SK" sz="2000" b="1" i="1" dirty="0" err="1"/>
              <a:t>Max_Iterations</a:t>
            </a:r>
            <a:endParaRPr lang="cs-CZ" altLang="sk-SK" sz="2000" dirty="0"/>
          </a:p>
          <a:p>
            <a:pPr marL="0" indent="0" eaLnBrk="1" hangingPunct="1">
              <a:buNone/>
            </a:pPr>
            <a:endParaRPr lang="cs-CZ" altLang="sk-SK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IWP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2065" y="1006553"/>
            <a:ext cx="8229600" cy="541391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sk-SK" altLang="sk-SK" sz="1800" i="1" dirty="0" err="1"/>
              <a:t>repeat</a:t>
            </a:r>
            <a:r>
              <a:rPr lang="sk-SK" altLang="sk-SK" sz="1800" i="1" dirty="0"/>
              <a:t> kým neplatí </a:t>
            </a:r>
            <a:r>
              <a:rPr lang="sk-SK" altLang="sk-SK" sz="1800" b="1" i="1" dirty="0"/>
              <a:t>COUNT </a:t>
            </a:r>
            <a:r>
              <a:rPr lang="sk-SK" altLang="sk-SK" sz="1800" i="1" dirty="0"/>
              <a:t>= 0: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sk-SK" altLang="sk-SK" sz="1800" b="1" i="1" dirty="0" err="1"/>
              <a:t>for</a:t>
            </a:r>
            <a:r>
              <a:rPr lang="sk-SK" altLang="sk-SK" sz="1800" i="1" dirty="0"/>
              <a:t>	každý atribút </a:t>
            </a:r>
            <a:r>
              <a:rPr lang="sk-SK" altLang="sk-SK" sz="1800" b="1" i="1" dirty="0"/>
              <a:t>K</a:t>
            </a:r>
            <a:r>
              <a:rPr lang="sk-SK" altLang="sk-SK" sz="1800" i="1" dirty="0"/>
              <a:t> z </a:t>
            </a:r>
            <a:r>
              <a:rPr lang="sk-SK" altLang="sk-SK" sz="1800" b="1" i="1" dirty="0"/>
              <a:t>ATTS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</a:t>
            </a:r>
            <a:r>
              <a:rPr lang="sk-SK" altLang="sk-SK" sz="1800" b="1" i="1" dirty="0" err="1"/>
              <a:t>for</a:t>
            </a:r>
            <a:r>
              <a:rPr lang="sk-SK" altLang="sk-SK" sz="1800" i="1" dirty="0"/>
              <a:t>	každý príklad </a:t>
            </a:r>
            <a:r>
              <a:rPr lang="sk-SK" altLang="sk-SK" sz="1800" b="1" i="1" dirty="0"/>
              <a:t>J</a:t>
            </a:r>
            <a:r>
              <a:rPr lang="sk-SK" altLang="sk-SK" sz="1800" i="1" dirty="0"/>
              <a:t> z </a:t>
            </a:r>
            <a:r>
              <a:rPr lang="sk-SK" altLang="sk-SK" sz="1800" b="1" i="1" dirty="0"/>
              <a:t>ISET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vypočítaj </a:t>
            </a:r>
            <a:r>
              <a:rPr lang="sk-SK" altLang="sk-SK" sz="1800" b="1" i="1" dirty="0" err="1"/>
              <a:t>U</a:t>
            </a:r>
            <a:r>
              <a:rPr lang="sk-SK" altLang="sk-SK" sz="1800" b="1" i="1" baseline="-25000" dirty="0" err="1"/>
              <a:t>kj</a:t>
            </a:r>
            <a:r>
              <a:rPr lang="sk-SK" altLang="sk-SK" sz="1800" i="1" dirty="0"/>
              <a:t> použijúc </a:t>
            </a:r>
            <a:r>
              <a:rPr lang="sk-SK" altLang="sk-SK" sz="1800" b="1" i="1" dirty="0"/>
              <a:t>H</a:t>
            </a:r>
            <a:r>
              <a:rPr lang="sk-SK" altLang="sk-SK" sz="1800" i="1" dirty="0"/>
              <a:t> a </a:t>
            </a:r>
            <a:r>
              <a:rPr lang="sk-SK" altLang="sk-SK" sz="1800" b="1" i="1" dirty="0"/>
              <a:t>J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ulož </a:t>
            </a:r>
            <a:r>
              <a:rPr lang="sk-SK" altLang="sk-SK" sz="1800" b="1" i="1" dirty="0" err="1"/>
              <a:t>U</a:t>
            </a:r>
            <a:r>
              <a:rPr lang="sk-SK" altLang="sk-SK" sz="1800" b="1" i="1" baseline="-25000" dirty="0" err="1"/>
              <a:t>kj</a:t>
            </a:r>
            <a:r>
              <a:rPr lang="sk-SK" altLang="sk-SK" sz="1800" i="1" dirty="0"/>
              <a:t> hodnoty v zostupnom uspor. (</a:t>
            </a:r>
            <a:r>
              <a:rPr lang="sk-SK" altLang="sk-SK" sz="1800" b="1" i="1" dirty="0"/>
              <a:t>U’</a:t>
            </a:r>
            <a:r>
              <a:rPr lang="sk-SK" altLang="sk-SK" sz="1800" i="1" dirty="0"/>
              <a:t>)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</a:t>
            </a:r>
            <a:r>
              <a:rPr lang="sk-SK" altLang="sk-SK" sz="1800" b="1" i="1" dirty="0" err="1"/>
              <a:t>for</a:t>
            </a:r>
            <a:r>
              <a:rPr lang="sk-SK" altLang="sk-SK" sz="1800" i="1" dirty="0"/>
              <a:t>	každý susedný pár </a:t>
            </a:r>
            <a:r>
              <a:rPr lang="sk-SK" altLang="sk-SK" sz="1800" b="1" i="1" dirty="0"/>
              <a:t>U’</a:t>
            </a:r>
            <a:r>
              <a:rPr lang="sk-SK" altLang="sk-SK" sz="1800" i="1" dirty="0"/>
              <a:t> hodnôt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nech </a:t>
            </a:r>
            <a:r>
              <a:rPr lang="sk-SK" altLang="sk-SK" sz="1800" b="1" i="1" dirty="0" err="1"/>
              <a:t>w</a:t>
            </a:r>
            <a:r>
              <a:rPr lang="sk-SK" altLang="sk-SK" sz="1800" b="1" i="1" baseline="-25000" dirty="0" err="1"/>
              <a:t>k</a:t>
            </a:r>
            <a:r>
              <a:rPr lang="sk-SK" altLang="sk-SK" sz="1800" b="1" i="1" dirty="0"/>
              <a:t>’</a:t>
            </a:r>
            <a:r>
              <a:rPr lang="sk-SK" altLang="sk-SK" sz="1800" i="1" dirty="0"/>
              <a:t> je zápornou priemernou hodnotou páru  (</a:t>
            </a:r>
            <a:r>
              <a:rPr lang="sk-SK" sz="1800" baseline="0" dirty="0" err="1">
                <a:sym typeface="Wingdings" pitchFamily="2" charset="2"/>
              </a:rPr>
              <a:t>U</a:t>
            </a:r>
            <a:r>
              <a:rPr lang="sk-SK" sz="1800" baseline="-25000" dirty="0" err="1">
                <a:sym typeface="Wingdings" pitchFamily="2" charset="2"/>
              </a:rPr>
              <a:t>kj</a:t>
            </a:r>
            <a:r>
              <a:rPr lang="sk-SK" sz="1800" baseline="0" dirty="0">
                <a:sym typeface="Wingdings" pitchFamily="2" charset="2"/>
              </a:rPr>
              <a:t>=-</a:t>
            </a:r>
            <a:r>
              <a:rPr lang="sk-SK" sz="1800" baseline="0" dirty="0" err="1">
                <a:sym typeface="Wingdings" pitchFamily="2" charset="2"/>
              </a:rPr>
              <a:t>w</a:t>
            </a:r>
            <a:r>
              <a:rPr lang="sk-SK" sz="1800" baseline="-25000" dirty="0" err="1">
                <a:sym typeface="Wingdings" pitchFamily="2" charset="2"/>
              </a:rPr>
              <a:t>k</a:t>
            </a:r>
            <a:r>
              <a:rPr lang="sk-SK" sz="1800" baseline="0" dirty="0">
                <a:sym typeface="Wingdings" pitchFamily="2" charset="2"/>
              </a:rPr>
              <a:t>.</a:t>
            </a:r>
            <a:r>
              <a:rPr lang="sk-SK" altLang="sk-SK" sz="1800" i="1" dirty="0"/>
              <a:t>)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nech </a:t>
            </a:r>
            <a:r>
              <a:rPr lang="sk-SK" altLang="sk-SK" sz="1800" b="1" i="1" dirty="0"/>
              <a:t>H’</a:t>
            </a:r>
            <a:r>
              <a:rPr lang="sk-SK" altLang="sk-SK" sz="1800" i="1" dirty="0"/>
              <a:t> je </a:t>
            </a:r>
            <a:r>
              <a:rPr lang="sk-SK" altLang="sk-SK" sz="1800" b="1" i="1" dirty="0"/>
              <a:t>H</a:t>
            </a:r>
            <a:r>
              <a:rPr lang="sk-SK" altLang="sk-SK" sz="1800" i="1" dirty="0"/>
              <a:t>, v ktorom je </a:t>
            </a:r>
            <a:r>
              <a:rPr lang="sk-SK" altLang="sk-SK" sz="1800" b="1" i="1" dirty="0" err="1"/>
              <a:t>w</a:t>
            </a:r>
            <a:r>
              <a:rPr lang="sk-SK" altLang="sk-SK" sz="1800" b="1" i="1" baseline="-25000" dirty="0" err="1"/>
              <a:t>k</a:t>
            </a:r>
            <a:r>
              <a:rPr lang="sk-SK" altLang="sk-SK" sz="1800" i="1" dirty="0"/>
              <a:t> nahradené </a:t>
            </a:r>
            <a:r>
              <a:rPr lang="sk-SK" altLang="sk-SK" sz="1800" b="1" i="1" dirty="0" err="1"/>
              <a:t>w</a:t>
            </a:r>
            <a:r>
              <a:rPr lang="sk-SK" altLang="sk-SK" sz="1800" b="1" i="1" baseline="-25000" dirty="0" err="1"/>
              <a:t>k</a:t>
            </a:r>
            <a:r>
              <a:rPr lang="sk-SK" altLang="sk-SK" sz="1800" b="1" i="1" dirty="0"/>
              <a:t>’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vypočítaj </a:t>
            </a:r>
            <a:r>
              <a:rPr lang="sk-SK" altLang="sk-SK" sz="1800" b="1" i="1" dirty="0" err="1"/>
              <a:t>Score</a:t>
            </a:r>
            <a:r>
              <a:rPr lang="sk-SK" altLang="sk-SK" sz="1800" b="1" i="1" dirty="0"/>
              <a:t>(H’,ISET)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nech </a:t>
            </a:r>
            <a:r>
              <a:rPr lang="sk-SK" altLang="sk-SK" sz="1800" b="1" i="1" dirty="0"/>
              <a:t>H</a:t>
            </a:r>
            <a:r>
              <a:rPr lang="sk-SK" altLang="sk-SK" sz="1800" i="1" dirty="0"/>
              <a:t> je </a:t>
            </a:r>
            <a:r>
              <a:rPr lang="sk-SK" altLang="sk-SK" sz="1800" b="1" i="1" dirty="0"/>
              <a:t>LTU</a:t>
            </a:r>
            <a:r>
              <a:rPr lang="sk-SK" altLang="sk-SK" sz="1800" i="1" dirty="0"/>
              <a:t> s najvyšším skóre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</a:t>
            </a:r>
            <a:r>
              <a:rPr lang="sk-SK" altLang="sk-SK" sz="1800" b="1" i="1" dirty="0" err="1"/>
              <a:t>if</a:t>
            </a:r>
            <a:r>
              <a:rPr lang="sk-SK" altLang="sk-SK" sz="1800" b="1" i="1" dirty="0"/>
              <a:t>	</a:t>
            </a:r>
            <a:r>
              <a:rPr lang="sk-SK" altLang="sk-SK" sz="1800" b="1" i="1" dirty="0" err="1"/>
              <a:t>Score</a:t>
            </a:r>
            <a:r>
              <a:rPr lang="sk-SK" altLang="sk-SK" sz="1800" b="1" i="1" dirty="0"/>
              <a:t>(H, ISET) = 1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</a:t>
            </a:r>
            <a:r>
              <a:rPr lang="sk-SK" altLang="sk-SK" sz="1800" b="1" i="1" dirty="0" err="1"/>
              <a:t>then</a:t>
            </a:r>
            <a:r>
              <a:rPr lang="sk-SK" altLang="sk-SK" sz="1800" i="1" dirty="0"/>
              <a:t>	vráť hypotézu </a:t>
            </a:r>
            <a:r>
              <a:rPr lang="sk-SK" altLang="sk-SK" sz="1800" b="1" i="1" dirty="0"/>
              <a:t>H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</a:t>
            </a:r>
            <a:r>
              <a:rPr lang="sk-SK" altLang="sk-SK" sz="1800" b="1" i="1" dirty="0" err="1"/>
              <a:t>else</a:t>
            </a:r>
            <a:r>
              <a:rPr lang="sk-SK" altLang="sk-SK" sz="1800" i="1" dirty="0"/>
              <a:t>		</a:t>
            </a:r>
            <a:r>
              <a:rPr lang="sk-SK" altLang="sk-SK" sz="1800" b="1" i="1" dirty="0" err="1"/>
              <a:t>if</a:t>
            </a:r>
            <a:r>
              <a:rPr lang="sk-SK" altLang="sk-SK" sz="1800" b="1" i="1" dirty="0"/>
              <a:t>	</a:t>
            </a:r>
            <a:r>
              <a:rPr lang="sk-SK" altLang="sk-SK" sz="1800" b="1" i="1" dirty="0" err="1"/>
              <a:t>Score</a:t>
            </a:r>
            <a:r>
              <a:rPr lang="sk-SK" altLang="sk-SK" sz="1800" b="1" i="1" dirty="0"/>
              <a:t>(H, ISET) </a:t>
            </a:r>
            <a:r>
              <a:rPr lang="en-US" altLang="sk-SK" sz="1800" b="1" i="1" dirty="0"/>
              <a:t>&gt;</a:t>
            </a:r>
            <a:r>
              <a:rPr lang="sk-SK" altLang="sk-SK" sz="1800" b="1" i="1" dirty="0"/>
              <a:t>= </a:t>
            </a:r>
            <a:r>
              <a:rPr lang="sk-SK" altLang="sk-SK" sz="1800" b="1" i="1" dirty="0" err="1"/>
              <a:t>Score</a:t>
            </a:r>
            <a:r>
              <a:rPr lang="sk-SK" altLang="sk-SK" sz="1800" b="1" i="1" dirty="0"/>
              <a:t>(BEST,ISET)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		</a:t>
            </a:r>
            <a:r>
              <a:rPr lang="sk-SK" altLang="sk-SK" sz="1800" b="1" i="1" dirty="0" err="1"/>
              <a:t>then</a:t>
            </a:r>
            <a:r>
              <a:rPr lang="sk-SK" altLang="sk-SK" sz="1800" i="1" dirty="0"/>
              <a:t>	nech </a:t>
            </a:r>
            <a:r>
              <a:rPr lang="sk-SK" altLang="sk-SK" sz="1800" b="1" i="1" dirty="0"/>
              <a:t>BEST=H</a:t>
            </a:r>
            <a:endParaRPr lang="cs-CZ" altLang="sk-SK" sz="1800" dirty="0"/>
          </a:p>
          <a:p>
            <a:pPr marL="0" indent="0" eaLnBrk="1" hangingPunct="1">
              <a:buNone/>
            </a:pPr>
            <a:r>
              <a:rPr lang="sk-SK" altLang="sk-SK" sz="1800" i="1" dirty="0"/>
              <a:t>		</a:t>
            </a:r>
            <a:r>
              <a:rPr lang="sk-SK" altLang="sk-SK" sz="1800" i="1" dirty="0" err="1"/>
              <a:t>dekrementuj</a:t>
            </a:r>
            <a:r>
              <a:rPr lang="sk-SK" altLang="sk-SK" sz="1800" i="1" dirty="0"/>
              <a:t> </a:t>
            </a:r>
            <a:r>
              <a:rPr lang="sk-SK" altLang="sk-SK" sz="1800" b="1" i="1" dirty="0"/>
              <a:t>COUNT</a:t>
            </a:r>
            <a:endParaRPr lang="sk-SK" altLang="sk-SK" sz="1800" i="1" dirty="0"/>
          </a:p>
          <a:p>
            <a:pPr marL="0" indent="0" eaLnBrk="1" hangingPunct="1">
              <a:buNone/>
            </a:pPr>
            <a:r>
              <a:rPr lang="sk-SK" altLang="sk-SK" sz="1800" i="1" dirty="0"/>
              <a:t>vráť hypotézu </a:t>
            </a:r>
            <a:r>
              <a:rPr lang="sk-SK" altLang="sk-SK" sz="1800" b="1" i="1" dirty="0"/>
              <a:t>BEST</a:t>
            </a:r>
            <a:r>
              <a:rPr lang="sk-SK" altLang="sk-SK" sz="1800" i="1" dirty="0"/>
              <a:t>.</a:t>
            </a:r>
            <a:r>
              <a:rPr lang="cs-CZ" altLang="sk-SK" sz="1800" dirty="0"/>
              <a:t> </a:t>
            </a:r>
          </a:p>
          <a:p>
            <a:pPr marL="0" indent="0" eaLnBrk="1" hangingPunct="1">
              <a:buNone/>
            </a:pPr>
            <a:r>
              <a:rPr lang="sk-SK" altLang="sk-SK" sz="1600" i="1" dirty="0"/>
              <a:t>.</a:t>
            </a:r>
            <a:endParaRPr lang="cs-CZ" altLang="sk-SK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sz="1600" i="1" dirty="0">
              <a:solidFill>
                <a:srgbClr val="7E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049B7B50-56DF-4154-B920-0F319C5C7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088077"/>
              </p:ext>
            </p:extLst>
          </p:nvPr>
        </p:nvGraphicFramePr>
        <p:xfrm>
          <a:off x="6143324" y="1882523"/>
          <a:ext cx="2543476" cy="67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295400" imgH="342900" progId="Equation.3">
                  <p:embed/>
                </p:oleObj>
              </mc:Choice>
              <mc:Fallback>
                <p:oleObj name="Rovnica" r:id="rId2" imgW="1295400" imgH="342900" progId="Equation.3">
                  <p:embed/>
                  <p:pic>
                    <p:nvPicPr>
                      <p:cNvPr id="3076" name="Object 12">
                        <a:extLst>
                          <a:ext uri="{FF2B5EF4-FFF2-40B4-BE49-F238E27FC236}">
                            <a16:creationId xmlns:a16="http://schemas.microsoft.com/office/drawing/2014/main" id="{9887C81B-FEDF-4D45-A61C-3A5B446E26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324" y="1882523"/>
                        <a:ext cx="2543476" cy="673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429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Prahové definície triedy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0310" y="1124708"/>
            <a:ext cx="9053690" cy="530029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Predstavujú flexibilnejšiu reprezentáciu znalostí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Dôležitú úlohu v rozhodovacom procese hrá </a:t>
            </a:r>
            <a:r>
              <a:rPr lang="sk-SK" sz="2000" b="1" baseline="0" dirty="0">
                <a:solidFill>
                  <a:srgbClr val="7E0000"/>
                </a:solidFill>
              </a:rPr>
              <a:t>prahová hodnota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Prahová hodnota je vypočítaná v procese hľadania definície triedy (pojmu)</a:t>
            </a:r>
            <a:endParaRPr lang="sk-SK" sz="2000" b="1" baseline="0" dirty="0"/>
          </a:p>
          <a:p>
            <a:pPr marL="0" indent="0" eaLnBrk="1" hangingPunct="1">
              <a:buNone/>
              <a:defRPr/>
            </a:pPr>
            <a:r>
              <a:rPr lang="sk-SK" sz="2000" baseline="0" dirty="0"/>
              <a:t>Príklady: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Prahové hodnoty určujú </a:t>
            </a:r>
            <a:r>
              <a:rPr lang="sk-SK" sz="2000" b="1" dirty="0"/>
              <a:t>počet podmienok</a:t>
            </a:r>
            <a:r>
              <a:rPr lang="sk-SK" sz="2000" dirty="0"/>
              <a:t>, ktoré musia minimálne platiť aby platilo </a:t>
            </a:r>
            <a:r>
              <a:rPr lang="sk-SK" sz="2000" baseline="0" dirty="0"/>
              <a:t>klasifikačné pravidlo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Reprezentácia </a:t>
            </a:r>
            <a:r>
              <a:rPr lang="sk-SK" sz="2000" b="1" dirty="0">
                <a:solidFill>
                  <a:srgbClr val="006666"/>
                </a:solidFill>
              </a:rPr>
              <a:t>tabuľkou kritérií </a:t>
            </a:r>
            <a:r>
              <a:rPr lang="sk-SK" sz="2000" dirty="0"/>
              <a:t>(a</a:t>
            </a:r>
            <a:r>
              <a:rPr lang="sk-SK" sz="2000" baseline="0" dirty="0"/>
              <a:t>lgoritmus </a:t>
            </a:r>
            <a:r>
              <a:rPr lang="sk-SK" sz="2000" b="1" baseline="0" dirty="0"/>
              <a:t>HCT</a:t>
            </a:r>
            <a:r>
              <a:rPr lang="sk-SK" sz="2000" baseline="0" dirty="0"/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Prahové hodnoty určujú kde v priestore bude lokalizovaná hranica medzi príkladmi rozličných tried</a:t>
            </a:r>
            <a:endParaRPr lang="sk-SK" sz="2000" baseline="0" dirty="0">
              <a:solidFill>
                <a:srgbClr val="7E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Hranica je reprezentácia</a:t>
            </a:r>
            <a:r>
              <a:rPr lang="sk-SK" sz="2000" dirty="0">
                <a:solidFill>
                  <a:srgbClr val="7E0000"/>
                </a:solidFill>
              </a:rPr>
              <a:t> </a:t>
            </a:r>
            <a:r>
              <a:rPr lang="sk-SK" sz="2000" b="1" dirty="0" err="1"/>
              <a:t>hyper</a:t>
            </a:r>
            <a:r>
              <a:rPr lang="sk-SK" sz="2000" b="1" dirty="0"/>
              <a:t>-rovinou</a:t>
            </a:r>
            <a:r>
              <a:rPr lang="sk-SK" sz="2000" dirty="0">
                <a:solidFill>
                  <a:srgbClr val="7E0000"/>
                </a:solidFill>
              </a:rPr>
              <a:t> </a:t>
            </a:r>
            <a:r>
              <a:rPr lang="sk-SK" sz="2000" dirty="0"/>
              <a:t>v n-rozmernom priestore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="1" dirty="0">
                <a:solidFill>
                  <a:srgbClr val="7E0000"/>
                </a:solidFill>
              </a:rPr>
              <a:t>Lineárna prahová jednotka </a:t>
            </a:r>
            <a:r>
              <a:rPr lang="sk-SK" sz="2000" dirty="0"/>
              <a:t>(algoritmus </a:t>
            </a:r>
            <a:r>
              <a:rPr lang="sk-SK" sz="2000" b="1" dirty="0"/>
              <a:t>IWP</a:t>
            </a:r>
            <a:r>
              <a:rPr lang="sk-SK" sz="2000" dirty="0"/>
              <a:t>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dirty="0" err="1"/>
              <a:t>Perceptron</a:t>
            </a:r>
            <a:r>
              <a:rPr lang="sk-SK" sz="2000" dirty="0"/>
              <a:t> (najjednoduchšia neurónová sieť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Sférická prahová jednotka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sz="2000" b="1" dirty="0">
                <a:solidFill>
                  <a:srgbClr val="7E0000"/>
                </a:solidFill>
              </a:rPr>
              <a:t>Metódy podporných vektorov </a:t>
            </a:r>
            <a:r>
              <a:rPr lang="sk-SK" sz="2000" dirty="0"/>
              <a:t>(</a:t>
            </a:r>
            <a:r>
              <a:rPr lang="sk-SK" sz="2000" b="1" dirty="0"/>
              <a:t>SVM</a:t>
            </a:r>
            <a:r>
              <a:rPr lang="sk-SK" sz="2000" dirty="0"/>
              <a:t>)</a:t>
            </a: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brpp5">
            <a:extLst>
              <a:ext uri="{FF2B5EF4-FFF2-40B4-BE49-F238E27FC236}">
                <a16:creationId xmlns:a16="http://schemas.microsoft.com/office/drawing/2014/main" id="{E66623BB-DFF9-454E-B432-8F7843E56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70" y="1366576"/>
            <a:ext cx="7901016" cy="518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IWP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0C70932-104C-40AE-9B79-6D494866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644" y="1009969"/>
            <a:ext cx="8229600" cy="6326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altLang="sk-SK" baseline="0" dirty="0"/>
              <a:t>Deliace hranice generované algoritmom IWP v jednotlivých iteráciách (priamka </a:t>
            </a:r>
            <a:r>
              <a:rPr lang="sk-SK" altLang="sk-SK" b="1" baseline="0" dirty="0"/>
              <a:t>a</a:t>
            </a:r>
            <a:r>
              <a:rPr lang="sk-SK" altLang="sk-SK" baseline="0" dirty="0"/>
              <a:t> až </a:t>
            </a:r>
            <a:r>
              <a:rPr lang="sk-SK" altLang="sk-SK" b="1" baseline="0" dirty="0"/>
              <a:t>f</a:t>
            </a:r>
            <a:r>
              <a:rPr lang="sk-SK" altLang="sk-SK" baseline="0" dirty="0"/>
              <a:t>)</a:t>
            </a:r>
            <a:endParaRPr lang="cs-CZ" altLang="sk-SK" baseline="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892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Porovnanie LTU a lineárnej regresie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8490" y="1053752"/>
            <a:ext cx="9055510" cy="92293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sk-SK" baseline="0" dirty="0">
                <a:solidFill>
                  <a:srgbClr val="7E0000"/>
                </a:solidFill>
              </a:rPr>
              <a:t>LTU separuje </a:t>
            </a:r>
            <a:r>
              <a:rPr lang="sk-SK" baseline="0" dirty="0"/>
              <a:t>príklady dvoch </a:t>
            </a:r>
            <a:r>
              <a:rPr lang="sk-SK" dirty="0"/>
              <a:t>tried lineárne (nerovnica – oblasť „+“ príkladov)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sk-SK" baseline="0" dirty="0">
                <a:solidFill>
                  <a:srgbClr val="7E0000"/>
                </a:solidFill>
              </a:rPr>
              <a:t>Lineárna regresia </a:t>
            </a:r>
            <a:r>
              <a:rPr lang="sk-SK" baseline="0" dirty="0" err="1">
                <a:solidFill>
                  <a:srgbClr val="7E0000"/>
                </a:solidFill>
              </a:rPr>
              <a:t>aproximuje</a:t>
            </a:r>
            <a:r>
              <a:rPr lang="sk-SK" baseline="0" dirty="0">
                <a:solidFill>
                  <a:srgbClr val="7E0000"/>
                </a:solidFill>
              </a:rPr>
              <a:t> </a:t>
            </a:r>
            <a:r>
              <a:rPr lang="sk-SK" baseline="0" dirty="0"/>
              <a:t>príklady tej istej triedy priamkou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sk-SK" baseline="0" dirty="0"/>
              <a:t>														(lineárnou rovnicou)</a:t>
            </a:r>
            <a:endParaRPr lang="sk-SK" altLang="sk-SK" baseline="0" dirty="0"/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F8632746-754D-4442-9BE1-ABAB142DF8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003187"/>
              </p:ext>
            </p:extLst>
          </p:nvPr>
        </p:nvGraphicFramePr>
        <p:xfrm>
          <a:off x="187663" y="5587514"/>
          <a:ext cx="2282479" cy="3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333500" imgH="203200" progId="Equation.3">
                  <p:embed/>
                </p:oleObj>
              </mc:Choice>
              <mc:Fallback>
                <p:oleObj name="Rovnica" r:id="rId2" imgW="1333500" imgH="203200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F8632746-754D-4442-9BE1-ABAB142DF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63" y="5587514"/>
                        <a:ext cx="2282479" cy="342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ok 8">
            <a:extLst>
              <a:ext uri="{FF2B5EF4-FFF2-40B4-BE49-F238E27FC236}">
                <a16:creationId xmlns:a16="http://schemas.microsoft.com/office/drawing/2014/main" id="{54FCC49A-DF86-4E43-8E3D-F38079C0B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63" y="1754953"/>
            <a:ext cx="3147079" cy="3825425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AF452EA6-2476-4F85-9FED-4E46292BC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208" y="1931786"/>
            <a:ext cx="5622129" cy="369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6">
                <a:extLst>
                  <a:ext uri="{FF2B5EF4-FFF2-40B4-BE49-F238E27FC236}">
                    <a16:creationId xmlns:a16="http://schemas.microsoft.com/office/drawing/2014/main" id="{A64AB056-2BFA-4DC0-8258-B8326A3FEB96}"/>
                  </a:ext>
                </a:extLst>
              </p:cNvPr>
              <p:cNvSpPr txBox="1"/>
              <p:nvPr/>
            </p:nvSpPr>
            <p:spPr>
              <a:xfrm>
                <a:off x="4771595" y="5484921"/>
                <a:ext cx="1853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𝑌</m:t>
                      </m:r>
                      <m:r>
                        <a:rPr lang="sk-SK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chemeClr val="tx1"/>
                          </a:solidFill>
                          <a:latin typeface="Cambria Math"/>
                        </a:rPr>
                        <m:t>α</m:t>
                      </m:r>
                      <m:r>
                        <a:rPr lang="sk-SK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β</m:t>
                      </m:r>
                      <m:r>
                        <a:rPr lang="sk-SK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sk-SK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sk-SK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ovéPole 6">
                <a:extLst>
                  <a:ext uri="{FF2B5EF4-FFF2-40B4-BE49-F238E27FC236}">
                    <a16:creationId xmlns:a16="http://schemas.microsoft.com/office/drawing/2014/main" id="{A64AB056-2BFA-4DC0-8258-B8326A3FE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595" y="5484921"/>
                <a:ext cx="1853336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Vývojový diagram: rozhodnutie 12">
            <a:extLst>
              <a:ext uri="{FF2B5EF4-FFF2-40B4-BE49-F238E27FC236}">
                <a16:creationId xmlns:a16="http://schemas.microsoft.com/office/drawing/2014/main" id="{32F241A5-5DD8-413B-9113-46D5DC0173E3}"/>
              </a:ext>
            </a:extLst>
          </p:cNvPr>
          <p:cNvSpPr/>
          <p:nvPr/>
        </p:nvSpPr>
        <p:spPr>
          <a:xfrm>
            <a:off x="1009861" y="2605065"/>
            <a:ext cx="120580" cy="102996"/>
          </a:xfrm>
          <a:prstGeom prst="flowChartDecision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Vývojový diagram: rozhodnutie 18">
            <a:extLst>
              <a:ext uri="{FF2B5EF4-FFF2-40B4-BE49-F238E27FC236}">
                <a16:creationId xmlns:a16="http://schemas.microsoft.com/office/drawing/2014/main" id="{FEF0EFFD-C82A-4B31-A1CC-C6CB46DB1FF2}"/>
              </a:ext>
            </a:extLst>
          </p:cNvPr>
          <p:cNvSpPr/>
          <p:nvPr/>
        </p:nvSpPr>
        <p:spPr>
          <a:xfrm>
            <a:off x="1051729" y="3223008"/>
            <a:ext cx="120580" cy="102996"/>
          </a:xfrm>
          <a:prstGeom prst="flowChartDecision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0" name="Vývojový diagram: rozhodnutie 19">
            <a:extLst>
              <a:ext uri="{FF2B5EF4-FFF2-40B4-BE49-F238E27FC236}">
                <a16:creationId xmlns:a16="http://schemas.microsoft.com/office/drawing/2014/main" id="{B8560A4C-54B2-4EE2-9397-E7B02771AC4E}"/>
              </a:ext>
            </a:extLst>
          </p:cNvPr>
          <p:cNvSpPr/>
          <p:nvPr/>
        </p:nvSpPr>
        <p:spPr>
          <a:xfrm>
            <a:off x="1423517" y="2914036"/>
            <a:ext cx="120580" cy="102996"/>
          </a:xfrm>
          <a:prstGeom prst="flowChartDecision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1" name="Vývojový diagram: rozhodnutie 20">
            <a:extLst>
              <a:ext uri="{FF2B5EF4-FFF2-40B4-BE49-F238E27FC236}">
                <a16:creationId xmlns:a16="http://schemas.microsoft.com/office/drawing/2014/main" id="{2DCFB4B0-6995-469E-AA05-F79D6DA33C0C}"/>
              </a:ext>
            </a:extLst>
          </p:cNvPr>
          <p:cNvSpPr/>
          <p:nvPr/>
        </p:nvSpPr>
        <p:spPr>
          <a:xfrm>
            <a:off x="939522" y="3954383"/>
            <a:ext cx="120580" cy="102996"/>
          </a:xfrm>
          <a:prstGeom prst="flowChartDecision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2" name="Vývojový diagram: rozhodnutie 21">
            <a:extLst>
              <a:ext uri="{FF2B5EF4-FFF2-40B4-BE49-F238E27FC236}">
                <a16:creationId xmlns:a16="http://schemas.microsoft.com/office/drawing/2014/main" id="{4406D8E5-41CF-4936-BB25-6E1EC4AB947B}"/>
              </a:ext>
            </a:extLst>
          </p:cNvPr>
          <p:cNvSpPr/>
          <p:nvPr/>
        </p:nvSpPr>
        <p:spPr>
          <a:xfrm>
            <a:off x="1423517" y="2496851"/>
            <a:ext cx="120580" cy="102996"/>
          </a:xfrm>
          <a:prstGeom prst="flowChartDecision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BlokTextu 25">
                <a:extLst>
                  <a:ext uri="{FF2B5EF4-FFF2-40B4-BE49-F238E27FC236}">
                    <a16:creationId xmlns:a16="http://schemas.microsoft.com/office/drawing/2014/main" id="{2CE5A86D-758F-4CD1-9299-3D5DA023A7C0}"/>
                  </a:ext>
                </a:extLst>
              </p:cNvPr>
              <p:cNvSpPr txBox="1"/>
              <p:nvPr/>
            </p:nvSpPr>
            <p:spPr>
              <a:xfrm>
                <a:off x="45254" y="5953502"/>
                <a:ext cx="45770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−2.2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−0,5≥0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26" name="BlokTextu 25">
                <a:extLst>
                  <a:ext uri="{FF2B5EF4-FFF2-40B4-BE49-F238E27FC236}">
                    <a16:creationId xmlns:a16="http://schemas.microsoft.com/office/drawing/2014/main" id="{2CE5A86D-758F-4CD1-9299-3D5DA023A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" y="5953502"/>
                <a:ext cx="45770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BlokTextu 27">
                <a:extLst>
                  <a:ext uri="{FF2B5EF4-FFF2-40B4-BE49-F238E27FC236}">
                    <a16:creationId xmlns:a16="http://schemas.microsoft.com/office/drawing/2014/main" id="{37E5C4E6-6F71-4CF1-8CA8-5FF5E6B35072}"/>
                  </a:ext>
                </a:extLst>
              </p:cNvPr>
              <p:cNvSpPr txBox="1"/>
              <p:nvPr/>
            </p:nvSpPr>
            <p:spPr>
              <a:xfrm>
                <a:off x="4406568" y="5958380"/>
                <a:ext cx="47374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k-SK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28" name="BlokTextu 27">
                <a:extLst>
                  <a:ext uri="{FF2B5EF4-FFF2-40B4-BE49-F238E27FC236}">
                    <a16:creationId xmlns:a16="http://schemas.microsoft.com/office/drawing/2014/main" id="{37E5C4E6-6F71-4CF1-8CA8-5FF5E6B35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68" y="5958380"/>
                <a:ext cx="4737432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nak mínus 4">
            <a:extLst>
              <a:ext uri="{FF2B5EF4-FFF2-40B4-BE49-F238E27FC236}">
                <a16:creationId xmlns:a16="http://schemas.microsoft.com/office/drawing/2014/main" id="{8354D549-BDF9-0139-AF3D-64DCB2C6912B}"/>
              </a:ext>
            </a:extLst>
          </p:cNvPr>
          <p:cNvSpPr/>
          <p:nvPr/>
        </p:nvSpPr>
        <p:spPr>
          <a:xfrm>
            <a:off x="1981528" y="2490715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Znak mínus 5">
            <a:extLst>
              <a:ext uri="{FF2B5EF4-FFF2-40B4-BE49-F238E27FC236}">
                <a16:creationId xmlns:a16="http://schemas.microsoft.com/office/drawing/2014/main" id="{303F46DD-2CF1-7336-14FF-CAABE0D0403D}"/>
              </a:ext>
            </a:extLst>
          </p:cNvPr>
          <p:cNvSpPr/>
          <p:nvPr/>
        </p:nvSpPr>
        <p:spPr>
          <a:xfrm>
            <a:off x="2093245" y="3223008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Znak mínus 7">
            <a:extLst>
              <a:ext uri="{FF2B5EF4-FFF2-40B4-BE49-F238E27FC236}">
                <a16:creationId xmlns:a16="http://schemas.microsoft.com/office/drawing/2014/main" id="{C28D23A5-B9A6-530F-0228-32137B7D5EA9}"/>
              </a:ext>
            </a:extLst>
          </p:cNvPr>
          <p:cNvSpPr/>
          <p:nvPr/>
        </p:nvSpPr>
        <p:spPr>
          <a:xfrm>
            <a:off x="1628378" y="3417623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Znak mínus 9">
            <a:extLst>
              <a:ext uri="{FF2B5EF4-FFF2-40B4-BE49-F238E27FC236}">
                <a16:creationId xmlns:a16="http://schemas.microsoft.com/office/drawing/2014/main" id="{423A1CFB-1714-6AB1-90A8-569F8B710093}"/>
              </a:ext>
            </a:extLst>
          </p:cNvPr>
          <p:cNvSpPr/>
          <p:nvPr/>
        </p:nvSpPr>
        <p:spPr>
          <a:xfrm>
            <a:off x="1172309" y="4748556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Znak mínus 13">
            <a:extLst>
              <a:ext uri="{FF2B5EF4-FFF2-40B4-BE49-F238E27FC236}">
                <a16:creationId xmlns:a16="http://schemas.microsoft.com/office/drawing/2014/main" id="{644744B9-03E4-64F9-AE77-EFDB0A272395}"/>
              </a:ext>
            </a:extLst>
          </p:cNvPr>
          <p:cNvSpPr/>
          <p:nvPr/>
        </p:nvSpPr>
        <p:spPr>
          <a:xfrm>
            <a:off x="2274399" y="4284453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5" name="Znak mínus 14">
            <a:extLst>
              <a:ext uri="{FF2B5EF4-FFF2-40B4-BE49-F238E27FC236}">
                <a16:creationId xmlns:a16="http://schemas.microsoft.com/office/drawing/2014/main" id="{1792E81A-2FA7-5926-67D8-EA904A5ACE7A}"/>
              </a:ext>
            </a:extLst>
          </p:cNvPr>
          <p:cNvSpPr/>
          <p:nvPr/>
        </p:nvSpPr>
        <p:spPr>
          <a:xfrm>
            <a:off x="2532573" y="2719421"/>
            <a:ext cx="181154" cy="194615"/>
          </a:xfrm>
          <a:prstGeom prst="mathMinus">
            <a:avLst/>
          </a:prstGeom>
          <a:solidFill>
            <a:srgbClr val="7E0000"/>
          </a:solidFill>
          <a:ln>
            <a:solidFill>
              <a:srgbClr val="7E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068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T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abuľky kritérií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3999" y="1145657"/>
            <a:ext cx="8890001" cy="520434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Kľúčovým je </a:t>
            </a:r>
            <a:r>
              <a:rPr lang="sk-SK" sz="2000" b="1" baseline="0" dirty="0">
                <a:solidFill>
                  <a:srgbClr val="006666"/>
                </a:solidFill>
              </a:rPr>
              <a:t>parciálne pokrytie</a:t>
            </a:r>
            <a:r>
              <a:rPr lang="sk-SK" sz="2000" baseline="0" dirty="0">
                <a:solidFill>
                  <a:srgbClr val="339966"/>
                </a:solidFill>
              </a:rPr>
              <a:t>, </a:t>
            </a:r>
            <a:r>
              <a:rPr lang="sk-SK" sz="2000" baseline="0" dirty="0"/>
              <a:t>keď stačí ak nový TP (zatiaľ neklasifikovaný) spĺňa iba niektoré podmienky definície triedy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Stupeň pokrytia </a:t>
            </a:r>
            <a:r>
              <a:rPr lang="sk-SK" sz="2000" baseline="0" dirty="0"/>
              <a:t>sa musí rovnať respektíve prekročiť preddefinovaný prah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Reprezentácia</a:t>
            </a:r>
            <a:r>
              <a:rPr lang="sk-SK" altLang="sk-SK" sz="2000" baseline="0" dirty="0"/>
              <a:t>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="1" baseline="0" dirty="0">
                <a:solidFill>
                  <a:srgbClr val="7E0000"/>
                </a:solidFill>
              </a:rPr>
              <a:t>pojem </a:t>
            </a:r>
            <a:r>
              <a:rPr lang="sk-SK" altLang="sk-SK" sz="2000" b="1" baseline="0" dirty="0" err="1">
                <a:solidFill>
                  <a:srgbClr val="7E0000"/>
                </a:solidFill>
              </a:rPr>
              <a:t>m_z_n</a:t>
            </a:r>
            <a:r>
              <a:rPr lang="sk-SK" altLang="sk-SK" sz="2000" baseline="0" dirty="0"/>
              <a:t> </a:t>
            </a:r>
            <a:r>
              <a:rPr lang="en-US" altLang="sk-SK" sz="2000" baseline="0" dirty="0"/>
              <a:t>(</a:t>
            </a:r>
            <a:r>
              <a:rPr lang="sk-SK" altLang="sk-SK" sz="2000" b="1" baseline="0" dirty="0"/>
              <a:t>n</a:t>
            </a:r>
            <a:r>
              <a:rPr lang="sk-SK" altLang="sk-SK" sz="2000" baseline="0" dirty="0"/>
              <a:t> je počet atribútov, prah </a:t>
            </a:r>
            <a:r>
              <a:rPr lang="sk-SK" altLang="sk-SK" sz="2000" b="1" baseline="0" dirty="0"/>
              <a:t>m</a:t>
            </a:r>
            <a:r>
              <a:rPr lang="sk-SK" altLang="sk-SK" sz="2000" baseline="0" dirty="0"/>
              <a:t> je prirodzené číslo od </a:t>
            </a:r>
            <a:r>
              <a:rPr lang="sk-SK" altLang="sk-SK" sz="2000" b="1" baseline="0" dirty="0"/>
              <a:t>1</a:t>
            </a:r>
            <a:r>
              <a:rPr lang="sk-SK" altLang="sk-SK" sz="2000" baseline="0" dirty="0"/>
              <a:t> po </a:t>
            </a:r>
            <a:r>
              <a:rPr lang="sk-SK" altLang="sk-SK" sz="2000" b="1" baseline="0" dirty="0"/>
              <a:t>n</a:t>
            </a:r>
            <a:r>
              <a:rPr lang="en-US" altLang="sk-SK" sz="2000" baseline="0" dirty="0"/>
              <a:t>)</a:t>
            </a:r>
            <a:endParaRPr lang="sk-SK" alt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Konjunkcia všetkých n podmienok sa nazýva 	</a:t>
            </a:r>
            <a:r>
              <a:rPr lang="sk-SK" altLang="sk-SK" sz="2000" baseline="0" dirty="0">
                <a:solidFill>
                  <a:srgbClr val="006666"/>
                </a:solidFill>
              </a:rPr>
              <a:t>prototyp </a:t>
            </a:r>
            <a:r>
              <a:rPr lang="sk-SK" altLang="sk-SK" sz="2000" baseline="0" dirty="0"/>
              <a:t>alebo </a:t>
            </a:r>
            <a:r>
              <a:rPr lang="sk-SK" altLang="sk-SK" sz="2000" baseline="0" dirty="0">
                <a:solidFill>
                  <a:srgbClr val="006666"/>
                </a:solidFill>
              </a:rPr>
              <a:t>etalón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 err="1"/>
              <a:t>n_z_n</a:t>
            </a:r>
            <a:r>
              <a:rPr lang="sk-SK" altLang="sk-SK" sz="2000" baseline="0" dirty="0"/>
              <a:t> prezentuje konjunkciu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1_z_n</a:t>
            </a:r>
            <a:r>
              <a:rPr lang="sk-SK" altLang="sk-SK" sz="2000" baseline="0" dirty="0"/>
              <a:t> prezentuje disjunkciu</a:t>
            </a:r>
          </a:p>
          <a:p>
            <a:pPr marL="0" indent="0" eaLnBrk="1" hangingPunct="1">
              <a:buNone/>
            </a:pPr>
            <a:endParaRPr lang="sk-SK" altLang="sk-SK" sz="2000" baseline="0" dirty="0"/>
          </a:p>
          <a:p>
            <a:pPr marL="0" indent="0" eaLnBrk="1" hangingPunct="1">
              <a:buNone/>
            </a:pPr>
            <a:r>
              <a:rPr lang="sk-SK" altLang="sk-SK" sz="2000" b="1" baseline="0" dirty="0"/>
              <a:t>Použitie</a:t>
            </a:r>
            <a:r>
              <a:rPr lang="sk-SK" altLang="sk-SK" sz="2000" baseline="0" dirty="0"/>
              <a:t>: </a:t>
            </a:r>
          </a:p>
          <a:p>
            <a:pPr marL="0" indent="0" eaLnBrk="1" hangingPunct="1">
              <a:buNone/>
            </a:pPr>
            <a:r>
              <a:rPr lang="sk-SK" altLang="sk-SK" sz="2000" baseline="0" dirty="0"/>
              <a:t>	nový príklad je zaradený do tej triedy, z definície ktorej spĺňa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</a:t>
            </a:r>
            <a:r>
              <a:rPr lang="sk-SK" altLang="sk-SK" sz="2000" baseline="0" dirty="0"/>
              <a:t>aspoň </a:t>
            </a:r>
            <a:r>
              <a:rPr lang="sk-SK" altLang="sk-SK" sz="2000" b="1" baseline="0" dirty="0"/>
              <a:t>m </a:t>
            </a:r>
            <a:r>
              <a:rPr lang="sk-SK" altLang="sk-SK" sz="2000" baseline="0" dirty="0"/>
              <a:t>podmienok.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T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abuľky kritérií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Obrpp1">
            <a:extLst>
              <a:ext uri="{FF2B5EF4-FFF2-40B4-BE49-F238E27FC236}">
                <a16:creationId xmlns:a16="http://schemas.microsoft.com/office/drawing/2014/main" id="{A3D644F3-1B92-4920-B88F-9CC4006ED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40" y="1332089"/>
            <a:ext cx="6915127" cy="511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5287" y="1879436"/>
            <a:ext cx="2985912" cy="413754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2000" baseline="0" dirty="0"/>
              <a:t>Numerická doména v dvojrozmernom priestore: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2_z_2</a:t>
            </a:r>
            <a:r>
              <a:rPr lang="sk-SK" altLang="sk-SK" sz="2000" baseline="0" dirty="0"/>
              <a:t> reprezentuje </a:t>
            </a:r>
            <a:r>
              <a:rPr lang="sk-SK" altLang="sk-SK" sz="2000" b="1" baseline="0" dirty="0"/>
              <a:t>konjunkciu</a:t>
            </a:r>
            <a:r>
              <a:rPr lang="sk-SK" altLang="sk-SK" sz="2000" baseline="0" dirty="0"/>
              <a:t> -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bod</a:t>
            </a:r>
            <a:r>
              <a:rPr lang="sk-SK" altLang="sk-SK" sz="2000" baseline="0" dirty="0"/>
              <a:t> (etalón)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1_z_2</a:t>
            </a:r>
            <a:r>
              <a:rPr lang="sk-SK" altLang="sk-SK" sz="2000" baseline="0" dirty="0"/>
              <a:t> reprezentuje </a:t>
            </a:r>
            <a:r>
              <a:rPr lang="sk-SK" altLang="sk-SK" sz="2000" b="1" baseline="0" dirty="0"/>
              <a:t>disjunkciu</a:t>
            </a:r>
            <a:r>
              <a:rPr lang="sk-SK" altLang="sk-SK" sz="2000" baseline="0" dirty="0"/>
              <a:t> –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úsečky</a:t>
            </a:r>
            <a:r>
              <a:rPr lang="sk-SK" altLang="sk-SK" sz="2000" baseline="0" dirty="0"/>
              <a:t> (body rastra na úsečkách)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en-US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</p:spTree>
    <p:extLst>
      <p:ext uri="{BB962C8B-B14F-4D97-AF65-F5344CB8AC3E}">
        <p14:creationId xmlns:p14="http://schemas.microsoft.com/office/powerpoint/2010/main" val="301235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Reprezentácia T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abuľky kritérií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Obrpp2">
            <a:extLst>
              <a:ext uri="{FF2B5EF4-FFF2-40B4-BE49-F238E27FC236}">
                <a16:creationId xmlns:a16="http://schemas.microsoft.com/office/drawing/2014/main" id="{C42B2039-ACD0-4A97-BA64-272ACEFB4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41" y="991484"/>
            <a:ext cx="6700659" cy="502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3687" y="1269835"/>
            <a:ext cx="2985912" cy="486003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k-SK" altLang="sk-SK" sz="2000" baseline="0" dirty="0"/>
              <a:t>Numerická doména v trojrozmernom priestore: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3_z_3</a:t>
            </a:r>
            <a:r>
              <a:rPr lang="sk-SK" altLang="sk-SK" sz="2000" baseline="0" dirty="0"/>
              <a:t> je reprezentovaný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bodom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2_z_3</a:t>
            </a:r>
            <a:r>
              <a:rPr lang="sk-SK" altLang="sk-SK" sz="2000" baseline="0" dirty="0"/>
              <a:t> je prezentovaný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úsečkami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baseline="0" dirty="0"/>
              <a:t>Pojem </a:t>
            </a:r>
            <a:r>
              <a:rPr lang="sk-SK" altLang="sk-SK" sz="2000" b="1" baseline="0" dirty="0"/>
              <a:t>1_z_3</a:t>
            </a:r>
            <a:r>
              <a:rPr lang="sk-SK" altLang="sk-SK" sz="2000" baseline="0" dirty="0"/>
              <a:t> je prezentovaný </a:t>
            </a:r>
            <a:r>
              <a:rPr lang="sk-SK" altLang="sk-SK" sz="2000" b="1" baseline="0" dirty="0">
                <a:solidFill>
                  <a:srgbClr val="7E0000"/>
                </a:solidFill>
              </a:rPr>
              <a:t>plochami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k-SK" altLang="sk-SK" sz="2000" b="1" baseline="0" dirty="0">
                <a:solidFill>
                  <a:srgbClr val="485E82"/>
                </a:solidFill>
              </a:rPr>
              <a:t>Geometrické útvary sú rovnobežné s osami irelevantných atribútov</a:t>
            </a:r>
            <a:endParaRPr lang="sk-SK" sz="2000" b="1" baseline="0" dirty="0">
              <a:solidFill>
                <a:srgbClr val="485E82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sk-SK" altLang="en-US" sz="2000" b="1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</p:spTree>
    <p:extLst>
      <p:ext uri="{BB962C8B-B14F-4D97-AF65-F5344CB8AC3E}">
        <p14:creationId xmlns:p14="http://schemas.microsoft.com/office/powerpoint/2010/main" val="177132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Indukcia T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abuľky kritérií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9835"/>
            <a:ext cx="8111067" cy="5313526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sk-SK" altLang="sk-SK" sz="2400" baseline="0" dirty="0"/>
              <a:t>Tabuľka kritérií sa indukuje prehľadávaním priestoru príznakov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Generuje sa </a:t>
            </a:r>
            <a:r>
              <a:rPr lang="sk-SK" altLang="sk-SK" sz="2400" dirty="0">
                <a:solidFill>
                  <a:srgbClr val="006666"/>
                </a:solidFill>
              </a:rPr>
              <a:t>logická konjunkcia s prahovou hodnotou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baseline="0" dirty="0"/>
              <a:t>Potrebujeme operátory na pohyb v prehľadávanom priestore </a:t>
            </a:r>
          </a:p>
          <a:p>
            <a:pPr marL="0" indent="0">
              <a:buNone/>
              <a:defRPr/>
            </a:pPr>
            <a:r>
              <a:rPr lang="sk-SK" sz="2400" b="1" baseline="0" dirty="0"/>
              <a:t>Operátor zovšeobecnenia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baseline="0" dirty="0"/>
              <a:t>Pridanie atribútu - podmienky pri konštantnom prahu produkuje všeobecnejšie pojmy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baseline="0" dirty="0"/>
              <a:t>1_z</a:t>
            </a:r>
            <a:r>
              <a:rPr lang="sk-SK" sz="2400" baseline="0" dirty="0"/>
              <a:t>_2 priamka sa transformuje na plochu 1_z_3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baseline="0" dirty="0"/>
              <a:t>Inverzne – operátor špecifikácie</a:t>
            </a:r>
          </a:p>
          <a:p>
            <a:pPr marL="0" indent="0">
              <a:buNone/>
              <a:defRPr/>
            </a:pPr>
            <a:r>
              <a:rPr lang="sk-SK" sz="2400" b="1" baseline="0" dirty="0"/>
              <a:t>Operátor špecifikácie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baseline="0" dirty="0"/>
              <a:t>Nárast prahovej hodnoty pri zachovaní etalónu vedie ku špecifickejšiemu pojmu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baseline="0" dirty="0"/>
              <a:t>1_z_3 plocha sa transformuje na priamku 2_z_3</a:t>
            </a:r>
            <a:endParaRPr lang="sk-SK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k-SK" sz="2400" baseline="0" dirty="0"/>
              <a:t>Inverzne – operátor zovšeobecnenia</a:t>
            </a:r>
          </a:p>
        </p:txBody>
      </p:sp>
    </p:spTree>
    <p:extLst>
      <p:ext uri="{BB962C8B-B14F-4D97-AF65-F5344CB8AC3E}">
        <p14:creationId xmlns:p14="http://schemas.microsoft.com/office/powerpoint/2010/main" val="204298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/>
              <a:t>Indukcia T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abuľky kritérií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56946"/>
            <a:ext cx="8607778" cy="519305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aseline="0" dirty="0"/>
              <a:t>Predpokladajme, že máme </a:t>
            </a:r>
            <a:r>
              <a:rPr lang="sk-SK" altLang="sk-SK" sz="2400" b="1" baseline="0" dirty="0"/>
              <a:t>r </a:t>
            </a:r>
            <a:r>
              <a:rPr lang="sk-SK" altLang="sk-SK" sz="2400" baseline="0" dirty="0"/>
              <a:t>relevantných atribútov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aseline="0" dirty="0">
                <a:sym typeface="Wingdings" panose="05000000000000000000" pitchFamily="2" charset="2"/>
              </a:rPr>
              <a:t>Potom indukcia sa uskutočňuje v dvoch krokoch</a:t>
            </a:r>
            <a:r>
              <a:rPr lang="sk-SK" altLang="sk-SK" sz="2400" baseline="0" dirty="0"/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k-SK" altLang="sk-SK" sz="2400" baseline="0" dirty="0"/>
              <a:t>určenie etalónu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k-SK" altLang="sk-SK" sz="2400" baseline="0" dirty="0"/>
              <a:t>výber prahu od 1 do r vrátane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sk-SK" altLang="sk-SK" sz="2400" baseline="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="1" baseline="0" dirty="0" err="1"/>
              <a:t>Treshold</a:t>
            </a:r>
            <a:r>
              <a:rPr lang="sk-SK" altLang="sk-SK" sz="2400" b="1" baseline="0" dirty="0"/>
              <a:t> </a:t>
            </a:r>
            <a:r>
              <a:rPr lang="sk-SK" altLang="sk-SK" sz="2400" b="1" baseline="0" dirty="0" err="1"/>
              <a:t>Revision</a:t>
            </a:r>
            <a:r>
              <a:rPr lang="sk-SK" altLang="sk-SK" sz="2400" b="1" baseline="0" dirty="0"/>
              <a:t> </a:t>
            </a:r>
            <a:r>
              <a:rPr lang="en-US" altLang="sk-SK" sz="2400" b="1" baseline="0" dirty="0"/>
              <a:t>(</a:t>
            </a:r>
            <a:r>
              <a:rPr lang="sk-SK" altLang="sk-SK" sz="2400" b="1" baseline="0" dirty="0"/>
              <a:t>Algoritmus revízie prahu</a:t>
            </a:r>
            <a:r>
              <a:rPr lang="en-US" altLang="sk-SK" sz="2400" b="1" baseline="0" dirty="0"/>
              <a:t>)</a:t>
            </a:r>
            <a:endParaRPr lang="sk-SK" altLang="sk-SK" sz="2400" b="1" baseline="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aseline="0" dirty="0">
                <a:solidFill>
                  <a:srgbClr val="006666"/>
                </a:solidFill>
              </a:rPr>
              <a:t>Inicializácia etalónu ako konjunkcie podmienok: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aseline="0" dirty="0">
                <a:solidFill>
                  <a:srgbClr val="006666"/>
                </a:solidFill>
              </a:rPr>
              <a:t>Atribút = jeho najfrekventovanejšia hodnota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aseline="0" dirty="0"/>
              <a:t>Má dve verzie: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k-SK" altLang="sk-SK" sz="2400" b="1" baseline="0" dirty="0" err="1">
                <a:solidFill>
                  <a:srgbClr val="7E0000"/>
                </a:solidFill>
              </a:rPr>
              <a:t>Treshold</a:t>
            </a:r>
            <a:r>
              <a:rPr lang="sk-SK" altLang="sk-SK" sz="2400" b="1" baseline="0" dirty="0">
                <a:solidFill>
                  <a:srgbClr val="7E0000"/>
                </a:solidFill>
              </a:rPr>
              <a:t> </a:t>
            </a:r>
            <a:r>
              <a:rPr lang="sk-SK" altLang="sk-SK" sz="2400" b="1" baseline="0" dirty="0" err="1">
                <a:solidFill>
                  <a:srgbClr val="7E0000"/>
                </a:solidFill>
              </a:rPr>
              <a:t>Revision</a:t>
            </a:r>
            <a:r>
              <a:rPr lang="sk-SK" altLang="sk-SK" sz="2400" b="1" baseline="0" dirty="0">
                <a:solidFill>
                  <a:srgbClr val="7E0000"/>
                </a:solidFill>
              </a:rPr>
              <a:t> General</a:t>
            </a:r>
          </a:p>
          <a:p>
            <a:pPr lvl="1">
              <a:buNone/>
            </a:pPr>
            <a:r>
              <a:rPr lang="sk-SK" altLang="sk-SK" sz="2400" baseline="0" dirty="0"/>
              <a:t>štartuje od najšpecifickejšieho pojmu </a:t>
            </a:r>
            <a:r>
              <a:rPr lang="sk-SK" altLang="sk-SK" sz="2400" b="1" baseline="0" dirty="0" err="1"/>
              <a:t>r_z_r</a:t>
            </a:r>
            <a:endParaRPr lang="sk-SK" altLang="sk-SK" sz="2400" b="1" baseline="0" dirty="0"/>
          </a:p>
          <a:p>
            <a:pPr lvl="1">
              <a:buNone/>
            </a:pPr>
            <a:r>
              <a:rPr lang="sk-SK" altLang="sk-SK" sz="2400" baseline="0" dirty="0"/>
              <a:t>operátor zmenšuje prahovú hodnotu</a:t>
            </a:r>
          </a:p>
          <a:p>
            <a:pPr marL="0" indent="0" eaLnBrk="1" hangingPunct="1">
              <a:buNone/>
            </a:pPr>
            <a:r>
              <a:rPr lang="sk-SK" altLang="sk-SK" sz="2400" b="1" baseline="0" dirty="0" err="1">
                <a:solidFill>
                  <a:srgbClr val="7E0000"/>
                </a:solidFill>
              </a:rPr>
              <a:t>Treshold</a:t>
            </a:r>
            <a:r>
              <a:rPr lang="sk-SK" altLang="sk-SK" sz="2400" b="1" baseline="0" dirty="0">
                <a:solidFill>
                  <a:srgbClr val="7E0000"/>
                </a:solidFill>
              </a:rPr>
              <a:t> </a:t>
            </a:r>
            <a:r>
              <a:rPr lang="sk-SK" altLang="sk-SK" sz="2400" b="1" baseline="0" dirty="0" err="1">
                <a:solidFill>
                  <a:srgbClr val="7E0000"/>
                </a:solidFill>
              </a:rPr>
              <a:t>Revision</a:t>
            </a:r>
            <a:r>
              <a:rPr lang="sk-SK" altLang="sk-SK" sz="2400" b="1" baseline="0" dirty="0">
                <a:solidFill>
                  <a:srgbClr val="7E0000"/>
                </a:solidFill>
              </a:rPr>
              <a:t> </a:t>
            </a:r>
            <a:r>
              <a:rPr lang="sk-SK" altLang="sk-SK" sz="2400" b="1" baseline="0" dirty="0" err="1">
                <a:solidFill>
                  <a:srgbClr val="7E0000"/>
                </a:solidFill>
              </a:rPr>
              <a:t>Specific</a:t>
            </a:r>
            <a:endParaRPr lang="sk-SK" altLang="sk-SK" sz="2400" b="1" baseline="0" dirty="0">
              <a:solidFill>
                <a:srgbClr val="7E0000"/>
              </a:solidFill>
            </a:endParaRPr>
          </a:p>
          <a:p>
            <a:pPr marL="400050" lvl="1" indent="0">
              <a:buNone/>
            </a:pPr>
            <a:r>
              <a:rPr lang="sk-SK" altLang="sk-SK" sz="2400" baseline="0" dirty="0"/>
              <a:t>štartuje od najvšeobecnejšieho pojmu </a:t>
            </a:r>
            <a:r>
              <a:rPr lang="sk-SK" altLang="sk-SK" sz="2400" b="1" baseline="0" dirty="0"/>
              <a:t>1_z_r</a:t>
            </a:r>
          </a:p>
          <a:p>
            <a:pPr marL="400050" lvl="1" indent="0">
              <a:buNone/>
            </a:pPr>
            <a:r>
              <a:rPr lang="sk-SK" altLang="sk-SK" sz="2400" baseline="0" dirty="0"/>
              <a:t>operátor zvyšuje prahovú hodnotu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</p:txBody>
      </p:sp>
    </p:spTree>
    <p:extLst>
      <p:ext uri="{BB962C8B-B14F-4D97-AF65-F5344CB8AC3E}">
        <p14:creationId xmlns:p14="http://schemas.microsoft.com/office/powerpoint/2010/main" val="237101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HCT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20825"/>
            <a:ext cx="8229600" cy="5129175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>
                <a:solidFill>
                  <a:srgbClr val="7E0000"/>
                </a:solidFill>
              </a:rPr>
              <a:t>HCT (</a:t>
            </a:r>
            <a:r>
              <a:rPr lang="sk-SK" baseline="0" dirty="0" err="1">
                <a:solidFill>
                  <a:srgbClr val="7E0000"/>
                </a:solidFill>
              </a:rPr>
              <a:t>Heuristic</a:t>
            </a:r>
            <a:r>
              <a:rPr lang="sk-SK" baseline="0" dirty="0">
                <a:solidFill>
                  <a:srgbClr val="7E0000"/>
                </a:solidFill>
              </a:rPr>
              <a:t> </a:t>
            </a:r>
            <a:r>
              <a:rPr lang="sk-SK" baseline="0" dirty="0" err="1">
                <a:solidFill>
                  <a:srgbClr val="7E0000"/>
                </a:solidFill>
              </a:rPr>
              <a:t>Criteria</a:t>
            </a:r>
            <a:r>
              <a:rPr lang="sk-SK" baseline="0" dirty="0">
                <a:solidFill>
                  <a:srgbClr val="7E0000"/>
                </a:solidFill>
              </a:rPr>
              <a:t> </a:t>
            </a:r>
            <a:r>
              <a:rPr lang="sk-SK" baseline="0" dirty="0" err="1">
                <a:solidFill>
                  <a:srgbClr val="7E0000"/>
                </a:solidFill>
              </a:rPr>
              <a:t>Tabels</a:t>
            </a:r>
            <a:r>
              <a:rPr lang="sk-SK" baseline="0" dirty="0">
                <a:solidFill>
                  <a:srgbClr val="7E0000"/>
                </a:solidFill>
              </a:rPr>
              <a:t>) </a:t>
            </a:r>
            <a:r>
              <a:rPr lang="sk-SK" baseline="0" dirty="0"/>
              <a:t>– </a:t>
            </a:r>
            <a:r>
              <a:rPr lang="sk-SK" baseline="0" dirty="0" err="1"/>
              <a:t>Langley</a:t>
            </a:r>
            <a:r>
              <a:rPr lang="sk-SK" baseline="0" dirty="0"/>
              <a:t>, 1996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Dokáže zvládnuť realistickejšie  situácie, keď je relevantných iba r z n atribútov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Je neinkrementálny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Postupuje smerom </a:t>
            </a:r>
            <a:r>
              <a:rPr lang="sk-SK" baseline="0" dirty="0">
                <a:solidFill>
                  <a:srgbClr val="006666"/>
                </a:solidFill>
              </a:rPr>
              <a:t>od špecifického k všeobecnému </a:t>
            </a:r>
            <a:r>
              <a:rPr lang="sk-SK" baseline="0" dirty="0"/>
              <a:t>(používa </a:t>
            </a:r>
            <a:r>
              <a:rPr lang="sk-SK" baseline="0" dirty="0">
                <a:solidFill>
                  <a:srgbClr val="006666"/>
                </a:solidFill>
              </a:rPr>
              <a:t>operátory zovšeobecnenia)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dirty="0">
                <a:solidFill>
                  <a:srgbClr val="7E0000"/>
                </a:solidFill>
              </a:rPr>
              <a:t>Priestor pojmov prehľadáva heuristicky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baseline="0" dirty="0">
                <a:solidFill>
                  <a:srgbClr val="7E0000"/>
                </a:solidFill>
              </a:rPr>
              <a:t>Je riadený </a:t>
            </a:r>
            <a:r>
              <a:rPr lang="sk-SK" baseline="0" dirty="0" err="1">
                <a:solidFill>
                  <a:srgbClr val="7E0000"/>
                </a:solidFill>
              </a:rPr>
              <a:t>ohodnocovacou</a:t>
            </a:r>
            <a:r>
              <a:rPr lang="sk-SK" baseline="0" dirty="0">
                <a:solidFill>
                  <a:srgbClr val="7E0000"/>
                </a:solidFill>
              </a:rPr>
              <a:t> funkciou </a:t>
            </a:r>
            <a:r>
              <a:rPr lang="sk-SK" baseline="0" dirty="0" err="1">
                <a:solidFill>
                  <a:srgbClr val="7E0000"/>
                </a:solidFill>
              </a:rPr>
              <a:t>Score</a:t>
            </a:r>
            <a:endParaRPr lang="sk-SK" baseline="0" dirty="0">
              <a:solidFill>
                <a:srgbClr val="7E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sk-SK" baseline="0" dirty="0">
                <a:solidFill>
                  <a:srgbClr val="7E0000"/>
                </a:solidFill>
              </a:rPr>
              <a:t>Prehľadávanie je obmedzené šírkou lúča </a:t>
            </a:r>
            <a:r>
              <a:rPr lang="sk-SK" baseline="0" dirty="0" err="1">
                <a:solidFill>
                  <a:srgbClr val="7E0000"/>
                </a:solidFill>
              </a:rPr>
              <a:t>Beam</a:t>
            </a:r>
            <a:r>
              <a:rPr lang="sk-SK" baseline="0" dirty="0">
                <a:solidFill>
                  <a:srgbClr val="7E0000"/>
                </a:solidFill>
              </a:rPr>
              <a:t> </a:t>
            </a:r>
            <a:r>
              <a:rPr lang="sk-SK" baseline="0" dirty="0" err="1">
                <a:solidFill>
                  <a:srgbClr val="7E0000"/>
                </a:solidFill>
              </a:rPr>
              <a:t>Size</a:t>
            </a:r>
            <a:endParaRPr lang="sk-SK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baseline="0" dirty="0">
              <a:solidFill>
                <a:srgbClr val="006666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Vykazuje prvky kvantitatívneho usudzovania za pomoci prahovej hodnoty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baseline="0" dirty="0"/>
              <a:t>Zvláda zašumené domény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dirty="0"/>
              <a:t>Príklad vhodného použitia – diagnostika chorôb</a:t>
            </a:r>
            <a:endParaRPr lang="sk-SK" baseline="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3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Algoritmus HCT - operátory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20825"/>
            <a:ext cx="8229600" cy="4924336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>
                <a:solidFill>
                  <a:srgbClr val="898989"/>
                </a:solidFill>
              </a:rPr>
              <a:t>Postupuje smerom od špecifického k všeobecnému (používa operátory zovšeobecnenia)</a:t>
            </a:r>
          </a:p>
          <a:p>
            <a:pPr marL="0" indent="0">
              <a:buNone/>
              <a:defRPr/>
            </a:pPr>
            <a:r>
              <a:rPr lang="sk-SK" sz="2000" b="1" dirty="0" err="1">
                <a:solidFill>
                  <a:srgbClr val="7E0000"/>
                </a:solidFill>
              </a:rPr>
              <a:t>Operárory</a:t>
            </a:r>
            <a:r>
              <a:rPr lang="sk-SK" sz="2000" b="1" dirty="0">
                <a:solidFill>
                  <a:srgbClr val="7E0000"/>
                </a:solidFill>
              </a:rPr>
              <a:t> zovšeobecnenia</a:t>
            </a:r>
            <a:endParaRPr lang="sk-SK" sz="2000" b="1" baseline="0" dirty="0">
              <a:solidFill>
                <a:srgbClr val="7E0000"/>
              </a:solidFill>
            </a:endParaRP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1. Vymaže atribút a zároveň zníži prah o jednotku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Z hypotézy 2_z_</a:t>
            </a:r>
            <a:r>
              <a:rPr lang="en-US" sz="2000" baseline="0" dirty="0"/>
              <a:t>{</a:t>
            </a:r>
            <a:r>
              <a:rPr lang="sk-SK" sz="2000" baseline="0" dirty="0" err="1"/>
              <a:t>jedno_jadro</a:t>
            </a:r>
            <a:r>
              <a:rPr lang="sk-SK" sz="2000" baseline="0" dirty="0"/>
              <a:t>, </a:t>
            </a:r>
            <a:r>
              <a:rPr lang="sk-SK" sz="2000" baseline="0" dirty="0" err="1"/>
              <a:t>jeden_bičík</a:t>
            </a:r>
            <a:r>
              <a:rPr lang="sk-SK" sz="2000" baseline="0" dirty="0"/>
              <a:t>, hrubá stena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Generuje zovšeobecnenia:	1_z_</a:t>
            </a:r>
            <a:r>
              <a:rPr lang="en-US" sz="2000" baseline="0" dirty="0"/>
              <a:t>{</a:t>
            </a:r>
            <a:r>
              <a:rPr lang="sk-SK" sz="2000" baseline="0" dirty="0" err="1"/>
              <a:t>jedno_jadro</a:t>
            </a:r>
            <a:r>
              <a:rPr lang="sk-SK" sz="2000" baseline="0" dirty="0"/>
              <a:t>, </a:t>
            </a:r>
            <a:r>
              <a:rPr lang="sk-SK" sz="2000" baseline="0" dirty="0" err="1"/>
              <a:t>jeden_bičík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			</a:t>
            </a:r>
            <a:r>
              <a:rPr lang="en-US" sz="2000" baseline="0" dirty="0"/>
              <a:t>	</a:t>
            </a:r>
            <a:r>
              <a:rPr lang="sk-SK" sz="2000" baseline="0" dirty="0"/>
              <a:t>				1_z_</a:t>
            </a:r>
            <a:r>
              <a:rPr lang="en-US" sz="2000" baseline="0" dirty="0"/>
              <a:t>{</a:t>
            </a:r>
            <a:r>
              <a:rPr lang="sk-SK" sz="2000" baseline="0" dirty="0" err="1"/>
              <a:t>jedno_jadro</a:t>
            </a:r>
            <a:r>
              <a:rPr lang="sk-SK" sz="2000" baseline="0" dirty="0"/>
              <a:t>, </a:t>
            </a:r>
            <a:r>
              <a:rPr lang="sk-SK" sz="2000" baseline="0" dirty="0" err="1"/>
              <a:t>hrubá_stena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			</a:t>
            </a:r>
            <a:r>
              <a:rPr lang="en-US" sz="2000" baseline="0" dirty="0"/>
              <a:t>	</a:t>
            </a:r>
            <a:r>
              <a:rPr lang="sk-SK" sz="2000" baseline="0" dirty="0"/>
              <a:t>				1_z_</a:t>
            </a:r>
            <a:r>
              <a:rPr lang="en-US" sz="2000" baseline="0" dirty="0"/>
              <a:t>{</a:t>
            </a:r>
            <a:r>
              <a:rPr lang="sk-SK" sz="2000" baseline="0" dirty="0" err="1"/>
              <a:t>jeden_bičík</a:t>
            </a:r>
            <a:r>
              <a:rPr lang="sk-SK" sz="2000" baseline="0" dirty="0"/>
              <a:t>, </a:t>
            </a:r>
            <a:r>
              <a:rPr lang="sk-SK" sz="2000" baseline="0" dirty="0" err="1"/>
              <a:t>hrubá_stena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2. Drží prah konštantný a zároveň zavádza nový atribút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Z hypotézy 1_z_</a:t>
            </a:r>
            <a:r>
              <a:rPr lang="en-US" sz="2000" baseline="0" dirty="0"/>
              <a:t>{</a:t>
            </a:r>
            <a:r>
              <a:rPr lang="en-US" sz="2000" baseline="0" dirty="0" err="1"/>
              <a:t>jedno</a:t>
            </a:r>
            <a:r>
              <a:rPr lang="sk-SK" sz="2000" baseline="0" dirty="0"/>
              <a:t>_jadro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Generuje zovšeobecnenia:	1_z_</a:t>
            </a:r>
            <a:r>
              <a:rPr lang="en-US" sz="2000" baseline="0" dirty="0"/>
              <a:t>{</a:t>
            </a:r>
            <a:r>
              <a:rPr lang="sk-SK" sz="2000" baseline="0" dirty="0" err="1"/>
              <a:t>jedno_jadro</a:t>
            </a:r>
            <a:r>
              <a:rPr lang="sk-SK" sz="2000" baseline="0" dirty="0"/>
              <a:t>, </a:t>
            </a:r>
            <a:r>
              <a:rPr lang="sk-SK" sz="2000" baseline="0" dirty="0" err="1"/>
              <a:t>jeden_bičík</a:t>
            </a:r>
            <a:r>
              <a:rPr lang="en-US" sz="2000" baseline="0" dirty="0"/>
              <a:t>}</a:t>
            </a:r>
            <a:endParaRPr lang="sk-SK" sz="2000" baseline="0" dirty="0"/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/>
              <a:t>				</a:t>
            </a:r>
            <a:r>
              <a:rPr lang="en-US" sz="2000" baseline="0" dirty="0"/>
              <a:t>	</a:t>
            </a:r>
            <a:r>
              <a:rPr lang="sk-SK" sz="2000" baseline="0" dirty="0"/>
              <a:t>				1_z_</a:t>
            </a:r>
            <a:r>
              <a:rPr lang="en-US" sz="2000" baseline="0" dirty="0"/>
              <a:t>{</a:t>
            </a:r>
            <a:r>
              <a:rPr lang="sk-SK" sz="2000" baseline="0" dirty="0" err="1"/>
              <a:t>jedno_jadro</a:t>
            </a:r>
            <a:r>
              <a:rPr lang="sk-SK" sz="2000" baseline="0" dirty="0"/>
              <a:t>, </a:t>
            </a:r>
            <a:r>
              <a:rPr lang="sk-SK" sz="2000" baseline="0" dirty="0" err="1"/>
              <a:t>hrubá_stena</a:t>
            </a:r>
            <a:r>
              <a:rPr lang="en-US" sz="2000" baseline="0" dirty="0"/>
              <a:t>}</a:t>
            </a:r>
          </a:p>
          <a:p>
            <a:pPr marL="342900" indent="-342900">
              <a:buFont typeface="Wingdings" pitchFamily="2" charset="2"/>
              <a:buNone/>
              <a:defRPr/>
            </a:pPr>
            <a:endParaRPr lang="sk-SK" sz="2000" baseline="0" dirty="0">
              <a:solidFill>
                <a:srgbClr val="006666"/>
              </a:solidFill>
            </a:endParaRP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Inverzne je možné definovať </a:t>
            </a:r>
            <a:r>
              <a:rPr lang="sk-SK" sz="2000" b="1" baseline="0" dirty="0">
                <a:solidFill>
                  <a:srgbClr val="006666"/>
                </a:solidFill>
              </a:rPr>
              <a:t>operátory špecifikácie</a:t>
            </a:r>
            <a:r>
              <a:rPr lang="sk-SK" sz="2000" baseline="0" dirty="0">
                <a:solidFill>
                  <a:srgbClr val="006666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AutoNum type="arabicPeriod"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Pridá atribút a zároveň zvýši prah o jednotku</a:t>
            </a:r>
          </a:p>
          <a:p>
            <a:pPr marL="342900" indent="-342900">
              <a:buFont typeface="Wingdings" pitchFamily="2" charset="2"/>
              <a:buAutoNum type="arabicPeriod"/>
              <a:defRPr/>
            </a:pPr>
            <a:r>
              <a:rPr lang="sk-SK" sz="2000" baseline="0" dirty="0">
                <a:solidFill>
                  <a:srgbClr val="006666"/>
                </a:solidFill>
              </a:rPr>
              <a:t>Drží prah konštantný a zároveň vymazáva atribút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898989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>
              <a:solidFill>
                <a:srgbClr val="7E0000"/>
              </a:solidFill>
            </a:endParaRPr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48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1253</TotalTime>
  <Words>1808</Words>
  <Application>Microsoft Office PowerPoint</Application>
  <PresentationFormat>Prezentácia na obrazovke (4:3)</PresentationFormat>
  <Paragraphs>259</Paragraphs>
  <Slides>22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Wingdings</vt:lpstr>
      <vt:lpstr>Motív Office</vt:lpstr>
      <vt:lpstr>Rovnica</vt:lpstr>
      <vt:lpstr>Prahové definície triedy</vt:lpstr>
      <vt:lpstr>Prahové definície triedy</vt:lpstr>
      <vt:lpstr>Reprezentácia Tabuľky kritérií</vt:lpstr>
      <vt:lpstr>Reprezentácia Tabuľky kritérií</vt:lpstr>
      <vt:lpstr>Reprezentácia Tabuľky kritérií</vt:lpstr>
      <vt:lpstr>Indukcia Tabuľky kritérií</vt:lpstr>
      <vt:lpstr>Indukcia Tabuľky kritérií</vt:lpstr>
      <vt:lpstr>Algoritmus HCT</vt:lpstr>
      <vt:lpstr>Algoritmus HCT - operátory</vt:lpstr>
      <vt:lpstr>Algoritmus HCT</vt:lpstr>
      <vt:lpstr>Algoritmus HCT</vt:lpstr>
      <vt:lpstr>Reprezentácia Lineárnej prahovej jednotky</vt:lpstr>
      <vt:lpstr>Reprezentácia LTU</vt:lpstr>
      <vt:lpstr>Reprezentácia LTU</vt:lpstr>
      <vt:lpstr>Reprezentácia Sférickej prahovej jednotky</vt:lpstr>
      <vt:lpstr>Porovnanie reprezentácie LTU a STU</vt:lpstr>
      <vt:lpstr>Indukcia LTU</vt:lpstr>
      <vt:lpstr>Algoritmus IWP</vt:lpstr>
      <vt:lpstr>Algoritmus IWP</vt:lpstr>
      <vt:lpstr>Algoritmus IWP</vt:lpstr>
      <vt:lpstr>Porovnanie LTU a lineárnej regresie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120</cp:revision>
  <cp:lastPrinted>2018-02-04T19:03:19Z</cp:lastPrinted>
  <dcterms:created xsi:type="dcterms:W3CDTF">2021-02-12T15:36:07Z</dcterms:created>
  <dcterms:modified xsi:type="dcterms:W3CDTF">2024-03-19T14:53:53Z</dcterms:modified>
</cp:coreProperties>
</file>