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42" r:id="rId3"/>
    <p:sldId id="366" r:id="rId4"/>
    <p:sldId id="367" r:id="rId5"/>
    <p:sldId id="368" r:id="rId6"/>
    <p:sldId id="348" r:id="rId7"/>
    <p:sldId id="369" r:id="rId8"/>
    <p:sldId id="370" r:id="rId9"/>
    <p:sldId id="375" r:id="rId10"/>
    <p:sldId id="371" r:id="rId11"/>
    <p:sldId id="372" r:id="rId12"/>
    <p:sldId id="373" r:id="rId13"/>
    <p:sldId id="374" r:id="rId14"/>
    <p:sldId id="36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a" initials="B" lastIdx="9" clrIdx="0"/>
  <p:cmAuthor id="1" name="Kristína Machová" initials="KM" lastIdx="1" clrIdx="1">
    <p:extLst>
      <p:ext uri="{19B8F6BF-5375-455C-9EA6-DF929625EA0E}">
        <p15:presenceInfo xmlns:p15="http://schemas.microsoft.com/office/powerpoint/2012/main" userId="Kristína Mach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0000"/>
    <a:srgbClr val="006666"/>
    <a:srgbClr val="DA0000"/>
    <a:srgbClr val="485E82"/>
    <a:srgbClr val="7E76A2"/>
    <a:srgbClr val="898989"/>
    <a:srgbClr val="666699"/>
    <a:srgbClr val="009999"/>
    <a:srgbClr val="657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35" autoAdjust="0"/>
    <p:restoredTop sz="96327"/>
  </p:normalViewPr>
  <p:slideViewPr>
    <p:cSldViewPr snapToGrid="0" snapToObjects="1">
      <p:cViewPr varScale="1">
        <p:scale>
          <a:sx n="111" d="100"/>
          <a:sy n="111" d="100"/>
        </p:scale>
        <p:origin x="64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238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DCA96-0433-9043-89F7-C2A1DD8B9D4D}" type="datetime1">
              <a:rPr lang="en-US" smtClean="0"/>
              <a:pPr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4C875-7223-3B4B-9A00-CE25F9D3D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503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F0DD3-AB97-0044-ACDE-9EFDFC7037C1}" type="datetime1">
              <a:rPr lang="en-US" smtClean="0"/>
              <a:pPr/>
              <a:t>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B8B0E-B866-0647-8F46-14B58D91F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38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D41A-EA9A-2E4A-932A-2F6E31F3C93A}" type="datetime1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2D51-8DD9-AB4E-928A-AC013F0C41AA}" type="datetime1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F5CA-D134-B046-9CE7-B939D928CFD6}" type="datetime1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3291-3A3F-0A43-85F6-9F250C1CE26C}" type="datetime1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9"/>
          <p:cNvSpPr/>
          <p:nvPr userDrawn="1"/>
        </p:nvSpPr>
        <p:spPr>
          <a:xfrm>
            <a:off x="-2" y="6583361"/>
            <a:ext cx="4571999" cy="274639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600" noProof="0" dirty="0">
                <a:latin typeface="Arial"/>
                <a:cs typeface="Arial"/>
              </a:rPr>
              <a:t>Kristína Machová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14F9-AE6F-F646-B99C-496C416A59BD}" type="datetime1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CB12-D96D-F141-81CF-2F039013AFF8}" type="datetime1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0C61-FFDC-8049-8348-5F40CBFB969F}" type="datetime1">
              <a:rPr lang="en-US" smtClean="0"/>
              <a:pPr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D615-E4B2-FE4C-B1A9-91517AACF9B9}" type="datetime1">
              <a:rPr lang="en-US" smtClean="0"/>
              <a:pPr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65F5-D6A6-C647-AB2D-F3FCDCBA8D45}" type="datetime1">
              <a:rPr lang="en-US" smtClean="0"/>
              <a:pPr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9D50-26A2-E44C-BFD0-D2A2C5EA2E26}" type="datetime1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3E6D-8E3D-8A48-8F5F-EF3746047C5D}" type="datetime1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71997" y="6583361"/>
            <a:ext cx="4572001" cy="2746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sz="1600" noProof="0">
              <a:latin typeface="Arial"/>
              <a:cs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909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2" y="6583361"/>
            <a:ext cx="3124199" cy="2754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BA23D5A2-7C96-0443-ABF7-6B33D3214715}" type="datetime1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83361"/>
            <a:ext cx="2895600" cy="2746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19800" y="6583361"/>
            <a:ext cx="3124200" cy="2746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4571999" cy="508001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600" noProof="0" dirty="0">
                <a:latin typeface="Arial"/>
                <a:cs typeface="Arial"/>
              </a:rPr>
              <a:t>Rozhodovacie zoznamy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571998" y="-1"/>
            <a:ext cx="4572001" cy="5080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600" noProof="0" dirty="0">
                <a:latin typeface="Arial"/>
                <a:cs typeface="Arial"/>
              </a:rPr>
              <a:t>Strojového učenie, KKUI TU Košice</a:t>
            </a:r>
            <a:endParaRPr lang="sk-SK" sz="1600" noProof="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2" y="6583361"/>
            <a:ext cx="4571999" cy="274639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sk-SK" sz="1600" noProof="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4183"/>
            <a:ext cx="7772400" cy="1261918"/>
          </a:xfrm>
        </p:spPr>
        <p:txBody>
          <a:bodyPr>
            <a:normAutofit/>
          </a:bodyPr>
          <a:lstStyle/>
          <a:p>
            <a:r>
              <a:rPr lang="sk-SK" sz="4000" dirty="0">
                <a:latin typeface="Arial"/>
                <a:cs typeface="Arial"/>
              </a:rPr>
              <a:t>Rozhodovacie zoznamy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439390"/>
            <a:ext cx="7772399" cy="9144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k-SK" altLang="sk-SK" sz="1800" dirty="0"/>
              <a:t>Predmet: Strojové učenie</a:t>
            </a:r>
          </a:p>
          <a:p>
            <a:pPr algn="ctr" eaLnBrk="1" hangingPunct="1"/>
            <a:r>
              <a:rPr lang="sk-SK" altLang="sk-SK" sz="1800" dirty="0"/>
              <a:t>Prednášajúci: Kristína Machová</a:t>
            </a:r>
            <a:endParaRPr lang="sk-SK" altLang="sk-SK" sz="1800" dirty="0">
              <a:hlinkClick r:id="rId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Algoritmus CN2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60652"/>
            <a:ext cx="8229600" cy="5189348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k-SK" altLang="en-US" sz="2000" baseline="0" dirty="0" err="1">
                <a:solidFill>
                  <a:srgbClr val="C00000"/>
                </a:solidFill>
              </a:rPr>
              <a:t>C</a:t>
            </a:r>
            <a:r>
              <a:rPr lang="sk-SK" altLang="en-US" sz="2000" baseline="0" dirty="0" err="1"/>
              <a:t>lark-</a:t>
            </a:r>
            <a:r>
              <a:rPr lang="sk-SK" altLang="en-US" sz="2000" baseline="0" dirty="0" err="1">
                <a:solidFill>
                  <a:srgbClr val="C00000"/>
                </a:solidFill>
              </a:rPr>
              <a:t>N</a:t>
            </a:r>
            <a:r>
              <a:rPr lang="sk-SK" altLang="en-US" sz="2000" baseline="0" dirty="0" err="1"/>
              <a:t>ibblet</a:t>
            </a:r>
            <a:r>
              <a:rPr lang="sk-SK" altLang="en-US" sz="2000" baseline="0" dirty="0"/>
              <a:t>, 1989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k-SK" altLang="en-US" sz="2000" baseline="0" dirty="0"/>
              <a:t>Indukuje RZ </a:t>
            </a:r>
            <a:r>
              <a:rPr lang="sk-SK" altLang="en-US" sz="2000" baseline="0" dirty="0">
                <a:solidFill>
                  <a:srgbClr val="C00000"/>
                </a:solidFill>
              </a:rPr>
              <a:t>neinkrementálne</a:t>
            </a:r>
            <a:r>
              <a:rPr lang="sk-SK" altLang="en-US" sz="2000" baseline="0" dirty="0"/>
              <a:t>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k-SK" altLang="en-US" sz="2000" baseline="0" dirty="0"/>
              <a:t>Patrí medzi systémy typu AQ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k-SK" altLang="en-US" sz="2000" baseline="0" dirty="0"/>
              <a:t>Zoznam buduje od konca, nové položky ukladá na začiatok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k-SK" altLang="en-US" sz="2000" baseline="0" dirty="0"/>
              <a:t>Môže pracovať s viacerými triedami súčasne – </a:t>
            </a:r>
            <a:r>
              <a:rPr lang="sk-SK" altLang="en-US" sz="2000" baseline="0" dirty="0" err="1"/>
              <a:t>multitriedna</a:t>
            </a:r>
            <a:r>
              <a:rPr lang="sk-SK" altLang="en-US" sz="2000" baseline="0" dirty="0"/>
              <a:t> klasifikácia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k-SK" altLang="en-US" sz="2000" baseline="0" dirty="0"/>
              <a:t>Zvláda zašumené údaje 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sk-SK" altLang="en-US" sz="2000" dirty="0"/>
              <a:t>Všeobecný popis algoritmu:</a:t>
            </a:r>
            <a:endParaRPr lang="sk-SK" altLang="en-US" sz="2000" baseline="0" dirty="0"/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k-SK" altLang="en-US" sz="2000" baseline="0" dirty="0"/>
              <a:t>V každej iterácii vygeneruje jedno pravidlo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k-SK" altLang="en-US" sz="2000" dirty="0"/>
              <a:t>O</a:t>
            </a:r>
            <a:r>
              <a:rPr lang="sk-SK" altLang="en-US" sz="2000" baseline="0" dirty="0"/>
              <a:t>dstráni príklady z TM pokryté novým pravidlom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k-SK" altLang="en-US" sz="2000" baseline="0" dirty="0"/>
              <a:t>UP: nedarí sa nájsť pravidlo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k-SK" altLang="en-US" sz="2000" baseline="0" dirty="0"/>
              <a:t>Postupuje smerom od všeobecného ku špecifickému (</a:t>
            </a:r>
            <a:r>
              <a:rPr lang="sk-SK" altLang="en-US" sz="2000" baseline="0" dirty="0">
                <a:solidFill>
                  <a:srgbClr val="C00000"/>
                </a:solidFill>
              </a:rPr>
              <a:t>G to S</a:t>
            </a:r>
            <a:r>
              <a:rPr lang="sk-SK" altLang="en-US" sz="2000" baseline="0" dirty="0"/>
              <a:t>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k-SK" altLang="en-US" sz="2000" baseline="0" dirty="0"/>
              <a:t>Používa operátor </a:t>
            </a:r>
            <a:r>
              <a:rPr lang="sk-SK" altLang="en-US" sz="2000" dirty="0"/>
              <a:t>š</a:t>
            </a:r>
            <a:r>
              <a:rPr lang="sk-SK" altLang="en-US" sz="2000" baseline="0" dirty="0"/>
              <a:t>pecifikácie: </a:t>
            </a:r>
            <a:r>
              <a:rPr lang="sk-SK" altLang="en-US" sz="2000" baseline="0" dirty="0">
                <a:solidFill>
                  <a:srgbClr val="C00000"/>
                </a:solidFill>
              </a:rPr>
              <a:t>pridanie podmienky do konjunkcie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sz="1600" i="1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60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Algoritmus CN2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36336"/>
            <a:ext cx="8229600" cy="5113663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8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Vstupy:	</a:t>
            </a:r>
            <a:r>
              <a:rPr lang="sk-SK" altLang="en-US" sz="18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sk-SK" altLang="en-US" sz="18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...množina klasifikovaných </a:t>
            </a:r>
            <a:r>
              <a:rPr lang="sk-SK" altLang="en-US" sz="1800" i="1" baseline="0" dirty="0" err="1">
                <a:latin typeface="Arial" panose="020B0604020202020204" pitchFamily="34" charset="0"/>
                <a:cs typeface="Times New Roman" panose="02020603050405020304" pitchFamily="18" charset="0"/>
              </a:rPr>
              <a:t>trénovacích</a:t>
            </a:r>
            <a:r>
              <a:rPr lang="sk-SK" altLang="en-US" sz="18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 príkladov</a:t>
            </a:r>
            <a:endParaRPr lang="cs-CZ" altLang="en-US" sz="1800" baseline="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k-SK" altLang="en-US" sz="18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Výstupy:	</a:t>
            </a:r>
            <a:r>
              <a:rPr lang="sk-SK" altLang="en-US" sz="1800" b="1" i="1" baseline="0" dirty="0" err="1">
                <a:latin typeface="Arial" panose="020B0604020202020204" pitchFamily="34" charset="0"/>
                <a:cs typeface="Times New Roman" panose="02020603050405020304" pitchFamily="18" charset="0"/>
              </a:rPr>
              <a:t>LISTofRULES</a:t>
            </a:r>
            <a:r>
              <a:rPr lang="sk-SK" altLang="en-US" sz="18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...rozhodovací zoznam popisov jednoduchých oblastí</a:t>
            </a:r>
            <a:endParaRPr lang="cs-CZ" altLang="en-US" sz="1800" baseline="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k-SK" altLang="en-US" sz="1800" b="1" i="1" baseline="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k-SK" altLang="en-US" sz="18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CN2(</a:t>
            </a:r>
            <a:r>
              <a:rPr lang="sk-SK" altLang="en-US" sz="1800" b="1" i="1" baseline="0" dirty="0" err="1">
                <a:latin typeface="Arial" panose="020B0604020202020204" pitchFamily="34" charset="0"/>
                <a:cs typeface="Times New Roman" panose="02020603050405020304" pitchFamily="18" charset="0"/>
              </a:rPr>
              <a:t>M,LISTofRULES</a:t>
            </a:r>
            <a:r>
              <a:rPr lang="sk-SK" altLang="en-US" sz="18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  <a:endParaRPr lang="cs-CZ" altLang="en-US" sz="1800" baseline="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k-SK" altLang="en-US" sz="1800" i="1" baseline="0" dirty="0">
                <a:latin typeface="Arial" panose="020B0604020202020204" pitchFamily="34" charset="0"/>
              </a:rPr>
              <a:t>n</a:t>
            </a:r>
            <a:r>
              <a:rPr lang="sk-SK" altLang="en-US" sz="18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ech</a:t>
            </a:r>
            <a:r>
              <a:rPr lang="sk-SK" altLang="en-US" sz="1800" i="1" baseline="0" dirty="0">
                <a:latin typeface="Arial" panose="020B0604020202020204" pitchFamily="34" charset="0"/>
              </a:rPr>
              <a:t>  </a:t>
            </a:r>
            <a:r>
              <a:rPr lang="sk-SK" altLang="en-US" sz="1800" b="1" i="1" baseline="0" dirty="0" err="1">
                <a:latin typeface="Arial" panose="020B0604020202020204" pitchFamily="34" charset="0"/>
                <a:cs typeface="Times New Roman" panose="02020603050405020304" pitchFamily="18" charset="0"/>
              </a:rPr>
              <a:t>LISTofRULES</a:t>
            </a:r>
            <a:r>
              <a:rPr lang="sk-SK" altLang="en-US" sz="18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={}</a:t>
            </a:r>
            <a:endParaRPr lang="cs-CZ" altLang="en-US" sz="1800" baseline="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k-SK" altLang="en-US" sz="1800" b="1" i="1" baseline="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k-SK" altLang="en-US" sz="1800" b="1" i="1" baseline="0" dirty="0" err="1">
                <a:latin typeface="Arial" panose="020B0604020202020204" pitchFamily="34" charset="0"/>
                <a:cs typeface="Times New Roman" panose="02020603050405020304" pitchFamily="18" charset="0"/>
              </a:rPr>
              <a:t>while</a:t>
            </a:r>
            <a:r>
              <a:rPr lang="sk-SK" altLang="en-US" sz="1800" b="1" i="1" dirty="0">
                <a:cs typeface="Times New Roman" panose="02020603050405020304" pitchFamily="18" charset="0"/>
              </a:rPr>
              <a:t>	</a:t>
            </a:r>
            <a:r>
              <a:rPr lang="sk-SK" altLang="en-US" sz="1800" i="1" baseline="0" dirty="0" err="1">
                <a:latin typeface="Arial" panose="020B0604020202020204" pitchFamily="34" charset="0"/>
                <a:cs typeface="Times New Roman" panose="02020603050405020304" pitchFamily="18" charset="0"/>
              </a:rPr>
              <a:t>trénovacia</a:t>
            </a:r>
            <a:r>
              <a:rPr lang="sk-SK" altLang="en-US" sz="18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 množina </a:t>
            </a:r>
            <a:r>
              <a:rPr lang="sk-SK" altLang="en-US" sz="18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sk-SK" altLang="en-US" sz="18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 nie je prázdna </a:t>
            </a:r>
            <a:r>
              <a:rPr lang="sk-SK" altLang="en-US" sz="18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do</a:t>
            </a:r>
            <a:endParaRPr lang="cs-CZ" altLang="en-US" sz="1800" baseline="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k-SK" altLang="en-US" sz="1800" b="1" i="1" baseline="0" dirty="0" err="1">
                <a:latin typeface="Arial" panose="020B0604020202020204" pitchFamily="34" charset="0"/>
                <a:cs typeface="Times New Roman" panose="02020603050405020304" pitchFamily="18" charset="0"/>
              </a:rPr>
              <a:t>begin</a:t>
            </a:r>
            <a:endParaRPr lang="cs-CZ" altLang="en-US" sz="1800" baseline="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k-SK" altLang="en-US" sz="18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	nech  </a:t>
            </a:r>
            <a:r>
              <a:rPr lang="sk-SK" altLang="en-US" sz="18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CMPLX</a:t>
            </a:r>
            <a:r>
              <a:rPr lang="sk-SK" altLang="en-US" sz="18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  je najlepší komplex </a:t>
            </a:r>
            <a:r>
              <a:rPr lang="sk-SK" altLang="en-US" sz="18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BEST</a:t>
            </a:r>
            <a:endParaRPr lang="cs-CZ" altLang="en-US" sz="1800" baseline="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k-SK" altLang="en-US" sz="18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	nájdený procedúrou  </a:t>
            </a:r>
            <a:r>
              <a:rPr lang="sk-SK" altLang="en-US" sz="18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SEARCH(M,BEST)</a:t>
            </a:r>
            <a:endParaRPr lang="cs-CZ" altLang="en-US" sz="1800" baseline="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k-SK" altLang="en-US" sz="18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sk-SK" altLang="en-US" sz="1800" b="1" i="1" baseline="0" dirty="0" err="1">
                <a:latin typeface="Arial" panose="020B0604020202020204" pitchFamily="34" charset="0"/>
                <a:cs typeface="Times New Roman" panose="02020603050405020304" pitchFamily="18" charset="0"/>
              </a:rPr>
              <a:t>If</a:t>
            </a:r>
            <a:r>
              <a:rPr lang="sk-SK" altLang="en-US" sz="1800" b="1" i="1" dirty="0">
                <a:cs typeface="Times New Roman" panose="02020603050405020304" pitchFamily="18" charset="0"/>
              </a:rPr>
              <a:t>	</a:t>
            </a:r>
            <a:r>
              <a:rPr lang="sk-SK" altLang="en-US" sz="18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CMPLX</a:t>
            </a:r>
            <a:r>
              <a:rPr lang="sk-SK" altLang="en-US" sz="18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  nie je prázdne</a:t>
            </a:r>
            <a:endParaRPr lang="cs-CZ" altLang="en-US" sz="1800" baseline="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k-SK" altLang="en-US" sz="1800" b="1" i="1" baseline="0" dirty="0">
                <a:latin typeface="Arial" panose="020B0604020202020204" pitchFamily="34" charset="0"/>
              </a:rPr>
              <a:t>	</a:t>
            </a:r>
            <a:r>
              <a:rPr lang="sk-SK" altLang="en-US" sz="1800" b="1" i="1" baseline="0" dirty="0" err="1">
                <a:latin typeface="Arial" panose="020B0604020202020204" pitchFamily="34" charset="0"/>
              </a:rPr>
              <a:t>t</a:t>
            </a:r>
            <a:r>
              <a:rPr lang="sk-SK" altLang="en-US" sz="1800" b="1" i="1" baseline="0" dirty="0" err="1">
                <a:latin typeface="Arial" panose="020B0604020202020204" pitchFamily="34" charset="0"/>
                <a:cs typeface="Times New Roman" panose="02020603050405020304" pitchFamily="18" charset="0"/>
              </a:rPr>
              <a:t>hen</a:t>
            </a:r>
            <a:r>
              <a:rPr lang="sk-SK" altLang="en-US" sz="1800" b="1" i="1" dirty="0">
                <a:cs typeface="Times New Roman" panose="02020603050405020304" pitchFamily="18" charset="0"/>
              </a:rPr>
              <a:t>	</a:t>
            </a:r>
            <a:r>
              <a:rPr lang="sk-SK" altLang="en-US" sz="1800" b="1" i="1" baseline="0" dirty="0" err="1">
                <a:latin typeface="Arial" panose="020B0604020202020204" pitchFamily="34" charset="0"/>
                <a:cs typeface="Times New Roman" panose="02020603050405020304" pitchFamily="18" charset="0"/>
              </a:rPr>
              <a:t>begin</a:t>
            </a:r>
            <a:endParaRPr lang="sk-SK" altLang="en-US" sz="1800" b="1" i="1" baseline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800" i="1" baseline="0" dirty="0">
                <a:latin typeface="Arial" panose="020B0604020202020204" pitchFamily="34" charset="0"/>
              </a:rPr>
              <a:t>          	</a:t>
            </a:r>
            <a:r>
              <a:rPr lang="sk-SK" altLang="en-US" sz="1800" i="1" baseline="0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nech </a:t>
            </a:r>
            <a:r>
              <a:rPr lang="sk-SK" altLang="en-US" sz="1800" b="1" i="1" baseline="0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M’ </a:t>
            </a:r>
            <a:r>
              <a:rPr lang="en-US" altLang="en-US" sz="1800" b="1" i="1" baseline="0" dirty="0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lang="sk-SK" altLang="en-US" sz="1800" b="1" i="1" baseline="0" dirty="0">
                <a:solidFill>
                  <a:schemeClr val="tx2"/>
                </a:solidFill>
                <a:latin typeface="Arial" panose="020B0604020202020204" pitchFamily="34" charset="0"/>
              </a:rPr>
              <a:t>      </a:t>
            </a:r>
            <a:r>
              <a:rPr lang="sk-SK" altLang="en-US" sz="1800" b="1" i="1" baseline="0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sk-SK" altLang="en-US" sz="1800" i="1" baseline="0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sú príklady pokryté </a:t>
            </a:r>
            <a:r>
              <a:rPr lang="sk-SK" altLang="en-US" sz="1800" b="1" i="1" baseline="0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CMPLX</a:t>
            </a:r>
            <a:endParaRPr lang="cs-CZ" altLang="en-US" sz="1800" baseline="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800" b="1" i="1" baseline="0" dirty="0">
                <a:solidFill>
                  <a:schemeClr val="tx2"/>
                </a:solidFill>
                <a:latin typeface="Arial" panose="020B0604020202020204" pitchFamily="34" charset="0"/>
              </a:rPr>
              <a:t>			</a:t>
            </a:r>
            <a:r>
              <a:rPr lang="sk-SK" altLang="en-US" sz="1800" b="1" i="1" baseline="0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M=M-M’</a:t>
            </a:r>
            <a:endParaRPr lang="cs-CZ" altLang="en-US" sz="1800" baseline="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k-SK" altLang="en-US" sz="1800" i="1" baseline="0" dirty="0">
                <a:latin typeface="Arial" panose="020B0604020202020204" pitchFamily="34" charset="0"/>
              </a:rPr>
              <a:t>			</a:t>
            </a:r>
            <a:r>
              <a:rPr lang="sk-SK" altLang="en-US" sz="1800" i="1" baseline="0" dirty="0">
                <a:solidFill>
                  <a:srgbClr val="7E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priraď pravidlo “</a:t>
            </a:r>
            <a:r>
              <a:rPr lang="sk-SK" altLang="en-US" sz="1800" b="1" i="1" baseline="0" dirty="0" err="1">
                <a:solidFill>
                  <a:srgbClr val="7E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if</a:t>
            </a:r>
            <a:r>
              <a:rPr lang="sk-SK" altLang="en-US" sz="1800" b="1" i="1" baseline="0" dirty="0">
                <a:solidFill>
                  <a:srgbClr val="7E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CMPLX  </a:t>
            </a:r>
            <a:r>
              <a:rPr lang="sk-SK" altLang="en-US" sz="1800" b="1" i="1" baseline="0" dirty="0" err="1">
                <a:solidFill>
                  <a:srgbClr val="7E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then</a:t>
            </a:r>
            <a:r>
              <a:rPr lang="sk-SK" altLang="en-US" sz="1800" b="1" i="1" baseline="0" dirty="0">
                <a:solidFill>
                  <a:srgbClr val="7E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k-SK" altLang="en-US" sz="1800" b="1" i="1" baseline="0" dirty="0" err="1">
                <a:solidFill>
                  <a:srgbClr val="7E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class</a:t>
            </a:r>
            <a:r>
              <a:rPr lang="sk-SK" altLang="en-US" sz="1800" b="1" i="1" baseline="0" dirty="0">
                <a:solidFill>
                  <a:srgbClr val="7E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k-SK" altLang="en-US" sz="1800" b="1" i="1" baseline="0" dirty="0" err="1">
                <a:solidFill>
                  <a:srgbClr val="7E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is</a:t>
            </a:r>
            <a:r>
              <a:rPr lang="sk-SK" altLang="en-US" sz="1800" b="1" i="1" baseline="0" dirty="0">
                <a:solidFill>
                  <a:srgbClr val="7E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C</a:t>
            </a:r>
            <a:r>
              <a:rPr lang="sk-SK" altLang="en-US" sz="1800" i="1" baseline="0" dirty="0">
                <a:solidFill>
                  <a:srgbClr val="7E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”</a:t>
            </a:r>
            <a:r>
              <a:rPr lang="sk-SK" altLang="en-US" sz="1800" i="1" baseline="0" dirty="0">
                <a:solidFill>
                  <a:srgbClr val="7E0000"/>
                </a:solidFill>
                <a:latin typeface="Arial" panose="020B0604020202020204" pitchFamily="34" charset="0"/>
              </a:rPr>
              <a:t> </a:t>
            </a:r>
            <a:r>
              <a:rPr lang="sk-SK" altLang="en-US" sz="1800" i="1" baseline="0" dirty="0">
                <a:solidFill>
                  <a:srgbClr val="7E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na koniec </a:t>
            </a:r>
            <a:r>
              <a:rPr lang="sk-SK" altLang="en-US" sz="1800" b="1" i="1" baseline="0" dirty="0" err="1">
                <a:solidFill>
                  <a:srgbClr val="7E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LISTofRULES</a:t>
            </a:r>
            <a:endParaRPr lang="cs-CZ" altLang="en-US" sz="1800" baseline="0" dirty="0">
              <a:solidFill>
                <a:srgbClr val="7E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k-SK" altLang="en-US" sz="1800" i="1" baseline="0" dirty="0">
                <a:solidFill>
                  <a:srgbClr val="7E0000"/>
                </a:solidFill>
                <a:latin typeface="Arial" panose="020B0604020202020204" pitchFamily="34" charset="0"/>
              </a:rPr>
              <a:t>		  		</a:t>
            </a:r>
            <a:r>
              <a:rPr lang="sk-SK" altLang="en-US" sz="1800" i="1" baseline="0" dirty="0">
                <a:solidFill>
                  <a:srgbClr val="7E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kde </a:t>
            </a:r>
            <a:r>
              <a:rPr lang="sk-SK" altLang="en-US" sz="1800" b="1" i="1" baseline="0" dirty="0">
                <a:solidFill>
                  <a:srgbClr val="7E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sk-SK" altLang="en-US" sz="1800" i="1" baseline="0" dirty="0">
                <a:solidFill>
                  <a:srgbClr val="7E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je majoritná trieda pre príklady z </a:t>
            </a:r>
            <a:r>
              <a:rPr lang="sk-SK" altLang="en-US" sz="1800" b="1" i="1" baseline="0" dirty="0">
                <a:solidFill>
                  <a:srgbClr val="7E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M’</a:t>
            </a:r>
            <a:endParaRPr lang="cs-CZ" altLang="en-US" sz="1800" baseline="0" dirty="0">
              <a:solidFill>
                <a:srgbClr val="7E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k-SK" altLang="en-US" sz="1800" b="1" i="1" baseline="0" dirty="0">
                <a:solidFill>
                  <a:srgbClr val="7E0000"/>
                </a:solidFill>
                <a:latin typeface="Arial" panose="020B0604020202020204" pitchFamily="34" charset="0"/>
              </a:rPr>
              <a:t>			</a:t>
            </a:r>
            <a:r>
              <a:rPr lang="sk-SK" altLang="en-US" sz="1800" b="1" i="1" baseline="0" dirty="0">
                <a:solidFill>
                  <a:srgbClr val="7E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end</a:t>
            </a:r>
            <a:endParaRPr lang="cs-CZ" altLang="en-US" sz="1800" baseline="0" dirty="0">
              <a:solidFill>
                <a:srgbClr val="7E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k-SK" altLang="en-US" sz="18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end</a:t>
            </a:r>
            <a:endParaRPr lang="sk-SK" sz="1800" i="1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Object 8">
            <a:extLst>
              <a:ext uri="{FF2B5EF4-FFF2-40B4-BE49-F238E27FC236}">
                <a16:creationId xmlns:a16="http://schemas.microsoft.com/office/drawing/2014/main" id="{2F6C1FD1-B444-4074-8ED8-A3C7E6A664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69511"/>
              </p:ext>
            </p:extLst>
          </p:nvPr>
        </p:nvGraphicFramePr>
        <p:xfrm>
          <a:off x="2351704" y="4572000"/>
          <a:ext cx="253918" cy="284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" imgW="152202" imgH="126835" progId="Equation.3">
                  <p:embed/>
                </p:oleObj>
              </mc:Choice>
              <mc:Fallback>
                <p:oleObj name="Rovnica" r:id="rId2" imgW="152202" imgH="126835" progId="Equation.3">
                  <p:embed/>
                  <p:pic>
                    <p:nvPicPr>
                      <p:cNvPr id="22534" name="Object 8">
                        <a:extLst>
                          <a:ext uri="{FF2B5EF4-FFF2-40B4-BE49-F238E27FC236}">
                            <a16:creationId xmlns:a16="http://schemas.microsoft.com/office/drawing/2014/main" id="{56869FD1-8556-4B55-8CA2-09A38AC619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704" y="4572000"/>
                        <a:ext cx="253918" cy="2844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9497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Algoritmus CN2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33267"/>
            <a:ext cx="8229600" cy="4922984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800" b="1" i="1" dirty="0"/>
              <a:t>SEARCH(M,BEST):</a:t>
            </a:r>
            <a:endParaRPr lang="cs-CZ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800" i="1" dirty="0"/>
              <a:t>nech	</a:t>
            </a:r>
            <a:r>
              <a:rPr lang="sk-SK" altLang="en-US" sz="1800" b="1" i="1" dirty="0"/>
              <a:t>STAR</a:t>
            </a:r>
            <a:r>
              <a:rPr lang="sk-SK" altLang="en-US" sz="1800" i="1" dirty="0"/>
              <a:t>  je množina obsahujúca komplex </a:t>
            </a:r>
            <a:r>
              <a:rPr lang="sk-SK" altLang="en-US" sz="1800" b="1" i="1" dirty="0"/>
              <a:t>TRUE</a:t>
            </a:r>
            <a:endParaRPr lang="cs-CZ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800" i="1" dirty="0"/>
              <a:t>nech	 komplex  </a:t>
            </a:r>
            <a:r>
              <a:rPr lang="sk-SK" altLang="en-US" sz="1800" b="1" i="1" dirty="0"/>
              <a:t>BEST={}</a:t>
            </a:r>
            <a:endParaRPr lang="cs-CZ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800" i="1" dirty="0"/>
              <a:t>nech	</a:t>
            </a:r>
            <a:r>
              <a:rPr lang="sk-SK" altLang="en-US" sz="1800" b="1" i="1" dirty="0"/>
              <a:t>SEL</a:t>
            </a:r>
            <a:r>
              <a:rPr lang="sk-SK" altLang="en-US" sz="1800" i="1" dirty="0"/>
              <a:t>  je množina všetkých selektorov, ktoré sa vyskytujú v </a:t>
            </a:r>
            <a:r>
              <a:rPr lang="sk-SK" altLang="en-US" sz="1800" b="1" i="1" dirty="0"/>
              <a:t>M</a:t>
            </a:r>
            <a:endParaRPr lang="cs-CZ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en-US" sz="18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800" b="1" i="1" dirty="0" err="1"/>
              <a:t>while</a:t>
            </a:r>
            <a:r>
              <a:rPr lang="sk-SK" altLang="en-US" sz="1800" i="1" dirty="0"/>
              <a:t>	nie sú splnené podmienky pre zastavenie procedúry </a:t>
            </a:r>
            <a:r>
              <a:rPr lang="sk-SK" altLang="en-US" sz="1800" b="1" i="1" dirty="0"/>
              <a:t>do</a:t>
            </a:r>
            <a:endParaRPr lang="cs-CZ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800" b="1" i="1" dirty="0" err="1"/>
              <a:t>begin</a:t>
            </a:r>
            <a:endParaRPr lang="cs-CZ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800" i="1" dirty="0"/>
              <a:t>	nech	</a:t>
            </a:r>
            <a:r>
              <a:rPr lang="sk-SK" altLang="en-US" sz="1800" b="1" i="1" dirty="0"/>
              <a:t>NEWSTAR={}</a:t>
            </a:r>
            <a:endParaRPr lang="cs-CZ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800" i="1" dirty="0"/>
              <a:t>	</a:t>
            </a:r>
            <a:r>
              <a:rPr lang="sk-SK" altLang="en-US" sz="1800" i="1" dirty="0">
                <a:solidFill>
                  <a:srgbClr val="7E0000"/>
                </a:solidFill>
              </a:rPr>
              <a:t>špecifikuj každý komplex </a:t>
            </a:r>
            <a:r>
              <a:rPr lang="sk-SK" altLang="en-US" sz="1800" b="1" i="1" dirty="0">
                <a:solidFill>
                  <a:srgbClr val="7E0000"/>
                </a:solidFill>
              </a:rPr>
              <a:t>p</a:t>
            </a:r>
            <a:r>
              <a:rPr lang="sk-SK" altLang="en-US" sz="1800" i="1" dirty="0">
                <a:solidFill>
                  <a:srgbClr val="7E0000"/>
                </a:solidFill>
              </a:rPr>
              <a:t> zo </a:t>
            </a:r>
            <a:r>
              <a:rPr lang="sk-SK" altLang="en-US" sz="1800" b="1" i="1" dirty="0">
                <a:solidFill>
                  <a:srgbClr val="7E0000"/>
                </a:solidFill>
              </a:rPr>
              <a:t>STAR</a:t>
            </a:r>
            <a:r>
              <a:rPr lang="sk-SK" altLang="en-US" sz="1800" i="1" dirty="0">
                <a:solidFill>
                  <a:srgbClr val="7E0000"/>
                </a:solidFill>
              </a:rPr>
              <a:t>  pridaním selektoru </a:t>
            </a:r>
            <a:r>
              <a:rPr lang="sk-SK" altLang="en-US" sz="1800" b="1" i="1" dirty="0">
                <a:solidFill>
                  <a:srgbClr val="7E0000"/>
                </a:solidFill>
              </a:rPr>
              <a:t>s</a:t>
            </a:r>
            <a:r>
              <a:rPr lang="sk-SK" altLang="en-US" sz="1800" i="1" dirty="0">
                <a:solidFill>
                  <a:srgbClr val="7E0000"/>
                </a:solidFill>
              </a:rPr>
              <a:t> zo </a:t>
            </a:r>
            <a:r>
              <a:rPr lang="sk-SK" altLang="en-US" sz="1800" b="1" i="1" dirty="0">
                <a:solidFill>
                  <a:srgbClr val="7E0000"/>
                </a:solidFill>
              </a:rPr>
              <a:t>SEL</a:t>
            </a:r>
            <a:endParaRPr lang="cs-CZ" altLang="en-US" sz="1800" dirty="0">
              <a:solidFill>
                <a:srgbClr val="7E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800" i="1" dirty="0">
                <a:solidFill>
                  <a:srgbClr val="7E0000"/>
                </a:solidFill>
              </a:rPr>
              <a:t>	vyhodnoť nový komplex  </a:t>
            </a:r>
            <a:r>
              <a:rPr lang="sk-SK" altLang="en-US" sz="1800" b="1" i="1" dirty="0">
                <a:solidFill>
                  <a:srgbClr val="7E0000"/>
                </a:solidFill>
              </a:rPr>
              <a:t>s &amp; p</a:t>
            </a:r>
            <a:r>
              <a:rPr lang="sk-SK" altLang="en-US" sz="1800" i="1" dirty="0">
                <a:solidFill>
                  <a:srgbClr val="7E0000"/>
                </a:solidFill>
              </a:rPr>
              <a:t>  a zaraď ho do </a:t>
            </a:r>
            <a:r>
              <a:rPr lang="sk-SK" altLang="en-US" sz="1800" b="1" i="1" dirty="0">
                <a:solidFill>
                  <a:srgbClr val="7E0000"/>
                </a:solidFill>
              </a:rPr>
              <a:t>NEWSTAR</a:t>
            </a:r>
            <a:endParaRPr lang="cs-CZ" altLang="en-US" sz="1800" dirty="0">
              <a:solidFill>
                <a:srgbClr val="7E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800" i="1" dirty="0"/>
              <a:t>	</a:t>
            </a:r>
            <a:r>
              <a:rPr lang="sk-SK" altLang="en-US" sz="1800" b="1" i="1" dirty="0" err="1"/>
              <a:t>for</a:t>
            </a:r>
            <a:r>
              <a:rPr lang="sk-SK" altLang="en-US" sz="1800" i="1" dirty="0"/>
              <a:t>	každý komplex  </a:t>
            </a:r>
            <a:r>
              <a:rPr lang="sk-SK" altLang="en-US" sz="1800" b="1" i="1" dirty="0"/>
              <a:t>p</a:t>
            </a:r>
            <a:r>
              <a:rPr lang="sk-SK" altLang="en-US" sz="1800" i="1" dirty="0"/>
              <a:t> z </a:t>
            </a:r>
            <a:r>
              <a:rPr lang="sk-SK" altLang="en-US" sz="1800" b="1" i="1" dirty="0"/>
              <a:t>NEWSTAR</a:t>
            </a:r>
            <a:r>
              <a:rPr lang="sk-SK" altLang="en-US" sz="1800" i="1" dirty="0"/>
              <a:t>	</a:t>
            </a:r>
            <a:r>
              <a:rPr lang="sk-SK" altLang="en-US" sz="1800" b="1" i="1" dirty="0"/>
              <a:t>do</a:t>
            </a:r>
            <a:endParaRPr lang="cs-CZ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800" i="1" dirty="0"/>
              <a:t>			</a:t>
            </a:r>
            <a:r>
              <a:rPr lang="sk-SK" altLang="en-US" sz="1800" b="1" i="1" dirty="0" err="1">
                <a:solidFill>
                  <a:schemeClr val="tx2"/>
                </a:solidFill>
              </a:rPr>
              <a:t>if</a:t>
            </a:r>
            <a:r>
              <a:rPr lang="sk-SK" altLang="en-US" sz="1800" i="1" dirty="0">
                <a:solidFill>
                  <a:schemeClr val="tx2"/>
                </a:solidFill>
              </a:rPr>
              <a:t>	</a:t>
            </a:r>
            <a:r>
              <a:rPr lang="sk-SK" altLang="en-US" sz="1800" b="1" i="1" dirty="0">
                <a:solidFill>
                  <a:schemeClr val="tx2"/>
                </a:solidFill>
              </a:rPr>
              <a:t>p</a:t>
            </a:r>
            <a:r>
              <a:rPr lang="sk-SK" altLang="en-US" sz="1800" i="1" dirty="0">
                <a:solidFill>
                  <a:schemeClr val="tx2"/>
                </a:solidFill>
              </a:rPr>
              <a:t>  je signifikantné a lepšie ako </a:t>
            </a:r>
            <a:r>
              <a:rPr lang="sk-SK" altLang="en-US" sz="1800" b="1" i="1" dirty="0">
                <a:solidFill>
                  <a:schemeClr val="tx2"/>
                </a:solidFill>
              </a:rPr>
              <a:t>BEST</a:t>
            </a:r>
            <a:endParaRPr lang="cs-CZ" altLang="en-US" sz="1800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800" i="1" dirty="0">
                <a:solidFill>
                  <a:schemeClr val="tx2"/>
                </a:solidFill>
              </a:rPr>
              <a:t>			</a:t>
            </a:r>
            <a:r>
              <a:rPr lang="sk-SK" altLang="en-US" sz="1800" b="1" i="1" dirty="0" err="1">
                <a:solidFill>
                  <a:schemeClr val="tx2"/>
                </a:solidFill>
              </a:rPr>
              <a:t>then</a:t>
            </a:r>
            <a:r>
              <a:rPr lang="sk-SK" altLang="en-US" sz="1800" i="1" dirty="0">
                <a:solidFill>
                  <a:schemeClr val="tx2"/>
                </a:solidFill>
              </a:rPr>
              <a:t>		</a:t>
            </a:r>
            <a:r>
              <a:rPr lang="sk-SK" altLang="en-US" sz="1800" b="1" i="1" dirty="0">
                <a:solidFill>
                  <a:schemeClr val="tx2"/>
                </a:solidFill>
              </a:rPr>
              <a:t>BEST=p</a:t>
            </a:r>
            <a:endParaRPr lang="cs-CZ" altLang="en-US" sz="1800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800" i="1" dirty="0"/>
              <a:t>			</a:t>
            </a:r>
            <a:r>
              <a:rPr lang="sk-SK" altLang="en-US" sz="1800" b="1" i="1" dirty="0" err="1"/>
              <a:t>if</a:t>
            </a:r>
            <a:r>
              <a:rPr lang="sk-SK" altLang="en-US" sz="1800" i="1" dirty="0"/>
              <a:t>		počet komplexov v </a:t>
            </a:r>
            <a:r>
              <a:rPr lang="sk-SK" altLang="en-US" sz="1800" b="1" i="1" dirty="0"/>
              <a:t>NEWSTAR</a:t>
            </a:r>
            <a:r>
              <a:rPr lang="sk-SK" altLang="en-US" sz="1800" i="1" dirty="0"/>
              <a:t>  presiahne zadanú hodnotu</a:t>
            </a:r>
            <a:endParaRPr lang="cs-CZ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800" i="1" dirty="0"/>
              <a:t>			</a:t>
            </a:r>
            <a:r>
              <a:rPr lang="sk-SK" altLang="en-US" sz="1800" b="1" i="1" dirty="0" err="1"/>
              <a:t>then</a:t>
            </a:r>
            <a:r>
              <a:rPr lang="sk-SK" altLang="en-US" sz="1800" i="1" dirty="0"/>
              <a:t>	 	vyhoď najhoršie komplexy </a:t>
            </a:r>
            <a:r>
              <a:rPr lang="sk-SK" altLang="en-US" sz="1800" i="1" dirty="0">
                <a:solidFill>
                  <a:srgbClr val="7E0000"/>
                </a:solidFill>
              </a:rPr>
              <a:t>– aplikácia BS</a:t>
            </a:r>
            <a:endParaRPr lang="cs-CZ" altLang="en-US" sz="1800" dirty="0">
              <a:solidFill>
                <a:srgbClr val="7E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800" i="1" dirty="0"/>
              <a:t>			</a:t>
            </a:r>
            <a:r>
              <a:rPr lang="sk-SK" altLang="en-US" sz="1800" b="1" i="1" dirty="0"/>
              <a:t>STAR=NEWSTAR</a:t>
            </a:r>
            <a:endParaRPr lang="cs-CZ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sz="1800" b="1" i="1" dirty="0"/>
              <a:t>end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51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Numerické charakteristiky pravidla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33267"/>
            <a:ext cx="8229600" cy="4391466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en-US" sz="2000" b="1" baseline="0" dirty="0" err="1">
                <a:solidFill>
                  <a:srgbClr val="7E0000"/>
                </a:solidFill>
              </a:rPr>
              <a:t>Signifikancia</a:t>
            </a:r>
            <a:r>
              <a:rPr lang="en-US" altLang="en-US" sz="2000" b="1" baseline="0" dirty="0">
                <a:solidFill>
                  <a:srgbClr val="7E0000"/>
                </a:solidFill>
              </a:rPr>
              <a:t> (</a:t>
            </a:r>
            <a:r>
              <a:rPr lang="en-US" altLang="en-US" sz="2000" b="1" baseline="0" dirty="0" err="1">
                <a:solidFill>
                  <a:srgbClr val="7E0000"/>
                </a:solidFill>
              </a:rPr>
              <a:t>signif</a:t>
            </a:r>
            <a:r>
              <a:rPr lang="en-US" altLang="en-US" sz="2000" b="1" baseline="0" dirty="0">
                <a:solidFill>
                  <a:srgbClr val="7E0000"/>
                </a:solidFill>
              </a:rPr>
              <a:t>)</a:t>
            </a:r>
            <a:r>
              <a:rPr lang="sk-SK" altLang="en-US" sz="2000" baseline="0" dirty="0"/>
              <a:t>, </a:t>
            </a:r>
            <a:r>
              <a:rPr lang="sk-SK" altLang="en-US" sz="2000" b="1" baseline="0" dirty="0">
                <a:solidFill>
                  <a:srgbClr val="006666"/>
                </a:solidFill>
              </a:rPr>
              <a:t>kvalita</a:t>
            </a:r>
            <a:r>
              <a:rPr lang="en-US" altLang="en-US" sz="2000" b="1" baseline="0" dirty="0">
                <a:solidFill>
                  <a:srgbClr val="006666"/>
                </a:solidFill>
              </a:rPr>
              <a:t> (Q)</a:t>
            </a:r>
            <a:r>
              <a:rPr lang="sk-SK" altLang="en-US" sz="2000" baseline="0" dirty="0"/>
              <a:t> a </a:t>
            </a:r>
            <a:r>
              <a:rPr lang="sk-SK" altLang="en-US" sz="2000" b="1" baseline="0" dirty="0"/>
              <a:t>cena</a:t>
            </a:r>
            <a:r>
              <a:rPr lang="en-US" altLang="en-US" sz="2000" b="1" baseline="0" dirty="0"/>
              <a:t> (cost)</a:t>
            </a:r>
            <a:r>
              <a:rPr lang="sk-SK" altLang="en-US" sz="2000" b="1" baseline="0" dirty="0"/>
              <a:t> </a:t>
            </a:r>
            <a:r>
              <a:rPr lang="sk-SK" altLang="en-US" sz="2000" baseline="0" dirty="0"/>
              <a:t>pravidla.</a:t>
            </a:r>
            <a:endParaRPr lang="en-US" altLang="en-US" sz="2000" baseline="0" dirty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en-US" sz="2000" b="1" baseline="0" dirty="0" err="1"/>
              <a:t>Cost</a:t>
            </a:r>
            <a:r>
              <a:rPr lang="sk-SK" altLang="en-US" sz="2000" baseline="0" dirty="0"/>
              <a:t> - cena vyhodnotenia pravidla je daná počtom podmienok.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dirty="0"/>
              <a:t>Kde:</a:t>
            </a:r>
            <a:r>
              <a:rPr lang="sk-SK" altLang="en-US" sz="1600" b="1" dirty="0"/>
              <a:t>		N</a:t>
            </a:r>
            <a:r>
              <a:rPr lang="sk-SK" altLang="en-US" sz="1600" dirty="0"/>
              <a:t> je počet  </a:t>
            </a:r>
            <a:r>
              <a:rPr lang="sk-SK" altLang="en-US" sz="1600" dirty="0" err="1"/>
              <a:t>trénovacích</a:t>
            </a:r>
            <a:r>
              <a:rPr lang="sk-SK" altLang="en-US" sz="1600" dirty="0"/>
              <a:t> príkladov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dirty="0"/>
              <a:t>			</a:t>
            </a:r>
            <a:r>
              <a:rPr lang="sk-SK" altLang="en-US" sz="1600" b="1" dirty="0"/>
              <a:t>R</a:t>
            </a:r>
            <a:r>
              <a:rPr lang="sk-SK" altLang="en-US" sz="1600" dirty="0"/>
              <a:t> je počet tried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dirty="0"/>
              <a:t>			</a:t>
            </a:r>
            <a:r>
              <a:rPr lang="sk-SK" altLang="en-US" sz="1600" b="1" dirty="0" err="1"/>
              <a:t>N</a:t>
            </a:r>
            <a:r>
              <a:rPr lang="sk-SK" altLang="en-US" sz="1600" b="1" baseline="-25000" dirty="0" err="1"/>
              <a:t>r</a:t>
            </a:r>
            <a:r>
              <a:rPr lang="sk-SK" altLang="en-US" sz="1600" dirty="0"/>
              <a:t> je počet </a:t>
            </a:r>
            <a:r>
              <a:rPr lang="sk-SK" altLang="en-US" sz="1600" dirty="0" err="1"/>
              <a:t>trénovacích</a:t>
            </a:r>
            <a:r>
              <a:rPr lang="sk-SK" altLang="en-US" sz="1600" dirty="0"/>
              <a:t> príkladov triedy </a:t>
            </a:r>
            <a:r>
              <a:rPr lang="sk-SK" altLang="en-US" sz="1600" b="1" dirty="0"/>
              <a:t>r</a:t>
            </a:r>
            <a:endParaRPr lang="sk-SK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dirty="0"/>
              <a:t>			</a:t>
            </a:r>
            <a:r>
              <a:rPr lang="sk-SK" altLang="en-US" sz="1600" b="1" dirty="0"/>
              <a:t>K</a:t>
            </a:r>
            <a:r>
              <a:rPr lang="sk-SK" altLang="en-US" sz="1600" dirty="0"/>
              <a:t> je počet všetkých </a:t>
            </a:r>
            <a:r>
              <a:rPr lang="sk-SK" altLang="en-US" sz="1600" dirty="0" err="1"/>
              <a:t>trénovacích</a:t>
            </a:r>
            <a:r>
              <a:rPr lang="sk-SK" altLang="en-US" sz="1600" dirty="0"/>
              <a:t> príkladov pokrytých pravidlom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dirty="0"/>
              <a:t>			</a:t>
            </a:r>
            <a:r>
              <a:rPr lang="sk-SK" altLang="en-US" sz="1600" b="1" dirty="0" err="1"/>
              <a:t>K</a:t>
            </a:r>
            <a:r>
              <a:rPr lang="sk-SK" altLang="en-US" sz="1600" b="1" baseline="-25000" dirty="0" err="1"/>
              <a:t>r</a:t>
            </a:r>
            <a:r>
              <a:rPr lang="sk-SK" altLang="en-US" sz="1600" baseline="-25000" dirty="0"/>
              <a:t> </a:t>
            </a:r>
            <a:r>
              <a:rPr lang="sk-SK" altLang="en-US" sz="1600" dirty="0"/>
              <a:t>je počet </a:t>
            </a:r>
            <a:r>
              <a:rPr lang="sk-SK" altLang="en-US" sz="1600" dirty="0" err="1"/>
              <a:t>trénovacích</a:t>
            </a:r>
            <a:r>
              <a:rPr lang="sk-SK" altLang="en-US" sz="1600" dirty="0"/>
              <a:t> príkladov triedy </a:t>
            </a:r>
            <a:r>
              <a:rPr lang="sk-SK" altLang="en-US" sz="1600" b="1" dirty="0"/>
              <a:t>r</a:t>
            </a:r>
            <a:r>
              <a:rPr lang="sk-SK" altLang="en-US" sz="1600" dirty="0"/>
              <a:t> pokrytých pravidlom.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dirty="0"/>
              <a:t>			</a:t>
            </a:r>
            <a:r>
              <a:rPr lang="sk-SK" altLang="en-US" sz="1600" b="1" dirty="0" err="1"/>
              <a:t>K</a:t>
            </a:r>
            <a:r>
              <a:rPr lang="sk-SK" altLang="en-US" sz="1600" b="1" baseline="-25000" dirty="0" err="1"/>
              <a:t>r</a:t>
            </a:r>
            <a:r>
              <a:rPr lang="sk-SK" altLang="en-US" sz="1600" b="1" dirty="0"/>
              <a:t>/K</a:t>
            </a:r>
            <a:r>
              <a:rPr lang="sk-SK" altLang="en-US" sz="1600" dirty="0"/>
              <a:t>....sa nazýva </a:t>
            </a:r>
            <a:r>
              <a:rPr lang="sk-SK" altLang="en-US" sz="1600" b="1" dirty="0"/>
              <a:t>konzistencia</a:t>
            </a:r>
            <a:endParaRPr lang="sk-SK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dirty="0"/>
              <a:t>			</a:t>
            </a:r>
            <a:r>
              <a:rPr lang="sk-SK" altLang="en-US" sz="1600" b="1" dirty="0" err="1"/>
              <a:t>K</a:t>
            </a:r>
            <a:r>
              <a:rPr lang="sk-SK" altLang="en-US" sz="1600" b="1" baseline="-25000" dirty="0" err="1"/>
              <a:t>r</a:t>
            </a:r>
            <a:r>
              <a:rPr lang="sk-SK" altLang="en-US" sz="1600" b="1" dirty="0"/>
              <a:t>/</a:t>
            </a:r>
            <a:r>
              <a:rPr lang="sk-SK" altLang="en-US" sz="1600" b="1" dirty="0" err="1"/>
              <a:t>N</a:t>
            </a:r>
            <a:r>
              <a:rPr lang="sk-SK" altLang="en-US" sz="1600" b="1" baseline="-25000" dirty="0" err="1"/>
              <a:t>r</a:t>
            </a:r>
            <a:r>
              <a:rPr lang="sk-SK" altLang="en-US" sz="1600" dirty="0"/>
              <a:t>...sa nazýva </a:t>
            </a:r>
            <a:r>
              <a:rPr lang="sk-SK" altLang="en-US" sz="1600" b="1" dirty="0"/>
              <a:t>úplnosť</a:t>
            </a:r>
            <a:endParaRPr lang="sk-SK" sz="1600" b="1" i="1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Object 11">
            <a:extLst>
              <a:ext uri="{FF2B5EF4-FFF2-40B4-BE49-F238E27FC236}">
                <a16:creationId xmlns:a16="http://schemas.microsoft.com/office/drawing/2014/main" id="{EC4035E0-DEA5-4E7C-9A85-336A5AB1C7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266865"/>
              </p:ext>
            </p:extLst>
          </p:nvPr>
        </p:nvGraphicFramePr>
        <p:xfrm>
          <a:off x="529423" y="2168264"/>
          <a:ext cx="3311525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" imgW="1586811" imgH="444307" progId="Equation.3">
                  <p:embed/>
                </p:oleObj>
              </mc:Choice>
              <mc:Fallback>
                <p:oleObj name="Rovnica" r:id="rId2" imgW="1586811" imgH="444307" progId="Equation.3">
                  <p:embed/>
                  <p:pic>
                    <p:nvPicPr>
                      <p:cNvPr id="26631" name="Object 11">
                        <a:extLst>
                          <a:ext uri="{FF2B5EF4-FFF2-40B4-BE49-F238E27FC236}">
                            <a16:creationId xmlns:a16="http://schemas.microsoft.com/office/drawing/2014/main" id="{333EE04F-1CCF-4990-B442-9560BE7CA5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423" y="2168264"/>
                        <a:ext cx="3311525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2">
            <a:extLst>
              <a:ext uri="{FF2B5EF4-FFF2-40B4-BE49-F238E27FC236}">
                <a16:creationId xmlns:a16="http://schemas.microsoft.com/office/drawing/2014/main" id="{197812FB-C3AA-47A1-B153-D150D1B4D6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720015"/>
              </p:ext>
            </p:extLst>
          </p:nvPr>
        </p:nvGraphicFramePr>
        <p:xfrm>
          <a:off x="4444607" y="2154828"/>
          <a:ext cx="2592388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4" imgW="1307532" imgH="444307" progId="Equation.3">
                  <p:embed/>
                </p:oleObj>
              </mc:Choice>
              <mc:Fallback>
                <p:oleObj name="Rovnica" r:id="rId4" imgW="1307532" imgH="444307" progId="Equation.3">
                  <p:embed/>
                  <p:pic>
                    <p:nvPicPr>
                      <p:cNvPr id="26633" name="Object 12">
                        <a:extLst>
                          <a:ext uri="{FF2B5EF4-FFF2-40B4-BE49-F238E27FC236}">
                            <a16:creationId xmlns:a16="http://schemas.microsoft.com/office/drawing/2014/main" id="{AE38520A-7AD9-4F85-826A-C64619DDAA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4607" y="2154828"/>
                        <a:ext cx="2592388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6982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4183"/>
            <a:ext cx="7772400" cy="1261918"/>
          </a:xfrm>
        </p:spPr>
        <p:txBody>
          <a:bodyPr>
            <a:normAutofit/>
          </a:bodyPr>
          <a:lstStyle/>
          <a:p>
            <a:r>
              <a:rPr lang="sk-SK" sz="4000" dirty="0">
                <a:latin typeface="Arial"/>
                <a:cs typeface="Arial"/>
              </a:rPr>
              <a:t>Ďakujem za pozornosť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439390"/>
            <a:ext cx="7772399" cy="9144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k-SK" altLang="sk-SK" sz="1800" dirty="0"/>
              <a:t>Prednášajúci: Kristína Machová</a:t>
            </a:r>
          </a:p>
          <a:p>
            <a:pPr algn="ctr" eaLnBrk="1" hangingPunct="1"/>
            <a:r>
              <a:rPr lang="sk-SK" altLang="sk-SK" sz="1800" dirty="0"/>
              <a:t>http://people.tuke.sk/kristina.machova/prezentacieSU/</a:t>
            </a:r>
            <a:endParaRPr lang="sk-SK" altLang="sk-SK" sz="18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10705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Rozhodovacie zoznamy založené na pravidlách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45657"/>
            <a:ext cx="8229600" cy="4331316"/>
          </a:xfrm>
        </p:spPr>
        <p:txBody>
          <a:bodyPr>
            <a:normAutofit lnSpcReduction="10000"/>
          </a:bodyPr>
          <a:lstStyle/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Rozhodovací zoznam reprezentuje </a:t>
            </a:r>
            <a:r>
              <a:rPr lang="sk-SK" sz="2000" baseline="0" dirty="0">
                <a:solidFill>
                  <a:srgbClr val="7E0000"/>
                </a:solidFill>
              </a:rPr>
              <a:t>usporiadané pravidlá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baseline="0" dirty="0">
                <a:solidFill>
                  <a:schemeClr val="accent1">
                    <a:lumMod val="75000"/>
                  </a:schemeClr>
                </a:solidFill>
              </a:rPr>
              <a:t>Žiadna podmienka sa v súbore usporiadaných pravidiel nevyšetruje dvakrát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Interpretujú sa jednoduchšie a rýchlejšie ako </a:t>
            </a:r>
            <a:r>
              <a:rPr lang="sk-SK" sz="2000" dirty="0"/>
              <a:t>neusporiadané pravidlá</a:t>
            </a:r>
            <a:endParaRPr lang="sk-SK" sz="2000" b="1" baseline="0" dirty="0"/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Zmena poradia pravidiel v systéme usporiadaných pravidiel sa nepripúšťa, lebo by ovplyvnila výsledok klasifikácie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Ak sú klasifikačné </a:t>
            </a:r>
            <a:r>
              <a:rPr lang="sk-SK" sz="2000" baseline="0" dirty="0">
                <a:solidFill>
                  <a:srgbClr val="006666"/>
                </a:solidFill>
              </a:rPr>
              <a:t>pravidlá navzájom nezávislé </a:t>
            </a:r>
            <a:r>
              <a:rPr lang="sk-SK" sz="2000" baseline="0" dirty="0"/>
              <a:t>potom tvoria </a:t>
            </a:r>
            <a:r>
              <a:rPr lang="sk-SK" sz="2000" baseline="0" dirty="0">
                <a:solidFill>
                  <a:srgbClr val="006666"/>
                </a:solidFill>
              </a:rPr>
              <a:t>neusporiadaný systém pravidiel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Ak sú klasifikačné </a:t>
            </a:r>
            <a:r>
              <a:rPr lang="sk-SK" sz="2000" baseline="0" dirty="0">
                <a:solidFill>
                  <a:srgbClr val="7E0000"/>
                </a:solidFill>
              </a:rPr>
              <a:t>pravidlá navzájom závislé </a:t>
            </a:r>
            <a:r>
              <a:rPr lang="sk-SK" sz="2000" baseline="0" dirty="0"/>
              <a:t>potom tvoria </a:t>
            </a:r>
            <a:r>
              <a:rPr lang="sk-SK" sz="2000" baseline="0" dirty="0">
                <a:solidFill>
                  <a:srgbClr val="7E0000"/>
                </a:solidFill>
              </a:rPr>
              <a:t>usporiadaný systém pravidiel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dirty="0">
                <a:solidFill>
                  <a:srgbClr val="7E0000"/>
                </a:solidFill>
              </a:rPr>
              <a:t>Usporiadaný, </a:t>
            </a:r>
            <a:r>
              <a:rPr lang="sk-SK" sz="2000" dirty="0"/>
              <a:t>lebo každé nové pravidlo sa začína v </a:t>
            </a:r>
            <a:r>
              <a:rPr lang="sk-SK" sz="2000" dirty="0" err="1">
                <a:solidFill>
                  <a:srgbClr val="7E0000"/>
                </a:solidFill>
              </a:rPr>
              <a:t>else</a:t>
            </a:r>
            <a:r>
              <a:rPr lang="sk-SK" sz="2000" dirty="0">
                <a:solidFill>
                  <a:srgbClr val="7E0000"/>
                </a:solidFill>
              </a:rPr>
              <a:t> </a:t>
            </a:r>
            <a:r>
              <a:rPr lang="sk-SK" sz="2000" dirty="0"/>
              <a:t>časti predchádzajúceho pravidla</a:t>
            </a: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21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Rozhodovacie zoznamy založené na pravidlách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45657"/>
            <a:ext cx="8346558" cy="470838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sk-SK" sz="2000" baseline="0" dirty="0">
                <a:solidFill>
                  <a:srgbClr val="7E0000"/>
                </a:solidFill>
              </a:rPr>
              <a:t>Usporiadaný systém pravidiel </a:t>
            </a:r>
            <a:r>
              <a:rPr lang="sk-SK" sz="2000" baseline="0" dirty="0"/>
              <a:t>(binárne atribúty – hodnoty a/n) </a:t>
            </a:r>
          </a:p>
          <a:p>
            <a:pPr marL="0" indent="0" eaLnBrk="1" hangingPunct="1">
              <a:buNone/>
              <a:defRPr/>
            </a:pPr>
            <a:r>
              <a:rPr lang="sk-SK" sz="1800" dirty="0"/>
              <a:t>IF </a:t>
            </a:r>
            <a:r>
              <a:rPr lang="sk-SK" sz="1800" dirty="0">
                <a:solidFill>
                  <a:srgbClr val="7E0000"/>
                </a:solidFill>
              </a:rPr>
              <a:t>A1=a</a:t>
            </a:r>
            <a:r>
              <a:rPr lang="sk-SK" sz="1800" dirty="0"/>
              <a:t>	THEN T1</a:t>
            </a:r>
          </a:p>
          <a:p>
            <a:pPr marL="0" indent="0" eaLnBrk="1" hangingPunct="1">
              <a:buNone/>
              <a:defRPr/>
            </a:pPr>
            <a:r>
              <a:rPr lang="sk-SK" sz="1800" baseline="0" dirty="0"/>
              <a:t>		</a:t>
            </a:r>
            <a:r>
              <a:rPr lang="sk-SK" sz="1800" b="1" baseline="0" dirty="0"/>
              <a:t>ELSE</a:t>
            </a:r>
            <a:r>
              <a:rPr lang="sk-SK" sz="1800" baseline="0" dirty="0"/>
              <a:t> IF </a:t>
            </a:r>
            <a:r>
              <a:rPr lang="sk-SK" sz="1800" baseline="0" dirty="0">
                <a:solidFill>
                  <a:srgbClr val="7E0000"/>
                </a:solidFill>
              </a:rPr>
              <a:t>A2=n</a:t>
            </a:r>
            <a:r>
              <a:rPr lang="sk-SK" sz="1800" baseline="0" dirty="0"/>
              <a:t>	THEN T2</a:t>
            </a:r>
          </a:p>
          <a:p>
            <a:pPr marL="0" indent="0" eaLnBrk="1" hangingPunct="1">
              <a:buNone/>
              <a:defRPr/>
            </a:pPr>
            <a:r>
              <a:rPr lang="sk-SK" sz="1800" dirty="0"/>
              <a:t>						</a:t>
            </a:r>
            <a:r>
              <a:rPr lang="sk-SK" sz="1800" b="1" dirty="0"/>
              <a:t>ELSE</a:t>
            </a:r>
            <a:r>
              <a:rPr lang="sk-SK" sz="1800" dirty="0"/>
              <a:t> IF </a:t>
            </a:r>
            <a:r>
              <a:rPr lang="sk-SK" sz="1800" dirty="0">
                <a:solidFill>
                  <a:srgbClr val="7E0000"/>
                </a:solidFill>
              </a:rPr>
              <a:t>A3=a</a:t>
            </a:r>
            <a:r>
              <a:rPr lang="sk-SK" sz="1800" dirty="0"/>
              <a:t>	THEN T2</a:t>
            </a:r>
          </a:p>
          <a:p>
            <a:pPr marL="0" indent="0" eaLnBrk="1" hangingPunct="1">
              <a:buNone/>
              <a:defRPr/>
            </a:pPr>
            <a:r>
              <a:rPr lang="sk-SK" sz="1800" baseline="0" dirty="0"/>
              <a:t>										</a:t>
            </a:r>
            <a:r>
              <a:rPr lang="sk-SK" sz="1800" b="1" baseline="0" dirty="0"/>
              <a:t>ELSE</a:t>
            </a:r>
            <a:r>
              <a:rPr lang="sk-SK" sz="1800" baseline="0" dirty="0"/>
              <a:t> IF </a:t>
            </a:r>
            <a:r>
              <a:rPr lang="sk-SK" sz="1800" baseline="0" dirty="0">
                <a:solidFill>
                  <a:srgbClr val="7E0000"/>
                </a:solidFill>
              </a:rPr>
              <a:t>A4=n</a:t>
            </a:r>
            <a:r>
              <a:rPr lang="sk-SK" sz="1800" baseline="0" dirty="0"/>
              <a:t>	THEN T1</a:t>
            </a:r>
          </a:p>
          <a:p>
            <a:pPr marL="0" indent="0" eaLnBrk="1" hangingPunct="1">
              <a:buNone/>
              <a:defRPr/>
            </a:pPr>
            <a:r>
              <a:rPr lang="sk-SK" sz="1800" dirty="0"/>
              <a:t>														</a:t>
            </a:r>
            <a:r>
              <a:rPr lang="sk-SK" sz="1800" b="1" dirty="0"/>
              <a:t>ELSE</a:t>
            </a:r>
            <a:r>
              <a:rPr lang="sk-SK" sz="1800" dirty="0"/>
              <a:t> T2</a:t>
            </a:r>
            <a:r>
              <a:rPr lang="sk-SK" sz="1800" baseline="0" dirty="0"/>
              <a:t> </a:t>
            </a:r>
          </a:p>
          <a:p>
            <a:pPr marL="0" indent="0" eaLnBrk="1" hangingPunct="1">
              <a:buNone/>
              <a:defRPr/>
            </a:pPr>
            <a:r>
              <a:rPr lang="sk-SK" sz="2000" dirty="0">
                <a:solidFill>
                  <a:srgbClr val="006666"/>
                </a:solidFill>
              </a:rPr>
              <a:t>N</a:t>
            </a:r>
            <a:r>
              <a:rPr lang="sk-SK" sz="2000" baseline="0" dirty="0">
                <a:solidFill>
                  <a:srgbClr val="006666"/>
                </a:solidFill>
              </a:rPr>
              <a:t>eusporiadaný systém pravidiel						</a:t>
            </a:r>
            <a:r>
              <a:rPr lang="sk-SK" sz="2000" dirty="0"/>
              <a:t> </a:t>
            </a:r>
            <a:r>
              <a:rPr lang="sk-SK" sz="1800" dirty="0" err="1">
                <a:solidFill>
                  <a:srgbClr val="7E0000"/>
                </a:solidFill>
              </a:rPr>
              <a:t>defoltové</a:t>
            </a:r>
            <a:r>
              <a:rPr lang="sk-SK" sz="1800" dirty="0">
                <a:solidFill>
                  <a:srgbClr val="7E0000"/>
                </a:solidFill>
              </a:rPr>
              <a:t> pravidlo</a:t>
            </a:r>
            <a:endParaRPr lang="sk-SK" sz="1800" baseline="0" dirty="0">
              <a:solidFill>
                <a:srgbClr val="7E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sk-SK" sz="1800" dirty="0"/>
              <a:t>IF </a:t>
            </a:r>
            <a:r>
              <a:rPr lang="sk-SK" sz="1800" dirty="0">
                <a:solidFill>
                  <a:srgbClr val="7E0000"/>
                </a:solidFill>
              </a:rPr>
              <a:t>A1=a</a:t>
            </a:r>
            <a:r>
              <a:rPr lang="sk-SK" sz="1800" dirty="0"/>
              <a:t>	THEN T1								</a:t>
            </a:r>
          </a:p>
          <a:p>
            <a:pPr marL="0" indent="0" eaLnBrk="1" hangingPunct="1">
              <a:buNone/>
              <a:defRPr/>
            </a:pPr>
            <a:r>
              <a:rPr lang="sk-SK" sz="1800" baseline="0" dirty="0"/>
              <a:t>IF </a:t>
            </a:r>
            <a:r>
              <a:rPr lang="sk-SK" sz="1800" baseline="0" dirty="0">
                <a:solidFill>
                  <a:srgbClr val="006666"/>
                </a:solidFill>
              </a:rPr>
              <a:t>A1=n</a:t>
            </a:r>
            <a:r>
              <a:rPr lang="sk-SK" sz="1800" baseline="0" dirty="0"/>
              <a:t> &amp; </a:t>
            </a:r>
            <a:r>
              <a:rPr lang="sk-SK" sz="1800" baseline="0" dirty="0">
                <a:solidFill>
                  <a:srgbClr val="7E0000"/>
                </a:solidFill>
              </a:rPr>
              <a:t>A2=n</a:t>
            </a:r>
            <a:r>
              <a:rPr lang="sk-SK" sz="1800" baseline="0" dirty="0"/>
              <a:t> THEN T2</a:t>
            </a:r>
          </a:p>
          <a:p>
            <a:pPr marL="0" indent="0" eaLnBrk="1" hangingPunct="1">
              <a:buNone/>
              <a:defRPr/>
            </a:pPr>
            <a:r>
              <a:rPr lang="sk-SK" sz="1800" dirty="0"/>
              <a:t>IF </a:t>
            </a:r>
            <a:r>
              <a:rPr lang="sk-SK" sz="1800" dirty="0">
                <a:solidFill>
                  <a:srgbClr val="006666"/>
                </a:solidFill>
              </a:rPr>
              <a:t>A1=n</a:t>
            </a:r>
            <a:r>
              <a:rPr lang="sk-SK" sz="1800" dirty="0"/>
              <a:t> &amp; </a:t>
            </a:r>
            <a:r>
              <a:rPr lang="sk-SK" sz="1800" dirty="0">
                <a:solidFill>
                  <a:srgbClr val="006666"/>
                </a:solidFill>
              </a:rPr>
              <a:t>A2=a</a:t>
            </a:r>
            <a:r>
              <a:rPr lang="sk-SK" sz="1800" dirty="0"/>
              <a:t> &amp; </a:t>
            </a:r>
            <a:r>
              <a:rPr lang="sk-SK" sz="1800" dirty="0">
                <a:solidFill>
                  <a:srgbClr val="7E0000"/>
                </a:solidFill>
              </a:rPr>
              <a:t>A3=a </a:t>
            </a:r>
            <a:r>
              <a:rPr lang="sk-SK" sz="1800" dirty="0"/>
              <a:t>THEN T2</a:t>
            </a:r>
          </a:p>
          <a:p>
            <a:pPr marL="0" indent="0" eaLnBrk="1" hangingPunct="1">
              <a:buNone/>
              <a:defRPr/>
            </a:pPr>
            <a:r>
              <a:rPr lang="sk-SK" sz="1800" baseline="0" dirty="0"/>
              <a:t>IF </a:t>
            </a:r>
            <a:r>
              <a:rPr lang="sk-SK" sz="1800" baseline="0" dirty="0">
                <a:solidFill>
                  <a:srgbClr val="006666"/>
                </a:solidFill>
              </a:rPr>
              <a:t>A1=n</a:t>
            </a:r>
            <a:r>
              <a:rPr lang="sk-SK" sz="1800" baseline="0" dirty="0"/>
              <a:t> &amp; </a:t>
            </a:r>
            <a:r>
              <a:rPr lang="sk-SK" sz="1800" baseline="0" dirty="0">
                <a:solidFill>
                  <a:srgbClr val="006666"/>
                </a:solidFill>
              </a:rPr>
              <a:t>A2=a</a:t>
            </a:r>
            <a:r>
              <a:rPr lang="sk-SK" sz="1800" baseline="0" dirty="0"/>
              <a:t> &amp; </a:t>
            </a:r>
            <a:r>
              <a:rPr lang="sk-SK" sz="1800" baseline="0" dirty="0">
                <a:solidFill>
                  <a:srgbClr val="006666"/>
                </a:solidFill>
              </a:rPr>
              <a:t>A3=n</a:t>
            </a:r>
            <a:r>
              <a:rPr lang="sk-SK" sz="1800" baseline="0" dirty="0"/>
              <a:t> &amp; </a:t>
            </a:r>
            <a:r>
              <a:rPr lang="sk-SK" sz="1800" baseline="0" dirty="0">
                <a:solidFill>
                  <a:srgbClr val="7E0000"/>
                </a:solidFill>
              </a:rPr>
              <a:t>A4=n</a:t>
            </a:r>
            <a:r>
              <a:rPr lang="sk-SK" sz="1800" baseline="0" dirty="0"/>
              <a:t> THEN T1</a:t>
            </a:r>
          </a:p>
          <a:p>
            <a:pPr marL="0" indent="0" eaLnBrk="1" hangingPunct="1">
              <a:buNone/>
              <a:defRPr/>
            </a:pPr>
            <a:r>
              <a:rPr lang="sk-SK" sz="1800" dirty="0"/>
              <a:t>IF </a:t>
            </a:r>
            <a:r>
              <a:rPr lang="sk-SK" sz="1800" dirty="0">
                <a:solidFill>
                  <a:srgbClr val="006666"/>
                </a:solidFill>
              </a:rPr>
              <a:t>A1=n</a:t>
            </a:r>
            <a:r>
              <a:rPr lang="sk-SK" sz="1800" dirty="0"/>
              <a:t> &amp; </a:t>
            </a:r>
            <a:r>
              <a:rPr lang="sk-SK" sz="1800" dirty="0">
                <a:solidFill>
                  <a:srgbClr val="006666"/>
                </a:solidFill>
              </a:rPr>
              <a:t>A2=a</a:t>
            </a:r>
            <a:r>
              <a:rPr lang="sk-SK" sz="1800" dirty="0"/>
              <a:t> &amp; </a:t>
            </a:r>
            <a:r>
              <a:rPr lang="sk-SK" sz="1800" dirty="0">
                <a:solidFill>
                  <a:srgbClr val="006666"/>
                </a:solidFill>
              </a:rPr>
              <a:t>A3=n </a:t>
            </a:r>
            <a:r>
              <a:rPr lang="sk-SK" sz="1800" dirty="0"/>
              <a:t>&amp; </a:t>
            </a:r>
            <a:r>
              <a:rPr lang="sk-SK" sz="1800" dirty="0">
                <a:solidFill>
                  <a:srgbClr val="006666"/>
                </a:solidFill>
              </a:rPr>
              <a:t>A4=a</a:t>
            </a:r>
            <a:r>
              <a:rPr lang="sk-SK" sz="1800" dirty="0"/>
              <a:t> THEN T2</a:t>
            </a:r>
            <a:r>
              <a:rPr lang="sk-SK" sz="1800" baseline="0" dirty="0"/>
              <a:t> </a:t>
            </a:r>
          </a:p>
          <a:p>
            <a:pPr marL="0" indent="0" eaLnBrk="1" hangingPunct="1">
              <a:buNone/>
              <a:defRPr/>
            </a:pPr>
            <a:r>
              <a:rPr lang="sk-SK" sz="1800" dirty="0"/>
              <a:t>Je potrebné vyšetriť 14 podmienok</a:t>
            </a:r>
            <a:endParaRPr lang="sk-SK" sz="1800" baseline="0" dirty="0"/>
          </a:p>
          <a:p>
            <a:pPr marL="0" indent="0" eaLnBrk="1" hangingPunct="1">
              <a:buNone/>
              <a:defRPr/>
            </a:pPr>
            <a:endParaRPr lang="sk-SK" sz="2000" baseline="0" dirty="0">
              <a:solidFill>
                <a:srgbClr val="006666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123A681B-CF16-4559-900F-1690A5C0B71E}"/>
              </a:ext>
            </a:extLst>
          </p:cNvPr>
          <p:cNvSpPr/>
          <p:nvPr/>
        </p:nvSpPr>
        <p:spPr>
          <a:xfrm>
            <a:off x="6875648" y="2827822"/>
            <a:ext cx="1046376" cy="367646"/>
          </a:xfrm>
          <a:prstGeom prst="rect">
            <a:avLst/>
          </a:prstGeom>
          <a:noFill/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5551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Rozhodovacie zoznamy založené na pravidlách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45657"/>
            <a:ext cx="7659278" cy="4331316"/>
          </a:xfrm>
        </p:spPr>
        <p:txBody>
          <a:bodyPr>
            <a:normAutofit lnSpcReduction="10000"/>
          </a:bodyPr>
          <a:lstStyle/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dirty="0">
                <a:solidFill>
                  <a:srgbClr val="7E0000"/>
                </a:solidFill>
              </a:rPr>
              <a:t>Usporiadaný systém pravidiel – </a:t>
            </a:r>
            <a:r>
              <a:rPr lang="sk-SK" sz="2000" dirty="0"/>
              <a:t>nasledujúce pravidlo sa nachádza v ELSE</a:t>
            </a:r>
            <a:r>
              <a:rPr lang="sk-SK" sz="2000" dirty="0">
                <a:solidFill>
                  <a:srgbClr val="7E0000"/>
                </a:solidFill>
              </a:rPr>
              <a:t> </a:t>
            </a:r>
            <a:r>
              <a:rPr lang="sk-SK" sz="2000" dirty="0"/>
              <a:t>časti predchádzajúceho pravidla</a:t>
            </a:r>
          </a:p>
          <a:p>
            <a:pPr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sk-SK" altLang="en-US" sz="2000" baseline="0" dirty="0"/>
              <a:t>Záleží na poradí vyšetrovaných pravidiel </a:t>
            </a:r>
          </a:p>
          <a:p>
            <a:pPr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sk-SK" altLang="en-US" sz="2000" baseline="0" dirty="0">
                <a:solidFill>
                  <a:srgbClr val="006666"/>
                </a:solidFill>
              </a:rPr>
              <a:t>Podmienky vyšetrené v predchádzajúcom pravidle sa už v aktuálnom pravidle nevyšetrujú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sk-SK" altLang="en-US" sz="2000" baseline="0" dirty="0">
              <a:solidFill>
                <a:srgbClr val="006666"/>
              </a:solidFill>
            </a:endParaRPr>
          </a:p>
          <a:p>
            <a:pPr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sk-SK" altLang="en-US" sz="2000" baseline="0" dirty="0">
                <a:solidFill>
                  <a:srgbClr val="7E0000"/>
                </a:solidFill>
              </a:rPr>
              <a:t>Nemôžu sa vygenerovať protirečivé pravidlá</a:t>
            </a:r>
            <a:r>
              <a:rPr lang="sk-SK" altLang="en-US" sz="2000" baseline="0" dirty="0">
                <a:solidFill>
                  <a:schemeClr val="folHlink"/>
                </a:solidFill>
              </a:rPr>
              <a:t> </a:t>
            </a:r>
            <a:r>
              <a:rPr lang="sk-SK" altLang="en-US" sz="2000" baseline="0" dirty="0"/>
              <a:t>ako pri neusporiadaných pravidlách, pretože poradie vyšetrovania pravidiel je pevne dané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sk-SK" altLang="en-US" sz="2000" baseline="0" dirty="0"/>
          </a:p>
          <a:p>
            <a:pPr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sk-SK" altLang="en-US" sz="2000" dirty="0"/>
              <a:t>Indukcia rozhodovacích zoznamov: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sk-SK" altLang="en-US" sz="2000" baseline="0" dirty="0">
                <a:solidFill>
                  <a:schemeClr val="tx2"/>
                </a:solidFill>
              </a:rPr>
              <a:t>NEX</a:t>
            </a:r>
            <a:r>
              <a:rPr lang="sk-SK" altLang="en-US" sz="2000" baseline="0" dirty="0"/>
              <a:t> – </a:t>
            </a:r>
            <a:r>
              <a:rPr lang="sk-SK" altLang="en-US" sz="2000" baseline="0" dirty="0" err="1">
                <a:solidFill>
                  <a:schemeClr val="tx2"/>
                </a:solidFill>
              </a:rPr>
              <a:t>N</a:t>
            </a:r>
            <a:r>
              <a:rPr lang="sk-SK" altLang="en-US" sz="2000" baseline="0" dirty="0" err="1"/>
              <a:t>onincremental</a:t>
            </a:r>
            <a:r>
              <a:rPr lang="sk-SK" altLang="en-US" sz="2000" baseline="0" dirty="0"/>
              <a:t> </a:t>
            </a:r>
            <a:r>
              <a:rPr lang="sk-SK" altLang="en-US" sz="2000" baseline="0" dirty="0" err="1"/>
              <a:t>Induction</a:t>
            </a:r>
            <a:r>
              <a:rPr lang="sk-SK" altLang="en-US" sz="2000" baseline="0" dirty="0"/>
              <a:t> of </a:t>
            </a:r>
            <a:r>
              <a:rPr lang="sk-SK" altLang="en-US" sz="2000" baseline="0" dirty="0" err="1"/>
              <a:t>Decision</a:t>
            </a:r>
            <a:r>
              <a:rPr lang="sk-SK" altLang="en-US" sz="2000" baseline="0" dirty="0"/>
              <a:t> List </a:t>
            </a:r>
            <a:r>
              <a:rPr lang="sk-SK" altLang="en-US" sz="2000" baseline="0" dirty="0" err="1"/>
              <a:t>with</a:t>
            </a:r>
            <a:r>
              <a:rPr lang="sk-SK" altLang="en-US" sz="2000" baseline="0" dirty="0"/>
              <a:t> </a:t>
            </a:r>
            <a:r>
              <a:rPr lang="sk-SK" altLang="en-US" sz="2000" baseline="0" dirty="0" err="1">
                <a:solidFill>
                  <a:schemeClr val="tx2"/>
                </a:solidFill>
              </a:rPr>
              <a:t>EX</a:t>
            </a:r>
            <a:r>
              <a:rPr lang="sk-SK" altLang="en-US" sz="2000" baseline="0" dirty="0" err="1"/>
              <a:t>clusion</a:t>
            </a:r>
            <a:endParaRPr lang="sk-SK" altLang="en-US" sz="2000" baseline="0" dirty="0"/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sk-SK" altLang="en-US" sz="2000" baseline="0" dirty="0">
                <a:solidFill>
                  <a:schemeClr val="tx2"/>
                </a:solidFill>
              </a:rPr>
              <a:t>CN2</a:t>
            </a:r>
            <a:r>
              <a:rPr lang="sk-SK" altLang="en-US" sz="2000" baseline="0" dirty="0"/>
              <a:t> – </a:t>
            </a:r>
            <a:r>
              <a:rPr lang="sk-SK" altLang="en-US" sz="2000" baseline="0" dirty="0" err="1">
                <a:solidFill>
                  <a:schemeClr val="tx2"/>
                </a:solidFill>
              </a:rPr>
              <a:t>C</a:t>
            </a:r>
            <a:r>
              <a:rPr lang="sk-SK" altLang="en-US" sz="2000" baseline="0" dirty="0" err="1"/>
              <a:t>lark</a:t>
            </a:r>
            <a:r>
              <a:rPr lang="sk-SK" altLang="en-US" sz="2000" baseline="0" dirty="0"/>
              <a:t>, </a:t>
            </a:r>
            <a:r>
              <a:rPr lang="sk-SK" altLang="en-US" sz="2000" baseline="0" dirty="0" err="1">
                <a:solidFill>
                  <a:schemeClr val="tx2"/>
                </a:solidFill>
              </a:rPr>
              <a:t>N</a:t>
            </a:r>
            <a:r>
              <a:rPr lang="sk-SK" altLang="en-US" sz="2000" baseline="0" dirty="0" err="1"/>
              <a:t>iblet</a:t>
            </a:r>
            <a:endParaRPr lang="sk-SK" altLang="en-US" sz="2000" baseline="0" dirty="0"/>
          </a:p>
          <a:p>
            <a:pPr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endParaRPr lang="sk-SK" altLang="en-US" sz="2000" baseline="0" dirty="0"/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0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Rozhodovacie zoznamy verzus rozhodovacie stromy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9045" y="967445"/>
            <a:ext cx="8865910" cy="5382555"/>
          </a:xfr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sk-SK" sz="2000" baseline="0" dirty="0">
                <a:solidFill>
                  <a:srgbClr val="7E0000"/>
                </a:solidFill>
              </a:rPr>
              <a:t>Usporiadaný systém pravidiel </a:t>
            </a:r>
            <a:r>
              <a:rPr lang="sk-SK" sz="2000" baseline="0" dirty="0"/>
              <a:t>(binárne atribúty – hodnoty a/n) </a:t>
            </a:r>
          </a:p>
          <a:p>
            <a:pPr marL="0" indent="0" eaLnBrk="1" hangingPunct="1">
              <a:buNone/>
              <a:defRPr/>
            </a:pPr>
            <a:r>
              <a:rPr lang="sk-SK" sz="1600" dirty="0"/>
              <a:t>IF </a:t>
            </a:r>
            <a:r>
              <a:rPr lang="sk-SK" sz="1600" dirty="0">
                <a:solidFill>
                  <a:srgbClr val="7E0000"/>
                </a:solidFill>
              </a:rPr>
              <a:t>A1=a</a:t>
            </a:r>
            <a:r>
              <a:rPr lang="sk-SK" sz="1600" dirty="0"/>
              <a:t>	THEN T1</a:t>
            </a:r>
          </a:p>
          <a:p>
            <a:pPr marL="0" indent="0" eaLnBrk="1" hangingPunct="1">
              <a:buNone/>
              <a:defRPr/>
            </a:pPr>
            <a:r>
              <a:rPr lang="sk-SK" sz="1600" baseline="0" dirty="0"/>
              <a:t>		ELSE </a:t>
            </a:r>
            <a:r>
              <a:rPr lang="sk-SK" sz="1600" baseline="0" dirty="0">
                <a:solidFill>
                  <a:srgbClr val="7E0000"/>
                </a:solidFill>
              </a:rPr>
              <a:t>A2=n</a:t>
            </a:r>
            <a:r>
              <a:rPr lang="sk-SK" sz="1600" baseline="0" dirty="0"/>
              <a:t>	THEN T2</a:t>
            </a:r>
          </a:p>
          <a:p>
            <a:pPr marL="0" indent="0" eaLnBrk="1" hangingPunct="1">
              <a:buNone/>
              <a:defRPr/>
            </a:pPr>
            <a:r>
              <a:rPr lang="sk-SK" sz="1600" dirty="0"/>
              <a:t>				ELSE IF </a:t>
            </a:r>
            <a:r>
              <a:rPr lang="sk-SK" sz="1600" dirty="0">
                <a:solidFill>
                  <a:srgbClr val="7E0000"/>
                </a:solidFill>
              </a:rPr>
              <a:t>A3=a</a:t>
            </a:r>
            <a:r>
              <a:rPr lang="sk-SK" sz="1600" dirty="0"/>
              <a:t>	THEN T2</a:t>
            </a:r>
          </a:p>
          <a:p>
            <a:pPr marL="0" indent="0" eaLnBrk="1" hangingPunct="1">
              <a:buNone/>
              <a:defRPr/>
            </a:pPr>
            <a:r>
              <a:rPr lang="sk-SK" sz="1600" baseline="0" dirty="0"/>
              <a:t>							ELSE IF </a:t>
            </a:r>
            <a:r>
              <a:rPr lang="sk-SK" sz="1600" baseline="0" dirty="0">
                <a:solidFill>
                  <a:srgbClr val="7E0000"/>
                </a:solidFill>
              </a:rPr>
              <a:t>A4=n</a:t>
            </a:r>
            <a:r>
              <a:rPr lang="sk-SK" sz="1600" baseline="0" dirty="0"/>
              <a:t>	THEN T1</a:t>
            </a:r>
          </a:p>
          <a:p>
            <a:pPr marL="0" indent="0" eaLnBrk="1" hangingPunct="1">
              <a:buNone/>
              <a:defRPr/>
            </a:pPr>
            <a:r>
              <a:rPr lang="sk-SK" sz="1600" dirty="0"/>
              <a:t>										ELSE T2</a:t>
            </a:r>
            <a:r>
              <a:rPr lang="sk-SK" sz="1600" baseline="0" dirty="0"/>
              <a:t> </a:t>
            </a:r>
          </a:p>
          <a:p>
            <a:pPr marL="0" indent="0" eaLnBrk="1" hangingPunct="1">
              <a:buNone/>
              <a:defRPr/>
            </a:pPr>
            <a:r>
              <a:rPr lang="sk-SK" sz="2000" dirty="0">
                <a:solidFill>
                  <a:srgbClr val="006666"/>
                </a:solidFill>
              </a:rPr>
              <a:t>Rozhodovací strom (riadková reprezentácia)</a:t>
            </a:r>
            <a:r>
              <a:rPr lang="sk-SK" sz="2000" baseline="0" dirty="0">
                <a:solidFill>
                  <a:srgbClr val="006666"/>
                </a:solidFill>
              </a:rPr>
              <a:t>					</a:t>
            </a:r>
            <a:endParaRPr lang="sk-SK" sz="1800" baseline="0" dirty="0">
              <a:solidFill>
                <a:srgbClr val="7E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sk-SK" sz="1600" dirty="0"/>
              <a:t>IF A1=</a:t>
            </a:r>
            <a:r>
              <a:rPr lang="sk-SK" sz="1600" dirty="0">
                <a:solidFill>
                  <a:srgbClr val="7E0000"/>
                </a:solidFill>
              </a:rPr>
              <a:t>	a</a:t>
            </a:r>
            <a:r>
              <a:rPr lang="sk-SK" sz="1600" dirty="0"/>
              <a:t>						</a:t>
            </a:r>
            <a:r>
              <a:rPr lang="en-US" sz="1600" dirty="0"/>
              <a:t>	</a:t>
            </a:r>
            <a:r>
              <a:rPr lang="sk-SK" sz="1600" dirty="0"/>
              <a:t>THEN T1					</a:t>
            </a:r>
          </a:p>
          <a:p>
            <a:pPr marL="0" indent="0" eaLnBrk="1" hangingPunct="1">
              <a:buNone/>
              <a:defRPr/>
            </a:pPr>
            <a:r>
              <a:rPr lang="sk-SK" sz="1600" dirty="0">
                <a:solidFill>
                  <a:srgbClr val="006666"/>
                </a:solidFill>
              </a:rPr>
              <a:t>		</a:t>
            </a:r>
            <a:r>
              <a:rPr lang="sk-SK" sz="1600" baseline="0" dirty="0">
                <a:solidFill>
                  <a:srgbClr val="006666"/>
                </a:solidFill>
              </a:rPr>
              <a:t>n</a:t>
            </a:r>
            <a:r>
              <a:rPr lang="sk-SK" sz="1600" baseline="0" dirty="0"/>
              <a:t> </a:t>
            </a:r>
            <a:r>
              <a:rPr lang="en-US" sz="1600" baseline="0" dirty="0">
                <a:sym typeface="Wingdings" panose="05000000000000000000" pitchFamily="2" charset="2"/>
              </a:rPr>
              <a:t></a:t>
            </a:r>
            <a:r>
              <a:rPr lang="sk-SK" sz="1600" baseline="0" dirty="0"/>
              <a:t> A2=</a:t>
            </a:r>
            <a:r>
              <a:rPr lang="sk-SK" sz="1600" baseline="0" dirty="0">
                <a:solidFill>
                  <a:srgbClr val="7E0000"/>
                </a:solidFill>
              </a:rPr>
              <a:t>	n</a:t>
            </a:r>
            <a:r>
              <a:rPr lang="sk-SK" sz="1600" baseline="0" dirty="0"/>
              <a:t> </a:t>
            </a:r>
            <a:r>
              <a:rPr lang="en-US" sz="1600" baseline="0" dirty="0"/>
              <a:t>					</a:t>
            </a:r>
            <a:r>
              <a:rPr lang="sk-SK" sz="1600" baseline="0" dirty="0"/>
              <a:t>THEN T2</a:t>
            </a:r>
          </a:p>
          <a:p>
            <a:pPr marL="0" indent="0" eaLnBrk="1" hangingPunct="1">
              <a:buNone/>
              <a:defRPr/>
            </a:pPr>
            <a:r>
              <a:rPr lang="sk-SK" sz="1600" dirty="0">
                <a:solidFill>
                  <a:srgbClr val="006666"/>
                </a:solidFill>
              </a:rPr>
              <a:t>				a</a:t>
            </a:r>
            <a:r>
              <a:rPr lang="sk-SK" sz="1600" dirty="0"/>
              <a:t> </a:t>
            </a:r>
            <a:r>
              <a:rPr lang="en-US" sz="1600" baseline="0" dirty="0">
                <a:sym typeface="Wingdings" panose="05000000000000000000" pitchFamily="2" charset="2"/>
              </a:rPr>
              <a:t></a:t>
            </a:r>
            <a:r>
              <a:rPr lang="sk-SK" sz="1600" dirty="0"/>
              <a:t> A3=</a:t>
            </a:r>
            <a:r>
              <a:rPr lang="en-US" sz="1600" dirty="0"/>
              <a:t>	</a:t>
            </a:r>
            <a:r>
              <a:rPr lang="sk-SK" sz="1600" dirty="0">
                <a:solidFill>
                  <a:srgbClr val="7E0000"/>
                </a:solidFill>
              </a:rPr>
              <a:t>a </a:t>
            </a:r>
            <a:r>
              <a:rPr lang="en-US" sz="1600" dirty="0">
                <a:solidFill>
                  <a:srgbClr val="7E0000"/>
                </a:solidFill>
              </a:rPr>
              <a:t>			</a:t>
            </a:r>
            <a:r>
              <a:rPr lang="sk-SK" sz="1600" dirty="0"/>
              <a:t>THEN T2</a:t>
            </a:r>
          </a:p>
          <a:p>
            <a:pPr marL="0" indent="0" eaLnBrk="1" hangingPunct="1">
              <a:buNone/>
              <a:defRPr/>
            </a:pPr>
            <a:r>
              <a:rPr lang="en-US" sz="1600" baseline="0" dirty="0">
                <a:solidFill>
                  <a:srgbClr val="006666"/>
                </a:solidFill>
              </a:rPr>
              <a:t>						</a:t>
            </a:r>
            <a:r>
              <a:rPr lang="sk-SK" sz="1600" baseline="0" dirty="0">
                <a:solidFill>
                  <a:srgbClr val="006666"/>
                </a:solidFill>
              </a:rPr>
              <a:t>n</a:t>
            </a:r>
            <a:r>
              <a:rPr lang="sk-SK" sz="1600" baseline="0" dirty="0"/>
              <a:t> </a:t>
            </a:r>
            <a:r>
              <a:rPr lang="en-US" sz="1600" baseline="0" dirty="0">
                <a:sym typeface="Wingdings" panose="05000000000000000000" pitchFamily="2" charset="2"/>
              </a:rPr>
              <a:t></a:t>
            </a:r>
            <a:r>
              <a:rPr lang="sk-SK" sz="1600" baseline="0" dirty="0"/>
              <a:t> </a:t>
            </a:r>
            <a:r>
              <a:rPr lang="sk-SK" sz="1600" baseline="0" dirty="0">
                <a:solidFill>
                  <a:srgbClr val="7E0000"/>
                </a:solidFill>
              </a:rPr>
              <a:t>A4=</a:t>
            </a:r>
            <a:r>
              <a:rPr lang="en-US" sz="1600" baseline="0" dirty="0">
                <a:solidFill>
                  <a:srgbClr val="7E0000"/>
                </a:solidFill>
              </a:rPr>
              <a:t>	</a:t>
            </a:r>
            <a:r>
              <a:rPr lang="sk-SK" sz="1600" baseline="0" dirty="0">
                <a:solidFill>
                  <a:srgbClr val="7E0000"/>
                </a:solidFill>
              </a:rPr>
              <a:t>n</a:t>
            </a:r>
            <a:r>
              <a:rPr lang="en-US" sz="1600" dirty="0">
                <a:solidFill>
                  <a:srgbClr val="7E0000"/>
                </a:solidFill>
              </a:rPr>
              <a:t>	</a:t>
            </a:r>
            <a:r>
              <a:rPr lang="sk-SK" sz="1600" baseline="0" dirty="0"/>
              <a:t>THEN T1</a:t>
            </a:r>
          </a:p>
          <a:p>
            <a:pPr marL="0" indent="0" eaLnBrk="1" hangingPunct="1">
              <a:buNone/>
              <a:defRPr/>
            </a:pPr>
            <a:r>
              <a:rPr lang="en-US" sz="1600" dirty="0">
                <a:solidFill>
                  <a:srgbClr val="006666"/>
                </a:solidFill>
              </a:rPr>
              <a:t>								</a:t>
            </a:r>
            <a:r>
              <a:rPr lang="sk-SK" sz="1600" dirty="0">
                <a:solidFill>
                  <a:srgbClr val="006666"/>
                </a:solidFill>
              </a:rPr>
              <a:t>a</a:t>
            </a:r>
            <a:r>
              <a:rPr lang="en-US" sz="1600" dirty="0">
                <a:solidFill>
                  <a:srgbClr val="006666"/>
                </a:solidFill>
              </a:rPr>
              <a:t>	</a:t>
            </a:r>
            <a:r>
              <a:rPr lang="sk-SK" sz="1600" dirty="0"/>
              <a:t>THEN T2</a:t>
            </a:r>
            <a:r>
              <a:rPr lang="sk-SK" sz="1600" baseline="0" dirty="0"/>
              <a:t> </a:t>
            </a:r>
          </a:p>
          <a:p>
            <a:pPr marL="0" indent="0" eaLnBrk="1" hangingPunct="1">
              <a:buNone/>
              <a:defRPr/>
            </a:pPr>
            <a:endParaRPr lang="en-US" sz="2000" baseline="0" dirty="0">
              <a:solidFill>
                <a:srgbClr val="006666"/>
              </a:solidFill>
            </a:endParaRPr>
          </a:p>
          <a:p>
            <a:pPr marL="0" indent="0" eaLnBrk="1" hangingPunct="1">
              <a:buNone/>
              <a:defRPr/>
            </a:pPr>
            <a:endParaRPr lang="en-US" sz="2000" dirty="0">
              <a:solidFill>
                <a:srgbClr val="006666"/>
              </a:solidFill>
            </a:endParaRPr>
          </a:p>
          <a:p>
            <a:pPr marL="0" indent="0" eaLnBrk="1" hangingPunct="1">
              <a:buNone/>
              <a:defRPr/>
            </a:pPr>
            <a:endParaRPr lang="en-US" sz="2000" baseline="0" dirty="0">
              <a:solidFill>
                <a:srgbClr val="0066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sk-SK" sz="2000" dirty="0">
                <a:solidFill>
                  <a:srgbClr val="006666"/>
                </a:solidFill>
              </a:rPr>
              <a:t>Rozhodovací strom (grafová reprezentácia – binárny strom)</a:t>
            </a:r>
            <a:endParaRPr lang="sk-SK" sz="2000" baseline="0" dirty="0">
              <a:solidFill>
                <a:srgbClr val="006666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0E82968F-EE12-4E69-9D56-DF8A8D932E96}"/>
              </a:ext>
            </a:extLst>
          </p:cNvPr>
          <p:cNvSpPr txBox="1"/>
          <p:nvPr/>
        </p:nvSpPr>
        <p:spPr>
          <a:xfrm>
            <a:off x="6043449" y="322165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A1</a:t>
            </a:r>
            <a:endParaRPr lang="sk-SK" dirty="0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FA2ED1C4-364B-4643-A99E-81E411ECB6CD}"/>
              </a:ext>
            </a:extLst>
          </p:cNvPr>
          <p:cNvSpPr txBox="1"/>
          <p:nvPr/>
        </p:nvSpPr>
        <p:spPr>
          <a:xfrm>
            <a:off x="6611884" y="3851043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A2</a:t>
            </a:r>
            <a:endParaRPr lang="sk-SK" dirty="0"/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7C7606A8-4764-435D-8358-28CA6B3FC331}"/>
              </a:ext>
            </a:extLst>
          </p:cNvPr>
          <p:cNvSpPr txBox="1"/>
          <p:nvPr/>
        </p:nvSpPr>
        <p:spPr>
          <a:xfrm>
            <a:off x="7147166" y="4511837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A3</a:t>
            </a:r>
            <a:endParaRPr lang="sk-SK" dirty="0"/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51A6B32C-367F-4BEB-A4D5-28DE4957E0CE}"/>
              </a:ext>
            </a:extLst>
          </p:cNvPr>
          <p:cNvSpPr txBox="1"/>
          <p:nvPr/>
        </p:nvSpPr>
        <p:spPr>
          <a:xfrm>
            <a:off x="7678213" y="5213767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A4</a:t>
            </a:r>
            <a:endParaRPr lang="sk-SK" dirty="0"/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2BE6CF70-3F13-4B54-89A7-D294584BB59D}"/>
              </a:ext>
            </a:extLst>
          </p:cNvPr>
          <p:cNvSpPr txBox="1"/>
          <p:nvPr/>
        </p:nvSpPr>
        <p:spPr>
          <a:xfrm>
            <a:off x="5826082" y="3851043"/>
            <a:ext cx="434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T1</a:t>
            </a:r>
            <a:endParaRPr lang="sk-SK" dirty="0"/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1729CD87-04CF-4974-AC6B-C8BCD8D8A662}"/>
              </a:ext>
            </a:extLst>
          </p:cNvPr>
          <p:cNvSpPr txBox="1"/>
          <p:nvPr/>
        </p:nvSpPr>
        <p:spPr>
          <a:xfrm>
            <a:off x="6205673" y="4480436"/>
            <a:ext cx="434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T2</a:t>
            </a:r>
            <a:endParaRPr lang="sk-SK" dirty="0"/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65574CA6-9F5F-4ADF-A9D1-89CF030D6C1E}"/>
              </a:ext>
            </a:extLst>
          </p:cNvPr>
          <p:cNvSpPr txBox="1"/>
          <p:nvPr/>
        </p:nvSpPr>
        <p:spPr>
          <a:xfrm>
            <a:off x="6809538" y="5217391"/>
            <a:ext cx="434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T2</a:t>
            </a:r>
            <a:endParaRPr lang="sk-SK" dirty="0"/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739D7D9C-A214-4888-B948-628FE9574834}"/>
              </a:ext>
            </a:extLst>
          </p:cNvPr>
          <p:cNvSpPr txBox="1"/>
          <p:nvPr/>
        </p:nvSpPr>
        <p:spPr>
          <a:xfrm>
            <a:off x="7364533" y="5891645"/>
            <a:ext cx="434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T1</a:t>
            </a:r>
            <a:endParaRPr lang="sk-SK" dirty="0"/>
          </a:p>
        </p:txBody>
      </p:sp>
      <p:sp>
        <p:nvSpPr>
          <p:cNvPr id="14" name="BlokTextu 13">
            <a:extLst>
              <a:ext uri="{FF2B5EF4-FFF2-40B4-BE49-F238E27FC236}">
                <a16:creationId xmlns:a16="http://schemas.microsoft.com/office/drawing/2014/main" id="{3F4F2180-A33D-412B-8DE4-37641CD22ADA}"/>
              </a:ext>
            </a:extLst>
          </p:cNvPr>
          <p:cNvSpPr txBox="1"/>
          <p:nvPr/>
        </p:nvSpPr>
        <p:spPr>
          <a:xfrm>
            <a:off x="8178935" y="5891645"/>
            <a:ext cx="434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T2</a:t>
            </a:r>
            <a:endParaRPr lang="sk-SK" dirty="0"/>
          </a:p>
        </p:txBody>
      </p:sp>
      <p:cxnSp>
        <p:nvCxnSpPr>
          <p:cNvPr id="16" name="Rovná spojnica 15">
            <a:extLst>
              <a:ext uri="{FF2B5EF4-FFF2-40B4-BE49-F238E27FC236}">
                <a16:creationId xmlns:a16="http://schemas.microsoft.com/office/drawing/2014/main" id="{DEB320E3-C672-4678-B983-DCBE8057A46A}"/>
              </a:ext>
            </a:extLst>
          </p:cNvPr>
          <p:cNvCxnSpPr>
            <a:cxnSpLocks/>
          </p:cNvCxnSpPr>
          <p:nvPr/>
        </p:nvCxnSpPr>
        <p:spPr>
          <a:xfrm flipH="1">
            <a:off x="6043450" y="3553274"/>
            <a:ext cx="217366" cy="358849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nica 20">
            <a:extLst>
              <a:ext uri="{FF2B5EF4-FFF2-40B4-BE49-F238E27FC236}">
                <a16:creationId xmlns:a16="http://schemas.microsoft.com/office/drawing/2014/main" id="{AACD7202-7277-4CD7-85CB-9C49CE339BBE}"/>
              </a:ext>
            </a:extLst>
          </p:cNvPr>
          <p:cNvCxnSpPr>
            <a:cxnSpLocks/>
          </p:cNvCxnSpPr>
          <p:nvPr/>
        </p:nvCxnSpPr>
        <p:spPr>
          <a:xfrm flipH="1">
            <a:off x="6585877" y="4191297"/>
            <a:ext cx="217366" cy="358849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nica 21">
            <a:extLst>
              <a:ext uri="{FF2B5EF4-FFF2-40B4-BE49-F238E27FC236}">
                <a16:creationId xmlns:a16="http://schemas.microsoft.com/office/drawing/2014/main" id="{E95DE4DF-5D0E-468C-80B8-C2CA4A646221}"/>
              </a:ext>
            </a:extLst>
          </p:cNvPr>
          <p:cNvCxnSpPr>
            <a:cxnSpLocks/>
            <a:endCxn id="12" idx="0"/>
          </p:cNvCxnSpPr>
          <p:nvPr/>
        </p:nvCxnSpPr>
        <p:spPr>
          <a:xfrm flipH="1">
            <a:off x="7026905" y="4848133"/>
            <a:ext cx="282446" cy="36925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>
            <a:extLst>
              <a:ext uri="{FF2B5EF4-FFF2-40B4-BE49-F238E27FC236}">
                <a16:creationId xmlns:a16="http://schemas.microsoft.com/office/drawing/2014/main" id="{058C1F55-D7ED-4E63-AAC5-509D2D786204}"/>
              </a:ext>
            </a:extLst>
          </p:cNvPr>
          <p:cNvCxnSpPr>
            <a:cxnSpLocks/>
          </p:cNvCxnSpPr>
          <p:nvPr/>
        </p:nvCxnSpPr>
        <p:spPr>
          <a:xfrm flipH="1">
            <a:off x="7581900" y="5548529"/>
            <a:ext cx="299388" cy="36197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nica 23">
            <a:extLst>
              <a:ext uri="{FF2B5EF4-FFF2-40B4-BE49-F238E27FC236}">
                <a16:creationId xmlns:a16="http://schemas.microsoft.com/office/drawing/2014/main" id="{448E841E-7CBA-4E7D-84AD-A127F0E9919D}"/>
              </a:ext>
            </a:extLst>
          </p:cNvPr>
          <p:cNvCxnSpPr>
            <a:cxnSpLocks/>
          </p:cNvCxnSpPr>
          <p:nvPr/>
        </p:nvCxnSpPr>
        <p:spPr>
          <a:xfrm>
            <a:off x="6279908" y="3558515"/>
            <a:ext cx="396551" cy="368155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ovná spojnica 25">
            <a:extLst>
              <a:ext uri="{FF2B5EF4-FFF2-40B4-BE49-F238E27FC236}">
                <a16:creationId xmlns:a16="http://schemas.microsoft.com/office/drawing/2014/main" id="{CD2F1846-726E-49B8-9CA4-8BC2931BC4A9}"/>
              </a:ext>
            </a:extLst>
          </p:cNvPr>
          <p:cNvCxnSpPr>
            <a:cxnSpLocks/>
          </p:cNvCxnSpPr>
          <p:nvPr/>
        </p:nvCxnSpPr>
        <p:spPr>
          <a:xfrm>
            <a:off x="6828114" y="4181372"/>
            <a:ext cx="396551" cy="368155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ovná spojnica 26">
            <a:extLst>
              <a:ext uri="{FF2B5EF4-FFF2-40B4-BE49-F238E27FC236}">
                <a16:creationId xmlns:a16="http://schemas.microsoft.com/office/drawing/2014/main" id="{95D895E1-295E-48E4-B8F4-E11DA1E5D6E4}"/>
              </a:ext>
            </a:extLst>
          </p:cNvPr>
          <p:cNvCxnSpPr>
            <a:cxnSpLocks/>
          </p:cNvCxnSpPr>
          <p:nvPr/>
        </p:nvCxnSpPr>
        <p:spPr>
          <a:xfrm>
            <a:off x="7316652" y="4843479"/>
            <a:ext cx="396551" cy="368155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ovná spojnica 27">
            <a:extLst>
              <a:ext uri="{FF2B5EF4-FFF2-40B4-BE49-F238E27FC236}">
                <a16:creationId xmlns:a16="http://schemas.microsoft.com/office/drawing/2014/main" id="{264ABA46-FB39-462E-81A0-1D2855F43782}"/>
              </a:ext>
            </a:extLst>
          </p:cNvPr>
          <p:cNvCxnSpPr>
            <a:cxnSpLocks/>
          </p:cNvCxnSpPr>
          <p:nvPr/>
        </p:nvCxnSpPr>
        <p:spPr>
          <a:xfrm>
            <a:off x="7879681" y="5531059"/>
            <a:ext cx="396551" cy="368155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BlokTextu 32">
            <a:extLst>
              <a:ext uri="{FF2B5EF4-FFF2-40B4-BE49-F238E27FC236}">
                <a16:creationId xmlns:a16="http://schemas.microsoft.com/office/drawing/2014/main" id="{6DE2097F-FBE8-4915-AB00-32CEF0E85506}"/>
              </a:ext>
            </a:extLst>
          </p:cNvPr>
          <p:cNvSpPr txBox="1"/>
          <p:nvPr/>
        </p:nvSpPr>
        <p:spPr>
          <a:xfrm>
            <a:off x="5872163" y="348815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800" dirty="0">
                <a:solidFill>
                  <a:srgbClr val="7E0000"/>
                </a:solidFill>
              </a:rPr>
              <a:t>a</a:t>
            </a:r>
            <a:endParaRPr lang="sk-SK" dirty="0"/>
          </a:p>
        </p:txBody>
      </p:sp>
      <p:sp>
        <p:nvSpPr>
          <p:cNvPr id="34" name="BlokTextu 33">
            <a:extLst>
              <a:ext uri="{FF2B5EF4-FFF2-40B4-BE49-F238E27FC236}">
                <a16:creationId xmlns:a16="http://schemas.microsoft.com/office/drawing/2014/main" id="{DBE210A7-A47C-45AC-8D7E-B4CAE1A08CDD}"/>
              </a:ext>
            </a:extLst>
          </p:cNvPr>
          <p:cNvSpPr txBox="1"/>
          <p:nvPr/>
        </p:nvSpPr>
        <p:spPr>
          <a:xfrm>
            <a:off x="6890075" y="475773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800" dirty="0">
                <a:solidFill>
                  <a:srgbClr val="7E0000"/>
                </a:solidFill>
              </a:rPr>
              <a:t>a</a:t>
            </a:r>
            <a:endParaRPr lang="sk-SK" dirty="0"/>
          </a:p>
        </p:txBody>
      </p:sp>
      <p:sp>
        <p:nvSpPr>
          <p:cNvPr id="35" name="BlokTextu 34">
            <a:extLst>
              <a:ext uri="{FF2B5EF4-FFF2-40B4-BE49-F238E27FC236}">
                <a16:creationId xmlns:a16="http://schemas.microsoft.com/office/drawing/2014/main" id="{095BE7AB-1AB1-495D-ABB0-414FF6EC98AD}"/>
              </a:ext>
            </a:extLst>
          </p:cNvPr>
          <p:cNvSpPr txBox="1"/>
          <p:nvPr/>
        </p:nvSpPr>
        <p:spPr>
          <a:xfrm>
            <a:off x="8091410" y="5454899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800" dirty="0">
                <a:solidFill>
                  <a:srgbClr val="006666"/>
                </a:solidFill>
              </a:rPr>
              <a:t>a</a:t>
            </a:r>
            <a:endParaRPr lang="sk-SK" dirty="0">
              <a:solidFill>
                <a:srgbClr val="006666"/>
              </a:solidFill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CBE2569B-CB28-4FEB-8E35-1D483D102446}"/>
              </a:ext>
            </a:extLst>
          </p:cNvPr>
          <p:cNvSpPr txBox="1"/>
          <p:nvPr/>
        </p:nvSpPr>
        <p:spPr>
          <a:xfrm>
            <a:off x="7006674" y="4099633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800" dirty="0">
                <a:solidFill>
                  <a:srgbClr val="006666"/>
                </a:solidFill>
              </a:rPr>
              <a:t>a</a:t>
            </a:r>
            <a:endParaRPr lang="sk-SK" dirty="0">
              <a:solidFill>
                <a:srgbClr val="006666"/>
              </a:solidFill>
            </a:endParaRPr>
          </a:p>
        </p:txBody>
      </p:sp>
      <p:sp>
        <p:nvSpPr>
          <p:cNvPr id="37" name="BlokTextu 36">
            <a:extLst>
              <a:ext uri="{FF2B5EF4-FFF2-40B4-BE49-F238E27FC236}">
                <a16:creationId xmlns:a16="http://schemas.microsoft.com/office/drawing/2014/main" id="{8B5573ED-E0E5-46EA-91EC-F0C25D1F50D3}"/>
              </a:ext>
            </a:extLst>
          </p:cNvPr>
          <p:cNvSpPr txBox="1"/>
          <p:nvPr/>
        </p:nvSpPr>
        <p:spPr>
          <a:xfrm>
            <a:off x="7448700" y="545041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E0000"/>
                </a:solidFill>
              </a:rPr>
              <a:t>n</a:t>
            </a:r>
            <a:endParaRPr lang="sk-SK" dirty="0">
              <a:solidFill>
                <a:srgbClr val="7E0000"/>
              </a:solidFill>
            </a:endParaRPr>
          </a:p>
        </p:txBody>
      </p:sp>
      <p:sp>
        <p:nvSpPr>
          <p:cNvPr id="38" name="BlokTextu 37">
            <a:extLst>
              <a:ext uri="{FF2B5EF4-FFF2-40B4-BE49-F238E27FC236}">
                <a16:creationId xmlns:a16="http://schemas.microsoft.com/office/drawing/2014/main" id="{ABFE70CA-C061-4D19-80DC-4AC9141ABE49}"/>
              </a:ext>
            </a:extLst>
          </p:cNvPr>
          <p:cNvSpPr txBox="1"/>
          <p:nvPr/>
        </p:nvSpPr>
        <p:spPr>
          <a:xfrm>
            <a:off x="7499915" y="479574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666"/>
                </a:solidFill>
              </a:rPr>
              <a:t>n</a:t>
            </a:r>
            <a:endParaRPr lang="sk-SK" dirty="0">
              <a:solidFill>
                <a:srgbClr val="006666"/>
              </a:solidFill>
            </a:endParaRPr>
          </a:p>
        </p:txBody>
      </p:sp>
      <p:sp>
        <p:nvSpPr>
          <p:cNvPr id="39" name="BlokTextu 38">
            <a:extLst>
              <a:ext uri="{FF2B5EF4-FFF2-40B4-BE49-F238E27FC236}">
                <a16:creationId xmlns:a16="http://schemas.microsoft.com/office/drawing/2014/main" id="{F3D7D1E9-D948-4D07-8138-03377195944D}"/>
              </a:ext>
            </a:extLst>
          </p:cNvPr>
          <p:cNvSpPr txBox="1"/>
          <p:nvPr/>
        </p:nvSpPr>
        <p:spPr>
          <a:xfrm>
            <a:off x="6427139" y="410201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E0000"/>
                </a:solidFill>
              </a:rPr>
              <a:t>n</a:t>
            </a:r>
            <a:endParaRPr lang="sk-SK" dirty="0">
              <a:solidFill>
                <a:srgbClr val="7E0000"/>
              </a:solidFill>
            </a:endParaRPr>
          </a:p>
        </p:txBody>
      </p:sp>
      <p:sp>
        <p:nvSpPr>
          <p:cNvPr id="40" name="BlokTextu 39">
            <a:extLst>
              <a:ext uri="{FF2B5EF4-FFF2-40B4-BE49-F238E27FC236}">
                <a16:creationId xmlns:a16="http://schemas.microsoft.com/office/drawing/2014/main" id="{4285ACF0-B6A7-489B-A9D5-26B8CE5A22E8}"/>
              </a:ext>
            </a:extLst>
          </p:cNvPr>
          <p:cNvSpPr txBox="1"/>
          <p:nvPr/>
        </p:nvSpPr>
        <p:spPr>
          <a:xfrm>
            <a:off x="6478183" y="350498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666"/>
                </a:solidFill>
              </a:rPr>
              <a:t>n</a:t>
            </a:r>
            <a:endParaRPr lang="sk-SK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889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Algoritmus NEX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20825"/>
            <a:ext cx="8229600" cy="4416349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k-SK" altLang="en-US" sz="2000" baseline="0" dirty="0"/>
              <a:t>Indukuje Rozhodovací Zoznam (RZ) </a:t>
            </a:r>
            <a:r>
              <a:rPr lang="sk-SK" altLang="en-US" sz="2000" baseline="0" dirty="0">
                <a:solidFill>
                  <a:srgbClr val="7E0000"/>
                </a:solidFill>
              </a:rPr>
              <a:t>neinkrementálne</a:t>
            </a:r>
            <a:r>
              <a:rPr lang="sk-SK" altLang="en-US" sz="2000" baseline="0" dirty="0"/>
              <a:t> použitím </a:t>
            </a:r>
            <a:r>
              <a:rPr lang="sk-SK" altLang="en-US" sz="2000" baseline="0" dirty="0">
                <a:solidFill>
                  <a:srgbClr val="7E0000"/>
                </a:solidFill>
              </a:rPr>
              <a:t>výnimiek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k-SK" altLang="en-US" sz="2000" baseline="0" dirty="0"/>
              <a:t>Generuje usporiadaný súbor pravidiel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sk-SK" altLang="en-US" sz="2000" baseline="0" dirty="0"/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sk-SK" altLang="en-US" sz="2000" baseline="0" dirty="0"/>
              <a:t>Všeobecný popis algoritmu: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sk-SK" altLang="en-US" sz="2000" baseline="0" dirty="0"/>
              <a:t>Formuje implicitné pravidlo pre najfrekventovanejšiu triedu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sk-SK" altLang="en-US" sz="2000" baseline="0" dirty="0"/>
              <a:t>V každej iterácii aplikuje naučený model (RZ) na všetky TP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sk-SK" altLang="en-US" sz="2000" baseline="0" dirty="0">
                <a:solidFill>
                  <a:srgbClr val="7E0000"/>
                </a:solidFill>
              </a:rPr>
              <a:t>Chybne klasifikované príklady zaradí medzi výnimky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sk-SK" altLang="en-US" sz="2000" baseline="0" dirty="0">
                <a:solidFill>
                  <a:srgbClr val="7E0000"/>
                </a:solidFill>
              </a:rPr>
              <a:t>Pre výnimky sformuje nové pravidlo </a:t>
            </a:r>
            <a:r>
              <a:rPr lang="sk-SK" altLang="en-US" sz="2000" baseline="0" dirty="0"/>
              <a:t>a pridá ho na začiatok RZ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sk-SK" altLang="en-US" sz="2000" baseline="0" dirty="0">
                <a:solidFill>
                  <a:srgbClr val="006666"/>
                </a:solidFill>
              </a:rPr>
              <a:t>Ukončovacia podmienka</a:t>
            </a:r>
            <a:r>
              <a:rPr lang="sk-SK" altLang="en-US" sz="2000" baseline="0" dirty="0"/>
              <a:t>: algoritmus korektne klasifikoval všetky TP pomocou </a:t>
            </a:r>
            <a:r>
              <a:rPr lang="sk-SK" altLang="en-US" sz="2000" dirty="0"/>
              <a:t>aktuálneho </a:t>
            </a:r>
            <a:r>
              <a:rPr lang="sk-SK" altLang="en-US" sz="2000" baseline="0" dirty="0"/>
              <a:t>RZ</a:t>
            </a:r>
          </a:p>
          <a:p>
            <a:pPr marL="0" indent="0">
              <a:buNone/>
            </a:pPr>
            <a:endParaRPr lang="sk-SK" sz="18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37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Algoritmus NEX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18177"/>
            <a:ext cx="8229600" cy="1032126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en-US" sz="1800" baseline="0" dirty="0"/>
              <a:t>Ilustrácia činnosti algoritmu NEX na numerickej doméne.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en-US" sz="1800" baseline="0" dirty="0"/>
              <a:t>V prípade a</a:t>
            </a:r>
            <a:r>
              <a:rPr lang="en-US" altLang="en-US" sz="1800" baseline="0" dirty="0"/>
              <a:t>)</a:t>
            </a:r>
            <a:r>
              <a:rPr lang="sk-SK" altLang="en-US" sz="1800" baseline="0" dirty="0"/>
              <a:t> bol použitý podprogram HGS na nájdenie podoblasti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en-US" sz="1800" dirty="0"/>
              <a:t>V</a:t>
            </a:r>
            <a:r>
              <a:rPr lang="sk-SK" altLang="en-US" sz="1800" baseline="0" dirty="0"/>
              <a:t> prípade b</a:t>
            </a:r>
            <a:r>
              <a:rPr lang="en-US" altLang="en-US" sz="1800" baseline="0" dirty="0"/>
              <a:t>)</a:t>
            </a:r>
            <a:r>
              <a:rPr lang="sk-SK" altLang="en-US" sz="1800" baseline="0" dirty="0"/>
              <a:t> bola použitá sférická prahová jednotka</a:t>
            </a:r>
            <a:endParaRPr lang="sk-SK" sz="18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 descr="Obrzz1">
            <a:extLst>
              <a:ext uri="{FF2B5EF4-FFF2-40B4-BE49-F238E27FC236}">
                <a16:creationId xmlns:a16="http://schemas.microsoft.com/office/drawing/2014/main" id="{21ADFE94-0008-448C-90AA-F954D1B61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14" y="2036189"/>
            <a:ext cx="6578698" cy="4547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206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Algoritmus NEX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60624"/>
            <a:ext cx="8229600" cy="5189348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i="1" dirty="0"/>
              <a:t>Vstupy:	</a:t>
            </a:r>
            <a:r>
              <a:rPr lang="sk-SK" altLang="en-US" sz="1600" b="1" i="1" dirty="0"/>
              <a:t>ISET</a:t>
            </a:r>
            <a:r>
              <a:rPr lang="sk-SK" altLang="en-US" sz="1600" i="1" dirty="0"/>
              <a:t>...množina </a:t>
            </a:r>
            <a:r>
              <a:rPr lang="sk-SK" altLang="en-US" sz="1600" i="1" dirty="0" err="1"/>
              <a:t>labelovaných</a:t>
            </a:r>
            <a:r>
              <a:rPr lang="sk-SK" altLang="en-US" sz="1600" i="1" dirty="0"/>
              <a:t> </a:t>
            </a:r>
            <a:r>
              <a:rPr lang="sk-SK" altLang="en-US" sz="1600" i="1" dirty="0" err="1"/>
              <a:t>trénovacích</a:t>
            </a:r>
            <a:r>
              <a:rPr lang="sk-SK" altLang="en-US" sz="1600" i="1" dirty="0"/>
              <a:t> príkladov</a:t>
            </a:r>
            <a:endParaRPr lang="cs-CZ" altLang="en-US" sz="1600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i="1" dirty="0"/>
              <a:t>			</a:t>
            </a:r>
            <a:r>
              <a:rPr lang="sk-SK" altLang="en-US" sz="1600" b="1" i="1" dirty="0"/>
              <a:t>CSET</a:t>
            </a:r>
            <a:r>
              <a:rPr lang="sk-SK" altLang="en-US" sz="1600" i="1" dirty="0"/>
              <a:t>...množina dvoch alebo viacerých tried</a:t>
            </a:r>
            <a:endParaRPr lang="cs-CZ" altLang="en-US" sz="1600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i="1" dirty="0"/>
              <a:t>Výstupy:	</a:t>
            </a:r>
            <a:r>
              <a:rPr lang="sk-SK" altLang="en-US" sz="1600" b="1" i="1" dirty="0"/>
              <a:t>DLIST</a:t>
            </a:r>
            <a:r>
              <a:rPr lang="sk-SK" altLang="en-US" sz="1600" i="1" dirty="0"/>
              <a:t>...rozhodovací zoznam popisov jednoduchých oblastí</a:t>
            </a:r>
            <a:endParaRPr lang="cs-CZ" altLang="en-US" sz="1600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i="1" dirty="0"/>
              <a:t>Procedúra:	</a:t>
            </a:r>
            <a:r>
              <a:rPr lang="sk-SK" altLang="en-US" sz="1600" b="1" i="1" dirty="0"/>
              <a:t>NEX(CSET,ISET)</a:t>
            </a:r>
            <a:endParaRPr lang="cs-CZ" altLang="en-US" sz="1600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i="1" dirty="0"/>
              <a:t>Nech </a:t>
            </a:r>
            <a:r>
              <a:rPr lang="sk-SK" altLang="en-US" sz="1600" b="1" i="1" dirty="0"/>
              <a:t>C</a:t>
            </a:r>
            <a:r>
              <a:rPr lang="sk-SK" altLang="en-US" sz="1600" i="1" dirty="0"/>
              <a:t> je najbežnejšia trieda v </a:t>
            </a:r>
            <a:r>
              <a:rPr lang="sk-SK" altLang="en-US" sz="1600" b="1" i="1" dirty="0"/>
              <a:t>ISET</a:t>
            </a:r>
            <a:endParaRPr lang="cs-CZ" altLang="en-US" sz="1600" i="1" dirty="0"/>
          </a:p>
          <a:p>
            <a:pPr>
              <a:spcBef>
                <a:spcPct val="0"/>
              </a:spcBef>
              <a:buNone/>
            </a:pPr>
            <a:r>
              <a:rPr lang="sk-SK" altLang="en-US" sz="1600" i="1" dirty="0"/>
              <a:t>Inicializuj  </a:t>
            </a:r>
            <a:r>
              <a:rPr lang="sk-SK" altLang="en-US" sz="1600" b="1" i="1" dirty="0"/>
              <a:t>DLIST={</a:t>
            </a:r>
            <a:r>
              <a:rPr lang="sk-SK" altLang="en-US" sz="1600" b="1" i="1" dirty="0" err="1"/>
              <a:t>if</a:t>
            </a:r>
            <a:r>
              <a:rPr lang="sk-SK" altLang="en-US" sz="1600" b="1" i="1" dirty="0"/>
              <a:t> TRUE </a:t>
            </a:r>
            <a:r>
              <a:rPr lang="sk-SK" altLang="en-US" sz="1600" b="1" i="1" dirty="0" err="1"/>
              <a:t>then</a:t>
            </a:r>
            <a:r>
              <a:rPr lang="sk-SK" altLang="en-US" sz="1600" b="1" i="1" dirty="0"/>
              <a:t> C}</a:t>
            </a:r>
            <a:endParaRPr lang="cs-CZ" altLang="en-US" sz="1600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600" i="1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i="1" dirty="0"/>
              <a:t>Procedúra:  </a:t>
            </a:r>
            <a:r>
              <a:rPr lang="sk-SK" altLang="en-US" sz="1600" b="1" i="1" dirty="0"/>
              <a:t>NEX-AUX(CSET,ISET,DLIST)</a:t>
            </a:r>
            <a:endParaRPr lang="cs-CZ" altLang="en-US" sz="1600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i="1" dirty="0"/>
              <a:t>nech  </a:t>
            </a:r>
            <a:r>
              <a:rPr lang="sk-SK" altLang="en-US" sz="1600" b="1" i="1" dirty="0"/>
              <a:t>MISSED</a:t>
            </a:r>
            <a:r>
              <a:rPr lang="sk-SK" altLang="en-US" sz="1600" i="1" dirty="0"/>
              <a:t> sú tie </a:t>
            </a:r>
            <a:r>
              <a:rPr lang="sk-SK" altLang="en-US" sz="1600" i="1" dirty="0" err="1"/>
              <a:t>trénovacie</a:t>
            </a:r>
            <a:r>
              <a:rPr lang="sk-SK" altLang="en-US" sz="1600" i="1" dirty="0"/>
              <a:t> príklady z </a:t>
            </a:r>
            <a:r>
              <a:rPr lang="sk-SK" altLang="en-US" sz="1600" b="1" i="1" dirty="0"/>
              <a:t>ISET</a:t>
            </a:r>
            <a:r>
              <a:rPr lang="sk-SK" altLang="en-US" sz="1600" i="1" dirty="0"/>
              <a:t>, ktoré </a:t>
            </a:r>
            <a:r>
              <a:rPr lang="sk-SK" altLang="en-US" sz="1600" b="1" i="1" dirty="0"/>
              <a:t>DLIST</a:t>
            </a:r>
            <a:r>
              <a:rPr lang="sk-SK" altLang="en-US" sz="1600" i="1" dirty="0"/>
              <a:t> nesprávne klasifikuje</a:t>
            </a:r>
            <a:endParaRPr lang="cs-CZ" altLang="en-US" sz="1600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b="1" i="1" dirty="0" err="1">
                <a:solidFill>
                  <a:srgbClr val="006666"/>
                </a:solidFill>
              </a:rPr>
              <a:t>if</a:t>
            </a:r>
            <a:r>
              <a:rPr lang="sk-SK" altLang="en-US" sz="1600" b="1" i="1" dirty="0">
                <a:solidFill>
                  <a:srgbClr val="006666"/>
                </a:solidFill>
              </a:rPr>
              <a:t>	MISSED = {}</a:t>
            </a:r>
            <a:endParaRPr lang="cs-CZ" altLang="en-US" sz="1600" i="1" dirty="0">
              <a:solidFill>
                <a:srgbClr val="0066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b="1" i="1" dirty="0" err="1">
                <a:solidFill>
                  <a:srgbClr val="006666"/>
                </a:solidFill>
              </a:rPr>
              <a:t>then</a:t>
            </a:r>
            <a:r>
              <a:rPr lang="sk-SK" altLang="en-US" sz="1600" i="1" dirty="0">
                <a:solidFill>
                  <a:srgbClr val="006666"/>
                </a:solidFill>
              </a:rPr>
              <a:t>	vráť  </a:t>
            </a:r>
            <a:r>
              <a:rPr lang="sk-SK" altLang="en-US" sz="1600" b="1" i="1" dirty="0">
                <a:solidFill>
                  <a:srgbClr val="006666"/>
                </a:solidFill>
              </a:rPr>
              <a:t>DLIST </a:t>
            </a:r>
            <a:r>
              <a:rPr lang="sk-SK" altLang="en-US" sz="1600" i="1" dirty="0">
                <a:solidFill>
                  <a:srgbClr val="006666"/>
                </a:solidFill>
              </a:rPr>
              <a:t>– ukončovací test (podmienka)</a:t>
            </a:r>
            <a:endParaRPr lang="cs-CZ" altLang="en-US" sz="1600" i="1" dirty="0">
              <a:solidFill>
                <a:srgbClr val="0066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b="1" i="1" dirty="0" err="1"/>
              <a:t>else</a:t>
            </a:r>
            <a:r>
              <a:rPr lang="sk-SK" altLang="en-US" sz="1600" i="1" dirty="0"/>
              <a:t>	nech  </a:t>
            </a:r>
            <a:r>
              <a:rPr lang="sk-SK" altLang="en-US" sz="1600" b="1" i="1" dirty="0"/>
              <a:t>C</a:t>
            </a:r>
            <a:r>
              <a:rPr lang="sk-SK" altLang="en-US" sz="1600" i="1" dirty="0"/>
              <a:t> je najbežnejšia trieda v </a:t>
            </a:r>
            <a:r>
              <a:rPr lang="sk-SK" altLang="en-US" sz="1600" b="1" i="1" dirty="0"/>
              <a:t>MISSED</a:t>
            </a:r>
            <a:endParaRPr lang="cs-CZ" altLang="en-US" sz="1600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i="1" dirty="0"/>
              <a:t>	indukuj najšpecifickejší popis </a:t>
            </a:r>
            <a:r>
              <a:rPr lang="sk-SK" altLang="en-US" sz="1600" b="1" i="1" dirty="0"/>
              <a:t>D</a:t>
            </a:r>
            <a:r>
              <a:rPr lang="sk-SK" altLang="en-US" sz="1600" i="1" dirty="0"/>
              <a:t>, ktorý pokrýva príklady triedy </a:t>
            </a:r>
            <a:r>
              <a:rPr lang="sk-SK" altLang="en-US" sz="1600" b="1" i="1" dirty="0"/>
              <a:t>C</a:t>
            </a:r>
            <a:r>
              <a:rPr lang="sk-SK" altLang="en-US" sz="1600" i="1" dirty="0"/>
              <a:t> v</a:t>
            </a:r>
            <a:r>
              <a:rPr lang="sk-SK" altLang="en-US" sz="1600" b="1" i="1" dirty="0"/>
              <a:t> MISSED</a:t>
            </a:r>
            <a:endParaRPr lang="cs-CZ" altLang="en-US" sz="1600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i="1" dirty="0"/>
              <a:t>	</a:t>
            </a:r>
            <a:r>
              <a:rPr lang="sk-SK" altLang="en-US" sz="1600" b="1" i="1" dirty="0" err="1">
                <a:solidFill>
                  <a:schemeClr val="tx2"/>
                </a:solidFill>
              </a:rPr>
              <a:t>if</a:t>
            </a:r>
            <a:r>
              <a:rPr lang="sk-SK" altLang="en-US" sz="1600" i="1" dirty="0">
                <a:solidFill>
                  <a:schemeClr val="tx2"/>
                </a:solidFill>
              </a:rPr>
              <a:t>	</a:t>
            </a:r>
            <a:r>
              <a:rPr lang="sk-SK" altLang="en-US" sz="1600" b="1" i="1" dirty="0">
                <a:solidFill>
                  <a:schemeClr val="tx2"/>
                </a:solidFill>
              </a:rPr>
              <a:t>D</a:t>
            </a:r>
            <a:r>
              <a:rPr lang="sk-SK" altLang="en-US" sz="1600" i="1" dirty="0">
                <a:solidFill>
                  <a:schemeClr val="tx2"/>
                </a:solidFill>
              </a:rPr>
              <a:t> je odlišné od prvého </a:t>
            </a:r>
            <a:r>
              <a:rPr lang="sk-SK" altLang="en-US" sz="1600" i="1" dirty="0" err="1">
                <a:solidFill>
                  <a:schemeClr val="tx2"/>
                </a:solidFill>
              </a:rPr>
              <a:t>termu</a:t>
            </a:r>
            <a:r>
              <a:rPr lang="sk-SK" altLang="en-US" sz="1600" i="1" dirty="0">
                <a:solidFill>
                  <a:schemeClr val="tx2"/>
                </a:solidFill>
              </a:rPr>
              <a:t> v </a:t>
            </a:r>
            <a:r>
              <a:rPr lang="sk-SK" altLang="en-US" sz="1600" b="1" i="1" dirty="0">
                <a:solidFill>
                  <a:schemeClr val="tx2"/>
                </a:solidFill>
              </a:rPr>
              <a:t>DLIST </a:t>
            </a:r>
            <a:r>
              <a:rPr lang="sk-SK" altLang="en-US" sz="1600" i="1" dirty="0">
                <a:solidFill>
                  <a:schemeClr val="tx2"/>
                </a:solidFill>
              </a:rPr>
              <a:t>- nové</a:t>
            </a:r>
            <a:endParaRPr lang="cs-CZ" altLang="en-US" sz="1600" i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i="1" dirty="0">
                <a:solidFill>
                  <a:schemeClr val="tx2"/>
                </a:solidFill>
              </a:rPr>
              <a:t>	</a:t>
            </a:r>
            <a:r>
              <a:rPr lang="sk-SK" altLang="en-US" sz="1600" b="1" i="1" dirty="0" err="1">
                <a:solidFill>
                  <a:schemeClr val="tx2"/>
                </a:solidFill>
              </a:rPr>
              <a:t>then</a:t>
            </a:r>
            <a:r>
              <a:rPr lang="sk-SK" altLang="en-US" sz="1600" i="1" dirty="0">
                <a:solidFill>
                  <a:schemeClr val="tx2"/>
                </a:solidFill>
              </a:rPr>
              <a:t>	pridaj „</a:t>
            </a:r>
            <a:r>
              <a:rPr lang="sk-SK" altLang="en-US" sz="1600" b="1" i="1" dirty="0" err="1">
                <a:solidFill>
                  <a:schemeClr val="tx2"/>
                </a:solidFill>
              </a:rPr>
              <a:t>if</a:t>
            </a:r>
            <a:r>
              <a:rPr lang="sk-SK" altLang="en-US" sz="1600" b="1" i="1" dirty="0">
                <a:solidFill>
                  <a:schemeClr val="tx2"/>
                </a:solidFill>
              </a:rPr>
              <a:t> D  </a:t>
            </a:r>
            <a:r>
              <a:rPr lang="sk-SK" altLang="en-US" sz="1600" b="1" i="1" dirty="0" err="1">
                <a:solidFill>
                  <a:schemeClr val="tx2"/>
                </a:solidFill>
              </a:rPr>
              <a:t>then</a:t>
            </a:r>
            <a:r>
              <a:rPr lang="sk-SK" altLang="en-US" sz="1600" b="1" i="1" dirty="0">
                <a:solidFill>
                  <a:schemeClr val="tx2"/>
                </a:solidFill>
              </a:rPr>
              <a:t> C</a:t>
            </a:r>
            <a:r>
              <a:rPr lang="sk-SK" altLang="en-US" sz="1600" i="1" dirty="0">
                <a:solidFill>
                  <a:schemeClr val="tx2"/>
                </a:solidFill>
              </a:rPr>
              <a:t>“ na začiatok  </a:t>
            </a:r>
            <a:r>
              <a:rPr lang="sk-SK" altLang="en-US" sz="1600" b="1" i="1" dirty="0">
                <a:solidFill>
                  <a:schemeClr val="tx2"/>
                </a:solidFill>
              </a:rPr>
              <a:t>DLIST </a:t>
            </a:r>
            <a:r>
              <a:rPr lang="sk-SK" altLang="en-US" sz="1600" i="1" dirty="0">
                <a:solidFill>
                  <a:schemeClr val="tx2"/>
                </a:solidFill>
              </a:rPr>
              <a:t>a</a:t>
            </a:r>
            <a:endParaRPr lang="cs-CZ" altLang="en-US" sz="1600" i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i="1" dirty="0">
                <a:solidFill>
                  <a:schemeClr val="tx2"/>
                </a:solidFill>
              </a:rPr>
              <a:t>			volaj rekurzívne </a:t>
            </a:r>
            <a:r>
              <a:rPr lang="sk-SK" altLang="en-US" sz="1600" b="1" i="1" dirty="0">
                <a:solidFill>
                  <a:schemeClr val="tx2"/>
                </a:solidFill>
              </a:rPr>
              <a:t>NEX-AUX(CSET,ISET,DLIST)</a:t>
            </a:r>
            <a:endParaRPr lang="cs-CZ" altLang="en-US" sz="1600" i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i="1" dirty="0"/>
              <a:t>	</a:t>
            </a:r>
            <a:r>
              <a:rPr lang="sk-SK" altLang="en-US" sz="1600" b="1" i="1" dirty="0" err="1">
                <a:solidFill>
                  <a:srgbClr val="7E0000"/>
                </a:solidFill>
              </a:rPr>
              <a:t>else</a:t>
            </a:r>
            <a:r>
              <a:rPr lang="sk-SK" altLang="en-US" sz="1600" i="1" dirty="0">
                <a:solidFill>
                  <a:srgbClr val="7E0000"/>
                </a:solidFill>
              </a:rPr>
              <a:t>	vyber ľubovoľný atribút </a:t>
            </a:r>
            <a:r>
              <a:rPr lang="sk-SK" altLang="en-US" sz="1600" b="1" i="1" dirty="0">
                <a:solidFill>
                  <a:srgbClr val="7E0000"/>
                </a:solidFill>
              </a:rPr>
              <a:t>A</a:t>
            </a:r>
            <a:r>
              <a:rPr lang="sk-SK" altLang="en-US" sz="1600" i="1" dirty="0">
                <a:solidFill>
                  <a:srgbClr val="7E0000"/>
                </a:solidFill>
              </a:rPr>
              <a:t> v rozsahu </a:t>
            </a:r>
            <a:r>
              <a:rPr lang="sk-SK" altLang="en-US" sz="1600" b="1" i="1" dirty="0">
                <a:solidFill>
                  <a:srgbClr val="7E0000"/>
                </a:solidFill>
              </a:rPr>
              <a:t>[A1,A2]</a:t>
            </a:r>
            <a:endParaRPr lang="cs-CZ" altLang="en-US" sz="1600" i="1" dirty="0">
              <a:solidFill>
                <a:srgbClr val="7E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i="1" dirty="0">
                <a:solidFill>
                  <a:srgbClr val="7E0000"/>
                </a:solidFill>
              </a:rPr>
              <a:t>			nech  </a:t>
            </a:r>
            <a:r>
              <a:rPr lang="sk-SK" altLang="en-US" sz="1600" b="1" i="1" dirty="0">
                <a:solidFill>
                  <a:srgbClr val="7E0000"/>
                </a:solidFill>
              </a:rPr>
              <a:t>M1</a:t>
            </a:r>
            <a:r>
              <a:rPr lang="sk-SK" altLang="en-US" sz="1600" i="1" dirty="0">
                <a:solidFill>
                  <a:srgbClr val="7E0000"/>
                </a:solidFill>
              </a:rPr>
              <a:t> sú príklady z </a:t>
            </a:r>
            <a:r>
              <a:rPr lang="sk-SK" altLang="en-US" sz="1600" b="1" i="1" dirty="0">
                <a:solidFill>
                  <a:srgbClr val="7E0000"/>
                </a:solidFill>
              </a:rPr>
              <a:t>MISSED</a:t>
            </a:r>
            <a:r>
              <a:rPr lang="sk-SK" altLang="en-US" sz="1600" i="1" dirty="0">
                <a:solidFill>
                  <a:srgbClr val="7E0000"/>
                </a:solidFill>
              </a:rPr>
              <a:t>, pre ktoré :	</a:t>
            </a:r>
            <a:r>
              <a:rPr lang="sk-SK" altLang="en-US" sz="1600" b="1" i="1" dirty="0">
                <a:solidFill>
                  <a:srgbClr val="7E0000"/>
                </a:solidFill>
              </a:rPr>
              <a:t>A &lt;   (A2-A1)/2</a:t>
            </a:r>
            <a:endParaRPr lang="cs-CZ" altLang="en-US" sz="1600" i="1" dirty="0">
              <a:solidFill>
                <a:srgbClr val="7E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i="1" dirty="0">
                <a:solidFill>
                  <a:srgbClr val="7E0000"/>
                </a:solidFill>
              </a:rPr>
              <a:t>			nech  </a:t>
            </a:r>
            <a:r>
              <a:rPr lang="sk-SK" altLang="en-US" sz="1600" b="1" i="1" dirty="0">
                <a:solidFill>
                  <a:srgbClr val="7E0000"/>
                </a:solidFill>
              </a:rPr>
              <a:t>M2</a:t>
            </a:r>
            <a:r>
              <a:rPr lang="sk-SK" altLang="en-US" sz="1600" i="1" dirty="0">
                <a:solidFill>
                  <a:srgbClr val="7E0000"/>
                </a:solidFill>
              </a:rPr>
              <a:t> sú príklady z </a:t>
            </a:r>
            <a:r>
              <a:rPr lang="sk-SK" altLang="en-US" sz="1600" b="1" i="1" dirty="0">
                <a:solidFill>
                  <a:srgbClr val="7E0000"/>
                </a:solidFill>
              </a:rPr>
              <a:t>MISSED</a:t>
            </a:r>
            <a:r>
              <a:rPr lang="sk-SK" altLang="en-US" sz="1600" i="1" dirty="0">
                <a:solidFill>
                  <a:srgbClr val="7E0000"/>
                </a:solidFill>
              </a:rPr>
              <a:t>, pre ktoré :	</a:t>
            </a:r>
            <a:r>
              <a:rPr lang="sk-SK" altLang="en-US" sz="1600" b="1" i="1" dirty="0">
                <a:solidFill>
                  <a:srgbClr val="7E0000"/>
                </a:solidFill>
              </a:rPr>
              <a:t>A &gt;= (A2-A1)/2</a:t>
            </a:r>
            <a:endParaRPr lang="cs-CZ" altLang="en-US" sz="1600" i="1" dirty="0">
              <a:solidFill>
                <a:srgbClr val="7E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i="1" dirty="0">
                <a:solidFill>
                  <a:srgbClr val="7E0000"/>
                </a:solidFill>
              </a:rPr>
              <a:t>			volaj </a:t>
            </a:r>
            <a:r>
              <a:rPr lang="sk-SK" altLang="en-US" sz="1600" b="1" i="1" dirty="0">
                <a:solidFill>
                  <a:srgbClr val="7E0000"/>
                </a:solidFill>
              </a:rPr>
              <a:t>NEX-AUX (CSET, M1, DLIST)</a:t>
            </a:r>
            <a:endParaRPr lang="cs-CZ" altLang="en-US" sz="1600" i="1" dirty="0">
              <a:solidFill>
                <a:srgbClr val="7E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i="1" dirty="0">
                <a:solidFill>
                  <a:srgbClr val="7E0000"/>
                </a:solidFill>
              </a:rPr>
              <a:t>			volaj </a:t>
            </a:r>
            <a:r>
              <a:rPr lang="sk-SK" altLang="en-US" sz="1600" b="1" i="1" dirty="0">
                <a:solidFill>
                  <a:srgbClr val="7E0000"/>
                </a:solidFill>
              </a:rPr>
              <a:t>NEX-AUX (CSET, M2, DLIST)</a:t>
            </a:r>
            <a:endParaRPr lang="sk-SK" sz="1600" i="1" dirty="0">
              <a:solidFill>
                <a:srgbClr val="7E0000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82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Algoritmus NEX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60624"/>
            <a:ext cx="8229600" cy="2331202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i="1" dirty="0"/>
              <a:t>ILLUSTRÁCIA  ČASTI ALGORITMU: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i="1" dirty="0"/>
              <a:t>	</a:t>
            </a:r>
            <a:r>
              <a:rPr lang="sk-SK" altLang="en-US" sz="1600" b="1" i="1" dirty="0" err="1">
                <a:solidFill>
                  <a:schemeClr val="tx2"/>
                </a:solidFill>
              </a:rPr>
              <a:t>if</a:t>
            </a:r>
            <a:r>
              <a:rPr lang="sk-SK" altLang="en-US" sz="1600" i="1" dirty="0">
                <a:solidFill>
                  <a:schemeClr val="tx2"/>
                </a:solidFill>
              </a:rPr>
              <a:t>	</a:t>
            </a:r>
            <a:r>
              <a:rPr lang="sk-SK" altLang="en-US" sz="1600" b="1" i="1" dirty="0">
                <a:solidFill>
                  <a:schemeClr val="tx2"/>
                </a:solidFill>
              </a:rPr>
              <a:t>D</a:t>
            </a:r>
            <a:r>
              <a:rPr lang="sk-SK" altLang="en-US" sz="1600" i="1" dirty="0">
                <a:solidFill>
                  <a:schemeClr val="tx2"/>
                </a:solidFill>
              </a:rPr>
              <a:t> je odlišné od prvého </a:t>
            </a:r>
            <a:r>
              <a:rPr lang="sk-SK" altLang="en-US" sz="1600" i="1" dirty="0" err="1">
                <a:solidFill>
                  <a:schemeClr val="tx2"/>
                </a:solidFill>
              </a:rPr>
              <a:t>termu</a:t>
            </a:r>
            <a:r>
              <a:rPr lang="sk-SK" altLang="en-US" sz="1600" i="1" dirty="0">
                <a:solidFill>
                  <a:schemeClr val="tx2"/>
                </a:solidFill>
              </a:rPr>
              <a:t> v </a:t>
            </a:r>
            <a:r>
              <a:rPr lang="sk-SK" altLang="en-US" sz="1600" b="1" i="1" dirty="0">
                <a:solidFill>
                  <a:schemeClr val="tx2"/>
                </a:solidFill>
              </a:rPr>
              <a:t>DLIST </a:t>
            </a:r>
            <a:r>
              <a:rPr lang="sk-SK" altLang="en-US" sz="1600" i="1" dirty="0">
                <a:solidFill>
                  <a:schemeClr val="tx2"/>
                </a:solidFill>
              </a:rPr>
              <a:t>- nové</a:t>
            </a:r>
            <a:endParaRPr lang="cs-CZ" altLang="en-US" sz="1600" i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i="1" dirty="0">
                <a:solidFill>
                  <a:schemeClr val="tx2"/>
                </a:solidFill>
              </a:rPr>
              <a:t>	</a:t>
            </a:r>
            <a:r>
              <a:rPr lang="sk-SK" altLang="en-US" sz="1600" b="1" i="1" dirty="0" err="1">
                <a:solidFill>
                  <a:schemeClr val="tx2"/>
                </a:solidFill>
              </a:rPr>
              <a:t>then</a:t>
            </a:r>
            <a:r>
              <a:rPr lang="sk-SK" altLang="en-US" sz="1600" i="1" dirty="0">
                <a:solidFill>
                  <a:schemeClr val="tx2"/>
                </a:solidFill>
              </a:rPr>
              <a:t>	pridaj „</a:t>
            </a:r>
            <a:r>
              <a:rPr lang="sk-SK" altLang="en-US" sz="1600" b="1" i="1" dirty="0" err="1">
                <a:solidFill>
                  <a:schemeClr val="tx2"/>
                </a:solidFill>
              </a:rPr>
              <a:t>if</a:t>
            </a:r>
            <a:r>
              <a:rPr lang="sk-SK" altLang="en-US" sz="1600" b="1" i="1" dirty="0">
                <a:solidFill>
                  <a:schemeClr val="tx2"/>
                </a:solidFill>
              </a:rPr>
              <a:t> D  </a:t>
            </a:r>
            <a:r>
              <a:rPr lang="sk-SK" altLang="en-US" sz="1600" b="1" i="1" dirty="0" err="1">
                <a:solidFill>
                  <a:schemeClr val="tx2"/>
                </a:solidFill>
              </a:rPr>
              <a:t>then</a:t>
            </a:r>
            <a:r>
              <a:rPr lang="sk-SK" altLang="en-US" sz="1600" b="1" i="1" dirty="0">
                <a:solidFill>
                  <a:schemeClr val="tx2"/>
                </a:solidFill>
              </a:rPr>
              <a:t> C</a:t>
            </a:r>
            <a:r>
              <a:rPr lang="sk-SK" altLang="en-US" sz="1600" i="1" dirty="0">
                <a:solidFill>
                  <a:schemeClr val="tx2"/>
                </a:solidFill>
              </a:rPr>
              <a:t>“ na začiatok  </a:t>
            </a:r>
            <a:r>
              <a:rPr lang="sk-SK" altLang="en-US" sz="1600" b="1" i="1" dirty="0">
                <a:solidFill>
                  <a:schemeClr val="tx2"/>
                </a:solidFill>
              </a:rPr>
              <a:t>DLIST </a:t>
            </a:r>
            <a:r>
              <a:rPr lang="sk-SK" altLang="en-US" sz="1600" i="1" dirty="0">
                <a:solidFill>
                  <a:schemeClr val="tx2"/>
                </a:solidFill>
              </a:rPr>
              <a:t>a</a:t>
            </a:r>
            <a:endParaRPr lang="cs-CZ" altLang="en-US" sz="1600" i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i="1" dirty="0">
                <a:solidFill>
                  <a:schemeClr val="tx2"/>
                </a:solidFill>
              </a:rPr>
              <a:t>			volaj rekurzívne </a:t>
            </a:r>
            <a:r>
              <a:rPr lang="sk-SK" altLang="en-US" sz="1600" b="1" i="1" dirty="0">
                <a:solidFill>
                  <a:schemeClr val="tx2"/>
                </a:solidFill>
              </a:rPr>
              <a:t>NEX-AUX(CSET,ISET,DLIST)</a:t>
            </a:r>
            <a:endParaRPr lang="cs-CZ" altLang="en-US" sz="1600" i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i="1" dirty="0"/>
              <a:t>	</a:t>
            </a:r>
            <a:r>
              <a:rPr lang="sk-SK" altLang="en-US" sz="1600" b="1" i="1" dirty="0" err="1">
                <a:solidFill>
                  <a:srgbClr val="7E0000"/>
                </a:solidFill>
              </a:rPr>
              <a:t>else</a:t>
            </a:r>
            <a:r>
              <a:rPr lang="sk-SK" altLang="en-US" sz="1600" i="1" dirty="0">
                <a:solidFill>
                  <a:srgbClr val="7E0000"/>
                </a:solidFill>
              </a:rPr>
              <a:t>	vyber ľubovoľný atribút </a:t>
            </a:r>
            <a:r>
              <a:rPr lang="sk-SK" altLang="en-US" sz="1600" b="1" i="1" dirty="0">
                <a:solidFill>
                  <a:srgbClr val="7E0000"/>
                </a:solidFill>
              </a:rPr>
              <a:t>A</a:t>
            </a:r>
            <a:r>
              <a:rPr lang="sk-SK" altLang="en-US" sz="1600" i="1" dirty="0">
                <a:solidFill>
                  <a:srgbClr val="7E0000"/>
                </a:solidFill>
              </a:rPr>
              <a:t> v rozsahu </a:t>
            </a:r>
            <a:r>
              <a:rPr lang="sk-SK" altLang="en-US" sz="1600" b="1" i="1" dirty="0">
                <a:solidFill>
                  <a:srgbClr val="7E0000"/>
                </a:solidFill>
              </a:rPr>
              <a:t>[A1,A2]</a:t>
            </a:r>
            <a:endParaRPr lang="cs-CZ" altLang="en-US" sz="1600" i="1" dirty="0">
              <a:solidFill>
                <a:srgbClr val="7E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i="1" dirty="0">
                <a:solidFill>
                  <a:srgbClr val="7E0000"/>
                </a:solidFill>
              </a:rPr>
              <a:t>			nech  </a:t>
            </a:r>
            <a:r>
              <a:rPr lang="sk-SK" altLang="en-US" sz="1600" b="1" i="1" dirty="0">
                <a:solidFill>
                  <a:srgbClr val="7E0000"/>
                </a:solidFill>
              </a:rPr>
              <a:t>M1</a:t>
            </a:r>
            <a:r>
              <a:rPr lang="sk-SK" altLang="en-US" sz="1600" i="1" dirty="0">
                <a:solidFill>
                  <a:srgbClr val="7E0000"/>
                </a:solidFill>
              </a:rPr>
              <a:t> sú príklady z </a:t>
            </a:r>
            <a:r>
              <a:rPr lang="sk-SK" altLang="en-US" sz="1600" b="1" i="1" dirty="0">
                <a:solidFill>
                  <a:srgbClr val="7E0000"/>
                </a:solidFill>
              </a:rPr>
              <a:t>MISSED</a:t>
            </a:r>
            <a:r>
              <a:rPr lang="sk-SK" altLang="en-US" sz="1600" i="1" dirty="0">
                <a:solidFill>
                  <a:srgbClr val="7E0000"/>
                </a:solidFill>
              </a:rPr>
              <a:t>, pre ktoré :	</a:t>
            </a:r>
            <a:r>
              <a:rPr lang="sk-SK" altLang="en-US" sz="1600" b="1" i="1" dirty="0">
                <a:solidFill>
                  <a:srgbClr val="7E0000"/>
                </a:solidFill>
              </a:rPr>
              <a:t>A &lt;   (A2-A1)/2</a:t>
            </a:r>
            <a:endParaRPr lang="cs-CZ" altLang="en-US" sz="1600" i="1" dirty="0">
              <a:solidFill>
                <a:srgbClr val="7E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i="1" dirty="0">
                <a:solidFill>
                  <a:srgbClr val="7E0000"/>
                </a:solidFill>
              </a:rPr>
              <a:t>			nech  </a:t>
            </a:r>
            <a:r>
              <a:rPr lang="sk-SK" altLang="en-US" sz="1600" b="1" i="1" dirty="0">
                <a:solidFill>
                  <a:srgbClr val="7E0000"/>
                </a:solidFill>
              </a:rPr>
              <a:t>M2</a:t>
            </a:r>
            <a:r>
              <a:rPr lang="sk-SK" altLang="en-US" sz="1600" i="1" dirty="0">
                <a:solidFill>
                  <a:srgbClr val="7E0000"/>
                </a:solidFill>
              </a:rPr>
              <a:t> sú príklady z </a:t>
            </a:r>
            <a:r>
              <a:rPr lang="sk-SK" altLang="en-US" sz="1600" b="1" i="1" dirty="0">
                <a:solidFill>
                  <a:srgbClr val="7E0000"/>
                </a:solidFill>
              </a:rPr>
              <a:t>MISSED</a:t>
            </a:r>
            <a:r>
              <a:rPr lang="sk-SK" altLang="en-US" sz="1600" i="1" dirty="0">
                <a:solidFill>
                  <a:srgbClr val="7E0000"/>
                </a:solidFill>
              </a:rPr>
              <a:t>, pre ktoré :	</a:t>
            </a:r>
            <a:r>
              <a:rPr lang="sk-SK" altLang="en-US" sz="1600" b="1" i="1" dirty="0">
                <a:solidFill>
                  <a:srgbClr val="7E0000"/>
                </a:solidFill>
              </a:rPr>
              <a:t>A &gt;= (A2-A1)/2</a:t>
            </a:r>
            <a:endParaRPr lang="cs-CZ" altLang="en-US" sz="1600" i="1" dirty="0">
              <a:solidFill>
                <a:srgbClr val="7E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i="1" dirty="0">
                <a:solidFill>
                  <a:srgbClr val="7E0000"/>
                </a:solidFill>
              </a:rPr>
              <a:t>			volaj </a:t>
            </a:r>
            <a:r>
              <a:rPr lang="sk-SK" altLang="en-US" sz="1600" b="1" i="1" dirty="0">
                <a:solidFill>
                  <a:srgbClr val="7E0000"/>
                </a:solidFill>
              </a:rPr>
              <a:t>NEX-AUX (CSET, M1, DLIST)</a:t>
            </a:r>
            <a:endParaRPr lang="cs-CZ" altLang="en-US" sz="1600" i="1" dirty="0">
              <a:solidFill>
                <a:srgbClr val="7E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en-US" sz="1600" i="1" dirty="0">
                <a:solidFill>
                  <a:srgbClr val="7E0000"/>
                </a:solidFill>
              </a:rPr>
              <a:t>			volaj </a:t>
            </a:r>
            <a:r>
              <a:rPr lang="sk-SK" altLang="en-US" sz="1600" b="1" i="1" dirty="0">
                <a:solidFill>
                  <a:srgbClr val="7E0000"/>
                </a:solidFill>
              </a:rPr>
              <a:t>NEX-AUX (CSET, M2, DLIST)</a:t>
            </a:r>
            <a:endParaRPr lang="sk-SK" sz="1600" i="1" dirty="0">
              <a:solidFill>
                <a:srgbClr val="7E0000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74FFB2C8-1B6B-485A-A9D7-D762B3BE9C25}"/>
              </a:ext>
            </a:extLst>
          </p:cNvPr>
          <p:cNvGrpSpPr/>
          <p:nvPr/>
        </p:nvGrpSpPr>
        <p:grpSpPr>
          <a:xfrm>
            <a:off x="993539" y="3557453"/>
            <a:ext cx="900223" cy="925033"/>
            <a:chOff x="701749" y="4114800"/>
            <a:chExt cx="900223" cy="925033"/>
          </a:xfrm>
        </p:grpSpPr>
        <p:cxnSp>
          <p:nvCxnSpPr>
            <p:cNvPr id="6" name="Rovná spojnica 5">
              <a:extLst>
                <a:ext uri="{FF2B5EF4-FFF2-40B4-BE49-F238E27FC236}">
                  <a16:creationId xmlns:a16="http://schemas.microsoft.com/office/drawing/2014/main" id="{2E52B9F3-92E4-495A-9A9F-2C484FA1E55B}"/>
                </a:ext>
              </a:extLst>
            </p:cNvPr>
            <p:cNvCxnSpPr>
              <a:cxnSpLocks/>
            </p:cNvCxnSpPr>
            <p:nvPr/>
          </p:nvCxnSpPr>
          <p:spPr>
            <a:xfrm>
              <a:off x="701749" y="4114800"/>
              <a:ext cx="0" cy="925033"/>
            </a:xfrm>
            <a:prstGeom prst="line">
              <a:avLst/>
            </a:prstGeom>
            <a:ln w="19050"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Rovná spojnica 7">
              <a:extLst>
                <a:ext uri="{FF2B5EF4-FFF2-40B4-BE49-F238E27FC236}">
                  <a16:creationId xmlns:a16="http://schemas.microsoft.com/office/drawing/2014/main" id="{BB365F54-103F-4DAC-91EE-B977F6598C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1749" y="5039833"/>
              <a:ext cx="900223" cy="0"/>
            </a:xfrm>
            <a:prstGeom prst="line">
              <a:avLst/>
            </a:prstGeom>
            <a:ln w="19050"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Znak plus 9">
              <a:extLst>
                <a:ext uri="{FF2B5EF4-FFF2-40B4-BE49-F238E27FC236}">
                  <a16:creationId xmlns:a16="http://schemas.microsoft.com/office/drawing/2014/main" id="{CB5A4A1A-A209-47FC-9614-F95FA678D6A4}"/>
                </a:ext>
              </a:extLst>
            </p:cNvPr>
            <p:cNvSpPr/>
            <p:nvPr/>
          </p:nvSpPr>
          <p:spPr>
            <a:xfrm>
              <a:off x="1205025" y="4662380"/>
              <a:ext cx="290039" cy="281472"/>
            </a:xfrm>
            <a:prstGeom prst="mathPlus">
              <a:avLst/>
            </a:prstGeom>
            <a:solidFill>
              <a:srgbClr val="7E0000"/>
            </a:solidFill>
            <a:ln w="12700">
              <a:solidFill>
                <a:srgbClr val="7E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11" name="Znak mínus 10">
              <a:extLst>
                <a:ext uri="{FF2B5EF4-FFF2-40B4-BE49-F238E27FC236}">
                  <a16:creationId xmlns:a16="http://schemas.microsoft.com/office/drawing/2014/main" id="{FA402A88-9FE8-4F6F-ABC1-B315D130B7B2}"/>
                </a:ext>
              </a:extLst>
            </p:cNvPr>
            <p:cNvSpPr/>
            <p:nvPr/>
          </p:nvSpPr>
          <p:spPr>
            <a:xfrm>
              <a:off x="1205025" y="4135033"/>
              <a:ext cx="290039" cy="414675"/>
            </a:xfrm>
            <a:prstGeom prst="mathMinus">
              <a:avLst/>
            </a:prstGeom>
            <a:solidFill>
              <a:srgbClr val="006666"/>
            </a:solidFill>
            <a:ln>
              <a:solidFill>
                <a:srgbClr val="006666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12" name="Znak plus 11">
              <a:extLst>
                <a:ext uri="{FF2B5EF4-FFF2-40B4-BE49-F238E27FC236}">
                  <a16:creationId xmlns:a16="http://schemas.microsoft.com/office/drawing/2014/main" id="{726BD8D9-0954-4773-8645-443DFDDAB408}"/>
                </a:ext>
              </a:extLst>
            </p:cNvPr>
            <p:cNvSpPr/>
            <p:nvPr/>
          </p:nvSpPr>
          <p:spPr>
            <a:xfrm>
              <a:off x="851188" y="4174601"/>
              <a:ext cx="290039" cy="281472"/>
            </a:xfrm>
            <a:prstGeom prst="mathPlus">
              <a:avLst/>
            </a:prstGeom>
            <a:solidFill>
              <a:srgbClr val="7E0000"/>
            </a:solidFill>
            <a:ln w="12700">
              <a:solidFill>
                <a:srgbClr val="7E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13" name="Znak mínus 12">
              <a:extLst>
                <a:ext uri="{FF2B5EF4-FFF2-40B4-BE49-F238E27FC236}">
                  <a16:creationId xmlns:a16="http://schemas.microsoft.com/office/drawing/2014/main" id="{8469A7ED-909D-40DA-99A4-1869428D30A8}"/>
                </a:ext>
              </a:extLst>
            </p:cNvPr>
            <p:cNvSpPr/>
            <p:nvPr/>
          </p:nvSpPr>
          <p:spPr>
            <a:xfrm>
              <a:off x="837011" y="4598063"/>
              <a:ext cx="290039" cy="414675"/>
            </a:xfrm>
            <a:prstGeom prst="mathMinus">
              <a:avLst/>
            </a:prstGeom>
            <a:solidFill>
              <a:srgbClr val="006666"/>
            </a:solidFill>
            <a:ln>
              <a:solidFill>
                <a:srgbClr val="006666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</p:grpSp>
      <p:sp>
        <p:nvSpPr>
          <p:cNvPr id="31" name="BlokTextu 30">
            <a:extLst>
              <a:ext uri="{FF2B5EF4-FFF2-40B4-BE49-F238E27FC236}">
                <a16:creationId xmlns:a16="http://schemas.microsoft.com/office/drawing/2014/main" id="{52E09D86-2AAF-4378-B4F1-05535CA8BD11}"/>
              </a:ext>
            </a:extLst>
          </p:cNvPr>
          <p:cNvSpPr txBox="1"/>
          <p:nvPr/>
        </p:nvSpPr>
        <p:spPr>
          <a:xfrm>
            <a:off x="2733198" y="4917321"/>
            <a:ext cx="334716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Nový popis </a:t>
            </a:r>
            <a:r>
              <a:rPr lang="sk-SK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sk-SK" sz="16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(negatívne TP)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je taký istý ako predchádzajúci </a:t>
            </a:r>
          </a:p>
          <a:p>
            <a:r>
              <a:rPr lang="sk-SK" b="1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sk-SK" sz="1600" b="1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(pozitívne TP)</a:t>
            </a:r>
          </a:p>
          <a:p>
            <a:r>
              <a:rPr lang="sk-SK" sz="16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nelíši sa od prvej položky v RZ</a:t>
            </a: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46F21415-FFF0-4B65-A140-EAF2875AFC7A}"/>
              </a:ext>
            </a:extLst>
          </p:cNvPr>
          <p:cNvSpPr txBox="1"/>
          <p:nvPr/>
        </p:nvSpPr>
        <p:spPr>
          <a:xfrm>
            <a:off x="4440643" y="3393491"/>
            <a:ext cx="4174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/>
              <a:t>Riešenie je rozseknúť oblasť na dve oblasti podľa atribútu </a:t>
            </a:r>
            <a:r>
              <a:rPr lang="sk-SK" sz="1600" b="1" dirty="0">
                <a:solidFill>
                  <a:srgbClr val="7E0000"/>
                </a:solidFill>
              </a:rPr>
              <a:t>A</a:t>
            </a:r>
            <a:r>
              <a:rPr lang="sk-SK" sz="1600" dirty="0"/>
              <a:t> alebo </a:t>
            </a:r>
            <a:r>
              <a:rPr lang="sk-SK" sz="1600" b="1" dirty="0">
                <a:solidFill>
                  <a:srgbClr val="006666"/>
                </a:solidFill>
              </a:rPr>
              <a:t>B (hranica (B2-B1)/2)</a:t>
            </a:r>
          </a:p>
        </p:txBody>
      </p:sp>
      <p:grpSp>
        <p:nvGrpSpPr>
          <p:cNvPr id="46" name="Skupina 45">
            <a:extLst>
              <a:ext uri="{FF2B5EF4-FFF2-40B4-BE49-F238E27FC236}">
                <a16:creationId xmlns:a16="http://schemas.microsoft.com/office/drawing/2014/main" id="{3CB35F8E-6CC2-4B4F-B539-E4A46A11837B}"/>
              </a:ext>
            </a:extLst>
          </p:cNvPr>
          <p:cNvGrpSpPr/>
          <p:nvPr/>
        </p:nvGrpSpPr>
        <p:grpSpPr>
          <a:xfrm>
            <a:off x="5921614" y="3979932"/>
            <a:ext cx="2700264" cy="2014081"/>
            <a:chOff x="5858885" y="4458676"/>
            <a:chExt cx="2700264" cy="2014081"/>
          </a:xfrm>
        </p:grpSpPr>
        <p:grpSp>
          <p:nvGrpSpPr>
            <p:cNvPr id="33" name="Skupina 32">
              <a:extLst>
                <a:ext uri="{FF2B5EF4-FFF2-40B4-BE49-F238E27FC236}">
                  <a16:creationId xmlns:a16="http://schemas.microsoft.com/office/drawing/2014/main" id="{5FE36A10-332A-4D43-83F2-282BC69ABA99}"/>
                </a:ext>
              </a:extLst>
            </p:cNvPr>
            <p:cNvGrpSpPr/>
            <p:nvPr/>
          </p:nvGrpSpPr>
          <p:grpSpPr>
            <a:xfrm>
              <a:off x="6258151" y="4552951"/>
              <a:ext cx="1822006" cy="1516042"/>
              <a:chOff x="701749" y="4114800"/>
              <a:chExt cx="900223" cy="925033"/>
            </a:xfrm>
          </p:grpSpPr>
          <p:cxnSp>
            <p:nvCxnSpPr>
              <p:cNvPr id="34" name="Rovná spojnica 33">
                <a:extLst>
                  <a:ext uri="{FF2B5EF4-FFF2-40B4-BE49-F238E27FC236}">
                    <a16:creationId xmlns:a16="http://schemas.microsoft.com/office/drawing/2014/main" id="{B461E59A-AC61-4D90-9920-4F52873E4E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1749" y="4114800"/>
                <a:ext cx="0" cy="925033"/>
              </a:xfrm>
              <a:prstGeom prst="line">
                <a:avLst/>
              </a:prstGeom>
              <a:ln w="19050"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Rovná spojnica 34">
                <a:extLst>
                  <a:ext uri="{FF2B5EF4-FFF2-40B4-BE49-F238E27FC236}">
                    <a16:creationId xmlns:a16="http://schemas.microsoft.com/office/drawing/2014/main" id="{9F4C75CA-26C3-4E59-9A4A-0FB237EE421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01749" y="5039833"/>
                <a:ext cx="900223" cy="0"/>
              </a:xfrm>
              <a:prstGeom prst="line">
                <a:avLst/>
              </a:prstGeom>
              <a:ln w="19050"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6" name="Znak plus 35">
                <a:extLst>
                  <a:ext uri="{FF2B5EF4-FFF2-40B4-BE49-F238E27FC236}">
                    <a16:creationId xmlns:a16="http://schemas.microsoft.com/office/drawing/2014/main" id="{40E1E451-C757-4396-8329-7485982EA42C}"/>
                  </a:ext>
                </a:extLst>
              </p:cNvPr>
              <p:cNvSpPr/>
              <p:nvPr/>
            </p:nvSpPr>
            <p:spPr>
              <a:xfrm>
                <a:off x="1205025" y="4662380"/>
                <a:ext cx="290039" cy="281472"/>
              </a:xfrm>
              <a:prstGeom prst="mathPlus">
                <a:avLst/>
              </a:prstGeom>
              <a:solidFill>
                <a:srgbClr val="7E0000"/>
              </a:solidFill>
              <a:ln w="12700">
                <a:solidFill>
                  <a:srgbClr val="7E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 dirty="0"/>
              </a:p>
            </p:txBody>
          </p:sp>
          <p:sp>
            <p:nvSpPr>
              <p:cNvPr id="37" name="Znak mínus 36">
                <a:extLst>
                  <a:ext uri="{FF2B5EF4-FFF2-40B4-BE49-F238E27FC236}">
                    <a16:creationId xmlns:a16="http://schemas.microsoft.com/office/drawing/2014/main" id="{8923B264-6C7B-4FA0-B14A-8F3492450AC6}"/>
                  </a:ext>
                </a:extLst>
              </p:cNvPr>
              <p:cNvSpPr/>
              <p:nvPr/>
            </p:nvSpPr>
            <p:spPr>
              <a:xfrm>
                <a:off x="1205025" y="4135033"/>
                <a:ext cx="290039" cy="414675"/>
              </a:xfrm>
              <a:prstGeom prst="mathMinus">
                <a:avLst/>
              </a:prstGeom>
              <a:solidFill>
                <a:srgbClr val="006666"/>
              </a:solidFill>
              <a:ln>
                <a:solidFill>
                  <a:srgbClr val="006666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 dirty="0"/>
              </a:p>
            </p:txBody>
          </p:sp>
          <p:sp>
            <p:nvSpPr>
              <p:cNvPr id="38" name="Znak plus 37">
                <a:extLst>
                  <a:ext uri="{FF2B5EF4-FFF2-40B4-BE49-F238E27FC236}">
                    <a16:creationId xmlns:a16="http://schemas.microsoft.com/office/drawing/2014/main" id="{4D7203D3-20AE-441E-AB35-F59F8D4D4CF7}"/>
                  </a:ext>
                </a:extLst>
              </p:cNvPr>
              <p:cNvSpPr/>
              <p:nvPr/>
            </p:nvSpPr>
            <p:spPr>
              <a:xfrm>
                <a:off x="851188" y="4174601"/>
                <a:ext cx="290039" cy="281472"/>
              </a:xfrm>
              <a:prstGeom prst="mathPlus">
                <a:avLst/>
              </a:prstGeom>
              <a:solidFill>
                <a:srgbClr val="7E0000"/>
              </a:solidFill>
              <a:ln w="12700">
                <a:solidFill>
                  <a:srgbClr val="7E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 dirty="0"/>
              </a:p>
            </p:txBody>
          </p:sp>
          <p:sp>
            <p:nvSpPr>
              <p:cNvPr id="39" name="Znak mínus 38">
                <a:extLst>
                  <a:ext uri="{FF2B5EF4-FFF2-40B4-BE49-F238E27FC236}">
                    <a16:creationId xmlns:a16="http://schemas.microsoft.com/office/drawing/2014/main" id="{BF8146E4-0819-43CA-B2DC-EAFD5C50B657}"/>
                  </a:ext>
                </a:extLst>
              </p:cNvPr>
              <p:cNvSpPr/>
              <p:nvPr/>
            </p:nvSpPr>
            <p:spPr>
              <a:xfrm>
                <a:off x="837011" y="4598063"/>
                <a:ext cx="290039" cy="414675"/>
              </a:xfrm>
              <a:prstGeom prst="mathMinus">
                <a:avLst/>
              </a:prstGeom>
              <a:solidFill>
                <a:srgbClr val="006666"/>
              </a:solidFill>
              <a:ln>
                <a:solidFill>
                  <a:srgbClr val="006666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 dirty="0"/>
              </a:p>
            </p:txBody>
          </p:sp>
        </p:grpSp>
        <p:sp>
          <p:nvSpPr>
            <p:cNvPr id="40" name="BlokTextu 39">
              <a:extLst>
                <a:ext uri="{FF2B5EF4-FFF2-40B4-BE49-F238E27FC236}">
                  <a16:creationId xmlns:a16="http://schemas.microsoft.com/office/drawing/2014/main" id="{F4D9464D-A8C5-49A1-B405-9E04E2F016A3}"/>
                </a:ext>
              </a:extLst>
            </p:cNvPr>
            <p:cNvSpPr txBox="1"/>
            <p:nvPr/>
          </p:nvSpPr>
          <p:spPr>
            <a:xfrm>
              <a:off x="7598003" y="6134203"/>
              <a:ext cx="4138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1600" b="1" dirty="0">
                  <a:solidFill>
                    <a:srgbClr val="7E0000"/>
                  </a:solidFill>
                </a:rPr>
                <a:t>A2</a:t>
              </a:r>
            </a:p>
          </p:txBody>
        </p:sp>
        <p:sp>
          <p:nvSpPr>
            <p:cNvPr id="41" name="BlokTextu 40">
              <a:extLst>
                <a:ext uri="{FF2B5EF4-FFF2-40B4-BE49-F238E27FC236}">
                  <a16:creationId xmlns:a16="http://schemas.microsoft.com/office/drawing/2014/main" id="{5AFE7B46-FC47-4DE8-B4A5-A49C60CE412A}"/>
                </a:ext>
              </a:extLst>
            </p:cNvPr>
            <p:cNvSpPr txBox="1"/>
            <p:nvPr/>
          </p:nvSpPr>
          <p:spPr>
            <a:xfrm>
              <a:off x="6420056" y="6113400"/>
              <a:ext cx="4138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1600" b="1" dirty="0">
                  <a:solidFill>
                    <a:srgbClr val="7E0000"/>
                  </a:solidFill>
                </a:rPr>
                <a:t>A1</a:t>
              </a:r>
            </a:p>
          </p:txBody>
        </p:sp>
        <p:sp>
          <p:nvSpPr>
            <p:cNvPr id="42" name="BlokTextu 41">
              <a:extLst>
                <a:ext uri="{FF2B5EF4-FFF2-40B4-BE49-F238E27FC236}">
                  <a16:creationId xmlns:a16="http://schemas.microsoft.com/office/drawing/2014/main" id="{A1093DC5-9853-4D6A-B0D7-F054EA65F236}"/>
                </a:ext>
              </a:extLst>
            </p:cNvPr>
            <p:cNvSpPr txBox="1"/>
            <p:nvPr/>
          </p:nvSpPr>
          <p:spPr>
            <a:xfrm>
              <a:off x="5858885" y="4458676"/>
              <a:ext cx="3289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000" b="1" dirty="0">
                  <a:solidFill>
                    <a:srgbClr val="006666"/>
                  </a:solidFill>
                </a:rPr>
                <a:t>B</a:t>
              </a:r>
            </a:p>
          </p:txBody>
        </p:sp>
        <p:sp>
          <p:nvSpPr>
            <p:cNvPr id="43" name="BlokTextu 42">
              <a:extLst>
                <a:ext uri="{FF2B5EF4-FFF2-40B4-BE49-F238E27FC236}">
                  <a16:creationId xmlns:a16="http://schemas.microsoft.com/office/drawing/2014/main" id="{0076297C-7884-480C-B36F-D160453D82CA}"/>
                </a:ext>
              </a:extLst>
            </p:cNvPr>
            <p:cNvSpPr txBox="1"/>
            <p:nvPr/>
          </p:nvSpPr>
          <p:spPr>
            <a:xfrm>
              <a:off x="8218991" y="5883670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000" b="1" dirty="0">
                  <a:solidFill>
                    <a:srgbClr val="7E0000"/>
                  </a:solidFill>
                </a:rPr>
                <a:t>A</a:t>
              </a:r>
            </a:p>
          </p:txBody>
        </p:sp>
      </p:grpSp>
      <p:grpSp>
        <p:nvGrpSpPr>
          <p:cNvPr id="48" name="Skupina 47">
            <a:extLst>
              <a:ext uri="{FF2B5EF4-FFF2-40B4-BE49-F238E27FC236}">
                <a16:creationId xmlns:a16="http://schemas.microsoft.com/office/drawing/2014/main" id="{F366FDC1-9154-441E-9267-BE894913D462}"/>
              </a:ext>
            </a:extLst>
          </p:cNvPr>
          <p:cNvGrpSpPr/>
          <p:nvPr/>
        </p:nvGrpSpPr>
        <p:grpSpPr>
          <a:xfrm>
            <a:off x="385005" y="4571251"/>
            <a:ext cx="900223" cy="1232538"/>
            <a:chOff x="408166" y="4834434"/>
            <a:chExt cx="900223" cy="1232538"/>
          </a:xfrm>
        </p:grpSpPr>
        <p:sp>
          <p:nvSpPr>
            <p:cNvPr id="29" name="Obdĺžnik 28">
              <a:extLst>
                <a:ext uri="{FF2B5EF4-FFF2-40B4-BE49-F238E27FC236}">
                  <a16:creationId xmlns:a16="http://schemas.microsoft.com/office/drawing/2014/main" id="{6EACAC41-189D-4505-864D-C524DB2B8F6F}"/>
                </a:ext>
              </a:extLst>
            </p:cNvPr>
            <p:cNvSpPr/>
            <p:nvPr/>
          </p:nvSpPr>
          <p:spPr>
            <a:xfrm>
              <a:off x="514495" y="5162172"/>
              <a:ext cx="729512" cy="856810"/>
            </a:xfrm>
            <a:prstGeom prst="rect">
              <a:avLst/>
            </a:prstGeom>
            <a:noFill/>
            <a:ln w="28575">
              <a:solidFill>
                <a:srgbClr val="7E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>
                <a:solidFill>
                  <a:srgbClr val="7E0000"/>
                </a:solidFill>
              </a:endParaRPr>
            </a:p>
          </p:txBody>
        </p:sp>
        <p:grpSp>
          <p:nvGrpSpPr>
            <p:cNvPr id="47" name="Skupina 46">
              <a:extLst>
                <a:ext uri="{FF2B5EF4-FFF2-40B4-BE49-F238E27FC236}">
                  <a16:creationId xmlns:a16="http://schemas.microsoft.com/office/drawing/2014/main" id="{1C022F01-A4DC-45E5-9BC1-7184089BEA85}"/>
                </a:ext>
              </a:extLst>
            </p:cNvPr>
            <p:cNvGrpSpPr/>
            <p:nvPr/>
          </p:nvGrpSpPr>
          <p:grpSpPr>
            <a:xfrm>
              <a:off x="408166" y="4834434"/>
              <a:ext cx="900223" cy="1232538"/>
              <a:chOff x="408166" y="4834434"/>
              <a:chExt cx="900223" cy="1232538"/>
            </a:xfrm>
          </p:grpSpPr>
          <p:grpSp>
            <p:nvGrpSpPr>
              <p:cNvPr id="15" name="Skupina 14">
                <a:extLst>
                  <a:ext uri="{FF2B5EF4-FFF2-40B4-BE49-F238E27FC236}">
                    <a16:creationId xmlns:a16="http://schemas.microsoft.com/office/drawing/2014/main" id="{1D6B1118-00DC-46F5-8DCC-840DB1158122}"/>
                  </a:ext>
                </a:extLst>
              </p:cNvPr>
              <p:cNvGrpSpPr/>
              <p:nvPr/>
            </p:nvGrpSpPr>
            <p:grpSpPr>
              <a:xfrm>
                <a:off x="408166" y="5141939"/>
                <a:ext cx="900223" cy="925033"/>
                <a:chOff x="701749" y="4114800"/>
                <a:chExt cx="900223" cy="925033"/>
              </a:xfrm>
            </p:grpSpPr>
            <p:cxnSp>
              <p:nvCxnSpPr>
                <p:cNvPr id="16" name="Rovná spojnica 15">
                  <a:extLst>
                    <a:ext uri="{FF2B5EF4-FFF2-40B4-BE49-F238E27FC236}">
                      <a16:creationId xmlns:a16="http://schemas.microsoft.com/office/drawing/2014/main" id="{3EFCD6BC-C4D7-4F9A-9886-5107A867A3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749" y="4114800"/>
                  <a:ext cx="0" cy="925033"/>
                </a:xfrm>
                <a:prstGeom prst="line">
                  <a:avLst/>
                </a:prstGeom>
                <a:ln w="19050">
                  <a:headEnd type="arrow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Rovná spojnica 16">
                  <a:extLst>
                    <a:ext uri="{FF2B5EF4-FFF2-40B4-BE49-F238E27FC236}">
                      <a16:creationId xmlns:a16="http://schemas.microsoft.com/office/drawing/2014/main" id="{7854E7EF-3BB0-4839-B885-671FBB66EF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01749" y="5039833"/>
                  <a:ext cx="900223" cy="0"/>
                </a:xfrm>
                <a:prstGeom prst="line">
                  <a:avLst/>
                </a:prstGeom>
                <a:ln w="19050">
                  <a:headEnd type="arrow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8" name="Znak plus 17">
                  <a:extLst>
                    <a:ext uri="{FF2B5EF4-FFF2-40B4-BE49-F238E27FC236}">
                      <a16:creationId xmlns:a16="http://schemas.microsoft.com/office/drawing/2014/main" id="{C7BD9F57-B0C2-4EBB-8222-865D08EBF0A8}"/>
                    </a:ext>
                  </a:extLst>
                </p:cNvPr>
                <p:cNvSpPr/>
                <p:nvPr/>
              </p:nvSpPr>
              <p:spPr>
                <a:xfrm>
                  <a:off x="1205025" y="4662380"/>
                  <a:ext cx="290039" cy="281472"/>
                </a:xfrm>
                <a:prstGeom prst="mathPlus">
                  <a:avLst/>
                </a:prstGeom>
                <a:solidFill>
                  <a:srgbClr val="7E0000"/>
                </a:solidFill>
                <a:ln w="12700">
                  <a:solidFill>
                    <a:srgbClr val="7E0000"/>
                  </a:solidFill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 dirty="0"/>
                </a:p>
              </p:txBody>
            </p:sp>
            <p:sp>
              <p:nvSpPr>
                <p:cNvPr id="19" name="Znak mínus 18">
                  <a:extLst>
                    <a:ext uri="{FF2B5EF4-FFF2-40B4-BE49-F238E27FC236}">
                      <a16:creationId xmlns:a16="http://schemas.microsoft.com/office/drawing/2014/main" id="{4DAD26B5-9DD4-4FC7-84AA-9A749DC6B296}"/>
                    </a:ext>
                  </a:extLst>
                </p:cNvPr>
                <p:cNvSpPr/>
                <p:nvPr/>
              </p:nvSpPr>
              <p:spPr>
                <a:xfrm>
                  <a:off x="1205025" y="4135033"/>
                  <a:ext cx="290039" cy="414675"/>
                </a:xfrm>
                <a:prstGeom prst="mathMinus">
                  <a:avLst/>
                </a:prstGeom>
                <a:solidFill>
                  <a:srgbClr val="006666"/>
                </a:solidFill>
                <a:ln>
                  <a:solidFill>
                    <a:srgbClr val="006666"/>
                  </a:solidFill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 dirty="0"/>
                </a:p>
              </p:txBody>
            </p:sp>
            <p:sp>
              <p:nvSpPr>
                <p:cNvPr id="20" name="Znak plus 19">
                  <a:extLst>
                    <a:ext uri="{FF2B5EF4-FFF2-40B4-BE49-F238E27FC236}">
                      <a16:creationId xmlns:a16="http://schemas.microsoft.com/office/drawing/2014/main" id="{70F15289-2CD2-4A5C-BAEB-50740502AC3A}"/>
                    </a:ext>
                  </a:extLst>
                </p:cNvPr>
                <p:cNvSpPr/>
                <p:nvPr/>
              </p:nvSpPr>
              <p:spPr>
                <a:xfrm>
                  <a:off x="851188" y="4174601"/>
                  <a:ext cx="290039" cy="281472"/>
                </a:xfrm>
                <a:prstGeom prst="mathPlus">
                  <a:avLst/>
                </a:prstGeom>
                <a:solidFill>
                  <a:srgbClr val="7E0000"/>
                </a:solidFill>
                <a:ln w="12700">
                  <a:solidFill>
                    <a:srgbClr val="7E0000"/>
                  </a:solidFill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 dirty="0"/>
                </a:p>
              </p:txBody>
            </p:sp>
            <p:sp>
              <p:nvSpPr>
                <p:cNvPr id="21" name="Znak mínus 20">
                  <a:extLst>
                    <a:ext uri="{FF2B5EF4-FFF2-40B4-BE49-F238E27FC236}">
                      <a16:creationId xmlns:a16="http://schemas.microsoft.com/office/drawing/2014/main" id="{8263A648-C9ED-4DB9-BA65-9FD1B9CC7E25}"/>
                    </a:ext>
                  </a:extLst>
                </p:cNvPr>
                <p:cNvSpPr/>
                <p:nvPr/>
              </p:nvSpPr>
              <p:spPr>
                <a:xfrm>
                  <a:off x="837011" y="4598063"/>
                  <a:ext cx="290039" cy="414675"/>
                </a:xfrm>
                <a:prstGeom prst="mathMinus">
                  <a:avLst/>
                </a:prstGeom>
                <a:solidFill>
                  <a:srgbClr val="006666"/>
                </a:solidFill>
                <a:ln>
                  <a:solidFill>
                    <a:srgbClr val="006666"/>
                  </a:solidFill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 dirty="0"/>
                </a:p>
              </p:txBody>
            </p:sp>
          </p:grpSp>
          <p:sp>
            <p:nvSpPr>
              <p:cNvPr id="44" name="BlokTextu 43">
                <a:extLst>
                  <a:ext uri="{FF2B5EF4-FFF2-40B4-BE49-F238E27FC236}">
                    <a16:creationId xmlns:a16="http://schemas.microsoft.com/office/drawing/2014/main" id="{E71B8D0C-DD01-445C-B4B3-922FBB35E9E4}"/>
                  </a:ext>
                </a:extLst>
              </p:cNvPr>
              <p:cNvSpPr txBox="1"/>
              <p:nvPr/>
            </p:nvSpPr>
            <p:spPr>
              <a:xfrm>
                <a:off x="447440" y="4834434"/>
                <a:ext cx="34657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sz="2000" b="1" dirty="0">
                    <a:solidFill>
                      <a:srgbClr val="7E0000"/>
                    </a:solidFill>
                  </a:rPr>
                  <a:t>D</a:t>
                </a:r>
              </a:p>
            </p:txBody>
          </p:sp>
        </p:grpSp>
      </p:grpSp>
      <p:grpSp>
        <p:nvGrpSpPr>
          <p:cNvPr id="49" name="Skupina 48">
            <a:extLst>
              <a:ext uri="{FF2B5EF4-FFF2-40B4-BE49-F238E27FC236}">
                <a16:creationId xmlns:a16="http://schemas.microsoft.com/office/drawing/2014/main" id="{A0D3A05D-7727-40AB-B44D-CD25DB43DD66}"/>
              </a:ext>
            </a:extLst>
          </p:cNvPr>
          <p:cNvGrpSpPr/>
          <p:nvPr/>
        </p:nvGrpSpPr>
        <p:grpSpPr>
          <a:xfrm>
            <a:off x="1653603" y="4583597"/>
            <a:ext cx="900223" cy="1238524"/>
            <a:chOff x="1875460" y="4913511"/>
            <a:chExt cx="900223" cy="1238524"/>
          </a:xfrm>
        </p:grpSpPr>
        <p:grpSp>
          <p:nvGrpSpPr>
            <p:cNvPr id="22" name="Skupina 21">
              <a:extLst>
                <a:ext uri="{FF2B5EF4-FFF2-40B4-BE49-F238E27FC236}">
                  <a16:creationId xmlns:a16="http://schemas.microsoft.com/office/drawing/2014/main" id="{5B7F31A7-53F5-4AD2-8A5E-EC7983ABD1E2}"/>
                </a:ext>
              </a:extLst>
            </p:cNvPr>
            <p:cNvGrpSpPr/>
            <p:nvPr/>
          </p:nvGrpSpPr>
          <p:grpSpPr>
            <a:xfrm>
              <a:off x="1875460" y="5227002"/>
              <a:ext cx="900223" cy="925033"/>
              <a:chOff x="701749" y="4114800"/>
              <a:chExt cx="900223" cy="925033"/>
            </a:xfrm>
          </p:grpSpPr>
          <p:cxnSp>
            <p:nvCxnSpPr>
              <p:cNvPr id="23" name="Rovná spojnica 22">
                <a:extLst>
                  <a:ext uri="{FF2B5EF4-FFF2-40B4-BE49-F238E27FC236}">
                    <a16:creationId xmlns:a16="http://schemas.microsoft.com/office/drawing/2014/main" id="{8C2E93D6-62E7-4CAC-B1A9-9EC3DFE713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1749" y="4114800"/>
                <a:ext cx="0" cy="925033"/>
              </a:xfrm>
              <a:prstGeom prst="line">
                <a:avLst/>
              </a:prstGeom>
              <a:ln w="19050"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Rovná spojnica 23">
                <a:extLst>
                  <a:ext uri="{FF2B5EF4-FFF2-40B4-BE49-F238E27FC236}">
                    <a16:creationId xmlns:a16="http://schemas.microsoft.com/office/drawing/2014/main" id="{2B852A6B-E42A-4FB0-8DCD-837995A6F5C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01749" y="5039833"/>
                <a:ext cx="900223" cy="0"/>
              </a:xfrm>
              <a:prstGeom prst="line">
                <a:avLst/>
              </a:prstGeom>
              <a:ln w="19050"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5" name="Znak plus 24">
                <a:extLst>
                  <a:ext uri="{FF2B5EF4-FFF2-40B4-BE49-F238E27FC236}">
                    <a16:creationId xmlns:a16="http://schemas.microsoft.com/office/drawing/2014/main" id="{20DCD03B-12C3-417E-BE6E-A92E9B4FC1DE}"/>
                  </a:ext>
                </a:extLst>
              </p:cNvPr>
              <p:cNvSpPr/>
              <p:nvPr/>
            </p:nvSpPr>
            <p:spPr>
              <a:xfrm>
                <a:off x="1205025" y="4662380"/>
                <a:ext cx="290039" cy="281472"/>
              </a:xfrm>
              <a:prstGeom prst="mathPlus">
                <a:avLst/>
              </a:prstGeom>
              <a:solidFill>
                <a:srgbClr val="7E0000"/>
              </a:solidFill>
              <a:ln w="12700">
                <a:solidFill>
                  <a:srgbClr val="7E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 dirty="0"/>
              </a:p>
            </p:txBody>
          </p:sp>
          <p:sp>
            <p:nvSpPr>
              <p:cNvPr id="26" name="Znak mínus 25">
                <a:extLst>
                  <a:ext uri="{FF2B5EF4-FFF2-40B4-BE49-F238E27FC236}">
                    <a16:creationId xmlns:a16="http://schemas.microsoft.com/office/drawing/2014/main" id="{5341CEBA-569C-4F49-9494-646E072833BF}"/>
                  </a:ext>
                </a:extLst>
              </p:cNvPr>
              <p:cNvSpPr/>
              <p:nvPr/>
            </p:nvSpPr>
            <p:spPr>
              <a:xfrm>
                <a:off x="1205025" y="4135033"/>
                <a:ext cx="290039" cy="414675"/>
              </a:xfrm>
              <a:prstGeom prst="mathMinus">
                <a:avLst/>
              </a:prstGeom>
              <a:solidFill>
                <a:srgbClr val="006666"/>
              </a:solidFill>
              <a:ln>
                <a:solidFill>
                  <a:srgbClr val="006666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 dirty="0"/>
              </a:p>
            </p:txBody>
          </p:sp>
          <p:sp>
            <p:nvSpPr>
              <p:cNvPr id="27" name="Znak plus 26">
                <a:extLst>
                  <a:ext uri="{FF2B5EF4-FFF2-40B4-BE49-F238E27FC236}">
                    <a16:creationId xmlns:a16="http://schemas.microsoft.com/office/drawing/2014/main" id="{1AB72BE1-26B9-488C-89B0-ACCD5276ED24}"/>
                  </a:ext>
                </a:extLst>
              </p:cNvPr>
              <p:cNvSpPr/>
              <p:nvPr/>
            </p:nvSpPr>
            <p:spPr>
              <a:xfrm>
                <a:off x="851188" y="4174601"/>
                <a:ext cx="290039" cy="281472"/>
              </a:xfrm>
              <a:prstGeom prst="mathPlus">
                <a:avLst/>
              </a:prstGeom>
              <a:solidFill>
                <a:srgbClr val="7E0000"/>
              </a:solidFill>
              <a:ln w="12700">
                <a:solidFill>
                  <a:srgbClr val="7E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 dirty="0"/>
              </a:p>
            </p:txBody>
          </p:sp>
          <p:sp>
            <p:nvSpPr>
              <p:cNvPr id="28" name="Znak mínus 27">
                <a:extLst>
                  <a:ext uri="{FF2B5EF4-FFF2-40B4-BE49-F238E27FC236}">
                    <a16:creationId xmlns:a16="http://schemas.microsoft.com/office/drawing/2014/main" id="{B57E006A-F2D2-4751-B19B-098B0AC1042F}"/>
                  </a:ext>
                </a:extLst>
              </p:cNvPr>
              <p:cNvSpPr/>
              <p:nvPr/>
            </p:nvSpPr>
            <p:spPr>
              <a:xfrm>
                <a:off x="837011" y="4598063"/>
                <a:ext cx="290039" cy="414675"/>
              </a:xfrm>
              <a:prstGeom prst="mathMinus">
                <a:avLst/>
              </a:prstGeom>
              <a:solidFill>
                <a:srgbClr val="006666"/>
              </a:solidFill>
              <a:ln>
                <a:solidFill>
                  <a:srgbClr val="006666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 dirty="0"/>
              </a:p>
            </p:txBody>
          </p:sp>
        </p:grpSp>
        <p:sp>
          <p:nvSpPr>
            <p:cNvPr id="30" name="Obdĺžnik 29">
              <a:extLst>
                <a:ext uri="{FF2B5EF4-FFF2-40B4-BE49-F238E27FC236}">
                  <a16:creationId xmlns:a16="http://schemas.microsoft.com/office/drawing/2014/main" id="{1F69DBDA-ECDA-408F-AD61-0D118386512E}"/>
                </a:ext>
              </a:extLst>
            </p:cNvPr>
            <p:cNvSpPr/>
            <p:nvPr/>
          </p:nvSpPr>
          <p:spPr>
            <a:xfrm>
              <a:off x="1985626" y="5234544"/>
              <a:ext cx="729512" cy="856810"/>
            </a:xfrm>
            <a:prstGeom prst="rect">
              <a:avLst/>
            </a:prstGeom>
            <a:noFill/>
            <a:ln w="28575">
              <a:solidFill>
                <a:srgbClr val="006666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>
                <a:solidFill>
                  <a:srgbClr val="006666"/>
                </a:solidFill>
              </a:endParaRPr>
            </a:p>
          </p:txBody>
        </p:sp>
        <p:sp>
          <p:nvSpPr>
            <p:cNvPr id="45" name="BlokTextu 44">
              <a:extLst>
                <a:ext uri="{FF2B5EF4-FFF2-40B4-BE49-F238E27FC236}">
                  <a16:creationId xmlns:a16="http://schemas.microsoft.com/office/drawing/2014/main" id="{45834859-6AC0-4E12-B8E5-318D147616AA}"/>
                </a:ext>
              </a:extLst>
            </p:cNvPr>
            <p:cNvSpPr txBox="1"/>
            <p:nvPr/>
          </p:nvSpPr>
          <p:spPr>
            <a:xfrm>
              <a:off x="2426227" y="4913511"/>
              <a:ext cx="3465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000" b="1" dirty="0">
                  <a:solidFill>
                    <a:srgbClr val="006666"/>
                  </a:solidFill>
                </a:rPr>
                <a:t>D</a:t>
              </a:r>
            </a:p>
          </p:txBody>
        </p:sp>
      </p:grpSp>
      <p:cxnSp>
        <p:nvCxnSpPr>
          <p:cNvPr id="51" name="Rovná spojnica 50">
            <a:extLst>
              <a:ext uri="{FF2B5EF4-FFF2-40B4-BE49-F238E27FC236}">
                <a16:creationId xmlns:a16="http://schemas.microsoft.com/office/drawing/2014/main" id="{439C23AB-1330-494A-8371-CE0D2E20D0E7}"/>
              </a:ext>
            </a:extLst>
          </p:cNvPr>
          <p:cNvCxnSpPr>
            <a:cxnSpLocks/>
          </p:cNvCxnSpPr>
          <p:nvPr/>
        </p:nvCxnSpPr>
        <p:spPr>
          <a:xfrm flipH="1" flipV="1">
            <a:off x="7272670" y="4071567"/>
            <a:ext cx="13650" cy="1824280"/>
          </a:xfrm>
          <a:prstGeom prst="line">
            <a:avLst/>
          </a:prstGeom>
          <a:ln w="19050">
            <a:solidFill>
              <a:srgbClr val="7E0000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Rovná spojnica 52">
            <a:extLst>
              <a:ext uri="{FF2B5EF4-FFF2-40B4-BE49-F238E27FC236}">
                <a16:creationId xmlns:a16="http://schemas.microsoft.com/office/drawing/2014/main" id="{6AC3D3DA-ADA8-4243-8D1A-4A23AC6F9432}"/>
              </a:ext>
            </a:extLst>
          </p:cNvPr>
          <p:cNvCxnSpPr>
            <a:cxnSpLocks/>
          </p:cNvCxnSpPr>
          <p:nvPr/>
        </p:nvCxnSpPr>
        <p:spPr>
          <a:xfrm>
            <a:off x="6026076" y="4806567"/>
            <a:ext cx="2042140" cy="0"/>
          </a:xfrm>
          <a:prstGeom prst="line">
            <a:avLst/>
          </a:prstGeom>
          <a:ln w="19050">
            <a:solidFill>
              <a:srgbClr val="006666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15157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solidFill>
            <a:schemeClr val="tx1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>
          <a:headEnd type="arrow"/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410F63F6-13B3-524F-B3CC-0934E54702EB}" vid="{1E97BBC5-A21D-794C-A0AA-D9BFD86C73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01definicia SU</Template>
  <TotalTime>928</TotalTime>
  <Words>1487</Words>
  <Application>Microsoft Office PowerPoint</Application>
  <PresentationFormat>Prezentácia na obrazovke (4:3)</PresentationFormat>
  <Paragraphs>206</Paragraphs>
  <Slides>14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Wingdings</vt:lpstr>
      <vt:lpstr>Motív Office</vt:lpstr>
      <vt:lpstr>Rovnica</vt:lpstr>
      <vt:lpstr>Rozhodovacie zoznamy</vt:lpstr>
      <vt:lpstr>Rozhodovacie zoznamy založené na pravidlách</vt:lpstr>
      <vt:lpstr>Rozhodovacie zoznamy založené na pravidlách</vt:lpstr>
      <vt:lpstr>Rozhodovacie zoznamy založené na pravidlách</vt:lpstr>
      <vt:lpstr>Rozhodovacie zoznamy verzus rozhodovacie stromy</vt:lpstr>
      <vt:lpstr>Algoritmus NEX</vt:lpstr>
      <vt:lpstr>Algoritmus NEX</vt:lpstr>
      <vt:lpstr>Algoritmus NEX</vt:lpstr>
      <vt:lpstr>Algoritmus NEX</vt:lpstr>
      <vt:lpstr>Algoritmus CN2</vt:lpstr>
      <vt:lpstr>Algoritmus CN2</vt:lpstr>
      <vt:lpstr>Algoritmus CN2</vt:lpstr>
      <vt:lpstr>Numerické charakteristiky pravidla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Definícia strojového učenia</dc:title>
  <dc:creator>Kristína Machová</dc:creator>
  <cp:lastModifiedBy>Kristina Machova</cp:lastModifiedBy>
  <cp:revision>86</cp:revision>
  <cp:lastPrinted>2018-02-04T19:03:19Z</cp:lastPrinted>
  <dcterms:created xsi:type="dcterms:W3CDTF">2021-02-12T15:36:07Z</dcterms:created>
  <dcterms:modified xsi:type="dcterms:W3CDTF">2023-02-28T13:56:23Z</dcterms:modified>
</cp:coreProperties>
</file>