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46" r:id="rId3"/>
    <p:sldId id="348" r:id="rId4"/>
    <p:sldId id="359" r:id="rId5"/>
    <p:sldId id="356" r:id="rId6"/>
    <p:sldId id="349" r:id="rId7"/>
    <p:sldId id="350" r:id="rId8"/>
    <p:sldId id="352" r:id="rId9"/>
    <p:sldId id="363" r:id="rId10"/>
    <p:sldId id="357" r:id="rId11"/>
    <p:sldId id="365" r:id="rId12"/>
    <p:sldId id="366" r:id="rId13"/>
    <p:sldId id="367" r:id="rId14"/>
    <p:sldId id="368" r:id="rId15"/>
    <p:sldId id="371" r:id="rId16"/>
    <p:sldId id="370" r:id="rId17"/>
    <p:sldId id="372" r:id="rId18"/>
    <p:sldId id="358" r:id="rId19"/>
    <p:sldId id="373" r:id="rId20"/>
    <p:sldId id="375" r:id="rId21"/>
    <p:sldId id="374" r:id="rId22"/>
    <p:sldId id="378" r:id="rId23"/>
    <p:sldId id="376" r:id="rId24"/>
    <p:sldId id="377" r:id="rId25"/>
    <p:sldId id="389" r:id="rId26"/>
    <p:sldId id="379" r:id="rId27"/>
    <p:sldId id="388" r:id="rId28"/>
    <p:sldId id="386" r:id="rId29"/>
    <p:sldId id="387" r:id="rId30"/>
    <p:sldId id="390" r:id="rId31"/>
    <p:sldId id="394" r:id="rId32"/>
    <p:sldId id="393" r:id="rId33"/>
    <p:sldId id="391" r:id="rId34"/>
    <p:sldId id="392" r:id="rId35"/>
    <p:sldId id="396" r:id="rId36"/>
    <p:sldId id="395" r:id="rId37"/>
    <p:sldId id="397" r:id="rId38"/>
    <p:sldId id="401" r:id="rId39"/>
    <p:sldId id="400" r:id="rId40"/>
    <p:sldId id="402" r:id="rId41"/>
    <p:sldId id="403" r:id="rId42"/>
    <p:sldId id="404" r:id="rId43"/>
    <p:sldId id="405" r:id="rId44"/>
    <p:sldId id="380" r:id="rId45"/>
    <p:sldId id="381" r:id="rId46"/>
    <p:sldId id="383" r:id="rId47"/>
    <p:sldId id="382" r:id="rId48"/>
    <p:sldId id="384" r:id="rId49"/>
    <p:sldId id="406" r:id="rId50"/>
    <p:sldId id="407" r:id="rId51"/>
    <p:sldId id="364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8EF5AD01-4480-48AC-B2FF-56AAFFC1D53D}">
          <p14:sldIdLst>
            <p14:sldId id="256"/>
            <p14:sldId id="346"/>
            <p14:sldId id="348"/>
            <p14:sldId id="359"/>
            <p14:sldId id="356"/>
            <p14:sldId id="349"/>
            <p14:sldId id="350"/>
            <p14:sldId id="352"/>
            <p14:sldId id="363"/>
            <p14:sldId id="357"/>
            <p14:sldId id="365"/>
            <p14:sldId id="366"/>
            <p14:sldId id="367"/>
            <p14:sldId id="368"/>
            <p14:sldId id="371"/>
            <p14:sldId id="370"/>
            <p14:sldId id="372"/>
            <p14:sldId id="358"/>
            <p14:sldId id="373"/>
            <p14:sldId id="375"/>
            <p14:sldId id="374"/>
            <p14:sldId id="378"/>
            <p14:sldId id="376"/>
            <p14:sldId id="377"/>
            <p14:sldId id="389"/>
            <p14:sldId id="379"/>
            <p14:sldId id="388"/>
            <p14:sldId id="386"/>
            <p14:sldId id="387"/>
            <p14:sldId id="390"/>
            <p14:sldId id="394"/>
            <p14:sldId id="393"/>
            <p14:sldId id="391"/>
            <p14:sldId id="392"/>
            <p14:sldId id="396"/>
            <p14:sldId id="395"/>
            <p14:sldId id="397"/>
            <p14:sldId id="401"/>
            <p14:sldId id="400"/>
            <p14:sldId id="402"/>
            <p14:sldId id="403"/>
            <p14:sldId id="404"/>
            <p14:sldId id="405"/>
            <p14:sldId id="380"/>
            <p14:sldId id="381"/>
            <p14:sldId id="383"/>
            <p14:sldId id="382"/>
            <p14:sldId id="384"/>
            <p14:sldId id="406"/>
            <p14:sldId id="407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394"/>
    <a:srgbClr val="7E0000"/>
    <a:srgbClr val="006666"/>
    <a:srgbClr val="898989"/>
    <a:srgbClr val="485E82"/>
    <a:srgbClr val="666699"/>
    <a:srgbClr val="7E76A2"/>
    <a:srgbClr val="009999"/>
    <a:srgbClr val="6570A2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4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Klasifikačné pravidlá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Klasifikačné pravidlá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prof. Ing. Kristína Machová, PhD.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578731" cy="478499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776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578731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560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578731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83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578731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125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2211264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Znak plus 19">
            <a:extLst>
              <a:ext uri="{FF2B5EF4-FFF2-40B4-BE49-F238E27FC236}">
                <a16:creationId xmlns:a16="http://schemas.microsoft.com/office/drawing/2014/main" id="{4DCB9E7C-1530-4ECE-BA52-2F27841C22E8}"/>
              </a:ext>
            </a:extLst>
          </p:cNvPr>
          <p:cNvSpPr/>
          <p:nvPr/>
        </p:nvSpPr>
        <p:spPr>
          <a:xfrm>
            <a:off x="4954464" y="4517551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AD944A1-1FE8-45A8-A5EA-A8EF5B83E4D0}"/>
              </a:ext>
            </a:extLst>
          </p:cNvPr>
          <p:cNvSpPr/>
          <p:nvPr/>
        </p:nvSpPr>
        <p:spPr>
          <a:xfrm>
            <a:off x="694481" y="3429000"/>
            <a:ext cx="7523544" cy="2225599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524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2211264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Znak plus 19">
            <a:extLst>
              <a:ext uri="{FF2B5EF4-FFF2-40B4-BE49-F238E27FC236}">
                <a16:creationId xmlns:a16="http://schemas.microsoft.com/office/drawing/2014/main" id="{4DCB9E7C-1530-4ECE-BA52-2F27841C22E8}"/>
              </a:ext>
            </a:extLst>
          </p:cNvPr>
          <p:cNvSpPr/>
          <p:nvPr/>
        </p:nvSpPr>
        <p:spPr>
          <a:xfrm>
            <a:off x="4954464" y="4517551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Znak mínus 25">
            <a:extLst>
              <a:ext uri="{FF2B5EF4-FFF2-40B4-BE49-F238E27FC236}">
                <a16:creationId xmlns:a16="http://schemas.microsoft.com/office/drawing/2014/main" id="{6A39BF16-A036-4EC7-BF9E-F123DB8A3F57}"/>
              </a:ext>
            </a:extLst>
          </p:cNvPr>
          <p:cNvSpPr/>
          <p:nvPr/>
        </p:nvSpPr>
        <p:spPr>
          <a:xfrm>
            <a:off x="2518371" y="4108294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AD944A1-1FE8-45A8-A5EA-A8EF5B83E4D0}"/>
              </a:ext>
            </a:extLst>
          </p:cNvPr>
          <p:cNvSpPr/>
          <p:nvPr/>
        </p:nvSpPr>
        <p:spPr>
          <a:xfrm>
            <a:off x="2900325" y="3429000"/>
            <a:ext cx="5190379" cy="2225599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BB67961A-E96F-4C16-8989-B2DA6631EFDC}"/>
              </a:ext>
            </a:extLst>
          </p:cNvPr>
          <p:cNvSpPr/>
          <p:nvPr/>
        </p:nvSpPr>
        <p:spPr>
          <a:xfrm>
            <a:off x="903743" y="2567425"/>
            <a:ext cx="1614627" cy="3087173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B5549CC3-5F0D-4025-AC06-F399F3B3B6C1}"/>
              </a:ext>
            </a:extLst>
          </p:cNvPr>
          <p:cNvSpPr/>
          <p:nvPr/>
        </p:nvSpPr>
        <p:spPr>
          <a:xfrm>
            <a:off x="1041722" y="4505782"/>
            <a:ext cx="6794339" cy="1022644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5015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2211264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Znak plus 19">
            <a:extLst>
              <a:ext uri="{FF2B5EF4-FFF2-40B4-BE49-F238E27FC236}">
                <a16:creationId xmlns:a16="http://schemas.microsoft.com/office/drawing/2014/main" id="{4DCB9E7C-1530-4ECE-BA52-2F27841C22E8}"/>
              </a:ext>
            </a:extLst>
          </p:cNvPr>
          <p:cNvSpPr/>
          <p:nvPr/>
        </p:nvSpPr>
        <p:spPr>
          <a:xfrm>
            <a:off x="4954464" y="4517551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Znak mínus 25">
            <a:extLst>
              <a:ext uri="{FF2B5EF4-FFF2-40B4-BE49-F238E27FC236}">
                <a16:creationId xmlns:a16="http://schemas.microsoft.com/office/drawing/2014/main" id="{6A39BF16-A036-4EC7-BF9E-F123DB8A3F57}"/>
              </a:ext>
            </a:extLst>
          </p:cNvPr>
          <p:cNvSpPr/>
          <p:nvPr/>
        </p:nvSpPr>
        <p:spPr>
          <a:xfrm>
            <a:off x="2518371" y="4108294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AD944A1-1FE8-45A8-A5EA-A8EF5B83E4D0}"/>
              </a:ext>
            </a:extLst>
          </p:cNvPr>
          <p:cNvSpPr/>
          <p:nvPr/>
        </p:nvSpPr>
        <p:spPr>
          <a:xfrm>
            <a:off x="2900325" y="3429000"/>
            <a:ext cx="5190379" cy="2225599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BB67961A-E96F-4C16-8989-B2DA6631EFDC}"/>
              </a:ext>
            </a:extLst>
          </p:cNvPr>
          <p:cNvSpPr/>
          <p:nvPr/>
        </p:nvSpPr>
        <p:spPr>
          <a:xfrm>
            <a:off x="903743" y="2567425"/>
            <a:ext cx="1614627" cy="308717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B5549CC3-5F0D-4025-AC06-F399F3B3B6C1}"/>
              </a:ext>
            </a:extLst>
          </p:cNvPr>
          <p:cNvSpPr/>
          <p:nvPr/>
        </p:nvSpPr>
        <p:spPr>
          <a:xfrm>
            <a:off x="1041722" y="4505782"/>
            <a:ext cx="6794339" cy="1022644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205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ĺžnik 31">
            <a:extLst>
              <a:ext uri="{FF2B5EF4-FFF2-40B4-BE49-F238E27FC236}">
                <a16:creationId xmlns:a16="http://schemas.microsoft.com/office/drawing/2014/main" id="{E5F72467-DB1B-4F05-9040-479128E2FDF5}"/>
              </a:ext>
            </a:extLst>
          </p:cNvPr>
          <p:cNvSpPr/>
          <p:nvPr/>
        </p:nvSpPr>
        <p:spPr>
          <a:xfrm>
            <a:off x="486137" y="3063697"/>
            <a:ext cx="7830227" cy="293875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C4F7FF75-F71C-42C4-BB60-2DB38B1BEC8D}"/>
              </a:ext>
            </a:extLst>
          </p:cNvPr>
          <p:cNvSpPr/>
          <p:nvPr/>
        </p:nvSpPr>
        <p:spPr>
          <a:xfrm>
            <a:off x="601884" y="2473252"/>
            <a:ext cx="6175099" cy="348495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EA67E941-A38E-4CD6-987C-FBFB67E96B1F}"/>
              </a:ext>
            </a:extLst>
          </p:cNvPr>
          <p:cNvSpPr/>
          <p:nvPr/>
        </p:nvSpPr>
        <p:spPr>
          <a:xfrm>
            <a:off x="3113590" y="4116644"/>
            <a:ext cx="2211264" cy="1404480"/>
          </a:xfrm>
          <a:prstGeom prst="rect">
            <a:avLst/>
          </a:prstGeom>
          <a:solidFill>
            <a:schemeClr val="bg1"/>
          </a:solidFill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Obojsmerné prehľadávanie priestoru pojmov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204442" y="1025390"/>
            <a:ext cx="7631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altLang="sk-SK" sz="2000" b="1" baseline="0" dirty="0"/>
              <a:t>Algoritmus eliminácie kandidátov pojmov </a:t>
            </a:r>
            <a:r>
              <a:rPr lang="en-US" altLang="sk-SK" sz="2000" baseline="0" dirty="0"/>
              <a:t>(</a:t>
            </a:r>
            <a:r>
              <a:rPr lang="sk-SK" altLang="sk-SK" sz="2000" baseline="0" dirty="0" err="1"/>
              <a:t>Mitchell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/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>
                <a:solidFill>
                  <a:srgbClr val="7E0000"/>
                </a:solidFill>
              </a:rPr>
              <a:t> (</a:t>
            </a:r>
            <a:r>
              <a:rPr lang="sk-SK" altLang="sk-SK" sz="2000" baseline="0" dirty="0" err="1">
                <a:solidFill>
                  <a:srgbClr val="7E0000"/>
                </a:solidFill>
              </a:rPr>
              <a:t>Specific</a:t>
            </a:r>
            <a:r>
              <a:rPr lang="sk-SK" altLang="sk-SK" sz="2000" baseline="0" dirty="0">
                <a:solidFill>
                  <a:srgbClr val="7E0000"/>
                </a:solidFill>
              </a:rPr>
              <a:t>) </a:t>
            </a:r>
            <a:r>
              <a:rPr lang="sk-SK" altLang="sk-SK" sz="2000" baseline="0" dirty="0"/>
              <a:t>a zároveň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>
                <a:solidFill>
                  <a:srgbClr val="006666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(</a:t>
            </a:r>
            <a:r>
              <a:rPr lang="sk-SK" altLang="sk-SK" sz="2000" baseline="0" dirty="0">
                <a:solidFill>
                  <a:srgbClr val="006666"/>
                </a:solidFill>
              </a:rPr>
              <a:t>G</a:t>
            </a:r>
            <a:r>
              <a:rPr lang="en-US" altLang="sk-SK" sz="2000" baseline="0" dirty="0" err="1">
                <a:solidFill>
                  <a:srgbClr val="006666"/>
                </a:solidFill>
              </a:rPr>
              <a:t>eneral</a:t>
            </a:r>
            <a:r>
              <a:rPr lang="en-US" altLang="sk-SK" sz="2000" baseline="0" dirty="0">
                <a:solidFill>
                  <a:srgbClr val="006666"/>
                </a:solidFill>
              </a:rPr>
              <a:t>)</a:t>
            </a: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/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r>
              <a:rPr lang="en-US" altLang="sk-SK" sz="2000" baseline="0" dirty="0">
                <a:solidFill>
                  <a:srgbClr val="7E0000"/>
                </a:solidFill>
              </a:rPr>
              <a:t> </a:t>
            </a:r>
            <a:r>
              <a:rPr lang="en-US" altLang="sk-SK" sz="2000" baseline="0" dirty="0">
                <a:solidFill>
                  <a:srgbClr val="006666"/>
                </a:solidFill>
              </a:rPr>
              <a:t>a </a:t>
            </a:r>
            <a:r>
              <a:rPr lang="cs-CZ" altLang="sk-SK" sz="2000" baseline="0" dirty="0">
                <a:solidFill>
                  <a:srgbClr val="006666"/>
                </a:solidFill>
              </a:rPr>
              <a:t>špecifikácie</a:t>
            </a:r>
            <a:r>
              <a:rPr lang="sk-SK" altLang="sk-SK" sz="2000" baseline="0" dirty="0"/>
              <a:t>.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070967E0-C4C0-43D8-B1B8-5095002BEF4B}"/>
              </a:ext>
            </a:extLst>
          </p:cNvPr>
          <p:cNvCxnSpPr/>
          <p:nvPr/>
        </p:nvCxnSpPr>
        <p:spPr>
          <a:xfrm>
            <a:off x="358815" y="2303362"/>
            <a:ext cx="0" cy="3912243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9A269A56-7F9A-4BB6-9754-A03E417E03CB}"/>
              </a:ext>
            </a:extLst>
          </p:cNvPr>
          <p:cNvCxnSpPr/>
          <p:nvPr/>
        </p:nvCxnSpPr>
        <p:spPr>
          <a:xfrm flipH="1">
            <a:off x="358815" y="6215605"/>
            <a:ext cx="8079129" cy="0"/>
          </a:xfrm>
          <a:prstGeom prst="straightConnector1">
            <a:avLst/>
          </a:prstGeom>
          <a:ln w="38100">
            <a:headEnd type="arrow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bdĺžnik 14">
            <a:extLst>
              <a:ext uri="{FF2B5EF4-FFF2-40B4-BE49-F238E27FC236}">
                <a16:creationId xmlns:a16="http://schemas.microsoft.com/office/drawing/2014/main" id="{9392C745-4AE7-4BB0-B9BE-6A7C76CFBAE9}"/>
              </a:ext>
            </a:extLst>
          </p:cNvPr>
          <p:cNvSpPr/>
          <p:nvPr/>
        </p:nvSpPr>
        <p:spPr>
          <a:xfrm>
            <a:off x="254642" y="6113686"/>
            <a:ext cx="231495" cy="213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nak plus 16">
            <a:extLst>
              <a:ext uri="{FF2B5EF4-FFF2-40B4-BE49-F238E27FC236}">
                <a16:creationId xmlns:a16="http://schemas.microsoft.com/office/drawing/2014/main" id="{334A5FA7-FDFB-40BA-A45B-E01049EAA869}"/>
              </a:ext>
            </a:extLst>
          </p:cNvPr>
          <p:cNvSpPr/>
          <p:nvPr/>
        </p:nvSpPr>
        <p:spPr>
          <a:xfrm>
            <a:off x="3229337" y="416293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Znak mínus 17">
            <a:extLst>
              <a:ext uri="{FF2B5EF4-FFF2-40B4-BE49-F238E27FC236}">
                <a16:creationId xmlns:a16="http://schemas.microsoft.com/office/drawing/2014/main" id="{A56990EB-33DF-4D0F-992F-D3702D011DE5}"/>
              </a:ext>
            </a:extLst>
          </p:cNvPr>
          <p:cNvSpPr/>
          <p:nvPr/>
        </p:nvSpPr>
        <p:spPr>
          <a:xfrm>
            <a:off x="6829074" y="271075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Znak plus 18">
            <a:extLst>
              <a:ext uri="{FF2B5EF4-FFF2-40B4-BE49-F238E27FC236}">
                <a16:creationId xmlns:a16="http://schemas.microsoft.com/office/drawing/2014/main" id="{7F20BEF0-7C57-4A0A-A183-87CF7D627316}"/>
              </a:ext>
            </a:extLst>
          </p:cNvPr>
          <p:cNvSpPr/>
          <p:nvPr/>
        </p:nvSpPr>
        <p:spPr>
          <a:xfrm>
            <a:off x="3217760" y="5028447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Znak plus 19">
            <a:extLst>
              <a:ext uri="{FF2B5EF4-FFF2-40B4-BE49-F238E27FC236}">
                <a16:creationId xmlns:a16="http://schemas.microsoft.com/office/drawing/2014/main" id="{4DCB9E7C-1530-4ECE-BA52-2F27841C22E8}"/>
              </a:ext>
            </a:extLst>
          </p:cNvPr>
          <p:cNvSpPr/>
          <p:nvPr/>
        </p:nvSpPr>
        <p:spPr>
          <a:xfrm>
            <a:off x="4954464" y="4517551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Znak plus 20">
            <a:extLst>
              <a:ext uri="{FF2B5EF4-FFF2-40B4-BE49-F238E27FC236}">
                <a16:creationId xmlns:a16="http://schemas.microsoft.com/office/drawing/2014/main" id="{139890BC-F979-42CC-A985-62D584692535}"/>
              </a:ext>
            </a:extLst>
          </p:cNvPr>
          <p:cNvSpPr/>
          <p:nvPr/>
        </p:nvSpPr>
        <p:spPr>
          <a:xfrm>
            <a:off x="2570500" y="5078654"/>
            <a:ext cx="370390" cy="385914"/>
          </a:xfrm>
          <a:prstGeom prst="mathPl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Znak mínus 23">
            <a:extLst>
              <a:ext uri="{FF2B5EF4-FFF2-40B4-BE49-F238E27FC236}">
                <a16:creationId xmlns:a16="http://schemas.microsoft.com/office/drawing/2014/main" id="{0E3C73E1-CAE4-4931-AD49-E09A74F12187}"/>
              </a:ext>
            </a:extLst>
          </p:cNvPr>
          <p:cNvSpPr/>
          <p:nvPr/>
        </p:nvSpPr>
        <p:spPr>
          <a:xfrm>
            <a:off x="4375712" y="3068937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Znak mínus 25">
            <a:extLst>
              <a:ext uri="{FF2B5EF4-FFF2-40B4-BE49-F238E27FC236}">
                <a16:creationId xmlns:a16="http://schemas.microsoft.com/office/drawing/2014/main" id="{6A39BF16-A036-4EC7-BF9E-F123DB8A3F57}"/>
              </a:ext>
            </a:extLst>
          </p:cNvPr>
          <p:cNvSpPr/>
          <p:nvPr/>
        </p:nvSpPr>
        <p:spPr>
          <a:xfrm>
            <a:off x="2518371" y="4108294"/>
            <a:ext cx="381954" cy="397488"/>
          </a:xfrm>
          <a:prstGeom prst="mathMinus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2D62E3-FD7A-44C1-9776-81743BB88710}"/>
              </a:ext>
            </a:extLst>
          </p:cNvPr>
          <p:cNvSpPr/>
          <p:nvPr/>
        </p:nvSpPr>
        <p:spPr>
          <a:xfrm>
            <a:off x="694481" y="3429000"/>
            <a:ext cx="7523544" cy="243651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4B6B3F4-DA66-4E70-887C-D81FB25A92B6}"/>
              </a:ext>
            </a:extLst>
          </p:cNvPr>
          <p:cNvSpPr/>
          <p:nvPr/>
        </p:nvSpPr>
        <p:spPr>
          <a:xfrm>
            <a:off x="781336" y="2438527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66C0B3B-95D1-4EFF-BED2-9345EAC29166}"/>
              </a:ext>
            </a:extLst>
          </p:cNvPr>
          <p:cNvSpPr/>
          <p:nvPr/>
        </p:nvSpPr>
        <p:spPr>
          <a:xfrm>
            <a:off x="4849401" y="2429003"/>
            <a:ext cx="3548076" cy="3359358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AD944A1-1FE8-45A8-A5EA-A8EF5B83E4D0}"/>
              </a:ext>
            </a:extLst>
          </p:cNvPr>
          <p:cNvSpPr/>
          <p:nvPr/>
        </p:nvSpPr>
        <p:spPr>
          <a:xfrm>
            <a:off x="2900325" y="3429000"/>
            <a:ext cx="5190379" cy="2225599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BB67961A-E96F-4C16-8989-B2DA6631EFDC}"/>
              </a:ext>
            </a:extLst>
          </p:cNvPr>
          <p:cNvSpPr/>
          <p:nvPr/>
        </p:nvSpPr>
        <p:spPr>
          <a:xfrm>
            <a:off x="903743" y="2567425"/>
            <a:ext cx="1614627" cy="3087173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B5549CC3-5F0D-4025-AC06-F399F3B3B6C1}"/>
              </a:ext>
            </a:extLst>
          </p:cNvPr>
          <p:cNvSpPr/>
          <p:nvPr/>
        </p:nvSpPr>
        <p:spPr>
          <a:xfrm>
            <a:off x="1041722" y="4505782"/>
            <a:ext cx="6794339" cy="1022644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45758611-37C3-4176-90D9-1736F80EE420}"/>
              </a:ext>
            </a:extLst>
          </p:cNvPr>
          <p:cNvSpPr txBox="1"/>
          <p:nvPr/>
        </p:nvSpPr>
        <p:spPr>
          <a:xfrm>
            <a:off x="2074726" y="4934964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04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eliminácie kandidátov pojmov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125911" y="1111052"/>
            <a:ext cx="8935459" cy="5327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inicializácia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=prvý pozitívny </a:t>
            </a:r>
            <a:r>
              <a:rPr lang="sk-SK" altLang="sk-SK" i="1" dirty="0" err="1">
                <a:latin typeface="Arial" panose="020B0604020202020204" pitchFamily="34" charset="0"/>
                <a:cs typeface="Arial" panose="020B0604020202020204" pitchFamily="34" charset="0"/>
              </a:rPr>
              <a:t>trénovací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príklad,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=najvšeobecnejší pojem v priestore</a:t>
            </a:r>
          </a:p>
          <a:p>
            <a:pPr eaLnBrk="1" hangingPunct="1">
              <a:lnSpc>
                <a:spcPct val="90000"/>
              </a:lnSpc>
            </a:pP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každý nový pozitívny </a:t>
            </a:r>
            <a:r>
              <a:rPr lang="sk-SK" altLang="sk-SK" i="1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trénovací</a:t>
            </a: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príklad 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vymaž z 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hypotézy, ktoré nepokrývajú 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každé s z S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b="1" i="1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 nepokrýva p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nahraď s jeho najšpecifickejším zovšeobecnením, ktoré pokrýva p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vymaž z S hypotézy všeobecnejšie ako iné hypotézy v S</a:t>
            </a:r>
            <a:endParaRPr lang="cs-CZ" altLang="sk-SK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vymaž z S hypotézy všeobecnejšie ako nejaká hypotéza v G</a:t>
            </a:r>
            <a:endParaRPr lang="cs-CZ" altLang="sk-SK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cs-CZ" altLang="sk-SK" b="1" dirty="0">
              <a:solidFill>
                <a:srgbClr val="7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každý nový negatívny príklad 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vymaž z 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hypotézy, ktoré pokrývajú 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každé g z G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b="1" i="1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 pokrýva n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</a:t>
            </a: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 nahraď g jeho najvšeobecnejšou špecifikáciou, ktorá nepokrýva n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vymaž z G hypotézy špecifickejšie ako iné hypotézy v G</a:t>
            </a:r>
            <a:endParaRPr lang="cs-CZ" altLang="sk-SK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vymaž z G hypotézy špecifickejšie ako niektorá hypotéza v S</a:t>
            </a:r>
            <a:endParaRPr lang="cs-CZ" altLang="sk-SK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cs-CZ" altLang="sk-SK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k-SK" altLang="sk-SK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G=S alebo všetky TP spracované	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vráť konzistentný pojem(y)</a:t>
            </a:r>
          </a:p>
        </p:txBody>
      </p:sp>
    </p:spTree>
    <p:extLst>
      <p:ext uri="{BB962C8B-B14F-4D97-AF65-F5344CB8AC3E}">
        <p14:creationId xmlns:p14="http://schemas.microsoft.com/office/powerpoint/2010/main" val="3669908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Nei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nkrementálna indukcia konjunkcií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66356"/>
            <a:ext cx="8229600" cy="538364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Hľadáme definíciu  (aproximáciu) pojmu reprezentovaného triedou </a:t>
            </a: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pomocou konjunkcie podmienok prehľadávaním VSS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Priestor pojmov / príznakov môžeme prehľadávať </a:t>
            </a:r>
            <a:r>
              <a:rPr lang="sk-SK" sz="2000" dirty="0">
                <a:solidFill>
                  <a:srgbClr val="006666"/>
                </a:solidFill>
              </a:rPr>
              <a:t>úplne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Úplné prehľadávanie od všeobecného ku špecifickému (</a:t>
            </a:r>
            <a:r>
              <a:rPr lang="sk-SK" sz="1800" dirty="0">
                <a:solidFill>
                  <a:srgbClr val="006666"/>
                </a:solidFill>
              </a:rPr>
              <a:t>EGS – </a:t>
            </a:r>
            <a:r>
              <a:rPr lang="sk-SK" sz="1800" dirty="0" err="1">
                <a:solidFill>
                  <a:srgbClr val="006666"/>
                </a:solidFill>
              </a:rPr>
              <a:t>Exhaustive</a:t>
            </a:r>
            <a:r>
              <a:rPr lang="sk-SK" sz="1800" dirty="0">
                <a:solidFill>
                  <a:srgbClr val="006666"/>
                </a:solidFill>
              </a:rPr>
              <a:t> General to </a:t>
            </a:r>
            <a:r>
              <a:rPr lang="sk-SK" sz="1800" dirty="0" err="1">
                <a:solidFill>
                  <a:srgbClr val="006666"/>
                </a:solidFill>
              </a:rPr>
              <a:t>Specific</a:t>
            </a:r>
            <a:r>
              <a:rPr lang="sk-SK" sz="18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Úplné prehľadávanie od špecifického ku všeobecnému (ESG – </a:t>
            </a:r>
            <a:r>
              <a:rPr lang="sk-SK" sz="1800" dirty="0" err="1">
                <a:latin typeface="Arial" pitchFamily="34" charset="0"/>
                <a:cs typeface="Arial" pitchFamily="34" charset="0"/>
              </a:rPr>
              <a:t>Exhaustive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to General)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Priestor pojmov / príznakov môžeme prehľadávať </a:t>
            </a:r>
            <a:r>
              <a:rPr lang="sk-SK" sz="2000" dirty="0">
                <a:solidFill>
                  <a:srgbClr val="7E0000"/>
                </a:solidFill>
              </a:rPr>
              <a:t>heuristicky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Heuristické prehľadávanie od všeobecného ku špecifickému (</a:t>
            </a:r>
            <a:r>
              <a:rPr lang="sk-SK" sz="1800" dirty="0">
                <a:solidFill>
                  <a:srgbClr val="7E0000"/>
                </a:solidFill>
              </a:rPr>
              <a:t>HGS – </a:t>
            </a:r>
            <a:r>
              <a:rPr lang="sk-SK" sz="1800" dirty="0" err="1">
                <a:solidFill>
                  <a:srgbClr val="7E0000"/>
                </a:solidFill>
              </a:rPr>
              <a:t>Heuristic</a:t>
            </a:r>
            <a:r>
              <a:rPr lang="sk-SK" sz="1800" dirty="0">
                <a:solidFill>
                  <a:srgbClr val="7E0000"/>
                </a:solidFill>
              </a:rPr>
              <a:t> General to </a:t>
            </a:r>
            <a:r>
              <a:rPr lang="sk-SK" sz="1800" dirty="0" err="1">
                <a:solidFill>
                  <a:srgbClr val="7E0000"/>
                </a:solidFill>
              </a:rPr>
              <a:t>Specific</a:t>
            </a:r>
            <a:r>
              <a:rPr lang="sk-SK" sz="18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Heuristické prehľadávanie od špecifického ku všeobecnému (HSG – </a:t>
            </a:r>
            <a:r>
              <a:rPr lang="sk-SK" sz="1800" dirty="0" err="1">
                <a:latin typeface="Arial" pitchFamily="34" charset="0"/>
                <a:cs typeface="Arial" pitchFamily="34" charset="0"/>
              </a:rPr>
              <a:t>Heuristic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to General)</a:t>
            </a:r>
            <a:endParaRPr lang="sk-SK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VSTUP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množina pozitívnych príkladov triedy T ako aj kontra príkladov triedy 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TP sú </a:t>
            </a:r>
            <a:r>
              <a:rPr lang="sk-SK" sz="1800" dirty="0">
                <a:solidFill>
                  <a:srgbClr val="365394"/>
                </a:solidFill>
              </a:rPr>
              <a:t>dopredu pripravené v off-line režime </a:t>
            </a:r>
            <a:r>
              <a:rPr lang="sk-SK" sz="1800" dirty="0"/>
              <a:t>pred začatím učenia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VÝSTUP – </a:t>
            </a:r>
            <a:r>
              <a:rPr lang="sk-SK" sz="2000" dirty="0">
                <a:solidFill>
                  <a:srgbClr val="7E0000"/>
                </a:solidFill>
              </a:rPr>
              <a:t>konzistentná logická konjunkcia podmienok</a:t>
            </a:r>
          </a:p>
          <a:p>
            <a:pPr marL="0" indent="0" algn="r">
              <a:buNone/>
            </a:pPr>
            <a:endParaRPr lang="sk-SK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4464" y="727364"/>
            <a:ext cx="8551192" cy="538406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sk-SK" sz="2800" b="1" dirty="0"/>
              <a:t>ML generuje klasifikačné pravidlá v tvare: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IF </a:t>
            </a:r>
            <a:r>
              <a:rPr lang="sk-SK" dirty="0">
                <a:solidFill>
                  <a:srgbClr val="7E0000"/>
                </a:solidFill>
              </a:rPr>
              <a:t>predpoklady</a:t>
            </a:r>
            <a:r>
              <a:rPr lang="sk-SK" b="1" dirty="0"/>
              <a:t> THEN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trieda / pojem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>
                <a:solidFill>
                  <a:srgbClr val="7E0000"/>
                </a:solidFill>
              </a:rPr>
              <a:t>Predpoklady</a:t>
            </a:r>
            <a:r>
              <a:rPr lang="sk-SK" sz="2000" b="1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Logická konjunkcia podmienok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DNF (Disjunktívno-normálna Forma) – disjunkcia konjunkcií podmienok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KNF (</a:t>
            </a:r>
            <a:r>
              <a:rPr lang="sk-SK" sz="2000" dirty="0" err="1"/>
              <a:t>Konjunktívno</a:t>
            </a:r>
            <a:r>
              <a:rPr lang="sk-SK" sz="2000" dirty="0"/>
              <a:t>-normálna Forma) – konjunkcia disjunkcií podmienok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Podmienka má notáciu „ATRIBÚT = hodnota“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</a:rPr>
              <a:t>Trieda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Reprezentuje pojem, ktorého definíciu hľadáme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 err="1"/>
              <a:t>Multi</a:t>
            </a:r>
            <a:r>
              <a:rPr lang="sk-SK" sz="2000" dirty="0"/>
              <a:t>-triedna klasifikácia – TM je anotovaná (</a:t>
            </a:r>
            <a:r>
              <a:rPr lang="sk-SK" sz="2000" dirty="0" err="1"/>
              <a:t>labell</a:t>
            </a:r>
            <a:r>
              <a:rPr lang="sk-SK" sz="2000" dirty="0"/>
              <a:t>) viacerými triedami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Všetky príklady pojmu, ktorý chceme definovať označíme ako pozitívne príklady pojmu „+“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Všetky ostatné príklady označíme ako kontra príklady „-“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Hľadáme </a:t>
            </a:r>
            <a:r>
              <a:rPr lang="sk-SK" sz="2000" dirty="0">
                <a:solidFill>
                  <a:srgbClr val="7E0000"/>
                </a:solidFill>
              </a:rPr>
              <a:t>konzistentnú definíciu pojmu </a:t>
            </a:r>
            <a:r>
              <a:rPr lang="sk-SK" sz="2000" dirty="0">
                <a:solidFill>
                  <a:schemeClr val="accent1">
                    <a:lumMod val="75000"/>
                  </a:schemeClr>
                </a:solidFill>
              </a:rPr>
              <a:t>- popis, ktorý pokrýva všetky pozitívne TP a ani jeden kontra príklad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Nei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nkrementálna indukcia </a:t>
            </a:r>
            <a:r>
              <a:rPr lang="sk-SK" sz="2400" b="1" dirty="0"/>
              <a:t>konjunkcií - Úplná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9368" y="1107232"/>
            <a:ext cx="4467828" cy="5617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Úplne od špecifického ku všeobecnému (ESG)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Pracuje v off-line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Nezvláda zašumené dáta</a:t>
            </a:r>
            <a:endParaRPr lang="sk-SK" altLang="sk-SK" sz="18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Výpočtovo menej náročný</a:t>
            </a:r>
            <a:endParaRPr lang="sk-SK" altLang="sk-SK" sz="18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>
                <a:solidFill>
                  <a:srgbClr val="365394"/>
                </a:solidFill>
              </a:rPr>
              <a:t>Operátory zovšeobecnenia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Vyhýba sa prílišnému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zovšeobecneniu </a:t>
            </a:r>
            <a:endParaRPr lang="sk-SK" altLang="sk-SK" sz="1800" baseline="0" dirty="0">
              <a:solidFill>
                <a:srgbClr val="365394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365394"/>
                </a:solidFill>
              </a:rPr>
              <a:t>Nájde najšpecifickejšie riešenie</a:t>
            </a:r>
            <a:endParaRPr lang="sk-SK" altLang="sk-SK" sz="1800" baseline="0" dirty="0">
              <a:solidFill>
                <a:srgbClr val="365394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1C0A5778-E0EB-434B-BA4B-F749E1118140}"/>
              </a:ext>
            </a:extLst>
          </p:cNvPr>
          <p:cNvSpPr txBox="1">
            <a:spLocks/>
          </p:cNvSpPr>
          <p:nvPr/>
        </p:nvSpPr>
        <p:spPr>
          <a:xfrm>
            <a:off x="4572000" y="1091577"/>
            <a:ext cx="4467828" cy="561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sk-SK" sz="1800" dirty="0">
                <a:solidFill>
                  <a:srgbClr val="006666"/>
                </a:solidFill>
              </a:rPr>
              <a:t>Úplne od všeobecného ku špecifickému (EGS)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Pracuje v off-line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Nezvláda zašumené dáta</a:t>
            </a:r>
            <a:endParaRPr lang="sk-SK" altLang="sk-SK" sz="18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Výpočtovo zložitejší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>
                <a:solidFill>
                  <a:srgbClr val="006666"/>
                </a:solidFill>
              </a:rPr>
              <a:t>Operátory špecifikácie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Vyhýba sa prílišnej špecifikácii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006666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006666"/>
                </a:solidFill>
              </a:rPr>
              <a:t>Nájde najvšeobecnejšie riešenie</a:t>
            </a:r>
            <a:endParaRPr lang="sk-SK" altLang="sk-SK" sz="1800" baseline="0" dirty="0">
              <a:solidFill>
                <a:srgbClr val="006666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59C6FCD-394F-40D0-B2A6-DDAEC0C87C90}"/>
              </a:ext>
            </a:extLst>
          </p:cNvPr>
          <p:cNvSpPr/>
          <p:nvPr/>
        </p:nvSpPr>
        <p:spPr>
          <a:xfrm>
            <a:off x="289367" y="1091577"/>
            <a:ext cx="4178461" cy="5390246"/>
          </a:xfrm>
          <a:prstGeom prst="rect">
            <a:avLst/>
          </a:prstGeom>
          <a:noFill/>
          <a:ln w="38100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262FA40-9503-4A7B-99D9-2139F5263B74}"/>
              </a:ext>
            </a:extLst>
          </p:cNvPr>
          <p:cNvSpPr/>
          <p:nvPr/>
        </p:nvSpPr>
        <p:spPr>
          <a:xfrm>
            <a:off x="4572000" y="1091577"/>
            <a:ext cx="4247909" cy="5390246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8B091577-0489-4C6D-983D-1BF487A10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24" y="4064000"/>
            <a:ext cx="2950545" cy="2312112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57332F0B-C280-4C0C-A27B-E51CB9822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96" y="4054987"/>
            <a:ext cx="2874095" cy="23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42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EGS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125911" y="966355"/>
            <a:ext cx="7853432" cy="554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inicializácia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TM =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= nultá hypotéza,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CSET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= nájdené riešenia</a:t>
            </a:r>
          </a:p>
          <a:p>
            <a:pPr eaLnBrk="1" hangingPunct="1">
              <a:lnSpc>
                <a:spcPct val="90000"/>
              </a:lnSpc>
            </a:pP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egs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(PSET,NSET,CSET,HSET)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v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nepokrýva všetkých členov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PSET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 vymaž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z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nepokrýva žiadny člen z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vymaž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z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 </a:t>
            </a:r>
            <a:r>
              <a:rPr lang="en-US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pridaj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CSET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={}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vráť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CSET</a:t>
            </a:r>
          </a:p>
          <a:p>
            <a:pPr eaLnBrk="1" hangingPunct="1"/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nech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NEWSET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={}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v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nech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sú všetky jedno-podmienkové špecifikácie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 v 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CSET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 neobsahuje žiadny pojem všeobecnejší ako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		(kontrola prílišnej špecifikácie)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	pridaj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i="1" dirty="0">
                <a:latin typeface="Arial" panose="020B0604020202020204" pitchFamily="34" charset="0"/>
                <a:cs typeface="Arial" panose="020B0604020202020204" pitchFamily="34" charset="0"/>
              </a:rPr>
              <a:t> do 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NEWSET</a:t>
            </a:r>
            <a:endParaRPr lang="cs-CZ" alt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b="1" i="1" dirty="0" err="1">
                <a:latin typeface="Arial" panose="020B0604020202020204" pitchFamily="34" charset="0"/>
                <a:cs typeface="Arial" panose="020B0604020202020204" pitchFamily="34" charset="0"/>
              </a:rPr>
              <a:t>egs</a:t>
            </a:r>
            <a:r>
              <a:rPr lang="sk-SK" altLang="sk-SK" b="1" i="1" dirty="0">
                <a:latin typeface="Arial" panose="020B0604020202020204" pitchFamily="34" charset="0"/>
                <a:cs typeface="Arial" panose="020B0604020202020204" pitchFamily="34" charset="0"/>
              </a:rPr>
              <a:t>(PSET,NSET,CSET,NEWSET)</a:t>
            </a:r>
            <a:endParaRPr lang="sk-SK" altLang="sk-SK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4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EGS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EC599EA-091F-48BB-B047-8E6290264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417" y="521531"/>
            <a:ext cx="1661583" cy="1293944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A6F5AE47-D2E1-4F1E-8081-FE352A3CA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519" y="2056062"/>
            <a:ext cx="5738813" cy="156210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63BFC766-5FFF-4BF5-808C-A1CD05BA4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634" y="3718881"/>
            <a:ext cx="5531379" cy="1543050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E58A1AD8-D8EF-492C-B981-E99C230747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1217" y="5059361"/>
            <a:ext cx="1562100" cy="1524000"/>
          </a:xfrm>
          <a:prstGeom prst="rect">
            <a:avLst/>
          </a:prstGeom>
        </p:spPr>
      </p:pic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7538217B-E952-4F16-92F0-11183D30AC26}"/>
              </a:ext>
            </a:extLst>
          </p:cNvPr>
          <p:cNvCxnSpPr>
            <a:cxnSpLocks/>
          </p:cNvCxnSpPr>
          <p:nvPr/>
        </p:nvCxnSpPr>
        <p:spPr>
          <a:xfrm flipV="1">
            <a:off x="2991556" y="1829006"/>
            <a:ext cx="1907822" cy="462639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E9B9A366-62AE-4193-B32B-86D126B33F97}"/>
              </a:ext>
            </a:extLst>
          </p:cNvPr>
          <p:cNvCxnSpPr>
            <a:cxnSpLocks/>
          </p:cNvCxnSpPr>
          <p:nvPr/>
        </p:nvCxnSpPr>
        <p:spPr>
          <a:xfrm flipV="1">
            <a:off x="4865511" y="1815475"/>
            <a:ext cx="0" cy="476172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Rovná spojovacia šípka 24">
            <a:extLst>
              <a:ext uri="{FF2B5EF4-FFF2-40B4-BE49-F238E27FC236}">
                <a16:creationId xmlns:a16="http://schemas.microsoft.com/office/drawing/2014/main" id="{DABA31C9-9FDB-448A-85AD-D8D04A9B7087}"/>
              </a:ext>
            </a:extLst>
          </p:cNvPr>
          <p:cNvCxnSpPr>
            <a:endCxn id="5" idx="2"/>
          </p:cNvCxnSpPr>
          <p:nvPr/>
        </p:nvCxnSpPr>
        <p:spPr>
          <a:xfrm flipH="1" flipV="1">
            <a:off x="4757209" y="1815475"/>
            <a:ext cx="1575858" cy="476170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Ovál 25">
            <a:extLst>
              <a:ext uri="{FF2B5EF4-FFF2-40B4-BE49-F238E27FC236}">
                <a16:creationId xmlns:a16="http://schemas.microsoft.com/office/drawing/2014/main" id="{C9D48CD0-92EB-4955-B803-0708C7488548}"/>
              </a:ext>
            </a:extLst>
          </p:cNvPr>
          <p:cNvSpPr/>
          <p:nvPr/>
        </p:nvSpPr>
        <p:spPr>
          <a:xfrm>
            <a:off x="4757209" y="1815475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E5783A7-C3E9-4592-BBA9-C3A80E328F89}"/>
              </a:ext>
            </a:extLst>
          </p:cNvPr>
          <p:cNvSpPr/>
          <p:nvPr/>
        </p:nvSpPr>
        <p:spPr>
          <a:xfrm>
            <a:off x="6918453" y="3550182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F6D650C9-A941-4A44-9193-E8B8A504F410}"/>
              </a:ext>
            </a:extLst>
          </p:cNvPr>
          <p:cNvSpPr/>
          <p:nvPr/>
        </p:nvSpPr>
        <p:spPr>
          <a:xfrm>
            <a:off x="4709229" y="3464711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7DEA66DC-9A0B-4996-BFC1-9599280C78B9}"/>
              </a:ext>
            </a:extLst>
          </p:cNvPr>
          <p:cNvSpPr/>
          <p:nvPr/>
        </p:nvSpPr>
        <p:spPr>
          <a:xfrm>
            <a:off x="2880960" y="3572478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30" name="Rovná spojovacia šípka 29">
            <a:extLst>
              <a:ext uri="{FF2B5EF4-FFF2-40B4-BE49-F238E27FC236}">
                <a16:creationId xmlns:a16="http://schemas.microsoft.com/office/drawing/2014/main" id="{B0E55CC6-F56E-4BE9-B0E4-65B2CDE4146A}"/>
              </a:ext>
            </a:extLst>
          </p:cNvPr>
          <p:cNvCxnSpPr>
            <a:cxnSpLocks/>
          </p:cNvCxnSpPr>
          <p:nvPr/>
        </p:nvCxnSpPr>
        <p:spPr>
          <a:xfrm flipV="1">
            <a:off x="2946400" y="3530578"/>
            <a:ext cx="0" cy="517467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Rovná spojovacia šípka 31">
            <a:extLst>
              <a:ext uri="{FF2B5EF4-FFF2-40B4-BE49-F238E27FC236}">
                <a16:creationId xmlns:a16="http://schemas.microsoft.com/office/drawing/2014/main" id="{CB35ADA4-3E21-4E78-9D1B-11898D5E5964}"/>
              </a:ext>
            </a:extLst>
          </p:cNvPr>
          <p:cNvCxnSpPr>
            <a:cxnSpLocks/>
          </p:cNvCxnSpPr>
          <p:nvPr/>
        </p:nvCxnSpPr>
        <p:spPr>
          <a:xfrm flipH="1" flipV="1">
            <a:off x="2946401" y="3613075"/>
            <a:ext cx="4027748" cy="385251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Rovná spojovacia šípka 34">
            <a:extLst>
              <a:ext uri="{FF2B5EF4-FFF2-40B4-BE49-F238E27FC236}">
                <a16:creationId xmlns:a16="http://schemas.microsoft.com/office/drawing/2014/main" id="{BF1AF2EE-BBB9-4668-92EB-8CB2122D5F57}"/>
              </a:ext>
            </a:extLst>
          </p:cNvPr>
          <p:cNvCxnSpPr>
            <a:cxnSpLocks/>
          </p:cNvCxnSpPr>
          <p:nvPr/>
        </p:nvCxnSpPr>
        <p:spPr>
          <a:xfrm flipV="1">
            <a:off x="4819824" y="3480795"/>
            <a:ext cx="6176" cy="541872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Rovná spojovacia šípka 35">
            <a:extLst>
              <a:ext uri="{FF2B5EF4-FFF2-40B4-BE49-F238E27FC236}">
                <a16:creationId xmlns:a16="http://schemas.microsoft.com/office/drawing/2014/main" id="{EE485A4C-E04D-4336-AEF3-8F37C3E876ED}"/>
              </a:ext>
            </a:extLst>
          </p:cNvPr>
          <p:cNvCxnSpPr>
            <a:cxnSpLocks/>
          </p:cNvCxnSpPr>
          <p:nvPr/>
        </p:nvCxnSpPr>
        <p:spPr>
          <a:xfrm flipV="1">
            <a:off x="3002575" y="3515070"/>
            <a:ext cx="1862404" cy="532975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Rovná spojovacia šípka 37">
            <a:extLst>
              <a:ext uri="{FF2B5EF4-FFF2-40B4-BE49-F238E27FC236}">
                <a16:creationId xmlns:a16="http://schemas.microsoft.com/office/drawing/2014/main" id="{F38D228A-6BDA-4064-AD62-D04D63FBBCEC}"/>
              </a:ext>
            </a:extLst>
          </p:cNvPr>
          <p:cNvCxnSpPr>
            <a:cxnSpLocks/>
          </p:cNvCxnSpPr>
          <p:nvPr/>
        </p:nvCxnSpPr>
        <p:spPr>
          <a:xfrm flipV="1">
            <a:off x="7026804" y="3546495"/>
            <a:ext cx="0" cy="476172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Rovná spojovacia šípka 38">
            <a:extLst>
              <a:ext uri="{FF2B5EF4-FFF2-40B4-BE49-F238E27FC236}">
                <a16:creationId xmlns:a16="http://schemas.microsoft.com/office/drawing/2014/main" id="{3ABBB114-A6E0-48E6-A8C8-5C44D67C8941}"/>
              </a:ext>
            </a:extLst>
          </p:cNvPr>
          <p:cNvCxnSpPr>
            <a:cxnSpLocks/>
          </p:cNvCxnSpPr>
          <p:nvPr/>
        </p:nvCxnSpPr>
        <p:spPr>
          <a:xfrm flipV="1">
            <a:off x="4865511" y="3584920"/>
            <a:ext cx="2194806" cy="397322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ovná spojovacia šípka 45">
            <a:extLst>
              <a:ext uri="{FF2B5EF4-FFF2-40B4-BE49-F238E27FC236}">
                <a16:creationId xmlns:a16="http://schemas.microsoft.com/office/drawing/2014/main" id="{0FFC3199-130D-406A-B19B-26A847E8A730}"/>
              </a:ext>
            </a:extLst>
          </p:cNvPr>
          <p:cNvCxnSpPr>
            <a:cxnSpLocks/>
          </p:cNvCxnSpPr>
          <p:nvPr/>
        </p:nvCxnSpPr>
        <p:spPr>
          <a:xfrm flipV="1">
            <a:off x="4871155" y="4993558"/>
            <a:ext cx="15168" cy="408179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Rovná spojovacia šípka 46">
            <a:extLst>
              <a:ext uri="{FF2B5EF4-FFF2-40B4-BE49-F238E27FC236}">
                <a16:creationId xmlns:a16="http://schemas.microsoft.com/office/drawing/2014/main" id="{62EA049E-5446-4AF8-B630-B4D622B3586A}"/>
              </a:ext>
            </a:extLst>
          </p:cNvPr>
          <p:cNvCxnSpPr>
            <a:cxnSpLocks/>
          </p:cNvCxnSpPr>
          <p:nvPr/>
        </p:nvCxnSpPr>
        <p:spPr>
          <a:xfrm flipV="1">
            <a:off x="5335852" y="5275517"/>
            <a:ext cx="1582601" cy="440053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Rovná spojovacia šípka 48">
            <a:extLst>
              <a:ext uri="{FF2B5EF4-FFF2-40B4-BE49-F238E27FC236}">
                <a16:creationId xmlns:a16="http://schemas.microsoft.com/office/drawing/2014/main" id="{50B0B6AB-4C6C-4D12-8325-779FF55F6825}"/>
              </a:ext>
            </a:extLst>
          </p:cNvPr>
          <p:cNvCxnSpPr/>
          <p:nvPr/>
        </p:nvCxnSpPr>
        <p:spPr>
          <a:xfrm flipH="1" flipV="1">
            <a:off x="2861116" y="5239400"/>
            <a:ext cx="1575858" cy="476170"/>
          </a:xfrm>
          <a:prstGeom prst="straightConnector1">
            <a:avLst/>
          </a:prstGeom>
          <a:ln w="38100">
            <a:solidFill>
              <a:srgbClr val="7E0000"/>
            </a:solidFill>
            <a:headEnd type="arrow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Ovál 51">
            <a:extLst>
              <a:ext uri="{FF2B5EF4-FFF2-40B4-BE49-F238E27FC236}">
                <a16:creationId xmlns:a16="http://schemas.microsoft.com/office/drawing/2014/main" id="{A552022F-DB93-4C82-9972-D2E6FE456095}"/>
              </a:ext>
            </a:extLst>
          </p:cNvPr>
          <p:cNvSpPr/>
          <p:nvPr/>
        </p:nvSpPr>
        <p:spPr>
          <a:xfrm>
            <a:off x="6764247" y="5250642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AA694BFA-D003-41D3-A127-FEA36C802A65}"/>
              </a:ext>
            </a:extLst>
          </p:cNvPr>
          <p:cNvSpPr/>
          <p:nvPr/>
        </p:nvSpPr>
        <p:spPr>
          <a:xfrm>
            <a:off x="4779787" y="4985489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6110B5FB-C76E-47D2-9E6A-85BD7109F131}"/>
              </a:ext>
            </a:extLst>
          </p:cNvPr>
          <p:cNvSpPr/>
          <p:nvPr/>
        </p:nvSpPr>
        <p:spPr>
          <a:xfrm>
            <a:off x="2832849" y="5194835"/>
            <a:ext cx="221191" cy="100719"/>
          </a:xfrm>
          <a:prstGeom prst="ellipse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9742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Nei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nkrementálna indukcia </a:t>
            </a:r>
            <a:r>
              <a:rPr lang="sk-SK" sz="2400" b="1" dirty="0"/>
              <a:t>konjunkcií - Heuristická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9368" y="1107233"/>
            <a:ext cx="4467828" cy="2824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Heuristicky od špecifického ku všeobecnému (HSG)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Pracuje v off-line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Výpočtovo menej náročný</a:t>
            </a:r>
            <a:endParaRPr lang="sk-SK" altLang="sk-SK" sz="18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>
                <a:solidFill>
                  <a:srgbClr val="365394"/>
                </a:solidFill>
              </a:rPr>
              <a:t>Operátory zovšeobecnenia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Vyhýba sa prílišnému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zovšeobecneniu </a:t>
            </a:r>
            <a:endParaRPr lang="sk-SK" altLang="sk-SK" sz="1800" baseline="0" dirty="0">
              <a:solidFill>
                <a:srgbClr val="365394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365394"/>
                </a:solidFill>
              </a:rPr>
              <a:t>Nájde najšpecifickejšie riešenie</a:t>
            </a:r>
            <a:endParaRPr lang="sk-SK" altLang="sk-SK" sz="1800" baseline="0" dirty="0">
              <a:solidFill>
                <a:srgbClr val="365394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1C0A5778-E0EB-434B-BA4B-F749E1118140}"/>
              </a:ext>
            </a:extLst>
          </p:cNvPr>
          <p:cNvSpPr txBox="1">
            <a:spLocks/>
          </p:cNvSpPr>
          <p:nvPr/>
        </p:nvSpPr>
        <p:spPr>
          <a:xfrm>
            <a:off x="4572000" y="1091577"/>
            <a:ext cx="4467828" cy="561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sk-SK" sz="1800" dirty="0">
                <a:solidFill>
                  <a:srgbClr val="7E0000"/>
                </a:solidFill>
              </a:rPr>
              <a:t>Heuristicky od všeobecného ku špecifickému (HGS)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Pracuje v off-line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/>
              <a:t>Výpočtovo zložitejší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baseline="0" dirty="0">
                <a:solidFill>
                  <a:srgbClr val="7E0000"/>
                </a:solidFill>
              </a:rPr>
              <a:t>Operátory špecifikácie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baseline="0" dirty="0"/>
              <a:t>Vyhýba sa prílišnej špecifikácii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006666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Nájde najvšeobecnejšie riešenie</a:t>
            </a:r>
            <a:endParaRPr lang="sk-SK" altLang="sk-SK" sz="1800" baseline="0" dirty="0">
              <a:solidFill>
                <a:srgbClr val="7E0000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59C6FCD-394F-40D0-B2A6-DDAEC0C87C90}"/>
              </a:ext>
            </a:extLst>
          </p:cNvPr>
          <p:cNvSpPr/>
          <p:nvPr/>
        </p:nvSpPr>
        <p:spPr>
          <a:xfrm>
            <a:off x="289367" y="1091577"/>
            <a:ext cx="4178461" cy="2708263"/>
          </a:xfrm>
          <a:prstGeom prst="rect">
            <a:avLst/>
          </a:prstGeom>
          <a:noFill/>
          <a:ln w="38100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262FA40-9503-4A7B-99D9-2139F5263B74}"/>
              </a:ext>
            </a:extLst>
          </p:cNvPr>
          <p:cNvSpPr/>
          <p:nvPr/>
        </p:nvSpPr>
        <p:spPr>
          <a:xfrm>
            <a:off x="4572000" y="1101737"/>
            <a:ext cx="4247909" cy="2708263"/>
          </a:xfrm>
          <a:prstGeom prst="rect">
            <a:avLst/>
          </a:prstGeom>
          <a:noFill/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6EB0FDB-0761-4607-AA76-3CADD0D25891}"/>
              </a:ext>
            </a:extLst>
          </p:cNvPr>
          <p:cNvSpPr txBox="1"/>
          <p:nvPr/>
        </p:nvSpPr>
        <p:spPr>
          <a:xfrm>
            <a:off x="267679" y="4057143"/>
            <a:ext cx="8229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Heuristika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používa lúčové číslo </a:t>
            </a:r>
            <a:r>
              <a:rPr lang="sk-SK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 (</a:t>
            </a:r>
            <a:r>
              <a:rPr lang="sk-SK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sk-SK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sk-SK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na redukciu priestoru prehľadávania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Používa základnú hodnotiacu – </a:t>
            </a:r>
            <a:r>
              <a:rPr lang="sk-SK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Heuristickú funkciu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alebo normovanú:</a:t>
            </a:r>
          </a:p>
        </p:txBody>
      </p:sp>
      <p:graphicFrame>
        <p:nvGraphicFramePr>
          <p:cNvPr id="12" name="Object 9">
            <a:extLst>
              <a:ext uri="{FF2B5EF4-FFF2-40B4-BE49-F238E27FC236}">
                <a16:creationId xmlns:a16="http://schemas.microsoft.com/office/drawing/2014/main" id="{9CE1AE86-9829-40BD-B36A-6815B5AD7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550473"/>
              </p:ext>
            </p:extLst>
          </p:nvPr>
        </p:nvGraphicFramePr>
        <p:xfrm>
          <a:off x="5727134" y="4639623"/>
          <a:ext cx="2755182" cy="390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612800" imgH="228600" progId="Equation.3">
                  <p:embed/>
                </p:oleObj>
              </mc:Choice>
              <mc:Fallback>
                <p:oleObj name="Rovnica" r:id="rId2" imgW="1612800" imgH="228600" progId="Equation.3">
                  <p:embed/>
                  <p:pic>
                    <p:nvPicPr>
                      <p:cNvPr id="20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134" y="4639623"/>
                        <a:ext cx="2755182" cy="390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66C9F38E-BFF9-4277-BC30-9D0F9A806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69448"/>
              </p:ext>
            </p:extLst>
          </p:nvPr>
        </p:nvGraphicFramePr>
        <p:xfrm>
          <a:off x="375177" y="5382694"/>
          <a:ext cx="3704403" cy="70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688367" imgH="406224" progId="Equation.3">
                  <p:embed/>
                </p:oleObj>
              </mc:Choice>
              <mc:Fallback>
                <p:oleObj name="Rovnica" r:id="rId4" imgW="1688367" imgH="406224" progId="Equation.3">
                  <p:embed/>
                  <p:pic>
                    <p:nvPicPr>
                      <p:cNvPr id="2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77" y="5382694"/>
                        <a:ext cx="3704403" cy="706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14">
            <a:extLst>
              <a:ext uri="{FF2B5EF4-FFF2-40B4-BE49-F238E27FC236}">
                <a16:creationId xmlns:a16="http://schemas.microsoft.com/office/drawing/2014/main" id="{B5CAA0B3-22D0-42B8-BBED-9E0B36721475}"/>
              </a:ext>
            </a:extLst>
          </p:cNvPr>
          <p:cNvSpPr txBox="1"/>
          <p:nvPr/>
        </p:nvSpPr>
        <p:spPr>
          <a:xfrm>
            <a:off x="4815903" y="5216327"/>
            <a:ext cx="45776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sk-SK" altLang="sk-SK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P 	je množina pozitívnych príkladov</a:t>
            </a:r>
          </a:p>
          <a:p>
            <a:pPr eaLnBrk="1" hangingPunct="1"/>
            <a:r>
              <a:rPr lang="sk-SK" altLang="sk-SK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N 	je množina negatívnych príkladov</a:t>
            </a:r>
          </a:p>
          <a:p>
            <a:pPr eaLnBrk="1" hangingPunct="1"/>
            <a:r>
              <a:rPr lang="sk-SK" altLang="sk-SK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k-SK" altLang="sk-SK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k-SK" altLang="sk-SK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	sú pokryté pozitívne príklady</a:t>
            </a:r>
          </a:p>
          <a:p>
            <a:pPr eaLnBrk="1" hangingPunct="1"/>
            <a:r>
              <a:rPr lang="sk-SK" altLang="sk-SK" sz="16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altLang="sk-SK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lang="sk-SK" altLang="sk-SK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	sú nepokryté negatívne príklady</a:t>
            </a:r>
          </a:p>
        </p:txBody>
      </p:sp>
    </p:spTree>
    <p:extLst>
      <p:ext uri="{BB962C8B-B14F-4D97-AF65-F5344CB8AC3E}">
        <p14:creationId xmlns:p14="http://schemas.microsoft.com/office/powerpoint/2010/main" val="1736314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442000" y="876997"/>
            <a:ext cx="8702000" cy="573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Inicializácia: TM =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PSET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= nultá hypotéza,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= nájdené riešenia</a:t>
            </a: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hgs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(PSET,NSET,CLOSED-SET,HSET)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nech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OPEN-SET={}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v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nech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sú všetky jedno-podmienkové špecifikácie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nech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NEWSET={}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každý špecifikovaný pojem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 v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(S,PSET,NSET)&gt;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(H,PSET,NSET)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pridaj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 do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NEWSET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NEW-SET={}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pridaj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v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NEW-SET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pridaj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 do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OPEN-SET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každý pojem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v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 je aspoň tak špecifický ako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(C,PSET,NSET)&gt;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(S,PSET,NSET)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vymaž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z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OPEN-SET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vymaž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z 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OPEN-SET={}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vráť člena s najvyšším skóre v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nech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BEST-SET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Beam-Size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počet najvyššie skórovaných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				členov zjednotenia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OPEN-SET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CLOSED-SET</a:t>
            </a:r>
            <a:endParaRPr lang="cs-CZ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altLang="sk-SK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hgs</a:t>
            </a:r>
            <a:r>
              <a:rPr lang="sk-SK" alt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(PSET,NSET,CLOSED-SET,OPEN-SET</a:t>
            </a:r>
            <a:r>
              <a:rPr lang="sk-SK" altLang="sk-SK" sz="1600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525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S1		S2		S3		S4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568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S1		S2		S3		S4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NEW-SET={S1,				S3,		S4}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OPEN-SET={S1,				S3,		S4}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051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44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42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	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99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Indukcia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konjunktívneho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pravidla – prehľadávaním VSS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108" y="1001000"/>
            <a:ext cx="3211975" cy="53584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Logickú konjunkciu podmienok, ktorá definuje pojem generujeme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prehľadávaním </a:t>
            </a:r>
            <a:r>
              <a:rPr lang="sk-SK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priestoru pojmov </a:t>
            </a:r>
            <a:r>
              <a:rPr lang="sk-SK" sz="1800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– VSS (</a:t>
            </a:r>
            <a:r>
              <a:rPr lang="sk-SK" sz="1800" i="1" dirty="0" err="1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Version</a:t>
            </a:r>
            <a:r>
              <a:rPr lang="sk-SK" sz="1800" i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i="1" dirty="0" err="1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Space</a:t>
            </a:r>
            <a:r>
              <a:rPr lang="sk-SK" sz="1800" i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i="1" dirty="0" err="1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sk-SK" sz="1800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Riadené prehľadávanie – priestor pojmov je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usporiadaný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(podľa všeobecnosti)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dirty="0">
                <a:solidFill>
                  <a:schemeClr val="accent5">
                    <a:lumMod val="75000"/>
                  </a:schemeClr>
                </a:solidFill>
              </a:rPr>
              <a:t>Pohyb smerom k všeobecnejšiemu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dirty="0"/>
              <a:t>alebo opačne </a:t>
            </a:r>
            <a:r>
              <a:rPr lang="sk-SK" sz="1800" dirty="0">
                <a:solidFill>
                  <a:srgbClr val="666699"/>
                </a:solidFill>
              </a:rPr>
              <a:t>pohyb ku špecifickejšiemu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Na to potrebujeme </a:t>
            </a:r>
            <a:r>
              <a:rPr lang="sk-SK" sz="1800" b="1" dirty="0"/>
              <a:t>operátory zovšeobecnenia alebo špecifikácie</a:t>
            </a: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Obrlg1">
            <a:extLst>
              <a:ext uri="{FF2B5EF4-FFF2-40B4-BE49-F238E27FC236}">
                <a16:creationId xmlns:a16="http://schemas.microsoft.com/office/drawing/2014/main" id="{932991BA-C4C7-443E-B3AF-3EBF3094D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785" y="985884"/>
            <a:ext cx="5845216" cy="49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E8466B-BC0B-4C6B-BE37-DBEF8505B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681" y="3500049"/>
            <a:ext cx="1941894" cy="360363"/>
          </a:xfrm>
          <a:prstGeom prst="rect">
            <a:avLst/>
          </a:prstGeom>
          <a:noFill/>
          <a:ln w="38100">
            <a:solidFill>
              <a:srgbClr val="7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AE821E-BFD2-4BC0-BE6A-DCE3623EA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978" y="3500049"/>
            <a:ext cx="1663027" cy="36036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Šípka: nadol 5">
            <a:extLst>
              <a:ext uri="{FF2B5EF4-FFF2-40B4-BE49-F238E27FC236}">
                <a16:creationId xmlns:a16="http://schemas.microsoft.com/office/drawing/2014/main" id="{7DADFF0E-8B45-4F5A-8FED-C38329EAAD93}"/>
              </a:ext>
            </a:extLst>
          </p:cNvPr>
          <p:cNvSpPr/>
          <p:nvPr/>
        </p:nvSpPr>
        <p:spPr>
          <a:xfrm>
            <a:off x="2997844" y="4599051"/>
            <a:ext cx="208344" cy="532435"/>
          </a:xfrm>
          <a:prstGeom prst="downArrow">
            <a:avLst/>
          </a:prstGeom>
          <a:solidFill>
            <a:srgbClr val="7E76A2"/>
          </a:solidFill>
          <a:ln>
            <a:solidFill>
              <a:srgbClr val="7E76A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Šípka: nahor 7">
            <a:extLst>
              <a:ext uri="{FF2B5EF4-FFF2-40B4-BE49-F238E27FC236}">
                <a16:creationId xmlns:a16="http://schemas.microsoft.com/office/drawing/2014/main" id="{E77D255D-40F8-4A35-BCBA-772D5ABCA5E6}"/>
              </a:ext>
            </a:extLst>
          </p:cNvPr>
          <p:cNvSpPr/>
          <p:nvPr/>
        </p:nvSpPr>
        <p:spPr>
          <a:xfrm>
            <a:off x="2997844" y="3599205"/>
            <a:ext cx="208344" cy="532435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6937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203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111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{S21,	S22}=NEW-SET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S14,	 S21,	S22}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55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S22}=NEW-SET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S22}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67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–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SCEN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Á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R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S22}=NEW-SET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S22}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S21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 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>
            <a:extLst>
              <a:ext uri="{FF2B5EF4-FFF2-40B4-BE49-F238E27FC236}">
                <a16:creationId xmlns:a16="http://schemas.microsoft.com/office/drawing/2014/main" id="{63B4B732-0D90-4F2E-8F18-998A8A18EFBC}"/>
              </a:ext>
            </a:extLst>
          </p:cNvPr>
          <p:cNvCxnSpPr>
            <a:cxnSpLocks/>
          </p:cNvCxnSpPr>
          <p:nvPr/>
        </p:nvCxnSpPr>
        <p:spPr>
          <a:xfrm>
            <a:off x="172720" y="515112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>
            <a:extLst>
              <a:ext uri="{FF2B5EF4-FFF2-40B4-BE49-F238E27FC236}">
                <a16:creationId xmlns:a16="http://schemas.microsoft.com/office/drawing/2014/main" id="{084F21C2-BC55-484F-95D4-18A61BD97BDC}"/>
              </a:ext>
            </a:extLst>
          </p:cNvPr>
          <p:cNvCxnSpPr>
            <a:cxnSpLocks/>
          </p:cNvCxnSpPr>
          <p:nvPr/>
        </p:nvCxnSpPr>
        <p:spPr>
          <a:xfrm flipH="1">
            <a:off x="4982754" y="5661772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C1F62F00-D321-4AF8-BEF0-BD6A70338F9B}"/>
              </a:ext>
            </a:extLst>
          </p:cNvPr>
          <p:cNvCxnSpPr>
            <a:cxnSpLocks/>
          </p:cNvCxnSpPr>
          <p:nvPr/>
        </p:nvCxnSpPr>
        <p:spPr>
          <a:xfrm>
            <a:off x="5349965" y="5665876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>
            <a:extLst>
              <a:ext uri="{FF2B5EF4-FFF2-40B4-BE49-F238E27FC236}">
                <a16:creationId xmlns:a16="http://schemas.microsoft.com/office/drawing/2014/main" id="{310C3274-4215-4939-8687-A58B6CB817DF}"/>
              </a:ext>
            </a:extLst>
          </p:cNvPr>
          <p:cNvCxnSpPr>
            <a:cxnSpLocks/>
          </p:cNvCxnSpPr>
          <p:nvPr/>
        </p:nvCxnSpPr>
        <p:spPr>
          <a:xfrm flipH="1">
            <a:off x="5989320" y="5649681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E1091D9-5E10-48D8-BFFE-FB5874F1CE8D}"/>
              </a:ext>
            </a:extLst>
          </p:cNvPr>
          <p:cNvCxnSpPr>
            <a:cxnSpLocks/>
          </p:cNvCxnSpPr>
          <p:nvPr/>
        </p:nvCxnSpPr>
        <p:spPr>
          <a:xfrm>
            <a:off x="6357793" y="5649681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4D1FE520-B707-46F3-8276-171BA01FEE71}"/>
              </a:ext>
            </a:extLst>
          </p:cNvPr>
          <p:cNvCxnSpPr>
            <a:cxnSpLocks/>
          </p:cNvCxnSpPr>
          <p:nvPr/>
        </p:nvCxnSpPr>
        <p:spPr>
          <a:xfrm>
            <a:off x="6357793" y="5668289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89AB2922-4E67-4EC6-8923-16575A00854C}"/>
              </a:ext>
            </a:extLst>
          </p:cNvPr>
          <p:cNvCxnSpPr/>
          <p:nvPr/>
        </p:nvCxnSpPr>
        <p:spPr>
          <a:xfrm>
            <a:off x="6366691" y="5668289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933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sk-SK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44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NEW-SET=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{}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{C}</a:t>
            </a: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144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NEW-SET=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{}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{C}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34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		H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SET={H0}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						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S2		S3		</a:t>
            </a:r>
            <a:r>
              <a:rPr lang="en-US" sz="18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		S5		S6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	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  NEW-SET={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	S3,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 HSET={H1,					H2}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S11		S12		S13		S14		S21		S22		S33	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NEW-SET={S12,			S14}	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NEW-SET=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{}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OPEN-SET={S12,			S14}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H2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{C}</a:t>
            </a: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S14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8F1884BA-333A-4841-95E3-E54C4ECCDC3D}"/>
              </a:ext>
            </a:extLst>
          </p:cNvPr>
          <p:cNvCxnSpPr/>
          <p:nvPr/>
        </p:nvCxnSpPr>
        <p:spPr>
          <a:xfrm flipH="1">
            <a:off x="4136571" y="1240971"/>
            <a:ext cx="2503715" cy="576943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C0C0E76B-6516-4B49-AC8F-00A951A0372B}"/>
              </a:ext>
            </a:extLst>
          </p:cNvPr>
          <p:cNvCxnSpPr/>
          <p:nvPr/>
        </p:nvCxnSpPr>
        <p:spPr>
          <a:xfrm flipH="1">
            <a:off x="5040086" y="1240971"/>
            <a:ext cx="1600200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1CDD8AD1-91B7-4DC4-97BC-755B05CA8D2E}"/>
              </a:ext>
            </a:extLst>
          </p:cNvPr>
          <p:cNvCxnSpPr/>
          <p:nvPr/>
        </p:nvCxnSpPr>
        <p:spPr>
          <a:xfrm flipH="1">
            <a:off x="5932714" y="1240971"/>
            <a:ext cx="707572" cy="55556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CAB8F33C-0FDD-4125-AC11-5850839B4725}"/>
              </a:ext>
            </a:extLst>
          </p:cNvPr>
          <p:cNvCxnSpPr/>
          <p:nvPr/>
        </p:nvCxnSpPr>
        <p:spPr>
          <a:xfrm>
            <a:off x="6640286" y="1240971"/>
            <a:ext cx="0" cy="555560"/>
          </a:xfrm>
          <a:prstGeom prst="line">
            <a:avLst/>
          </a:prstGeom>
          <a:ln w="38100">
            <a:solidFill>
              <a:srgbClr val="7E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>
            <a:extLst>
              <a:ext uri="{FF2B5EF4-FFF2-40B4-BE49-F238E27FC236}">
                <a16:creationId xmlns:a16="http://schemas.microsoft.com/office/drawing/2014/main" id="{5605FF25-AFD0-45D0-B0E7-D527E44A5B3D}"/>
              </a:ext>
            </a:extLst>
          </p:cNvPr>
          <p:cNvCxnSpPr/>
          <p:nvPr/>
        </p:nvCxnSpPr>
        <p:spPr>
          <a:xfrm>
            <a:off x="6640286" y="1240971"/>
            <a:ext cx="837474" cy="55556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544F86C0-A1C1-41C4-B2CA-6FB2163851E7}"/>
              </a:ext>
            </a:extLst>
          </p:cNvPr>
          <p:cNvCxnSpPr/>
          <p:nvPr/>
        </p:nvCxnSpPr>
        <p:spPr>
          <a:xfrm>
            <a:off x="6640286" y="1240971"/>
            <a:ext cx="1690914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1905039B-C26E-45D6-88EE-186A352BCEC0}"/>
              </a:ext>
            </a:extLst>
          </p:cNvPr>
          <p:cNvCxnSpPr>
            <a:cxnSpLocks/>
          </p:cNvCxnSpPr>
          <p:nvPr/>
        </p:nvCxnSpPr>
        <p:spPr>
          <a:xfrm>
            <a:off x="172720" y="297688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C454E5F8-9BCE-4277-8D27-408435B5DA24}"/>
              </a:ext>
            </a:extLst>
          </p:cNvPr>
          <p:cNvCxnSpPr>
            <a:cxnSpLocks/>
          </p:cNvCxnSpPr>
          <p:nvPr/>
        </p:nvCxnSpPr>
        <p:spPr>
          <a:xfrm flipH="1">
            <a:off x="2844800" y="3429000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8A3F84BF-DCC3-41F1-A394-74A89153E141}"/>
              </a:ext>
            </a:extLst>
          </p:cNvPr>
          <p:cNvCxnSpPr>
            <a:cxnSpLocks/>
          </p:cNvCxnSpPr>
          <p:nvPr/>
        </p:nvCxnSpPr>
        <p:spPr>
          <a:xfrm flipH="1">
            <a:off x="3738880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735BD758-36F5-4A08-87E0-23F456030F04}"/>
              </a:ext>
            </a:extLst>
          </p:cNvPr>
          <p:cNvCxnSpPr>
            <a:cxnSpLocks/>
          </p:cNvCxnSpPr>
          <p:nvPr/>
        </p:nvCxnSpPr>
        <p:spPr>
          <a:xfrm>
            <a:off x="4106091" y="3433104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A0384614-6A8B-4EAE-9320-B379DDD1C3BE}"/>
              </a:ext>
            </a:extLst>
          </p:cNvPr>
          <p:cNvCxnSpPr>
            <a:cxnSpLocks/>
          </p:cNvCxnSpPr>
          <p:nvPr/>
        </p:nvCxnSpPr>
        <p:spPr>
          <a:xfrm>
            <a:off x="4106091" y="3446079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67D9286-34DA-45FF-9222-9033B3BB3BAB}"/>
              </a:ext>
            </a:extLst>
          </p:cNvPr>
          <p:cNvCxnSpPr>
            <a:cxnSpLocks/>
          </p:cNvCxnSpPr>
          <p:nvPr/>
        </p:nvCxnSpPr>
        <p:spPr>
          <a:xfrm flipH="1">
            <a:off x="6333846" y="3429000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4E914D4F-50E9-4B05-A343-CACC7499B928}"/>
              </a:ext>
            </a:extLst>
          </p:cNvPr>
          <p:cNvCxnSpPr>
            <a:cxnSpLocks/>
          </p:cNvCxnSpPr>
          <p:nvPr/>
        </p:nvCxnSpPr>
        <p:spPr>
          <a:xfrm>
            <a:off x="6702319" y="3429000"/>
            <a:ext cx="460481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5B2AEAF4-3F1A-4942-A9A8-0955230B1A15}"/>
              </a:ext>
            </a:extLst>
          </p:cNvPr>
          <p:cNvCxnSpPr>
            <a:cxnSpLocks/>
          </p:cNvCxnSpPr>
          <p:nvPr/>
        </p:nvCxnSpPr>
        <p:spPr>
          <a:xfrm>
            <a:off x="6702319" y="3447608"/>
            <a:ext cx="1202161" cy="575414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5151120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5618246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5618246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5622350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5635325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8388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dokončenie		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sk-SK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1602378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2069504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2069504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2073608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2086583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6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Hľadanie logických konjunkcií - operátory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4463" y="1179549"/>
            <a:ext cx="8229600" cy="41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latin typeface="Arial" pitchFamily="34" charset="0"/>
                <a:cs typeface="Arial" pitchFamily="34" charset="0"/>
              </a:rPr>
              <a:t>Definícia pojmu / triedy 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má formu logickej konjunkcie podmienok</a:t>
            </a:r>
          </a:p>
          <a:p>
            <a:pPr marL="0" indent="0">
              <a:buNone/>
            </a:pPr>
            <a:endParaRPr lang="sk-SK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id="{4B83459A-2AFC-43EB-9F8E-5A7E30D6A045}"/>
              </a:ext>
            </a:extLst>
          </p:cNvPr>
          <p:cNvGrpSpPr>
            <a:grpSpLocks/>
          </p:cNvGrpSpPr>
          <p:nvPr/>
        </p:nvGrpSpPr>
        <p:grpSpPr bwMode="auto">
          <a:xfrm>
            <a:off x="374781" y="1630174"/>
            <a:ext cx="2519363" cy="385763"/>
            <a:chOff x="1066" y="1841"/>
            <a:chExt cx="1587" cy="318"/>
          </a:xfrm>
        </p:grpSpPr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EFB5ADC1-E2FB-41D0-BD51-9B33136F3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1842"/>
              <a:ext cx="1529" cy="279"/>
            </a:xfrm>
            <a:prstGeom prst="rect">
              <a:avLst/>
            </a:prstGeom>
            <a:noFill/>
            <a:ln w="9525">
              <a:solidFill>
                <a:srgbClr val="7E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sk-SK" altLang="sk-SK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obj</a:t>
              </a:r>
              <a:r>
                <a:rPr lang="sk-SK" altLang="sk-SK" sz="16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sk-SK" altLang="sk-SK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X,cervena,lopta</a:t>
              </a:r>
              <a:r>
                <a:rPr lang="sk-SK" altLang="sk-SK" sz="16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AC47E7-F9F1-452C-8E56-002EC5335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1841"/>
              <a:ext cx="1587" cy="318"/>
            </a:xfrm>
            <a:prstGeom prst="rect">
              <a:avLst/>
            </a:prstGeom>
            <a:noFill/>
            <a:ln w="38100">
              <a:solidFill>
                <a:srgbClr val="7E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2" name="Text Box 11">
            <a:extLst>
              <a:ext uri="{FF2B5EF4-FFF2-40B4-BE49-F238E27FC236}">
                <a16:creationId xmlns:a16="http://schemas.microsoft.com/office/drawing/2014/main" id="{25C59F6A-39FD-4FD6-A338-ACCC10B9A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994" y="1609317"/>
            <a:ext cx="46839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sz="160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FARBA=</a:t>
            </a:r>
            <a:r>
              <a:rPr lang="sk-SK" alt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cervena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&amp; TVAR=</a:t>
            </a:r>
            <a:r>
              <a:rPr lang="en-US" alt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lopta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160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Trieda1</a:t>
            </a:r>
          </a:p>
          <a:p>
            <a:endParaRPr lang="sk-SK" alt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altLang="sk-SK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VELKOST=mala </a:t>
            </a:r>
            <a:r>
              <a:rPr lang="en-US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&amp; TVAR=</a:t>
            </a:r>
            <a:r>
              <a:rPr lang="en-US" alt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lopta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sk-SK" altLang="sk-SK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Trieda 2</a:t>
            </a:r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D46DC25C-600C-465E-8F89-94B51FEBA8C1}"/>
              </a:ext>
            </a:extLst>
          </p:cNvPr>
          <p:cNvGrpSpPr>
            <a:grpSpLocks/>
          </p:cNvGrpSpPr>
          <p:nvPr/>
        </p:nvGrpSpPr>
        <p:grpSpPr bwMode="auto">
          <a:xfrm>
            <a:off x="377031" y="2075995"/>
            <a:ext cx="2519363" cy="357084"/>
            <a:chOff x="1066" y="2750"/>
            <a:chExt cx="1496" cy="272"/>
          </a:xfrm>
        </p:grpSpPr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77593104-281D-49E1-9909-059DAD7CD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750"/>
              <a:ext cx="1030" cy="201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sk-SK" sz="1600" dirty="0">
                  <a:latin typeface="Arial" panose="020B0604020202020204" pitchFamily="34" charset="0"/>
                  <a:cs typeface="Arial" panose="020B0604020202020204" pitchFamily="34" charset="0"/>
                </a:rPr>
                <a:t>obj</a:t>
              </a:r>
              <a:r>
                <a:rPr lang="sk-SK" altLang="sk-SK" sz="16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sk-SK" altLang="sk-SK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mala,X,lopta</a:t>
              </a:r>
              <a:r>
                <a:rPr lang="sk-SK" altLang="sk-SK" sz="160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30624CEF-999B-462B-9EC3-483CB22D7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750"/>
              <a:ext cx="1496" cy="272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7" name="BlokTextu 16">
            <a:extLst>
              <a:ext uri="{FF2B5EF4-FFF2-40B4-BE49-F238E27FC236}">
                <a16:creationId xmlns:a16="http://schemas.microsoft.com/office/drawing/2014/main" id="{EBE297FB-AA58-419C-970B-1039326C2A99}"/>
              </a:ext>
            </a:extLst>
          </p:cNvPr>
          <p:cNvSpPr txBox="1"/>
          <p:nvPr/>
        </p:nvSpPr>
        <p:spPr>
          <a:xfrm>
            <a:off x="254463" y="2640604"/>
            <a:ext cx="80205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sk-SK" altLang="sk-SK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Operátory zovšeobecnenia (špecifikácie):</a:t>
            </a:r>
          </a:p>
          <a:p>
            <a:pPr eaLnBrk="1" hangingPunct="1"/>
            <a:endParaRPr lang="sk-SK" altLang="sk-SK" sz="20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r>
              <a:rPr lang="sk-SK" altLang="sk-SK" baseline="0" dirty="0">
                <a:latin typeface="Arial" panose="020B0604020202020204" pitchFamily="34" charset="0"/>
                <a:cs typeface="Arial" panose="020B0604020202020204" pitchFamily="34" charset="0"/>
              </a:rPr>
              <a:t>nahradenie konštanty premennou (nahradenie premennej konštantou)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r>
              <a:rPr lang="sk-SK" altLang="sk-SK" baseline="0" dirty="0">
                <a:latin typeface="Arial" panose="020B0604020202020204" pitchFamily="34" charset="0"/>
                <a:cs typeface="Arial" panose="020B0604020202020204" pitchFamily="34" charset="0"/>
              </a:rPr>
              <a:t>vypustenie podmienky z konjunkcie (pridanie podmienky do konjunkcie)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r>
              <a:rPr lang="sk-SK" altLang="sk-SK" baseline="0" dirty="0">
                <a:latin typeface="Arial" panose="020B0604020202020204" pitchFamily="34" charset="0"/>
                <a:cs typeface="Arial" panose="020B0604020202020204" pitchFamily="34" charset="0"/>
              </a:rPr>
              <a:t>pridanie disjunkcie do výrazu (vypustenie disjunkcie)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r>
              <a:rPr lang="sk-SK" altLang="sk-SK" baseline="0" dirty="0">
                <a:latin typeface="Arial" panose="020B0604020202020204" pitchFamily="34" charset="0"/>
                <a:cs typeface="Arial" panose="020B0604020202020204" pitchFamily="34" charset="0"/>
              </a:rPr>
              <a:t>nahradenie vlastnosti jej rodičom v hierarchii tried (a naopak)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</a:pPr>
            <a:endParaRPr lang="sk-SK" altLang="sk-SK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aseline="0" dirty="0">
              <a:solidFill>
                <a:schemeClr val="folHlink"/>
              </a:solidFill>
            </a:endParaRPr>
          </a:p>
        </p:txBody>
      </p:sp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AC3C3E14-569D-4848-AFE8-6FE83D4FD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989429"/>
              </p:ext>
            </p:extLst>
          </p:nvPr>
        </p:nvGraphicFramePr>
        <p:xfrm>
          <a:off x="242888" y="3605550"/>
          <a:ext cx="52562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2565400" imgH="203200" progId="Equation.3">
                  <p:embed/>
                </p:oleObj>
              </mc:Choice>
              <mc:Fallback>
                <p:oleObj name="Rovnica" r:id="rId2" imgW="2565400" imgH="203200" progId="Equation.3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605550"/>
                        <a:ext cx="525621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>
            <a:extLst>
              <a:ext uri="{FF2B5EF4-FFF2-40B4-BE49-F238E27FC236}">
                <a16:creationId xmlns:a16="http://schemas.microsoft.com/office/drawing/2014/main" id="{DA97B2FF-6347-46A1-ADDD-18E8699D7B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122657"/>
              </p:ext>
            </p:extLst>
          </p:nvPr>
        </p:nvGraphicFramePr>
        <p:xfrm>
          <a:off x="242888" y="4441525"/>
          <a:ext cx="66960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3225800" imgH="203200" progId="Equation.3">
                  <p:embed/>
                </p:oleObj>
              </mc:Choice>
              <mc:Fallback>
                <p:oleObj name="Rovnica" r:id="rId4" imgW="3225800" imgH="2032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441525"/>
                        <a:ext cx="66960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>
            <a:extLst>
              <a:ext uri="{FF2B5EF4-FFF2-40B4-BE49-F238E27FC236}">
                <a16:creationId xmlns:a16="http://schemas.microsoft.com/office/drawing/2014/main" id="{181338DB-B27A-4FE6-A4B4-A60C441446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43893"/>
              </p:ext>
            </p:extLst>
          </p:nvPr>
        </p:nvGraphicFramePr>
        <p:xfrm>
          <a:off x="242888" y="5263942"/>
          <a:ext cx="850752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4889500" imgH="203200" progId="Equation.3">
                  <p:embed/>
                </p:oleObj>
              </mc:Choice>
              <mc:Fallback>
                <p:oleObj name="Rovnica" r:id="rId6" imgW="4889500" imgH="203200" progId="Equation.3">
                  <p:embed/>
                  <p:pic>
                    <p:nvPicPr>
                      <p:cNvPr id="102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5263942"/>
                        <a:ext cx="8507527" cy="360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extLst>
              <a:ext uri="{FF2B5EF4-FFF2-40B4-BE49-F238E27FC236}">
                <a16:creationId xmlns:a16="http://schemas.microsoft.com/office/drawing/2014/main" id="{70CB4014-BCBC-4231-A353-89122E3A4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1361"/>
              </p:ext>
            </p:extLst>
          </p:nvPr>
        </p:nvGraphicFramePr>
        <p:xfrm>
          <a:off x="179388" y="6057885"/>
          <a:ext cx="6121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3162300" imgH="203200" progId="Equation.3">
                  <p:embed/>
                </p:oleObj>
              </mc:Choice>
              <mc:Fallback>
                <p:oleObj name="Rovnica" r:id="rId8" imgW="3162300" imgH="203200" progId="Equation.3">
                  <p:embed/>
                  <p:pic>
                    <p:nvPicPr>
                      <p:cNvPr id="10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057885"/>
                        <a:ext cx="61214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077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dokončenie		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sk-SK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141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)&lt;Score(C)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1602378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2069504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2069504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2073608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2086583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858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dokončenie		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sk-SK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141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)&lt;Score(C)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143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)&gt;Score(C)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1602378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2069504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2069504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2073608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2086583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944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dokončenie		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sk-SK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141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)&lt;Score(C)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143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)&gt;Score(C)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k-SK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1602378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2069504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2069504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2073608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2086583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615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baseline="0" dirty="0"/>
              <a:t>Algoritmus </a:t>
            </a:r>
            <a:r>
              <a:rPr lang="sk-SK" altLang="sk-SK" sz="2400" b="1" dirty="0"/>
              <a:t>H</a:t>
            </a:r>
            <a:r>
              <a:rPr lang="sk-SK" altLang="sk-SK" sz="2400" b="1" baseline="0" dirty="0"/>
              <a:t>GS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A22BD48-EE86-4B6C-8CCE-13BEAC8B8225}"/>
              </a:ext>
            </a:extLst>
          </p:cNvPr>
          <p:cNvSpPr txBox="1"/>
          <p:nvPr/>
        </p:nvSpPr>
        <p:spPr>
          <a:xfrm>
            <a:off x="61337" y="919368"/>
            <a:ext cx="902132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latin typeface="Arial" pitchFamily="34" charset="0"/>
                <a:cs typeface="Arial" pitchFamily="34" charset="0"/>
              </a:rPr>
              <a:t>Zjednodušená Ilustrácia činnosti - 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2. SCENÁR 	dokončenie		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sk-SK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S141	S142	S143	S144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Score(S)&gt;Score(H)</a:t>
            </a:r>
            <a:r>
              <a:rPr lang="en-US" b="1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NEW-SET={S1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OPEN-SET={S1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,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141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)&lt;Score(C)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CLOSED-SET=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Score(S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143</a:t>
            </a:r>
            <a:r>
              <a:rPr lang="en-US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)&gt;Score(C)</a:t>
            </a:r>
            <a:r>
              <a:rPr lang="sk-SK" dirty="0">
                <a:solidFill>
                  <a:srgbClr val="365394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OPEN-SET={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		S14</a:t>
            </a:r>
            <a:r>
              <a:rPr lang="sk-SK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BS=2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			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OPEN-SET={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k-SK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Rekurzívne volanie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	  			  HSET={</a:t>
            </a:r>
            <a:r>
              <a:rPr lang="en-US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}		</a:t>
            </a: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  <a:p>
            <a:endParaRPr lang="sk-SK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					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	S14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	S143</a:t>
            </a:r>
            <a:r>
              <a:rPr lang="sk-SK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endParaRPr lang="sk-SK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7E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AB4A92B7-A6A7-484E-8B93-9702ACF0481B}"/>
              </a:ext>
            </a:extLst>
          </p:cNvPr>
          <p:cNvCxnSpPr>
            <a:cxnSpLocks/>
          </p:cNvCxnSpPr>
          <p:nvPr/>
        </p:nvCxnSpPr>
        <p:spPr>
          <a:xfrm>
            <a:off x="172720" y="1602378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nica 27">
            <a:extLst>
              <a:ext uri="{FF2B5EF4-FFF2-40B4-BE49-F238E27FC236}">
                <a16:creationId xmlns:a16="http://schemas.microsoft.com/office/drawing/2014/main" id="{D848143B-BD6E-4DD1-9C03-948D23D63368}"/>
              </a:ext>
            </a:extLst>
          </p:cNvPr>
          <p:cNvCxnSpPr>
            <a:cxnSpLocks/>
          </p:cNvCxnSpPr>
          <p:nvPr/>
        </p:nvCxnSpPr>
        <p:spPr>
          <a:xfrm flipH="1">
            <a:off x="3784600" y="2069504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7330C8B8-892B-4EA3-9E13-5C9DCA46DDFD}"/>
              </a:ext>
            </a:extLst>
          </p:cNvPr>
          <p:cNvCxnSpPr>
            <a:cxnSpLocks/>
          </p:cNvCxnSpPr>
          <p:nvPr/>
        </p:nvCxnSpPr>
        <p:spPr>
          <a:xfrm flipH="1">
            <a:off x="4678680" y="2069504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E829D22-5DB8-45BF-AA74-ADEFFC90831A}"/>
              </a:ext>
            </a:extLst>
          </p:cNvPr>
          <p:cNvCxnSpPr>
            <a:cxnSpLocks/>
          </p:cNvCxnSpPr>
          <p:nvPr/>
        </p:nvCxnSpPr>
        <p:spPr>
          <a:xfrm>
            <a:off x="5045891" y="2073608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F2BCCA24-F71F-4277-8ACD-536ED2E8F780}"/>
              </a:ext>
            </a:extLst>
          </p:cNvPr>
          <p:cNvCxnSpPr>
            <a:cxnSpLocks/>
          </p:cNvCxnSpPr>
          <p:nvPr/>
        </p:nvCxnSpPr>
        <p:spPr>
          <a:xfrm>
            <a:off x="5045891" y="2086583"/>
            <a:ext cx="1065349" cy="576943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AB7A6F0B-2360-4D58-B320-AD958617802B}"/>
              </a:ext>
            </a:extLst>
          </p:cNvPr>
          <p:cNvCxnSpPr>
            <a:cxnSpLocks/>
          </p:cNvCxnSpPr>
          <p:nvPr/>
        </p:nvCxnSpPr>
        <p:spPr>
          <a:xfrm>
            <a:off x="172720" y="4911637"/>
            <a:ext cx="8615680" cy="0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C3F8ED8C-6EDA-467A-913E-BF2F80D6EF68}"/>
              </a:ext>
            </a:extLst>
          </p:cNvPr>
          <p:cNvCxnSpPr>
            <a:cxnSpLocks/>
          </p:cNvCxnSpPr>
          <p:nvPr/>
        </p:nvCxnSpPr>
        <p:spPr>
          <a:xfrm flipH="1">
            <a:off x="3937000" y="5323006"/>
            <a:ext cx="126129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952DDA1C-8D64-4A0E-B1EF-C3B3A635B25F}"/>
              </a:ext>
            </a:extLst>
          </p:cNvPr>
          <p:cNvCxnSpPr>
            <a:cxnSpLocks/>
          </p:cNvCxnSpPr>
          <p:nvPr/>
        </p:nvCxnSpPr>
        <p:spPr>
          <a:xfrm flipH="1">
            <a:off x="4831080" y="5323006"/>
            <a:ext cx="377371" cy="553720"/>
          </a:xfrm>
          <a:prstGeom prst="line">
            <a:avLst/>
          </a:prstGeom>
          <a:ln w="38100"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316A645C-0372-4068-8471-97B37C67E2B5}"/>
              </a:ext>
            </a:extLst>
          </p:cNvPr>
          <p:cNvCxnSpPr>
            <a:cxnSpLocks/>
          </p:cNvCxnSpPr>
          <p:nvPr/>
        </p:nvCxnSpPr>
        <p:spPr>
          <a:xfrm>
            <a:off x="5198291" y="5327110"/>
            <a:ext cx="374469" cy="5496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34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Indukcia disjunktívneho pravidla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62436"/>
            <a:ext cx="9100893" cy="548186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Hľadáme definíciu pojmu (</a:t>
            </a:r>
            <a:r>
              <a:rPr lang="sk-SK" sz="2000" dirty="0">
                <a:solidFill>
                  <a:srgbClr val="7E0000"/>
                </a:solidFill>
              </a:rPr>
              <a:t>Triedy</a:t>
            </a:r>
            <a:r>
              <a:rPr lang="sk-SK" sz="2000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) pomocou </a:t>
            </a:r>
            <a:r>
              <a:rPr lang="sk-SK" sz="20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disjunkcie konjunkcií – DNF: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Priamo algoritmom (AQ11)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000" dirty="0"/>
              <a:t>Nepriamo - použitím niektorého algoritmu na indukciu konjunkcií (NSC)</a:t>
            </a: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2000" dirty="0"/>
              <a:t>Nepriamo – transformáciou i inej reprezentácie (rozhodovacie stromy)</a:t>
            </a: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chemeClr val="accent5">
                    <a:lumMod val="75000"/>
                  </a:schemeClr>
                </a:solidFill>
              </a:rPr>
              <a:t>Princíp „rozdeľuj a panuj“ je základom 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NSC</a:t>
            </a:r>
            <a:r>
              <a:rPr lang="sk-SK" sz="2000" dirty="0">
                <a:solidFill>
                  <a:schemeClr val="accent5">
                    <a:lumMod val="75000"/>
                  </a:schemeClr>
                </a:solidFill>
              </a:rPr>
              <a:t> aj </a:t>
            </a:r>
            <a:r>
              <a:rPr lang="sk-SK" sz="2000" b="1" dirty="0">
                <a:solidFill>
                  <a:schemeClr val="accent5">
                    <a:lumMod val="75000"/>
                  </a:schemeClr>
                </a:solidFill>
              </a:rPr>
              <a:t>AQ11</a:t>
            </a:r>
            <a:r>
              <a:rPr lang="sk-SK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Tieto algoritmy lepšie zvládajú domény obsahujúce šum</a:t>
            </a:r>
            <a:endParaRPr lang="sk-SK" sz="2000" dirty="0">
              <a:solidFill>
                <a:srgbClr val="666699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 err="1"/>
              <a:t>Multitriedna</a:t>
            </a:r>
            <a:r>
              <a:rPr lang="sk-SK" sz="2000" dirty="0"/>
              <a:t> indukcia definícií N tried -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algoritmus sa musí </a:t>
            </a:r>
            <a:r>
              <a:rPr lang="sk-SK" sz="2000" dirty="0"/>
              <a:t>N krát vyvolať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1" dirty="0">
                <a:latin typeface="Arial" pitchFamily="34" charset="0"/>
                <a:cs typeface="Arial" pitchFamily="34" charset="0"/>
              </a:rPr>
              <a:t>Reprezentácia NDF:</a:t>
            </a:r>
          </a:p>
          <a:p>
            <a:pPr marL="0" indent="0">
              <a:buNone/>
            </a:pPr>
            <a:r>
              <a:rPr lang="sk-SK" altLang="en-US" sz="2000" b="1" baseline="0" dirty="0"/>
              <a:t>		IF</a:t>
            </a:r>
            <a:r>
              <a:rPr lang="sk-SK" altLang="en-US" sz="2000" baseline="0" dirty="0"/>
              <a:t>	konjunkcia</a:t>
            </a:r>
            <a:r>
              <a:rPr lang="en-US" altLang="en-US" sz="2000" baseline="0" dirty="0"/>
              <a:t>_</a:t>
            </a:r>
            <a:r>
              <a:rPr lang="sk-SK" altLang="en-US" sz="2000" baseline="0" dirty="0"/>
              <a:t>1 v konjunkcia</a:t>
            </a:r>
            <a:r>
              <a:rPr lang="en-US" altLang="en-US" sz="2000" baseline="0" dirty="0"/>
              <a:t>_</a:t>
            </a:r>
            <a:r>
              <a:rPr lang="sk-SK" altLang="en-US" sz="2000" baseline="0" dirty="0"/>
              <a:t>2 v ... v </a:t>
            </a:r>
            <a:r>
              <a:rPr lang="sk-SK" altLang="en-US" sz="2000" baseline="0" dirty="0" err="1"/>
              <a:t>Konjunkcia_K</a:t>
            </a:r>
            <a:r>
              <a:rPr lang="sk-SK" altLang="en-US" sz="2000" baseline="0" dirty="0"/>
              <a:t>	</a:t>
            </a:r>
            <a:r>
              <a:rPr lang="sk-SK" altLang="en-US" sz="2000" b="1" baseline="0" dirty="0"/>
              <a:t>THEN	</a:t>
            </a:r>
            <a:r>
              <a:rPr lang="sk-SK" altLang="en-US" sz="2000" baseline="0" dirty="0"/>
              <a:t>T1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en-US" sz="2000" dirty="0"/>
              <a:t>DNF môžeme nahradiť </a:t>
            </a:r>
            <a:r>
              <a:rPr lang="sk-SK" altLang="en-US" sz="2000" dirty="0" err="1"/>
              <a:t>sadou</a:t>
            </a:r>
            <a:r>
              <a:rPr lang="sk-SK" altLang="en-US" sz="2000" dirty="0"/>
              <a:t> </a:t>
            </a:r>
            <a:r>
              <a:rPr lang="sk-SK" altLang="en-US" sz="2000" dirty="0" err="1"/>
              <a:t>konjunktívnych</a:t>
            </a:r>
            <a:r>
              <a:rPr lang="sk-SK" altLang="en-US" sz="2000" dirty="0"/>
              <a:t> pravidiel:</a:t>
            </a:r>
          </a:p>
          <a:p>
            <a:pPr marL="0" indent="0" eaLnBrk="1" hangingPunct="1">
              <a:buNone/>
            </a:pPr>
            <a:r>
              <a:rPr lang="sk-SK" altLang="en-US" sz="2000" baseline="0" dirty="0"/>
              <a:t>		</a:t>
            </a:r>
            <a:r>
              <a:rPr lang="sk-SK" altLang="en-US" sz="2000" b="1" baseline="0" dirty="0"/>
              <a:t>IF</a:t>
            </a:r>
            <a:r>
              <a:rPr lang="sk-SK" altLang="en-US" sz="2000" baseline="0" dirty="0"/>
              <a:t>	konjunkcia</a:t>
            </a:r>
            <a:r>
              <a:rPr lang="en-US" altLang="en-US" sz="2000" baseline="0" dirty="0"/>
              <a:t>_</a:t>
            </a:r>
            <a:r>
              <a:rPr lang="sk-SK" altLang="en-US" sz="2000" baseline="0" dirty="0"/>
              <a:t>1		</a:t>
            </a:r>
            <a:r>
              <a:rPr lang="sk-SK" altLang="en-US" sz="2000" b="1" baseline="0" dirty="0"/>
              <a:t>THEN</a:t>
            </a:r>
            <a:r>
              <a:rPr lang="sk-SK" altLang="en-US" sz="2000" b="1" dirty="0"/>
              <a:t>	</a:t>
            </a:r>
            <a:r>
              <a:rPr lang="sk-SK" altLang="en-US" sz="2000" baseline="0" dirty="0"/>
              <a:t>T1</a:t>
            </a:r>
          </a:p>
          <a:p>
            <a:pPr marL="0" indent="0" eaLnBrk="1" hangingPunct="1">
              <a:buNone/>
            </a:pPr>
            <a:r>
              <a:rPr lang="sk-SK" altLang="en-US" sz="2000" baseline="0" dirty="0"/>
              <a:t>		</a:t>
            </a:r>
            <a:r>
              <a:rPr lang="sk-SK" altLang="en-US" sz="2000" b="1" baseline="0" dirty="0"/>
              <a:t>IF</a:t>
            </a:r>
            <a:r>
              <a:rPr lang="sk-SK" altLang="en-US" sz="2000" baseline="0" dirty="0"/>
              <a:t>	konjunkcia</a:t>
            </a:r>
            <a:r>
              <a:rPr lang="en-US" altLang="en-US" sz="2000" baseline="0" dirty="0"/>
              <a:t>_</a:t>
            </a:r>
            <a:r>
              <a:rPr lang="sk-SK" altLang="en-US" sz="2000" baseline="0" dirty="0"/>
              <a:t>2		</a:t>
            </a:r>
            <a:r>
              <a:rPr lang="sk-SK" altLang="en-US" sz="2000" b="1" baseline="0" dirty="0"/>
              <a:t>THEN	</a:t>
            </a:r>
            <a:r>
              <a:rPr lang="sk-SK" altLang="en-US" sz="2000" baseline="0" dirty="0"/>
              <a:t>T1</a:t>
            </a:r>
          </a:p>
          <a:p>
            <a:pPr marL="0" indent="0" eaLnBrk="1" hangingPunct="1">
              <a:buNone/>
            </a:pPr>
            <a:r>
              <a:rPr lang="sk-SK" altLang="en-US" sz="2000" baseline="0" dirty="0"/>
              <a:t>				</a:t>
            </a:r>
            <a:r>
              <a:rPr lang="sk-SK" altLang="en-US" sz="2000" b="1" baseline="0" dirty="0"/>
              <a:t>. . .</a:t>
            </a:r>
          </a:p>
          <a:p>
            <a:pPr marL="0" indent="0" eaLnBrk="1" hangingPunct="1">
              <a:buNone/>
            </a:pPr>
            <a:r>
              <a:rPr lang="sk-SK" altLang="en-US" sz="2000" baseline="0" dirty="0"/>
              <a:t>		</a:t>
            </a:r>
            <a:r>
              <a:rPr lang="sk-SK" altLang="en-US" sz="2000" b="1" baseline="0" dirty="0"/>
              <a:t>IF</a:t>
            </a:r>
            <a:r>
              <a:rPr lang="sk-SK" altLang="en-US" sz="2000" baseline="0" dirty="0"/>
              <a:t>	konjunkcia</a:t>
            </a:r>
            <a:r>
              <a:rPr lang="en-US" altLang="en-US" sz="2000" baseline="0" dirty="0"/>
              <a:t>_</a:t>
            </a:r>
            <a:r>
              <a:rPr lang="sk-SK" altLang="en-US" sz="2000" dirty="0"/>
              <a:t>K</a:t>
            </a:r>
            <a:r>
              <a:rPr lang="sk-SK" altLang="en-US" sz="2000" baseline="0" dirty="0"/>
              <a:t>	</a:t>
            </a:r>
            <a:r>
              <a:rPr lang="en-US" altLang="en-US" sz="2000" baseline="0" dirty="0"/>
              <a:t>	</a:t>
            </a:r>
            <a:r>
              <a:rPr lang="sk-SK" altLang="en-US" sz="2000" b="1" baseline="0" dirty="0"/>
              <a:t>THEN	</a:t>
            </a:r>
            <a:r>
              <a:rPr lang="sk-SK" altLang="en-US" sz="2000" baseline="0" dirty="0"/>
              <a:t>T</a:t>
            </a:r>
            <a:r>
              <a:rPr lang="en-US" altLang="en-US" sz="2000" baseline="0" dirty="0"/>
              <a:t>1</a:t>
            </a:r>
            <a:endParaRPr lang="sk-SK" altLang="en-US" sz="2000" baseline="0" dirty="0"/>
          </a:p>
          <a:p>
            <a:pPr>
              <a:buFont typeface="Courier New" panose="02070309020205020404" pitchFamily="49" charset="0"/>
              <a:buChar char="o"/>
            </a:pP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945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</a:t>
            </a:r>
            <a:r>
              <a:rPr lang="sk-SK" sz="24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NSC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sk-SK" sz="2400" b="1" baseline="0" dirty="0" err="1">
                <a:solidFill>
                  <a:srgbClr val="7E0000"/>
                </a:solidFill>
              </a:rPr>
              <a:t>N</a:t>
            </a:r>
            <a:r>
              <a:rPr lang="sk-SK" sz="2400" baseline="0" dirty="0" err="1"/>
              <a:t>onincremental</a:t>
            </a:r>
            <a:r>
              <a:rPr lang="sk-SK" sz="2400" baseline="0" dirty="0"/>
              <a:t> </a:t>
            </a:r>
            <a:r>
              <a:rPr lang="sk-SK" sz="2400" b="1" baseline="0" dirty="0" err="1">
                <a:solidFill>
                  <a:srgbClr val="7E0000"/>
                </a:solidFill>
              </a:rPr>
              <a:t>S</a:t>
            </a:r>
            <a:r>
              <a:rPr lang="sk-SK" sz="2400" baseline="0" dirty="0" err="1"/>
              <a:t>eparate</a:t>
            </a:r>
            <a:r>
              <a:rPr lang="sk-SK" sz="2400" baseline="0" dirty="0"/>
              <a:t> and </a:t>
            </a:r>
            <a:r>
              <a:rPr lang="sk-SK" sz="2400" b="1" baseline="0" dirty="0" err="1">
                <a:solidFill>
                  <a:srgbClr val="7E0000"/>
                </a:solidFill>
              </a:rPr>
              <a:t>C</a:t>
            </a:r>
            <a:r>
              <a:rPr lang="sk-SK" sz="2400" baseline="0" dirty="0" err="1"/>
              <a:t>onquer</a:t>
            </a:r>
            <a:r>
              <a:rPr lang="sk-SK" sz="2400" baseline="0" dirty="0"/>
              <a:t> 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0050" y="1084742"/>
            <a:ext cx="8343900" cy="5481862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sk-SK" altLang="en-US" sz="2000" b="1" baseline="0" dirty="0"/>
          </a:p>
          <a:p>
            <a:pPr marL="0" indent="0" eaLnBrk="1" hangingPunct="1">
              <a:buNone/>
            </a:pPr>
            <a:r>
              <a:rPr lang="sk-SK" altLang="en-US" sz="2000" i="1" dirty="0"/>
              <a:t>Vstupy:	</a:t>
            </a:r>
            <a:r>
              <a:rPr lang="sk-SK" altLang="en-US" sz="2000" b="1" i="1" dirty="0"/>
              <a:t>PSET</a:t>
            </a:r>
            <a:r>
              <a:rPr lang="sk-SK" altLang="en-US" sz="2000" i="1" dirty="0"/>
              <a:t>...množina pozitívnych </a:t>
            </a:r>
            <a:r>
              <a:rPr lang="sk-SK" altLang="en-US" sz="2000" i="1" dirty="0" err="1"/>
              <a:t>trénovacích</a:t>
            </a:r>
            <a:r>
              <a:rPr lang="sk-SK" altLang="en-US" sz="2000" i="1" dirty="0"/>
              <a:t> príkladov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i="1" dirty="0"/>
              <a:t>		</a:t>
            </a:r>
            <a:r>
              <a:rPr lang="sk-SK" altLang="en-US" sz="2000" b="1" i="1" dirty="0"/>
              <a:t>NSET</a:t>
            </a:r>
            <a:r>
              <a:rPr lang="sk-SK" altLang="en-US" sz="2000" i="1" dirty="0"/>
              <a:t>...množina negatívnych </a:t>
            </a:r>
            <a:r>
              <a:rPr lang="sk-SK" altLang="en-US" sz="2000" i="1" dirty="0" err="1"/>
              <a:t>trénovacích</a:t>
            </a:r>
            <a:r>
              <a:rPr lang="sk-SK" altLang="en-US" sz="2000" i="1" dirty="0"/>
              <a:t> príkladov	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i="1" dirty="0"/>
              <a:t>Výstup:	</a:t>
            </a:r>
            <a:r>
              <a:rPr lang="sk-SK" altLang="en-US" sz="2000" b="1" i="1" dirty="0"/>
              <a:t>DNF</a:t>
            </a:r>
            <a:r>
              <a:rPr lang="sk-SK" altLang="en-US" sz="2000" i="1" dirty="0"/>
              <a:t>.....disjunkcia </a:t>
            </a:r>
            <a:r>
              <a:rPr lang="sk-SK" altLang="en-US" sz="2000" i="1" dirty="0" err="1"/>
              <a:t>konjunktívnych</a:t>
            </a:r>
            <a:r>
              <a:rPr lang="sk-SK" altLang="en-US" sz="2000" i="1" dirty="0"/>
              <a:t> popisov jednotlivých oblastí.</a:t>
            </a:r>
            <a:endParaRPr lang="cs-CZ" altLang="en-US" sz="2000" dirty="0"/>
          </a:p>
          <a:p>
            <a:pPr marL="0" indent="0" eaLnBrk="1" hangingPunct="1">
              <a:buNone/>
            </a:pPr>
            <a:endParaRPr lang="sk-SK" altLang="en-US" sz="2000" i="1" dirty="0"/>
          </a:p>
          <a:p>
            <a:pPr marL="0" indent="0" eaLnBrk="1" hangingPunct="1">
              <a:buNone/>
            </a:pPr>
            <a:r>
              <a:rPr lang="sk-SK" altLang="en-US" sz="2000" i="1" dirty="0"/>
              <a:t>Volanie na najvyššej úrovni:	</a:t>
            </a:r>
            <a:r>
              <a:rPr lang="sk-SK" altLang="en-US" sz="2000" b="1" i="1" dirty="0"/>
              <a:t>NSC(PSET,NSET,{})</a:t>
            </a:r>
            <a:endParaRPr lang="cs-CZ" altLang="en-US" sz="2000" dirty="0"/>
          </a:p>
          <a:p>
            <a:pPr eaLnBrk="1" hangingPunct="1"/>
            <a:endParaRPr lang="en-US" altLang="en-US" sz="2000" i="1" dirty="0"/>
          </a:p>
          <a:p>
            <a:pPr marL="0" indent="0" eaLnBrk="1" hangingPunct="1">
              <a:buNone/>
            </a:pPr>
            <a:r>
              <a:rPr lang="sk-SK" altLang="en-US" sz="2000" i="1" dirty="0"/>
              <a:t>Procedúra:	</a:t>
            </a:r>
            <a:r>
              <a:rPr lang="sk-SK" altLang="en-US" sz="2000" b="1" i="1" dirty="0"/>
              <a:t>NSC(PSET,NSET,DNF)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b="1" i="1" dirty="0" err="1"/>
              <a:t>if</a:t>
            </a:r>
            <a:r>
              <a:rPr lang="sk-SK" altLang="en-US" sz="2000" b="1" i="1" dirty="0"/>
              <a:t>	PSET={}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b="1" i="1" dirty="0" err="1"/>
              <a:t>then</a:t>
            </a:r>
            <a:r>
              <a:rPr lang="sk-SK" altLang="en-US" sz="2000" i="1" dirty="0"/>
              <a:t>	vráť	 </a:t>
            </a:r>
            <a:r>
              <a:rPr lang="sk-SK" altLang="en-US" sz="2000" b="1" i="1" dirty="0"/>
              <a:t>DNF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b="1" i="1" dirty="0" err="1"/>
              <a:t>else</a:t>
            </a:r>
            <a:r>
              <a:rPr lang="sk-SK" altLang="en-US" sz="2000" b="1" i="1" dirty="0"/>
              <a:t>	</a:t>
            </a:r>
            <a:r>
              <a:rPr lang="sk-SK" altLang="en-US" sz="2000" i="1" dirty="0">
                <a:solidFill>
                  <a:srgbClr val="7E0000"/>
                </a:solidFill>
              </a:rPr>
              <a:t>volaj podprogram, ktorý nájde popis </a:t>
            </a:r>
            <a:r>
              <a:rPr lang="sk-SK" altLang="en-US" sz="2000" b="1" i="1" dirty="0">
                <a:solidFill>
                  <a:srgbClr val="7E0000"/>
                </a:solidFill>
              </a:rPr>
              <a:t>D</a:t>
            </a:r>
            <a:r>
              <a:rPr lang="sk-SK" altLang="en-US" sz="2000" i="1" dirty="0">
                <a:solidFill>
                  <a:srgbClr val="7E0000"/>
                </a:solidFill>
              </a:rPr>
              <a:t> jednotlivej oblasti 				pokrývajúcej niektoré príklady (nie všetky) z </a:t>
            </a:r>
            <a:r>
              <a:rPr lang="sk-SK" altLang="en-US" sz="2000" b="1" i="1" dirty="0">
                <a:solidFill>
                  <a:srgbClr val="7E0000"/>
                </a:solidFill>
              </a:rPr>
              <a:t>PSET 						</a:t>
            </a:r>
            <a:r>
              <a:rPr lang="sk-SK" altLang="en-US" sz="2000" i="1" dirty="0">
                <a:solidFill>
                  <a:srgbClr val="7E0000"/>
                </a:solidFill>
              </a:rPr>
              <a:t>a nepokrývajúcej žiadne príklady z </a:t>
            </a:r>
            <a:r>
              <a:rPr lang="sk-SK" altLang="en-US" sz="2000" b="1" i="1" dirty="0">
                <a:solidFill>
                  <a:srgbClr val="7E0000"/>
                </a:solidFill>
              </a:rPr>
              <a:t>NSET</a:t>
            </a:r>
            <a:endParaRPr lang="cs-CZ" altLang="en-US" sz="200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</a:pPr>
            <a:r>
              <a:rPr lang="sk-SK" altLang="en-US" sz="2000" i="1" dirty="0"/>
              <a:t>pridaj popis </a:t>
            </a:r>
            <a:r>
              <a:rPr lang="sk-SK" altLang="en-US" sz="2000" b="1" i="1" dirty="0"/>
              <a:t>D</a:t>
            </a:r>
            <a:r>
              <a:rPr lang="sk-SK" altLang="en-US" sz="2000" i="1" dirty="0"/>
              <a:t> do </a:t>
            </a:r>
            <a:r>
              <a:rPr lang="sk-SK" altLang="en-US" sz="2000" b="1" i="1" dirty="0"/>
              <a:t>DNF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i="1" dirty="0"/>
              <a:t>z </a:t>
            </a:r>
            <a:r>
              <a:rPr lang="sk-SK" altLang="en-US" sz="2000" b="1" i="1" dirty="0"/>
              <a:t>PSET</a:t>
            </a:r>
            <a:r>
              <a:rPr lang="sk-SK" altLang="en-US" sz="2000" i="1" dirty="0"/>
              <a:t> vymaž príklady pokryté </a:t>
            </a:r>
            <a:r>
              <a:rPr lang="sk-SK" altLang="en-US" sz="2000" b="1" i="1" dirty="0"/>
              <a:t>D</a:t>
            </a:r>
            <a:endParaRPr lang="cs-CZ" altLang="en-US" sz="2000" dirty="0"/>
          </a:p>
          <a:p>
            <a:pPr marL="0" indent="0" eaLnBrk="1" hangingPunct="1">
              <a:buNone/>
            </a:pPr>
            <a:r>
              <a:rPr lang="sk-SK" altLang="en-US" sz="2000" dirty="0"/>
              <a:t>volaj rekurzívne </a:t>
            </a:r>
            <a:r>
              <a:rPr lang="sk-SK" altLang="en-US" sz="2000" b="1" i="1" dirty="0"/>
              <a:t>NSC(PSET,NSET,DNF)</a:t>
            </a:r>
          </a:p>
          <a:p>
            <a:pPr marL="0" indent="0" eaLnBrk="1" hangingPunct="1">
              <a:buNone/>
            </a:pPr>
            <a:r>
              <a:rPr lang="sk-SK" altLang="en-US" sz="2000" baseline="0" dirty="0"/>
              <a:t>															(</a:t>
            </a:r>
            <a:r>
              <a:rPr lang="sk-SK" altLang="en-US" sz="2000" i="1" baseline="0" dirty="0" err="1"/>
              <a:t>Langley</a:t>
            </a:r>
            <a:r>
              <a:rPr lang="sk-SK" altLang="en-US" sz="2000" baseline="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1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</a:t>
            </a:r>
            <a:r>
              <a:rPr lang="sk-SK" sz="2400" b="1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NSC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1450" y="1014812"/>
            <a:ext cx="8343900" cy="45835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en-US" sz="1800" dirty="0"/>
              <a:t>Chovanie sa NSC na numerickej </a:t>
            </a:r>
            <a:r>
              <a:rPr lang="sk-SK" altLang="en-US" sz="1800" dirty="0" err="1"/>
              <a:t>trénovacej</a:t>
            </a:r>
            <a:r>
              <a:rPr lang="sk-SK" altLang="en-US" sz="1800" dirty="0"/>
              <a:t> množine pri volaní HSG</a:t>
            </a:r>
            <a:endParaRPr lang="sk-SK" altLang="en-US" sz="1800" baseline="0" dirty="0"/>
          </a:p>
          <a:p>
            <a:pPr>
              <a:buFont typeface="Courier New" panose="02070309020205020404" pitchFamily="49" charset="0"/>
              <a:buChar char="o"/>
            </a:pP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C98BA890-210D-4CFD-927B-ED5083ABF7E1}"/>
              </a:ext>
            </a:extLst>
          </p:cNvPr>
          <p:cNvSpPr txBox="1">
            <a:spLocks/>
          </p:cNvSpPr>
          <p:nvPr/>
        </p:nvSpPr>
        <p:spPr>
          <a:xfrm>
            <a:off x="171450" y="3618088"/>
            <a:ext cx="8892540" cy="458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sk-SK" altLang="en-US" sz="1800" dirty="0"/>
              <a:t>Výstup algoritmu NSC pri volaní podprogramu HGS a sférickej prahovej jednotky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1800" b="1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3AECF0B-4B27-4F16-BF23-9923AA402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890" y="1458924"/>
            <a:ext cx="4989396" cy="2041117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6D3890B6-CC02-400B-99CE-34647BED7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164" y="4158870"/>
            <a:ext cx="5400321" cy="226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0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AQ11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771" y="1146414"/>
            <a:ext cx="8795658" cy="5004016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000" baseline="0" dirty="0"/>
              <a:t>AQ </a:t>
            </a:r>
            <a:r>
              <a:rPr lang="sk-SK" altLang="en-US" sz="2000" baseline="0" dirty="0"/>
              <a:t>systém algoritmov Michalského a </a:t>
            </a:r>
            <a:r>
              <a:rPr lang="sk-SK" altLang="en-US" sz="2000" baseline="0" dirty="0" err="1"/>
              <a:t>Chilauského</a:t>
            </a:r>
            <a:r>
              <a:rPr lang="sk-SK" altLang="en-US" sz="2000" baseline="0" dirty="0"/>
              <a:t> (najznámejší AQ11)</a:t>
            </a:r>
            <a:endParaRPr lang="en-US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AQ algoritmy pracujú </a:t>
            </a:r>
            <a:r>
              <a:rPr lang="sk-SK" altLang="en-US" sz="2000" baseline="0" dirty="0">
                <a:solidFill>
                  <a:srgbClr val="365394"/>
                </a:solidFill>
              </a:rPr>
              <a:t>neinkrementálne</a:t>
            </a:r>
            <a:r>
              <a:rPr lang="sk-SK" altLang="en-US" sz="2000" baseline="0" dirty="0"/>
              <a:t>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Používajú pojem </a:t>
            </a:r>
            <a:r>
              <a:rPr lang="sk-SK" altLang="en-US" sz="2000" baseline="0" dirty="0">
                <a:solidFill>
                  <a:schemeClr val="tx2"/>
                </a:solidFill>
              </a:rPr>
              <a:t>obálka G</a:t>
            </a:r>
            <a:r>
              <a:rPr lang="sk-SK" altLang="en-US" sz="2000" baseline="0" dirty="0"/>
              <a:t>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="1" baseline="0" dirty="0"/>
              <a:t>G</a:t>
            </a:r>
            <a:r>
              <a:rPr lang="en-US" altLang="en-US" sz="2000" b="1" baseline="0" dirty="0"/>
              <a:t>(e1/e5)</a:t>
            </a:r>
            <a:r>
              <a:rPr lang="sk-SK" altLang="en-US" sz="2000" b="1" baseline="0" dirty="0"/>
              <a:t> </a:t>
            </a:r>
            <a:r>
              <a:rPr lang="sk-SK" altLang="en-US" sz="2000" baseline="0" dirty="0"/>
              <a:t>– pozitívny príklad voči kontra príkladu </a:t>
            </a:r>
            <a:r>
              <a:rPr lang="sk-SK" altLang="en-US" sz="1800" baseline="0" dirty="0"/>
              <a:t>(</a:t>
            </a:r>
            <a:r>
              <a:rPr lang="sk-SK" altLang="en-US" sz="1800" baseline="0" dirty="0">
                <a:solidFill>
                  <a:srgbClr val="898989"/>
                </a:solidFill>
              </a:rPr>
              <a:t>najšpecifickejšia</a:t>
            </a:r>
            <a:r>
              <a:rPr lang="sk-SK" altLang="en-US" sz="1800" baseline="0" dirty="0"/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000" b="1" baseline="0" dirty="0"/>
              <a:t>G(e1/E2)</a:t>
            </a:r>
            <a:r>
              <a:rPr lang="sk-SK" altLang="en-US" sz="2000" b="1" baseline="0" dirty="0"/>
              <a:t> </a:t>
            </a:r>
            <a:r>
              <a:rPr lang="sk-SK" altLang="en-US" sz="2000" baseline="0" dirty="0"/>
              <a:t>– pozitívny </a:t>
            </a:r>
            <a:r>
              <a:rPr lang="sk-SK" altLang="en-US" sz="2000" dirty="0"/>
              <a:t>príklad voči množine všetkých kontra príkladov</a:t>
            </a: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sz="2000" b="1" baseline="0" dirty="0"/>
              <a:t>G(E1/E2)</a:t>
            </a:r>
            <a:r>
              <a:rPr lang="sk-SK" altLang="en-US" sz="2000" b="1" baseline="0" dirty="0"/>
              <a:t> </a:t>
            </a:r>
            <a:r>
              <a:rPr lang="sk-SK" altLang="en-US" sz="2000" baseline="0" dirty="0"/>
              <a:t>– množina pozitívnych TP voči množine kontra príkladov 									</a:t>
            </a:r>
            <a:r>
              <a:rPr lang="sk-SK" altLang="en-US" sz="1800" baseline="0" dirty="0"/>
              <a:t>(</a:t>
            </a:r>
            <a:r>
              <a:rPr lang="sk-SK" altLang="en-US" sz="1800" baseline="0" dirty="0">
                <a:solidFill>
                  <a:srgbClr val="898989"/>
                </a:solidFill>
              </a:rPr>
              <a:t>najvšeobecnejšia</a:t>
            </a:r>
            <a:r>
              <a:rPr lang="sk-SK" altLang="en-US" sz="1800" baseline="0" dirty="0"/>
              <a:t> – </a:t>
            </a:r>
            <a:r>
              <a:rPr lang="sk-SK" altLang="en-US" sz="1800" b="1" baseline="0" dirty="0"/>
              <a:t>reprezentuje výstup</a:t>
            </a:r>
            <a:r>
              <a:rPr lang="sk-SK" altLang="en-US" sz="1800" baseline="0" dirty="0"/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dirty="0">
                <a:solidFill>
                  <a:srgbClr val="365394"/>
                </a:solidFill>
              </a:rPr>
              <a:t>S</a:t>
            </a:r>
            <a:r>
              <a:rPr lang="sk-SK" altLang="en-US" sz="2000" baseline="0" dirty="0">
                <a:solidFill>
                  <a:srgbClr val="365394"/>
                </a:solidFill>
              </a:rPr>
              <a:t>elektor</a:t>
            </a:r>
            <a:r>
              <a:rPr lang="sk-SK" altLang="en-US" sz="2000" baseline="0" dirty="0"/>
              <a:t>: </a:t>
            </a:r>
            <a:r>
              <a:rPr lang="sk-SK" altLang="en-US" sz="2000" b="1" baseline="0" dirty="0" err="1"/>
              <a:t>A</a:t>
            </a:r>
            <a:r>
              <a:rPr lang="sk-SK" altLang="en-US" sz="2000" b="1" baseline="-25000" dirty="0" err="1"/>
              <a:t>i</a:t>
            </a:r>
            <a:r>
              <a:rPr lang="sk-SK" altLang="en-US" sz="2000" b="1" baseline="0" dirty="0"/>
              <a:t> </a:t>
            </a:r>
            <a:r>
              <a:rPr lang="en-US" altLang="en-US" sz="2000" b="1" baseline="0" dirty="0"/>
              <a:t>#</a:t>
            </a:r>
            <a:r>
              <a:rPr lang="sk-SK" altLang="en-US" sz="2000" b="1" baseline="0" dirty="0"/>
              <a:t> </a:t>
            </a:r>
            <a:r>
              <a:rPr lang="sk-SK" altLang="en-US" sz="2000" b="1" baseline="0" dirty="0" err="1"/>
              <a:t>R</a:t>
            </a:r>
            <a:r>
              <a:rPr lang="sk-SK" altLang="en-US" sz="2000" b="1" baseline="-25000" dirty="0" err="1"/>
              <a:t>i</a:t>
            </a:r>
            <a:r>
              <a:rPr lang="sk-SK" altLang="en-US" sz="2000" b="1" baseline="0" dirty="0"/>
              <a:t> </a:t>
            </a:r>
            <a:r>
              <a:rPr lang="sk-SK" altLang="en-US" sz="1800" baseline="0" dirty="0"/>
              <a:t>(</a:t>
            </a:r>
            <a:r>
              <a:rPr lang="sk-SK" altLang="en-US" sz="1800" baseline="0" dirty="0" err="1"/>
              <a:t>R</a:t>
            </a:r>
            <a:r>
              <a:rPr lang="sk-SK" altLang="en-US" sz="1800" baseline="-25000" dirty="0" err="1"/>
              <a:t>i</a:t>
            </a:r>
            <a:r>
              <a:rPr lang="sk-SK" altLang="en-US" sz="1800" baseline="0" dirty="0"/>
              <a:t> je disjunkcia hodnôt atribútu </a:t>
            </a:r>
            <a:r>
              <a:rPr lang="sk-SK" altLang="en-US" sz="1800" baseline="0" dirty="0" err="1"/>
              <a:t>A</a:t>
            </a:r>
            <a:r>
              <a:rPr lang="sk-SK" altLang="en-US" sz="1800" baseline="-25000" dirty="0" err="1"/>
              <a:t>i</a:t>
            </a:r>
            <a:r>
              <a:rPr lang="sk-SK" altLang="en-US" sz="1800" baseline="0" dirty="0"/>
              <a:t>, </a:t>
            </a:r>
            <a:r>
              <a:rPr lang="en-US" altLang="en-US" sz="1800" baseline="0" dirty="0"/>
              <a:t>#</a:t>
            </a:r>
            <a:r>
              <a:rPr lang="sk-SK" altLang="en-US" sz="1800" baseline="0" dirty="0"/>
              <a:t> označuje = alebo≠)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en-US" sz="18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aseline="0" dirty="0"/>
              <a:t>Môže byť použitý na </a:t>
            </a:r>
            <a:r>
              <a:rPr lang="sk-SK" altLang="en-US" sz="2000" baseline="0" dirty="0" err="1"/>
              <a:t>multitriednu</a:t>
            </a:r>
            <a:r>
              <a:rPr lang="sk-SK" altLang="en-US" sz="2000" baseline="0" dirty="0"/>
              <a:t> klasifikáciu do tried T</a:t>
            </a:r>
            <a:r>
              <a:rPr lang="sk-SK" altLang="en-US" sz="2000" baseline="-25000" dirty="0"/>
              <a:t>1</a:t>
            </a:r>
            <a:r>
              <a:rPr lang="sk-SK" altLang="en-US" sz="2000" baseline="0" dirty="0"/>
              <a:t>, T</a:t>
            </a:r>
            <a:r>
              <a:rPr lang="sk-SK" altLang="en-US" sz="2000" baseline="-25000" dirty="0"/>
              <a:t>2</a:t>
            </a:r>
            <a:r>
              <a:rPr lang="sk-SK" altLang="en-US" sz="2000" baseline="0" dirty="0"/>
              <a:t>, ... ,T</a:t>
            </a:r>
            <a:r>
              <a:rPr lang="sk-SK" altLang="en-US" sz="2000" baseline="-25000" dirty="0"/>
              <a:t>N</a:t>
            </a:r>
          </a:p>
          <a:p>
            <a:pPr marL="457200" lvl="1" indent="0">
              <a:buNone/>
            </a:pPr>
            <a:r>
              <a:rPr lang="sk-SK" altLang="en-US" sz="1800" baseline="0" dirty="0"/>
              <a:t>potom </a:t>
            </a:r>
            <a:r>
              <a:rPr lang="sk-SK" altLang="en-US" sz="1800" b="1" baseline="0" dirty="0"/>
              <a:t>E1</a:t>
            </a:r>
            <a:r>
              <a:rPr lang="sk-SK" altLang="en-US" sz="1800" baseline="0" dirty="0"/>
              <a:t> tvoria príklady triedy T</a:t>
            </a:r>
            <a:r>
              <a:rPr lang="sk-SK" altLang="en-US" sz="1800" baseline="-25000" dirty="0"/>
              <a:t>i</a:t>
            </a:r>
            <a:r>
              <a:rPr lang="sk-SK" altLang="en-US" sz="1800" baseline="0" dirty="0"/>
              <a:t> a </a:t>
            </a:r>
            <a:r>
              <a:rPr lang="sk-SK" altLang="en-US" sz="1800" b="1" baseline="0" dirty="0"/>
              <a:t>E2</a:t>
            </a:r>
            <a:r>
              <a:rPr lang="sk-SK" altLang="en-US" sz="1800" baseline="0" dirty="0"/>
              <a:t> tvoria príklady všetkých ostatných tried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aseline="0" dirty="0">
                <a:solidFill>
                  <a:srgbClr val="006666"/>
                </a:solidFill>
              </a:rPr>
              <a:t>Nevyžaduje vzájomnú nezávislosť TP - nepracuje s pravdepodobnosťou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en-US" sz="2000" baseline="0" dirty="0">
                <a:solidFill>
                  <a:srgbClr val="7E0000"/>
                </a:solidFill>
              </a:rPr>
              <a:t>Nevykoľají ho redundancia príkladov</a:t>
            </a:r>
            <a:r>
              <a:rPr lang="sk-SK" altLang="en-US" sz="2000" baseline="0" dirty="0"/>
              <a:t>	</a:t>
            </a: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9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AQ11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033927"/>
            <a:ext cx="8229601" cy="54818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Vstupy:	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...množina pozitívnych </a:t>
            </a:r>
            <a:r>
              <a:rPr lang="sk-SK" altLang="en-US" sz="21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trénovacích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príkladov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E2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...množina kontra príkladov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Výstup:	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G(E1/E2)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...popis triedy v tvare DNF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Volanie na najvyššej úrovni:	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AQ11(E1, E2, {})</a:t>
            </a:r>
          </a:p>
          <a:p>
            <a:pPr marL="0" indent="0">
              <a:buNone/>
            </a:pP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Procedúra:	</a:t>
            </a:r>
            <a:r>
              <a:rPr lang="en-US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AQ11(E1, E2, G(E1/E2))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každý príklad </a:t>
            </a: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2100" b="1" i="1" baseline="-30000" dirty="0" err="1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sk-SK" altLang="en-US" sz="2100" i="1" dirty="0">
                <a:latin typeface="Arial" panose="020B0604020202020204" pitchFamily="34" charset="0"/>
                <a:cs typeface="Times New Roman" panose="02020603050405020304" pitchFamily="18" charset="0"/>
              </a:rPr>
              <a:t> v 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každý príklad 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2100" b="1" i="1" baseline="-30000" dirty="0">
                <a:latin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sk-SK" altLang="en-US" sz="2100" i="1" dirty="0">
                <a:latin typeface="Arial" panose="020B0604020202020204" pitchFamily="34" charset="0"/>
                <a:cs typeface="Times New Roman" panose="02020603050405020304" pitchFamily="18" charset="0"/>
              </a:rPr>
              <a:t> v 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E2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generuj  </a:t>
            </a:r>
            <a:endParaRPr lang="sk-SK" altLang="en-US" sz="2100" baseline="0" dirty="0"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sk-SK" altLang="en-US" sz="2100" baseline="0" dirty="0"/>
              <a:t>					</a:t>
            </a:r>
          </a:p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generuj</a:t>
            </a:r>
            <a:endParaRPr lang="sk-SK" altLang="en-US" sz="2100" dirty="0"/>
          </a:p>
          <a:p>
            <a:pPr marL="0" indent="0" eaLnBrk="1" hangingPunct="1">
              <a:buNone/>
            </a:pPr>
            <a:endParaRPr lang="sk-SK" altLang="en-US" sz="2100" dirty="0"/>
          </a:p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na 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G(</a:t>
            </a: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2100" b="1" i="1" baseline="-30000" dirty="0" err="1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/E2</a:t>
            </a:r>
            <a:r>
              <a:rPr lang="en-US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aplikuj </a:t>
            </a:r>
            <a:r>
              <a:rPr lang="sk-SK" altLang="en-US" sz="21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absorbčný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zákon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z 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vymaž všetky príklady pokryté  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G(</a:t>
            </a: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2100" b="1" i="1" baseline="-30000" dirty="0" err="1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/E2</a:t>
            </a:r>
            <a:r>
              <a:rPr lang="en-US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if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	E1={}</a:t>
            </a:r>
            <a:endParaRPr lang="cs-CZ" altLang="en-US" sz="2100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altLang="en-US" sz="2100" b="1" i="1" dirty="0" err="1">
                <a:cs typeface="Times New Roman" panose="02020603050405020304" pitchFamily="18" charset="0"/>
              </a:rPr>
              <a:t>t</a:t>
            </a:r>
            <a:r>
              <a:rPr lang="sk-SK" altLang="en-US" sz="2100" b="1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hen</a:t>
            </a:r>
            <a:r>
              <a:rPr lang="sk-SK" altLang="en-US" sz="2100" b="1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vráť</a:t>
            </a:r>
            <a:endParaRPr lang="sk-SK" altLang="en-US" sz="2100" dirty="0"/>
          </a:p>
          <a:p>
            <a:pPr marL="0" indent="0">
              <a:buNone/>
            </a:pPr>
            <a:r>
              <a:rPr lang="sk-SK" altLang="en-US" sz="2100" b="1" i="1" dirty="0"/>
              <a:t>e</a:t>
            </a:r>
            <a:r>
              <a:rPr lang="sk-SK" altLang="en-US" sz="2100" b="1" i="1" baseline="0" dirty="0"/>
              <a:t>nd</a:t>
            </a:r>
            <a:r>
              <a:rPr lang="sk-SK" altLang="en-US" sz="2100" i="1" baseline="0" dirty="0"/>
              <a:t>		</a:t>
            </a:r>
            <a:r>
              <a:rPr lang="sk-SK" altLang="en-US" sz="2100" baseline="0" dirty="0"/>
              <a:t>										(</a:t>
            </a:r>
            <a:r>
              <a:rPr lang="sk-SK" altLang="en-US" sz="2100" i="1" baseline="0" dirty="0" err="1"/>
              <a:t>Michalski</a:t>
            </a:r>
            <a:r>
              <a:rPr lang="sk-SK" altLang="en-US" sz="2100" i="1" dirty="0"/>
              <a:t>, </a:t>
            </a:r>
            <a:r>
              <a:rPr lang="sk-SK" altLang="en-US" sz="2100" i="1" dirty="0" err="1"/>
              <a:t>Chilausky</a:t>
            </a:r>
            <a:r>
              <a:rPr lang="sk-SK" altLang="en-US" sz="2100" dirty="0"/>
              <a:t>)</a:t>
            </a:r>
            <a:endParaRPr lang="sk-SK" altLang="en-US" sz="2100" baseline="0" dirty="0"/>
          </a:p>
          <a:p>
            <a:pPr marL="0" indent="0" eaLnBrk="1" hangingPunct="1">
              <a:buNone/>
            </a:pPr>
            <a:endParaRPr lang="sk-SK" altLang="en-US" sz="2100" baseline="0" dirty="0"/>
          </a:p>
          <a:p>
            <a:pPr marL="0" indent="0" eaLnBrk="1" hangingPunct="1">
              <a:buNone/>
            </a:pPr>
            <a:endParaRPr lang="sk-SK" altLang="en-US" sz="2000" dirty="0"/>
          </a:p>
          <a:p>
            <a:pPr marL="0" indent="0" eaLnBrk="1" hangingPunct="1">
              <a:buNone/>
            </a:pPr>
            <a:endParaRPr lang="sk-S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1174378-4E5A-4D45-8CEB-7AFDE028C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76431"/>
              </p:ext>
            </p:extLst>
          </p:nvPr>
        </p:nvGraphicFramePr>
        <p:xfrm>
          <a:off x="3172053" y="3296789"/>
          <a:ext cx="30241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739900" imgH="317500" progId="Equation.3">
                  <p:embed/>
                </p:oleObj>
              </mc:Choice>
              <mc:Fallback>
                <p:oleObj name="Rovnica" r:id="rId2" imgW="1739900" imgH="317500" progId="Equation.3">
                  <p:embed/>
                  <p:pic>
                    <p:nvPicPr>
                      <p:cNvPr id="10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053" y="3296789"/>
                        <a:ext cx="302418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AD8870-C34D-42BB-8C85-9DCA9968F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577938"/>
              </p:ext>
            </p:extLst>
          </p:nvPr>
        </p:nvGraphicFramePr>
        <p:xfrm>
          <a:off x="2179638" y="4040867"/>
          <a:ext cx="29527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841500" imgH="304800" progId="Equation.3">
                  <p:embed/>
                </p:oleObj>
              </mc:Choice>
              <mc:Fallback>
                <p:oleObj name="Rovnica" r:id="rId4" imgW="1841500" imgH="304800" progId="Equation.3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4040867"/>
                        <a:ext cx="29527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F9385FFC-4AD2-42F3-94BF-890612851B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224979"/>
              </p:ext>
            </p:extLst>
          </p:nvPr>
        </p:nvGraphicFramePr>
        <p:xfrm>
          <a:off x="2096863" y="5568485"/>
          <a:ext cx="2952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764534" imgH="304668" progId="Equation.3">
                  <p:embed/>
                </p:oleObj>
              </mc:Choice>
              <mc:Fallback>
                <p:oleObj name="Rovnica" r:id="rId6" imgW="1764534" imgH="304668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863" y="5568485"/>
                        <a:ext cx="29527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570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AQ11 –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absorbčný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zákon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29870"/>
            <a:ext cx="8229601" cy="27651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Príklady </a:t>
            </a:r>
            <a:r>
              <a:rPr lang="sk-SK" altLang="en-US" sz="21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absorbcie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sk-SK" altLang="en-US" sz="2100" i="1" dirty="0">
                <a:cs typeface="Times New Roman" panose="02020603050405020304" pitchFamily="18" charset="0"/>
              </a:rPr>
              <a:t>(a ˄ b) ˅ a = ? 		</a:t>
            </a:r>
            <a:r>
              <a:rPr lang="sk-SK" altLang="en-US" sz="2100" i="1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sk-SK" altLang="en-US" sz="2100" baseline="0" dirty="0"/>
          </a:p>
          <a:p>
            <a:pPr marL="0" indent="0" eaLnBrk="1" hangingPunct="1">
              <a:buNone/>
            </a:pPr>
            <a:r>
              <a:rPr lang="sk-SK" altLang="en-US" sz="2000" dirty="0"/>
              <a:t>(a </a:t>
            </a:r>
            <a:r>
              <a:rPr lang="sk-SK" altLang="en-US" sz="2000" i="1" dirty="0">
                <a:cs typeface="Times New Roman" panose="02020603050405020304" pitchFamily="18" charset="0"/>
              </a:rPr>
              <a:t>˅ b) ˄ a = ? </a:t>
            </a:r>
          </a:p>
          <a:p>
            <a:pPr marL="0" indent="0">
              <a:buNone/>
            </a:pPr>
            <a:r>
              <a:rPr lang="sk-SK" altLang="en-US" sz="2000" i="1" dirty="0">
                <a:cs typeface="Times New Roman" panose="02020603050405020304" pitchFamily="18" charset="0"/>
              </a:rPr>
              <a:t>(a ˄ b ˄ c) ˅ a = ?</a:t>
            </a:r>
            <a:endParaRPr lang="sk-SK" altLang="en-US" sz="2000" baseline="0" dirty="0"/>
          </a:p>
          <a:p>
            <a:pPr marL="0" indent="0">
              <a:buNone/>
            </a:pPr>
            <a:r>
              <a:rPr lang="sk-SK" altLang="en-US" sz="2000" dirty="0"/>
              <a:t>(a </a:t>
            </a:r>
            <a:r>
              <a:rPr lang="sk-SK" altLang="en-US" sz="2000" i="1" dirty="0">
                <a:cs typeface="Times New Roman" panose="02020603050405020304" pitchFamily="18" charset="0"/>
              </a:rPr>
              <a:t>˅ b ˅ c) ˄ a = ?</a:t>
            </a:r>
            <a:r>
              <a:rPr lang="en-US" altLang="en-US" sz="2000" i="1" dirty="0">
                <a:cs typeface="Times New Roman" panose="02020603050405020304" pitchFamily="18" charset="0"/>
              </a:rPr>
              <a:t>	</a:t>
            </a:r>
            <a:r>
              <a:rPr lang="sk-SK" altLang="en-US" sz="2000" i="1" dirty="0">
                <a:cs typeface="Times New Roman" panose="02020603050405020304" pitchFamily="18" charset="0"/>
                <a:sym typeface="Wingdings" panose="05000000000000000000" pitchFamily="2" charset="2"/>
              </a:rPr>
              <a:t> </a:t>
            </a:r>
            <a:endParaRPr lang="sk-SK" altLang="en-US" sz="2000" i="1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sk-SK" altLang="en-US" sz="2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8F16C60-D7B0-40AC-B20F-0396CD8E7F8C}"/>
              </a:ext>
            </a:extLst>
          </p:cNvPr>
          <p:cNvSpPr/>
          <p:nvPr/>
        </p:nvSpPr>
        <p:spPr>
          <a:xfrm>
            <a:off x="3597729" y="1578429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CC0B93F3-7209-40C8-A452-D7A94EF99F8E}"/>
              </a:ext>
            </a:extLst>
          </p:cNvPr>
          <p:cNvSpPr/>
          <p:nvPr/>
        </p:nvSpPr>
        <p:spPr>
          <a:xfrm>
            <a:off x="5203372" y="1611087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AD692A22-0136-4DC5-9AE6-DEFCDBFB815E}"/>
              </a:ext>
            </a:extLst>
          </p:cNvPr>
          <p:cNvSpPr/>
          <p:nvPr/>
        </p:nvSpPr>
        <p:spPr>
          <a:xfrm>
            <a:off x="3835854" y="2766456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F6F65AA6-9486-4ACC-8716-4DCC58C574BF}"/>
              </a:ext>
            </a:extLst>
          </p:cNvPr>
          <p:cNvSpPr/>
          <p:nvPr/>
        </p:nvSpPr>
        <p:spPr>
          <a:xfrm>
            <a:off x="3578679" y="2418114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10D8EA7F-5A39-4876-9EF3-0038DCFF9BB5}"/>
              </a:ext>
            </a:extLst>
          </p:cNvPr>
          <p:cNvSpPr/>
          <p:nvPr/>
        </p:nvSpPr>
        <p:spPr>
          <a:xfrm>
            <a:off x="4065816" y="1581398"/>
            <a:ext cx="772886" cy="696685"/>
          </a:xfrm>
          <a:prstGeom prst="ellipse">
            <a:avLst/>
          </a:prstGeom>
          <a:noFill/>
          <a:ln w="28575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29857606-3D49-4C56-9F8E-B0751E5F2DB2}"/>
              </a:ext>
            </a:extLst>
          </p:cNvPr>
          <p:cNvSpPr/>
          <p:nvPr/>
        </p:nvSpPr>
        <p:spPr>
          <a:xfrm>
            <a:off x="4093029" y="2430483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BB0EF5F0-27DF-4FA3-A145-9A86A522A4FB}"/>
              </a:ext>
            </a:extLst>
          </p:cNvPr>
          <p:cNvSpPr/>
          <p:nvPr/>
        </p:nvSpPr>
        <p:spPr>
          <a:xfrm>
            <a:off x="5225145" y="2571287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813491A0-D02D-461A-AA01-54069B55C3BE}"/>
              </a:ext>
            </a:extLst>
          </p:cNvPr>
          <p:cNvCxnSpPr>
            <a:stCxn id="25" idx="2"/>
            <a:endCxn id="8" idx="6"/>
          </p:cNvCxnSpPr>
          <p:nvPr/>
        </p:nvCxnSpPr>
        <p:spPr>
          <a:xfrm flipV="1">
            <a:off x="4065816" y="1926772"/>
            <a:ext cx="304799" cy="29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6C89626-2C04-4005-B948-5D8C950158C8}"/>
              </a:ext>
            </a:extLst>
          </p:cNvPr>
          <p:cNvCxnSpPr>
            <a:cxnSpLocks/>
          </p:cNvCxnSpPr>
          <p:nvPr/>
        </p:nvCxnSpPr>
        <p:spPr>
          <a:xfrm>
            <a:off x="4117524" y="2071257"/>
            <a:ext cx="234041" cy="108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33F309D7-FE09-46C5-B2CA-14F17AAAB7AC}"/>
              </a:ext>
            </a:extLst>
          </p:cNvPr>
          <p:cNvCxnSpPr>
            <a:cxnSpLocks/>
          </p:cNvCxnSpPr>
          <p:nvPr/>
        </p:nvCxnSpPr>
        <p:spPr>
          <a:xfrm flipV="1">
            <a:off x="4098473" y="1783772"/>
            <a:ext cx="253092" cy="127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BlokTextu 35">
            <a:extLst>
              <a:ext uri="{FF2B5EF4-FFF2-40B4-BE49-F238E27FC236}">
                <a16:creationId xmlns:a16="http://schemas.microsoft.com/office/drawing/2014/main" id="{5F1BBD62-1448-4D20-8FAE-012D3FCD2C9D}"/>
              </a:ext>
            </a:extLst>
          </p:cNvPr>
          <p:cNvSpPr txBox="1"/>
          <p:nvPr/>
        </p:nvSpPr>
        <p:spPr>
          <a:xfrm>
            <a:off x="4049739" y="2984744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006666"/>
                </a:solidFill>
              </a:rPr>
              <a:t>c</a:t>
            </a:r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7E2B0712-2CD8-4CA0-B9B5-F72D0FBB9E46}"/>
              </a:ext>
            </a:extLst>
          </p:cNvPr>
          <p:cNvSpPr txBox="1"/>
          <p:nvPr/>
        </p:nvSpPr>
        <p:spPr>
          <a:xfrm>
            <a:off x="3641274" y="235096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A85D8EE7-FCDB-4390-99FC-AD05EE6FC28C}"/>
              </a:ext>
            </a:extLst>
          </p:cNvPr>
          <p:cNvSpPr txBox="1"/>
          <p:nvPr/>
        </p:nvSpPr>
        <p:spPr>
          <a:xfrm>
            <a:off x="5430288" y="2627419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39" name="BlokTextu 38">
            <a:extLst>
              <a:ext uri="{FF2B5EF4-FFF2-40B4-BE49-F238E27FC236}">
                <a16:creationId xmlns:a16="http://schemas.microsoft.com/office/drawing/2014/main" id="{4C82761A-48ED-499E-B967-F46338ED6EBB}"/>
              </a:ext>
            </a:extLst>
          </p:cNvPr>
          <p:cNvSpPr txBox="1"/>
          <p:nvPr/>
        </p:nvSpPr>
        <p:spPr>
          <a:xfrm>
            <a:off x="5408515" y="166516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40" name="BlokTextu 39">
            <a:extLst>
              <a:ext uri="{FF2B5EF4-FFF2-40B4-BE49-F238E27FC236}">
                <a16:creationId xmlns:a16="http://schemas.microsoft.com/office/drawing/2014/main" id="{BB26F0BF-4E40-46AB-A5AD-4561A928F37B}"/>
              </a:ext>
            </a:extLst>
          </p:cNvPr>
          <p:cNvSpPr txBox="1"/>
          <p:nvPr/>
        </p:nvSpPr>
        <p:spPr>
          <a:xfrm>
            <a:off x="3633302" y="159970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41" name="BlokTextu 40">
            <a:extLst>
              <a:ext uri="{FF2B5EF4-FFF2-40B4-BE49-F238E27FC236}">
                <a16:creationId xmlns:a16="http://schemas.microsoft.com/office/drawing/2014/main" id="{70FD2E9C-3E9A-4F36-A687-3C7E4D2B00E7}"/>
              </a:ext>
            </a:extLst>
          </p:cNvPr>
          <p:cNvSpPr txBox="1"/>
          <p:nvPr/>
        </p:nvSpPr>
        <p:spPr>
          <a:xfrm>
            <a:off x="4429500" y="243083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" name="BlokTextu 41">
            <a:extLst>
              <a:ext uri="{FF2B5EF4-FFF2-40B4-BE49-F238E27FC236}">
                <a16:creationId xmlns:a16="http://schemas.microsoft.com/office/drawing/2014/main" id="{01ADF222-3339-4E17-B2E5-D0B9FA76F4D6}"/>
              </a:ext>
            </a:extLst>
          </p:cNvPr>
          <p:cNvSpPr txBox="1"/>
          <p:nvPr/>
        </p:nvSpPr>
        <p:spPr>
          <a:xfrm>
            <a:off x="4476102" y="163911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3" name="BlokTextu 42">
            <a:extLst>
              <a:ext uri="{FF2B5EF4-FFF2-40B4-BE49-F238E27FC236}">
                <a16:creationId xmlns:a16="http://schemas.microsoft.com/office/drawing/2014/main" id="{E4AE504F-8325-4BC9-85D9-D9595EDD3E8E}"/>
              </a:ext>
            </a:extLst>
          </p:cNvPr>
          <p:cNvSpPr txBox="1"/>
          <p:nvPr/>
        </p:nvSpPr>
        <p:spPr>
          <a:xfrm>
            <a:off x="4881255" y="2723223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en-US" sz="2400" i="1" dirty="0">
                <a:cs typeface="Times New Roman" panose="02020603050405020304" pitchFamily="18" charset="0"/>
              </a:rPr>
              <a:t>˄</a:t>
            </a:r>
            <a:endParaRPr lang="sk-SK" sz="2400" dirty="0"/>
          </a:p>
        </p:txBody>
      </p:sp>
      <p:sp>
        <p:nvSpPr>
          <p:cNvPr id="44" name="BlokTextu 43">
            <a:extLst>
              <a:ext uri="{FF2B5EF4-FFF2-40B4-BE49-F238E27FC236}">
                <a16:creationId xmlns:a16="http://schemas.microsoft.com/office/drawing/2014/main" id="{3BA649A2-9C19-4C89-8AAB-5A7B9E272C41}"/>
              </a:ext>
            </a:extLst>
          </p:cNvPr>
          <p:cNvSpPr txBox="1"/>
          <p:nvPr/>
        </p:nvSpPr>
        <p:spPr>
          <a:xfrm>
            <a:off x="4865915" y="177326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en-US" sz="2400" i="1" dirty="0">
                <a:cs typeface="Times New Roman" panose="02020603050405020304" pitchFamily="18" charset="0"/>
              </a:rPr>
              <a:t>˅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5732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1"/>
            <a:ext cx="8229600" cy="562540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Reprezentácia logických konjunkcií</a:t>
            </a:r>
          </a:p>
        </p:txBody>
      </p:sp>
      <p:pic>
        <p:nvPicPr>
          <p:cNvPr id="6" name="Picture 5" descr="Obrlk8">
            <a:extLst>
              <a:ext uri="{FF2B5EF4-FFF2-40B4-BE49-F238E27FC236}">
                <a16:creationId xmlns:a16="http://schemas.microsoft.com/office/drawing/2014/main" id="{92C31E6A-B5FD-41DC-AE23-7207E9774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176" y="1998098"/>
            <a:ext cx="5283819" cy="3962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5426732" y="1714314"/>
            <a:ext cx="3717267" cy="4205791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baseline="0" dirty="0"/>
              <a:t>Tri definície rôznej úrovne všeobecnosti v numerickej doméne: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sk-SK" altLang="sk-SK" sz="1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baseline="0" dirty="0"/>
              <a:t>IF H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&gt; 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baseline="0" dirty="0"/>
              <a:t>THEN </a:t>
            </a:r>
            <a:r>
              <a:rPr lang="en-US" altLang="sk-SK" sz="1800" baseline="0" dirty="0"/>
              <a:t>“</a:t>
            </a:r>
            <a:r>
              <a:rPr lang="sk-SK" altLang="sk-SK" sz="1800" baseline="0" dirty="0"/>
              <a:t>Trieda </a:t>
            </a:r>
            <a:r>
              <a:rPr lang="en-US" altLang="sk-SK" sz="1800" baseline="0" dirty="0"/>
              <a:t>+”</a:t>
            </a:r>
            <a:endParaRPr lang="sk-SK" altLang="sk-SK" sz="1800" baseline="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k-SK" altLang="sk-SK" sz="1800" baseline="0" dirty="0"/>
              <a:t>		</a:t>
            </a:r>
            <a:endParaRPr lang="cs-CZ" altLang="sk-SK" sz="1800" baseline="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sk-SK" sz="1800" baseline="0" dirty="0"/>
              <a:t>IF</a:t>
            </a:r>
            <a:r>
              <a:rPr lang="sk-SK" altLang="sk-SK" sz="1800" baseline="0" dirty="0"/>
              <a:t> G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&lt;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5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sk-SK" sz="1800" baseline="0" dirty="0"/>
              <a:t>THEN “</a:t>
            </a:r>
            <a:r>
              <a:rPr lang="sk-SK" altLang="sk-SK" sz="1800" baseline="0" dirty="0"/>
              <a:t>Trieda </a:t>
            </a:r>
            <a:r>
              <a:rPr lang="en-US" altLang="sk-SK" sz="1800" baseline="0" dirty="0"/>
              <a:t>+”	</a:t>
            </a:r>
            <a:endParaRPr lang="sk-SK" altLang="sk-SK" sz="1800" baseline="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sk-SK" altLang="sk-SK" sz="1800" baseline="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sk-SK" sz="1800" baseline="0" dirty="0"/>
              <a:t>IF </a:t>
            </a:r>
            <a:r>
              <a:rPr lang="sk-SK" altLang="sk-SK" sz="1800" baseline="0" dirty="0"/>
              <a:t>H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&gt;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5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&amp;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H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&lt;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9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&amp;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G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&gt;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2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&amp;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G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&lt;</a:t>
            </a:r>
            <a:r>
              <a:rPr lang="en-US" altLang="sk-SK" sz="1800" baseline="0" dirty="0"/>
              <a:t> </a:t>
            </a:r>
            <a:r>
              <a:rPr lang="sk-SK" altLang="sk-SK" sz="1800" baseline="0" dirty="0"/>
              <a:t>5</a:t>
            </a:r>
            <a:r>
              <a:rPr lang="en-US" altLang="sk-SK" sz="1800" baseline="0" dirty="0"/>
              <a:t> THEN “</a:t>
            </a:r>
            <a:r>
              <a:rPr lang="sk-SK" altLang="sk-SK" sz="1800" baseline="0" dirty="0"/>
              <a:t>Trieda </a:t>
            </a:r>
            <a:r>
              <a:rPr lang="en-US" altLang="sk-SK" sz="1800" baseline="0" dirty="0"/>
              <a:t>+”</a:t>
            </a:r>
            <a:r>
              <a:rPr lang="cs-CZ" altLang="sk-SK" sz="1800" baseline="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sk-SK" sz="1800" dirty="0"/>
          </a:p>
          <a:p>
            <a:pPr marL="0" indent="0">
              <a:lnSpc>
                <a:spcPct val="90000"/>
              </a:lnSpc>
              <a:buNone/>
            </a:pPr>
            <a:r>
              <a:rPr lang="sk-SK" altLang="sk-SK" sz="1800" baseline="0" dirty="0"/>
              <a:t>pričom 0&lt;H&lt;10 a 0&lt;G&lt;10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F0739CE9-4D58-46C4-94E1-B703F189AFF2}"/>
              </a:ext>
            </a:extLst>
          </p:cNvPr>
          <p:cNvSpPr txBox="1"/>
          <p:nvPr/>
        </p:nvSpPr>
        <p:spPr>
          <a:xfrm>
            <a:off x="572947" y="1356643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predpoklady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trieda / pojem</a:t>
            </a:r>
          </a:p>
        </p:txBody>
      </p:sp>
    </p:spTree>
    <p:extLst>
      <p:ext uri="{BB962C8B-B14F-4D97-AF65-F5344CB8AC3E}">
        <p14:creationId xmlns:p14="http://schemas.microsoft.com/office/powerpoint/2010/main" val="35543794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AQ11 –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absorbčný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zákon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29869"/>
            <a:ext cx="8229601" cy="481170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Proces </a:t>
            </a:r>
            <a:r>
              <a:rPr lang="sk-SK" altLang="en-US" sz="2100" i="1" baseline="0" dirty="0" err="1">
                <a:latin typeface="Arial" panose="020B0604020202020204" pitchFamily="34" charset="0"/>
                <a:cs typeface="Times New Roman" panose="02020603050405020304" pitchFamily="18" charset="0"/>
              </a:rPr>
              <a:t>absorbcie</a:t>
            </a:r>
            <a:r>
              <a:rPr lang="sk-SK" altLang="en-US" sz="2100" i="1" baseline="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sk-SK" altLang="en-US" sz="2100" i="1" dirty="0">
                <a:cs typeface="Times New Roman" panose="02020603050405020304" pitchFamily="18" charset="0"/>
              </a:rPr>
              <a:t>(a ˄ b) ˅ a = </a:t>
            </a:r>
            <a:r>
              <a:rPr lang="en-US" altLang="en-US" sz="2100" i="1" dirty="0">
                <a:cs typeface="Times New Roman" panose="02020603050405020304" pitchFamily="18" charset="0"/>
              </a:rPr>
              <a:t>a</a:t>
            </a:r>
            <a:r>
              <a:rPr lang="sk-SK" altLang="en-US" sz="2100" i="1" dirty="0">
                <a:cs typeface="Times New Roman" panose="02020603050405020304" pitchFamily="18" charset="0"/>
              </a:rPr>
              <a:t> 		</a:t>
            </a:r>
            <a:r>
              <a:rPr lang="sk-SK" altLang="en-US" sz="2100" i="1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sk-SK" altLang="en-US" sz="2100" baseline="0" dirty="0"/>
          </a:p>
          <a:p>
            <a:pPr marL="0" indent="0" eaLnBrk="1" hangingPunct="1">
              <a:buNone/>
            </a:pPr>
            <a:r>
              <a:rPr lang="sk-SK" altLang="en-US" sz="2000" dirty="0"/>
              <a:t>(a </a:t>
            </a:r>
            <a:r>
              <a:rPr lang="sk-SK" altLang="en-US" sz="2000" i="1" dirty="0">
                <a:cs typeface="Times New Roman" panose="02020603050405020304" pitchFamily="18" charset="0"/>
              </a:rPr>
              <a:t>˅ b) ˄ a = </a:t>
            </a:r>
            <a:r>
              <a:rPr lang="en-US" altLang="en-US" sz="2000" i="1" dirty="0">
                <a:cs typeface="Times New Roman" panose="02020603050405020304" pitchFamily="18" charset="0"/>
              </a:rPr>
              <a:t>a</a:t>
            </a:r>
            <a:r>
              <a:rPr lang="sk-SK" altLang="en-US" sz="2000" i="1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altLang="en-US" sz="2000" i="1" dirty="0">
                <a:cs typeface="Times New Roman" panose="02020603050405020304" pitchFamily="18" charset="0"/>
              </a:rPr>
              <a:t>(a ˄ b ˄ c) ˅ a = </a:t>
            </a:r>
            <a:r>
              <a:rPr lang="en-US" altLang="en-US" sz="2000" i="1" dirty="0">
                <a:cs typeface="Times New Roman" panose="02020603050405020304" pitchFamily="18" charset="0"/>
              </a:rPr>
              <a:t>a</a:t>
            </a:r>
            <a:endParaRPr lang="sk-SK" altLang="en-US" sz="2000" baseline="0" dirty="0"/>
          </a:p>
          <a:p>
            <a:pPr marL="0" indent="0">
              <a:buNone/>
            </a:pPr>
            <a:r>
              <a:rPr lang="sk-SK" altLang="en-US" sz="2000" dirty="0"/>
              <a:t>(a </a:t>
            </a:r>
            <a:r>
              <a:rPr lang="sk-SK" altLang="en-US" sz="2000" i="1" dirty="0">
                <a:cs typeface="Times New Roman" panose="02020603050405020304" pitchFamily="18" charset="0"/>
              </a:rPr>
              <a:t>˅ b ˅ c) ˄ a = </a:t>
            </a:r>
            <a:r>
              <a:rPr lang="en-US" altLang="en-US" sz="2000" i="1" dirty="0">
                <a:cs typeface="Times New Roman" panose="02020603050405020304" pitchFamily="18" charset="0"/>
              </a:rPr>
              <a:t>a	</a:t>
            </a:r>
            <a:r>
              <a:rPr lang="sk-SK" altLang="en-US" sz="2000" i="1" dirty="0">
                <a:cs typeface="Times New Roman" panose="02020603050405020304" pitchFamily="18" charset="0"/>
                <a:sym typeface="Wingdings" panose="05000000000000000000" pitchFamily="2" charset="2"/>
              </a:rPr>
              <a:t> </a:t>
            </a:r>
            <a:endParaRPr lang="sk-SK" altLang="en-US" sz="2000" i="1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sk-SK" altLang="en-US" sz="2000" dirty="0"/>
          </a:p>
          <a:p>
            <a:pPr marL="0" indent="0" eaLnBrk="1" hangingPunct="1"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r>
              <a:rPr lang="sk-SK" altLang="en-US" sz="2000" dirty="0">
                <a:solidFill>
                  <a:srgbClr val="7E0000"/>
                </a:solidFill>
              </a:rPr>
              <a:t>Kratší výraz pohlcuje dlhší výraz !</a:t>
            </a:r>
          </a:p>
          <a:p>
            <a:pPr marL="0" indent="0" eaLnBrk="1" hangingPunct="1">
              <a:buNone/>
            </a:pPr>
            <a:r>
              <a:rPr lang="sk-SK" altLang="en-US" sz="2000" dirty="0"/>
              <a:t>PR:</a:t>
            </a:r>
          </a:p>
          <a:p>
            <a:pPr marL="0" indent="0" eaLnBrk="1" hangingPunct="1">
              <a:buNone/>
            </a:pPr>
            <a:r>
              <a:rPr lang="sk-SK" altLang="en-US" sz="2000" dirty="0"/>
              <a:t>G(e1/e5): OCI = m v VLASY = b v OKULIARE = a</a:t>
            </a:r>
          </a:p>
          <a:p>
            <a:pPr marL="0" indent="0" eaLnBrk="1" hangingPunct="1">
              <a:buNone/>
            </a:pPr>
            <a:r>
              <a:rPr lang="sk-SK" altLang="en-US" sz="2000" dirty="0"/>
              <a:t>G(e1/e6): OCI = m</a:t>
            </a:r>
          </a:p>
          <a:p>
            <a:pPr marL="0" indent="0" eaLnBrk="1" hangingPunct="1">
              <a:buNone/>
            </a:pPr>
            <a:r>
              <a:rPr lang="sk-SK" altLang="en-US" sz="2000" dirty="0"/>
              <a:t>-------------------------------------------------------------------</a:t>
            </a:r>
          </a:p>
          <a:p>
            <a:pPr marL="0" indent="0">
              <a:buNone/>
            </a:pPr>
            <a:r>
              <a:rPr lang="sk-SK" altLang="en-US" sz="2000" dirty="0"/>
              <a:t>Ge1/E2) = G(e1/e5) </a:t>
            </a:r>
            <a:r>
              <a:rPr lang="sk-SK" altLang="en-US" sz="2000" i="1" dirty="0">
                <a:cs typeface="Times New Roman" panose="02020603050405020304" pitchFamily="18" charset="0"/>
              </a:rPr>
              <a:t>˄ </a:t>
            </a:r>
            <a:r>
              <a:rPr lang="sk-SK" altLang="en-US" sz="2000" dirty="0"/>
              <a:t>G(e1/e6) = (OCI = m)</a:t>
            </a:r>
          </a:p>
          <a:p>
            <a:pPr marL="0" indent="0" eaLnBrk="1" hangingPunct="1">
              <a:buNone/>
            </a:pPr>
            <a:endParaRPr lang="sk-SK" altLang="en-US" sz="2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8F16C60-D7B0-40AC-B20F-0396CD8E7F8C}"/>
              </a:ext>
            </a:extLst>
          </p:cNvPr>
          <p:cNvSpPr/>
          <p:nvPr/>
        </p:nvSpPr>
        <p:spPr>
          <a:xfrm>
            <a:off x="3597729" y="1578429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CC0B93F3-7209-40C8-A452-D7A94EF99F8E}"/>
              </a:ext>
            </a:extLst>
          </p:cNvPr>
          <p:cNvSpPr/>
          <p:nvPr/>
        </p:nvSpPr>
        <p:spPr>
          <a:xfrm>
            <a:off x="5203372" y="1611087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AD692A22-0136-4DC5-9AE6-DEFCDBFB815E}"/>
              </a:ext>
            </a:extLst>
          </p:cNvPr>
          <p:cNvSpPr/>
          <p:nvPr/>
        </p:nvSpPr>
        <p:spPr>
          <a:xfrm>
            <a:off x="3835854" y="2766456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F6F65AA6-9486-4ACC-8716-4DCC58C574BF}"/>
              </a:ext>
            </a:extLst>
          </p:cNvPr>
          <p:cNvSpPr/>
          <p:nvPr/>
        </p:nvSpPr>
        <p:spPr>
          <a:xfrm>
            <a:off x="3578679" y="2418114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10D8EA7F-5A39-4876-9EF3-0038DCFF9BB5}"/>
              </a:ext>
            </a:extLst>
          </p:cNvPr>
          <p:cNvSpPr/>
          <p:nvPr/>
        </p:nvSpPr>
        <p:spPr>
          <a:xfrm>
            <a:off x="4065816" y="1581398"/>
            <a:ext cx="772886" cy="696685"/>
          </a:xfrm>
          <a:prstGeom prst="ellipse">
            <a:avLst/>
          </a:prstGeom>
          <a:noFill/>
          <a:ln w="28575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29857606-3D49-4C56-9F8E-B0751E5F2DB2}"/>
              </a:ext>
            </a:extLst>
          </p:cNvPr>
          <p:cNvSpPr/>
          <p:nvPr/>
        </p:nvSpPr>
        <p:spPr>
          <a:xfrm>
            <a:off x="4093029" y="2430483"/>
            <a:ext cx="772886" cy="696685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36539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BB0EF5F0-27DF-4FA3-A145-9A86A522A4FB}"/>
              </a:ext>
            </a:extLst>
          </p:cNvPr>
          <p:cNvSpPr/>
          <p:nvPr/>
        </p:nvSpPr>
        <p:spPr>
          <a:xfrm>
            <a:off x="5225145" y="2571287"/>
            <a:ext cx="772886" cy="696685"/>
          </a:xfrm>
          <a:prstGeom prst="ellipse">
            <a:avLst/>
          </a:prstGeom>
          <a:noFill/>
          <a:ln w="28575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813491A0-D02D-461A-AA01-54069B55C3BE}"/>
              </a:ext>
            </a:extLst>
          </p:cNvPr>
          <p:cNvCxnSpPr>
            <a:stCxn id="25" idx="2"/>
            <a:endCxn id="8" idx="6"/>
          </p:cNvCxnSpPr>
          <p:nvPr/>
        </p:nvCxnSpPr>
        <p:spPr>
          <a:xfrm flipV="1">
            <a:off x="4065816" y="1926772"/>
            <a:ext cx="304799" cy="29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E6C89626-2C04-4005-B948-5D8C950158C8}"/>
              </a:ext>
            </a:extLst>
          </p:cNvPr>
          <p:cNvCxnSpPr>
            <a:cxnSpLocks/>
          </p:cNvCxnSpPr>
          <p:nvPr/>
        </p:nvCxnSpPr>
        <p:spPr>
          <a:xfrm>
            <a:off x="4117524" y="2071257"/>
            <a:ext cx="234041" cy="108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>
            <a:extLst>
              <a:ext uri="{FF2B5EF4-FFF2-40B4-BE49-F238E27FC236}">
                <a16:creationId xmlns:a16="http://schemas.microsoft.com/office/drawing/2014/main" id="{33F309D7-FE09-46C5-B2CA-14F17AAAB7AC}"/>
              </a:ext>
            </a:extLst>
          </p:cNvPr>
          <p:cNvCxnSpPr>
            <a:cxnSpLocks/>
          </p:cNvCxnSpPr>
          <p:nvPr/>
        </p:nvCxnSpPr>
        <p:spPr>
          <a:xfrm flipV="1">
            <a:off x="4098473" y="1783772"/>
            <a:ext cx="253092" cy="127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BlokTextu 35">
            <a:extLst>
              <a:ext uri="{FF2B5EF4-FFF2-40B4-BE49-F238E27FC236}">
                <a16:creationId xmlns:a16="http://schemas.microsoft.com/office/drawing/2014/main" id="{5F1BBD62-1448-4D20-8FAE-012D3FCD2C9D}"/>
              </a:ext>
            </a:extLst>
          </p:cNvPr>
          <p:cNvSpPr txBox="1"/>
          <p:nvPr/>
        </p:nvSpPr>
        <p:spPr>
          <a:xfrm>
            <a:off x="4049739" y="2984744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006666"/>
                </a:solidFill>
              </a:rPr>
              <a:t>c</a:t>
            </a:r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7E2B0712-2CD8-4CA0-B9B5-F72D0FBB9E46}"/>
              </a:ext>
            </a:extLst>
          </p:cNvPr>
          <p:cNvSpPr txBox="1"/>
          <p:nvPr/>
        </p:nvSpPr>
        <p:spPr>
          <a:xfrm>
            <a:off x="3641274" y="235096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A85D8EE7-FCDB-4390-99FC-AD05EE6FC28C}"/>
              </a:ext>
            </a:extLst>
          </p:cNvPr>
          <p:cNvSpPr txBox="1"/>
          <p:nvPr/>
        </p:nvSpPr>
        <p:spPr>
          <a:xfrm>
            <a:off x="5430288" y="2627419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39" name="BlokTextu 38">
            <a:extLst>
              <a:ext uri="{FF2B5EF4-FFF2-40B4-BE49-F238E27FC236}">
                <a16:creationId xmlns:a16="http://schemas.microsoft.com/office/drawing/2014/main" id="{4C82761A-48ED-499E-B967-F46338ED6EBB}"/>
              </a:ext>
            </a:extLst>
          </p:cNvPr>
          <p:cNvSpPr txBox="1"/>
          <p:nvPr/>
        </p:nvSpPr>
        <p:spPr>
          <a:xfrm>
            <a:off x="5408515" y="166516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40" name="BlokTextu 39">
            <a:extLst>
              <a:ext uri="{FF2B5EF4-FFF2-40B4-BE49-F238E27FC236}">
                <a16:creationId xmlns:a16="http://schemas.microsoft.com/office/drawing/2014/main" id="{BB26F0BF-4E40-46AB-A5AD-4561A928F37B}"/>
              </a:ext>
            </a:extLst>
          </p:cNvPr>
          <p:cNvSpPr txBox="1"/>
          <p:nvPr/>
        </p:nvSpPr>
        <p:spPr>
          <a:xfrm>
            <a:off x="3633302" y="159970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7E0000"/>
                </a:solidFill>
              </a:rPr>
              <a:t>a</a:t>
            </a:r>
          </a:p>
        </p:txBody>
      </p:sp>
      <p:sp>
        <p:nvSpPr>
          <p:cNvPr id="41" name="BlokTextu 40">
            <a:extLst>
              <a:ext uri="{FF2B5EF4-FFF2-40B4-BE49-F238E27FC236}">
                <a16:creationId xmlns:a16="http://schemas.microsoft.com/office/drawing/2014/main" id="{70FD2E9C-3E9A-4F36-A687-3C7E4D2B00E7}"/>
              </a:ext>
            </a:extLst>
          </p:cNvPr>
          <p:cNvSpPr txBox="1"/>
          <p:nvPr/>
        </p:nvSpPr>
        <p:spPr>
          <a:xfrm>
            <a:off x="4429500" y="243083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" name="BlokTextu 41">
            <a:extLst>
              <a:ext uri="{FF2B5EF4-FFF2-40B4-BE49-F238E27FC236}">
                <a16:creationId xmlns:a16="http://schemas.microsoft.com/office/drawing/2014/main" id="{01ADF222-3339-4E17-B2E5-D0B9FA76F4D6}"/>
              </a:ext>
            </a:extLst>
          </p:cNvPr>
          <p:cNvSpPr txBox="1"/>
          <p:nvPr/>
        </p:nvSpPr>
        <p:spPr>
          <a:xfrm>
            <a:off x="4476102" y="1639117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3" name="BlokTextu 42">
            <a:extLst>
              <a:ext uri="{FF2B5EF4-FFF2-40B4-BE49-F238E27FC236}">
                <a16:creationId xmlns:a16="http://schemas.microsoft.com/office/drawing/2014/main" id="{E4AE504F-8325-4BC9-85D9-D9595EDD3E8E}"/>
              </a:ext>
            </a:extLst>
          </p:cNvPr>
          <p:cNvSpPr txBox="1"/>
          <p:nvPr/>
        </p:nvSpPr>
        <p:spPr>
          <a:xfrm>
            <a:off x="4881255" y="2723223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en-US" sz="2400" i="1" dirty="0">
                <a:cs typeface="Times New Roman" panose="02020603050405020304" pitchFamily="18" charset="0"/>
              </a:rPr>
              <a:t>˄</a:t>
            </a:r>
            <a:endParaRPr lang="sk-SK" sz="2400" dirty="0"/>
          </a:p>
        </p:txBody>
      </p:sp>
      <p:sp>
        <p:nvSpPr>
          <p:cNvPr id="44" name="BlokTextu 43">
            <a:extLst>
              <a:ext uri="{FF2B5EF4-FFF2-40B4-BE49-F238E27FC236}">
                <a16:creationId xmlns:a16="http://schemas.microsoft.com/office/drawing/2014/main" id="{3BA649A2-9C19-4C89-8AAB-5A7B9E272C41}"/>
              </a:ext>
            </a:extLst>
          </p:cNvPr>
          <p:cNvSpPr txBox="1"/>
          <p:nvPr/>
        </p:nvSpPr>
        <p:spPr>
          <a:xfrm>
            <a:off x="4865915" y="1773268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en-US" sz="2400" i="1" dirty="0">
                <a:cs typeface="Times New Roman" panose="02020603050405020304" pitchFamily="18" charset="0"/>
              </a:rPr>
              <a:t>˅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602651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/>
              <a:t>https://kristina.machova.website.tuke.sk/</a:t>
            </a:r>
            <a:r>
              <a:rPr lang="sk-SK" altLang="sk-SK" sz="1800" dirty="0"/>
              <a:t>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38779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Inkrementálna indukcia konjunkcií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66356"/>
            <a:ext cx="8229600" cy="5159808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Hľadáme definíciu  (aproximáciu) pojmu reprezentovaného triedou </a:t>
            </a: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pomocou konjunkcie podmienok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Podmienky vytvárajú reprezentačný </a:t>
            </a:r>
            <a:r>
              <a:rPr lang="sk-SK" sz="2000" dirty="0" err="1"/>
              <a:t>bias</a:t>
            </a:r>
            <a:r>
              <a:rPr lang="sk-SK" sz="2000" dirty="0"/>
              <a:t> – problémy v doménach obsahujúcich šum</a:t>
            </a: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 err="1"/>
              <a:t>Multi</a:t>
            </a:r>
            <a:r>
              <a:rPr lang="sk-SK" sz="2000" dirty="0"/>
              <a:t>-triedna indukcia pre </a:t>
            </a: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sk-SK" sz="2000" dirty="0"/>
              <a:t> pojmov – tried </a:t>
            </a: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sk-SK" sz="2000" i="1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k-SK" sz="2000" i="1" dirty="0">
                <a:solidFill>
                  <a:schemeClr val="accent1">
                    <a:lumMod val="75000"/>
                  </a:schemeClr>
                </a:solidFill>
              </a:rPr>
              <a:t> ... T</a:t>
            </a:r>
            <a:r>
              <a:rPr lang="sk-SK" sz="2000" i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jednu triedu po druhej vo viacerých behoch algoritmu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jedným behom algoritmu pre všetky triedy (CN2)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Hľadáme konjunkciu podmienok prehľadávaním VSS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od všeobecného ku špecifickému (GS - General to </a:t>
            </a:r>
            <a:r>
              <a:rPr lang="sk-SK" sz="1800" dirty="0" err="1"/>
              <a:t>Specific</a:t>
            </a:r>
            <a:r>
              <a:rPr lang="sk-SK" sz="18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o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d špecifického ku všeobecnému (SG - </a:t>
            </a:r>
            <a:r>
              <a:rPr lang="sk-SK" sz="18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 to General)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obojsmerne – Algoritmus eliminácie kandidáta</a:t>
            </a:r>
            <a:endParaRPr lang="sk-SK" sz="1800" dirty="0">
              <a:latin typeface="Arial" pitchFamily="34" charset="0"/>
              <a:cs typeface="Arial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VSTUP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postupnosť pozitívnych príkladov pre triedu T ako aj kontra príkladov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TP prichádzajú </a:t>
            </a:r>
            <a:r>
              <a:rPr lang="sk-SK" sz="1800" dirty="0">
                <a:solidFill>
                  <a:srgbClr val="365394"/>
                </a:solidFill>
              </a:rPr>
              <a:t>postupne v online režime</a:t>
            </a:r>
            <a:r>
              <a:rPr lang="sk-SK" sz="1800" dirty="0"/>
              <a:t> – po každom TP z postupnosti prebieha učenie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/>
              <a:t>VÝSTUP – </a:t>
            </a:r>
            <a:r>
              <a:rPr lang="sk-SK" sz="2000" dirty="0">
                <a:solidFill>
                  <a:srgbClr val="7E0000"/>
                </a:solidFill>
              </a:rPr>
              <a:t>konzistentná logická konjunkcia podmienok</a:t>
            </a:r>
          </a:p>
          <a:p>
            <a:pPr marL="0" indent="0" algn="r">
              <a:buNone/>
            </a:pPr>
            <a:endParaRPr lang="sk-SK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6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Inkrementálna indukcia </a:t>
            </a:r>
            <a:r>
              <a:rPr lang="sk-SK" sz="2400" b="1" dirty="0"/>
              <a:t>konjunkcií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0390" y="1107232"/>
            <a:ext cx="4386805" cy="5617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Prehľadávanie od </a:t>
            </a:r>
            <a:r>
              <a:rPr lang="sk-SK" sz="2000" dirty="0">
                <a:solidFill>
                  <a:srgbClr val="7E0000"/>
                </a:solidFill>
                <a:latin typeface="Arial" pitchFamily="34" charset="0"/>
                <a:cs typeface="Arial" pitchFamily="34" charset="0"/>
              </a:rPr>
              <a:t>špecifického ku všeobecnému (SG)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Pracuje v online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A</a:t>
            </a:r>
            <a:r>
              <a:rPr lang="sk-SK" altLang="sk-SK" sz="2000" baseline="0" dirty="0"/>
              <a:t>lgoritmus uskutočňuje </a:t>
            </a:r>
            <a:r>
              <a:rPr lang="sk-SK" altLang="sk-SK" sz="2000" baseline="0" dirty="0">
                <a:solidFill>
                  <a:srgbClr val="7E0000"/>
                </a:solidFill>
              </a:rPr>
              <a:t>zovšeobecňovanie</a:t>
            </a:r>
            <a:r>
              <a:rPr lang="sk-SK" altLang="sk-SK" sz="2000" baseline="0" dirty="0"/>
              <a:t>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S</a:t>
            </a:r>
            <a:r>
              <a:rPr lang="sk-SK" altLang="sk-SK" sz="2000" baseline="0" dirty="0"/>
              <a:t> (</a:t>
            </a:r>
            <a:r>
              <a:rPr lang="sk-SK" altLang="sk-SK" sz="2000" baseline="0" dirty="0" err="1"/>
              <a:t>Specific</a:t>
            </a:r>
            <a:r>
              <a:rPr lang="sk-SK" altLang="sk-SK" sz="2000" baseline="0" dirty="0"/>
              <a:t>) kandidátov pojmov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7E0000"/>
                </a:solidFill>
              </a:rPr>
              <a:t>operátory zovšeobecnenia</a:t>
            </a: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Vyhýba sa </a:t>
            </a:r>
            <a:r>
              <a:rPr lang="sk-SK" altLang="sk-SK" sz="2000" baseline="0" dirty="0">
                <a:solidFill>
                  <a:srgbClr val="7E0000"/>
                </a:solidFill>
              </a:rPr>
              <a:t>prílišnému zovšeobecneniu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i="1" baseline="0" dirty="0"/>
              <a:t>Pojem P je najšpecifickejšie zovšeobecnený, ak pre každý ďalší pojem P’ tiež pokrývajúci pozitívne príklady platí:  P</a:t>
            </a:r>
            <a:r>
              <a:rPr lang="en-US" altLang="sk-SK" sz="2000" i="1" baseline="0" dirty="0"/>
              <a:t> </a:t>
            </a:r>
            <a:r>
              <a:rPr lang="sk-SK" altLang="sk-SK" sz="2000" i="1" baseline="0" dirty="0"/>
              <a:t>&lt;</a:t>
            </a:r>
            <a:r>
              <a:rPr lang="en-US" altLang="sk-SK" sz="2000" i="1" baseline="0" dirty="0">
                <a:sym typeface="Symbol" panose="05050102010706020507" pitchFamily="18" charset="2"/>
              </a:rPr>
              <a:t> </a:t>
            </a:r>
            <a:r>
              <a:rPr lang="sk-SK" altLang="sk-SK" sz="2000" i="1" baseline="0" dirty="0"/>
              <a:t>P’.</a:t>
            </a:r>
            <a:endParaRPr lang="sk-SK" sz="2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1C0A5778-E0EB-434B-BA4B-F749E1118140}"/>
              </a:ext>
            </a:extLst>
          </p:cNvPr>
          <p:cNvSpPr txBox="1">
            <a:spLocks/>
          </p:cNvSpPr>
          <p:nvPr/>
        </p:nvSpPr>
        <p:spPr>
          <a:xfrm>
            <a:off x="4572000" y="1091577"/>
            <a:ext cx="4467828" cy="5617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sk-SK" sz="2000" dirty="0"/>
              <a:t>Prehľadávanie od </a:t>
            </a:r>
            <a:r>
              <a:rPr lang="sk-SK" sz="2000" dirty="0">
                <a:solidFill>
                  <a:srgbClr val="006666"/>
                </a:solidFill>
              </a:rPr>
              <a:t>všeobecného ku špecifickému (GS)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Pracuje v online režime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A</a:t>
            </a:r>
            <a:r>
              <a:rPr lang="sk-SK" altLang="sk-SK" sz="2000" baseline="0" dirty="0"/>
              <a:t>lgoritmus uskutočňuje </a:t>
            </a:r>
            <a:r>
              <a:rPr lang="sk-SK" altLang="sk-SK" sz="2000" baseline="0" dirty="0">
                <a:solidFill>
                  <a:srgbClr val="006666"/>
                </a:solidFill>
              </a:rPr>
              <a:t>špecifikáciu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Buduje množinu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</a:t>
            </a:r>
            <a:r>
              <a:rPr lang="sk-SK" altLang="sk-SK" sz="2000" baseline="0" dirty="0"/>
              <a:t> (General) kandidátov pojmov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Používa </a:t>
            </a:r>
            <a:r>
              <a:rPr lang="sk-SK" altLang="sk-SK" sz="2000" baseline="0" dirty="0">
                <a:solidFill>
                  <a:srgbClr val="006666"/>
                </a:solidFill>
              </a:rPr>
              <a:t>operátory špecifikácie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sk-SK" altLang="sk-SK" sz="2000" dirty="0"/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Vyhýba sa </a:t>
            </a:r>
            <a:r>
              <a:rPr lang="sk-SK" altLang="sk-SK" sz="2000" baseline="0" dirty="0">
                <a:solidFill>
                  <a:srgbClr val="006666"/>
                </a:solidFill>
              </a:rPr>
              <a:t>prílišnej špecifikácii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i="1" baseline="0" dirty="0"/>
              <a:t>Pojem P je najvšeobecnejšou špecifikáciou, ak pre každý ďalší pojem P</a:t>
            </a:r>
            <a:r>
              <a:rPr lang="en-US" altLang="sk-SK" sz="2000" i="1" baseline="0" dirty="0"/>
              <a:t>’</a:t>
            </a:r>
            <a:r>
              <a:rPr lang="sk-SK" altLang="sk-SK" sz="2000" i="1" baseline="0" dirty="0"/>
              <a:t>, ktorý tiež nepokrýva žiadny negatívny</a:t>
            </a:r>
            <a:r>
              <a:rPr lang="en-US" altLang="sk-SK" sz="2000" i="1" baseline="0" dirty="0"/>
              <a:t> </a:t>
            </a:r>
            <a:r>
              <a:rPr lang="sk-SK" altLang="sk-SK" sz="2000" i="1" baseline="0" dirty="0"/>
              <a:t>príklad, </a:t>
            </a:r>
          </a:p>
          <a:p>
            <a:pPr marL="0" indent="0" eaLnBrk="1" hangingPunct="1">
              <a:buNone/>
            </a:pPr>
            <a:r>
              <a:rPr lang="sk-SK" altLang="sk-SK" sz="2000" i="1" baseline="0" dirty="0"/>
              <a:t>     platí</a:t>
            </a:r>
            <a:r>
              <a:rPr lang="cs-CZ" altLang="sk-SK" sz="2000" i="1" baseline="0" dirty="0"/>
              <a:t>:</a:t>
            </a:r>
            <a:r>
              <a:rPr lang="sk-SK" altLang="sk-SK" sz="2000" i="1" baseline="0" dirty="0"/>
              <a:t> P</a:t>
            </a:r>
            <a:r>
              <a:rPr lang="en-US" altLang="sk-SK" sz="2000" i="1" baseline="0" dirty="0"/>
              <a:t> &gt; P’.</a:t>
            </a:r>
            <a:endParaRPr lang="sk-SK" sz="2000" i="1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59C6FCD-394F-40D0-B2A6-DDAEC0C87C90}"/>
              </a:ext>
            </a:extLst>
          </p:cNvPr>
          <p:cNvSpPr/>
          <p:nvPr/>
        </p:nvSpPr>
        <p:spPr>
          <a:xfrm>
            <a:off x="370390" y="1091577"/>
            <a:ext cx="4097438" cy="5390246"/>
          </a:xfrm>
          <a:prstGeom prst="rect">
            <a:avLst/>
          </a:prstGeom>
          <a:noFill/>
          <a:ln w="38100"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262FA40-9503-4A7B-99D9-2139F5263B74}"/>
              </a:ext>
            </a:extLst>
          </p:cNvPr>
          <p:cNvSpPr/>
          <p:nvPr/>
        </p:nvSpPr>
        <p:spPr>
          <a:xfrm>
            <a:off x="4572000" y="1091577"/>
            <a:ext cx="4247909" cy="5390246"/>
          </a:xfrm>
          <a:prstGeom prst="rect">
            <a:avLst/>
          </a:prstGeom>
          <a:noFill/>
          <a:ln w="38100"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413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Inkrementálna indukcia </a:t>
            </a:r>
            <a:r>
              <a:rPr lang="sk-SK" sz="2400" b="1" dirty="0"/>
              <a:t>konjunkcií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182302" y="1172449"/>
            <a:ext cx="26419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sz="2000" dirty="0">
                <a:latin typeface="Arial" panose="020B0604020202020204" pitchFamily="34" charset="0"/>
                <a:cs typeface="Arial" pitchFamily="34" charset="0"/>
              </a:rPr>
              <a:t>Prehľadávanie od </a:t>
            </a:r>
            <a:r>
              <a:rPr lang="sk-SK" sz="2000" dirty="0">
                <a:solidFill>
                  <a:srgbClr val="7E0000"/>
                </a:solidFill>
                <a:latin typeface="Arial" panose="020B0604020202020204" pitchFamily="34" charset="0"/>
                <a:cs typeface="Arial" pitchFamily="34" charset="0"/>
              </a:rPr>
              <a:t>špecifického ku všeobecnému</a:t>
            </a:r>
          </a:p>
          <a:p>
            <a:pPr eaLnBrk="1" hangingPunct="1"/>
            <a:r>
              <a:rPr lang="sk-SK" altLang="sk-SK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Buduje množinu </a:t>
            </a:r>
            <a:r>
              <a:rPr lang="sk-SK" altLang="sk-SK" sz="2000" b="1" baseline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sk-SK" sz="2000" dirty="0">
              <a:solidFill>
                <a:srgbClr val="7E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sk-SK" sz="2000" dirty="0">
              <a:solidFill>
                <a:srgbClr val="7E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cs-CZ" alt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Obrlg3">
            <a:extLst>
              <a:ext uri="{FF2B5EF4-FFF2-40B4-BE49-F238E27FC236}">
                <a16:creationId xmlns:a16="http://schemas.microsoft.com/office/drawing/2014/main" id="{3E09BB71-A297-4C1D-A06D-99F73F2BB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534" y="1228397"/>
            <a:ext cx="6736466" cy="536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54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Inkrementálna indukcia </a:t>
            </a:r>
            <a:r>
              <a:rPr lang="sk-SK" sz="2400" b="1" dirty="0"/>
              <a:t>konjunkcií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4BBEAB43-01B7-4EFD-8B0C-5792B2171B34}"/>
              </a:ext>
            </a:extLst>
          </p:cNvPr>
          <p:cNvSpPr txBox="1"/>
          <p:nvPr/>
        </p:nvSpPr>
        <p:spPr>
          <a:xfrm>
            <a:off x="182302" y="1172449"/>
            <a:ext cx="26419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sk-SK" sz="2000" dirty="0">
                <a:latin typeface="Arial" panose="020B0604020202020204" pitchFamily="34" charset="0"/>
                <a:cs typeface="Arial" pitchFamily="34" charset="0"/>
              </a:rPr>
              <a:t>Prehľadávanie od </a:t>
            </a:r>
            <a:r>
              <a:rPr lang="sk-SK" sz="2000" dirty="0">
                <a:solidFill>
                  <a:srgbClr val="006666"/>
                </a:solidFill>
                <a:latin typeface="Arial" panose="020B0604020202020204" pitchFamily="34" charset="0"/>
                <a:cs typeface="Arial" pitchFamily="34" charset="0"/>
              </a:rPr>
              <a:t>všeobecnému ku špecifickému</a:t>
            </a:r>
          </a:p>
          <a:p>
            <a:pPr eaLnBrk="1" hangingPunct="1"/>
            <a:r>
              <a:rPr lang="sk-SK" altLang="sk-SK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Buduje množinu </a:t>
            </a:r>
            <a:r>
              <a:rPr lang="sk-SK" altLang="sk-SK" sz="2000" b="1" baseline="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sk-SK" sz="2000" dirty="0">
              <a:solidFill>
                <a:srgbClr val="006666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sk-SK" sz="2000" dirty="0">
              <a:solidFill>
                <a:srgbClr val="7E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eaLnBrk="1" hangingPunct="1"/>
            <a:endParaRPr lang="cs-CZ" alt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Obrlg4">
            <a:extLst>
              <a:ext uri="{FF2B5EF4-FFF2-40B4-BE49-F238E27FC236}">
                <a16:creationId xmlns:a16="http://schemas.microsoft.com/office/drawing/2014/main" id="{1EE5824A-3CD0-43FC-BD40-267F97DA7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273215"/>
            <a:ext cx="6696075" cy="529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95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1468</TotalTime>
  <Words>5557</Words>
  <Application>Microsoft Office PowerPoint</Application>
  <PresentationFormat>Prezentácia na obrazovke (4:3)</PresentationFormat>
  <Paragraphs>668</Paragraphs>
  <Slides>51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9" baseType="lpstr">
      <vt:lpstr>Arial</vt:lpstr>
      <vt:lpstr>Calibri</vt:lpstr>
      <vt:lpstr>Courier New</vt:lpstr>
      <vt:lpstr>Symbol</vt:lpstr>
      <vt:lpstr>Times New Roman</vt:lpstr>
      <vt:lpstr>Wingdings</vt:lpstr>
      <vt:lpstr>Motív Office</vt:lpstr>
      <vt:lpstr>Rovnica</vt:lpstr>
      <vt:lpstr>Klasifikačné pravidlá</vt:lpstr>
      <vt:lpstr>Prezentácia programu PowerPoint</vt:lpstr>
      <vt:lpstr>Indukcia konjunktívneho pravidla – prehľadávaním VSS</vt:lpstr>
      <vt:lpstr>Hľadanie logických konjunkcií - operátory</vt:lpstr>
      <vt:lpstr>Reprezentácia logických konjunkcií</vt:lpstr>
      <vt:lpstr>Inkrementálna indukcia konjunkcií</vt:lpstr>
      <vt:lpstr>Inkrementálna indukcia konjunkcií</vt:lpstr>
      <vt:lpstr>Inkrementálna indukcia konjunkcií</vt:lpstr>
      <vt:lpstr>Inkrementálna indukcia konjunkcií</vt:lpstr>
      <vt:lpstr>Obojsmerné prehľadávanie priestoru pojmov</vt:lpstr>
      <vt:lpstr>Obojsmerné prehľadávanie priestoru pojmov</vt:lpstr>
      <vt:lpstr>Obojsmerné prehľadávanie priestoru pojmov</vt:lpstr>
      <vt:lpstr>Obojsmerné prehľadávanie priestoru pojmov</vt:lpstr>
      <vt:lpstr>Obojsmerné prehľadávanie priestoru pojmov</vt:lpstr>
      <vt:lpstr>Obojsmerné prehľadávanie priestoru pojmov</vt:lpstr>
      <vt:lpstr>Obojsmerné prehľadávanie priestoru pojmov</vt:lpstr>
      <vt:lpstr>Obojsmerné prehľadávanie priestoru pojmov</vt:lpstr>
      <vt:lpstr>Algoritmus eliminácie kandidátov pojmov</vt:lpstr>
      <vt:lpstr>Neinkrementálna indukcia konjunkcií</vt:lpstr>
      <vt:lpstr>Neinkrementálna indukcia konjunkcií - Úplná</vt:lpstr>
      <vt:lpstr>Algoritmus EGS</vt:lpstr>
      <vt:lpstr>Algoritmus EGS</vt:lpstr>
      <vt:lpstr>Neinkrementálna indukcia konjunkcií - Heuristická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Algoritmus HGS</vt:lpstr>
      <vt:lpstr>Indukcia disjunktívneho pravidla </vt:lpstr>
      <vt:lpstr>Algoritmus NSC (Nonincremental Separate and Conquer ) </vt:lpstr>
      <vt:lpstr>Algoritmus NSC</vt:lpstr>
      <vt:lpstr>Algoritmus AQ11 </vt:lpstr>
      <vt:lpstr>Algoritmus AQ11 </vt:lpstr>
      <vt:lpstr>Algoritmus AQ11 – absorbčný zákon </vt:lpstr>
      <vt:lpstr>Algoritmus AQ11 – absorbčný zákon 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137</cp:revision>
  <cp:lastPrinted>2018-02-04T19:03:19Z</cp:lastPrinted>
  <dcterms:created xsi:type="dcterms:W3CDTF">2021-02-12T15:36:07Z</dcterms:created>
  <dcterms:modified xsi:type="dcterms:W3CDTF">2024-02-13T10:44:11Z</dcterms:modified>
</cp:coreProperties>
</file>